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91" r:id="rId5"/>
    <p:sldId id="267" r:id="rId6"/>
    <p:sldId id="259" r:id="rId7"/>
    <p:sldId id="266" r:id="rId8"/>
    <p:sldId id="264" r:id="rId9"/>
    <p:sldId id="292" r:id="rId10"/>
    <p:sldId id="298" r:id="rId11"/>
    <p:sldId id="294" r:id="rId12"/>
    <p:sldId id="263" r:id="rId13"/>
    <p:sldId id="290" r:id="rId14"/>
    <p:sldId id="261" r:id="rId15"/>
    <p:sldId id="296" r:id="rId16"/>
    <p:sldId id="297" r:id="rId17"/>
    <p:sldId id="303" r:id="rId18"/>
    <p:sldId id="316" r:id="rId19"/>
    <p:sldId id="304" r:id="rId20"/>
    <p:sldId id="305" r:id="rId21"/>
    <p:sldId id="319" r:id="rId22"/>
    <p:sldId id="317" r:id="rId23"/>
    <p:sldId id="306" r:id="rId24"/>
    <p:sldId id="318" r:id="rId25"/>
    <p:sldId id="276" r:id="rId26"/>
    <p:sldId id="289" r:id="rId27"/>
  </p:sldIdLst>
  <p:sldSz cx="9144000" cy="6858000" type="screen4x3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0130" autoAdjust="0"/>
  </p:normalViewPr>
  <p:slideViewPr>
    <p:cSldViewPr>
      <p:cViewPr varScale="1">
        <p:scale>
          <a:sx n="80" d="100"/>
          <a:sy n="80" d="100"/>
        </p:scale>
        <p:origin x="1526" y="67"/>
      </p:cViewPr>
      <p:guideLst>
        <p:guide orient="horz" pos="2198"/>
        <p:guide pos="2880"/>
      </p:guideLst>
    </p:cSldViewPr>
  </p:slideViewPr>
  <p:outlineViewPr>
    <p:cViewPr>
      <p:scale>
        <a:sx n="33" d="100"/>
        <a:sy n="33" d="100"/>
      </p:scale>
      <p:origin x="0" y="-16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A1E82-7C58-4546-B4F1-8C0CA8A29337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3F4C8-EAB6-49A0-BBEA-F531FB431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6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vulnerability is a weakness in a system or device that can be exploited to allow unauthorized access, elevation of privileges or denial of service.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3F4C8-EAB6-49A0-BBEA-F531FB431A9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071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3F4C8-EAB6-49A0-BBEA-F531FB431A9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2905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3F4C8-EAB6-49A0-BBEA-F531FB431A9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09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3F4C8-EAB6-49A0-BBEA-F531FB431A9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998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to determine which hosts are alive on the network, what services those hosts are offering and what ports those hosts are open.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3F4C8-EAB6-49A0-BBEA-F531FB431A9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627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CVE: common</a:t>
            </a:r>
            <a:r>
              <a:rPr lang="en-US" altLang="zh-CN" baseline="0" dirty="0" smtClean="0"/>
              <a:t> vulnerabilities and exposures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3F4C8-EAB6-49A0-BBEA-F531FB431A9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595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3F4C8-EAB6-49A0-BBEA-F531FB431A9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401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Vulnerability Categories. Every vulnerability is mapped to a vulnerability category. This includes vulnerabilities, potential vulnerabilities and information gathered checks. Some vulnerability categories are platform-specific (for example 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Debian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SUSE) while others are more general (for example Database and Firewall)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3F4C8-EAB6-49A0-BBEA-F531FB431A9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868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Congestion</a:t>
            </a:r>
          </a:p>
          <a:p>
            <a:r>
              <a:rPr lang="en-US" altLang="zh-CN" dirty="0" smtClean="0"/>
              <a:t>Role based access control</a:t>
            </a:r>
          </a:p>
          <a:p>
            <a:r>
              <a:rPr lang="en-US" altLang="zh-CN" dirty="0" smtClean="0"/>
              <a:t>Integrated with </a:t>
            </a:r>
            <a:r>
              <a:rPr lang="en-US" altLang="zh-CN" dirty="0" err="1" smtClean="0"/>
              <a:t>ihep</a:t>
            </a:r>
            <a:r>
              <a:rPr lang="en-US" altLang="zh-CN" dirty="0" smtClean="0"/>
              <a:t> unified authentication system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3F4C8-EAB6-49A0-BBEA-F531FB431A9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743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3F4C8-EAB6-49A0-BBEA-F531FB431A9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84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4664-4F07-4A27-AF4F-26F96F25F146}" type="datetime1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Fazhi.Qi/IHEPCC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C428-3F86-4571-A264-6C8FA3B7A94E}" type="datetime1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Fazhi.Qi/IHEPCC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A5E3-F873-4417-A36B-283FA1CC1967}" type="datetime1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Fazhi.Qi/IHEPCC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B8DC-D2C8-4129-865F-53B9F5CED4E4}" type="datetime1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Fazhi.Qi/IHEPCC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4B8F-CE87-4322-9F63-22001CF3AF7A}" type="datetime1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Fazhi.Qi/IHEPCC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CDDE-E617-4FC2-A007-2454F9767AAA}" type="datetime1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Fazhi.Qi/IHEPCC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ACAC-A818-40FB-9DBB-0F1F6E233FB6}" type="datetime1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Fazhi.Qi/IHEPCC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7E1A-1D4A-4B35-B523-C53E4231298A}" type="datetime1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Fazhi.Qi/IHEPCC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5463-2F39-476E-8C0A-CC9084C3D356}" type="datetime1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Fazhi.Qi/IHEPCC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AD78-F4C1-404A-80EB-DDFA354A465F}" type="datetime1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Fazhi.Qi/IHEPCC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784E-BED7-4DBF-A909-164287C88FE6}" type="datetime1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Fazhi.Qi/IHEPCC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04F9A-D0EC-4459-91DC-B7E870E1365E}" type="datetime1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Fazhi.Qi/IHEPCC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484784"/>
            <a:ext cx="9144000" cy="2046089"/>
          </a:xfrm>
        </p:spPr>
        <p:txBody>
          <a:bodyPr>
            <a:normAutofit/>
          </a:bodyPr>
          <a:lstStyle/>
          <a:p>
            <a:r>
              <a:rPr lang="en-US" altLang="zh-CN" dirty="0"/>
              <a:t>The design and development of Vulnerability management system</a:t>
            </a:r>
            <a:endParaRPr lang="zh-CN" altLang="en-US" sz="6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-1" y="4509120"/>
            <a:ext cx="9104313" cy="792088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2800" b="1" dirty="0" err="1" smtClean="0">
                <a:solidFill>
                  <a:schemeClr val="tx2">
                    <a:lumMod val="75000"/>
                  </a:schemeClr>
                </a:solidFill>
              </a:rPr>
              <a:t>Hao</a:t>
            </a:r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</a:rPr>
              <a:t> HU</a:t>
            </a:r>
            <a:r>
              <a:rPr lang="en-US" altLang="zh-CN" sz="2800" dirty="0" smtClean="0"/>
              <a:t>, </a:t>
            </a:r>
            <a:r>
              <a:rPr lang="en-US" altLang="zh-CN" sz="2800" dirty="0" err="1" smtClean="0"/>
              <a:t>Fazhi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Qi, </a:t>
            </a:r>
            <a:r>
              <a:rPr lang="en-US" altLang="zh-CN" sz="2800" dirty="0" err="1" smtClean="0"/>
              <a:t>Chengcai</a:t>
            </a:r>
            <a:r>
              <a:rPr lang="en-US" altLang="zh-CN" sz="2800" dirty="0" smtClean="0"/>
              <a:t> Zhao, </a:t>
            </a:r>
            <a:r>
              <a:rPr lang="en-US" altLang="zh-CN" sz="2800" dirty="0" err="1" smtClean="0"/>
              <a:t>Manman</a:t>
            </a:r>
            <a:r>
              <a:rPr lang="en-US" altLang="zh-CN" sz="2800" dirty="0" smtClean="0"/>
              <a:t> Cheng</a:t>
            </a:r>
          </a:p>
          <a:p>
            <a:r>
              <a:rPr lang="en-US" altLang="zh-CN" sz="2800" dirty="0" smtClean="0"/>
              <a:t>Computing Center, IHEP</a:t>
            </a:r>
          </a:p>
          <a:p>
            <a:endParaRPr lang="en-US" altLang="zh-CN" dirty="0" smtClean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-20638" y="3175"/>
            <a:ext cx="9124951" cy="6461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anchor="b"/>
          <a:lstStyle>
            <a:lvl1pPr>
              <a:spcBef>
                <a:spcPct val="20000"/>
              </a:spcBef>
              <a:buClr>
                <a:srgbClr val="ECAE14"/>
              </a:buClr>
              <a:buSzPct val="110000"/>
              <a:buChar char="•"/>
              <a:defRPr sz="32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Char char="•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§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en-US" sz="3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8"/>
            <a:ext cx="101123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7010400" y="6553200"/>
            <a:ext cx="2093913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ISGC </a:t>
            </a:r>
            <a:r>
              <a:rPr lang="en-US" altLang="zh-CN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2019, 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Taipei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-20638" y="3175"/>
            <a:ext cx="9124951" cy="6461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anchor="b"/>
          <a:lstStyle>
            <a:lvl1pPr>
              <a:spcBef>
                <a:spcPct val="20000"/>
              </a:spcBef>
              <a:buClr>
                <a:srgbClr val="ECAE14"/>
              </a:buClr>
              <a:buSzPct val="110000"/>
              <a:buChar char="•"/>
              <a:defRPr sz="32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Char char="•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§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7037" y="-245269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Vulnerability handling and tracking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1566" y="994212"/>
            <a:ext cx="8285349" cy="859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A</a:t>
            </a:r>
            <a:r>
              <a:rPr lang="en-US" altLang="zh-CN" sz="2400" dirty="0" smtClean="0"/>
              <a:t>imed at distributing </a:t>
            </a:r>
            <a:r>
              <a:rPr lang="en-US" altLang="zh-CN" sz="2400" dirty="0"/>
              <a:t>and </a:t>
            </a:r>
            <a:r>
              <a:rPr lang="en-US" altLang="zh-CN" sz="2400" dirty="0" smtClean="0"/>
              <a:t>tracking </a:t>
            </a:r>
            <a:r>
              <a:rPr lang="en-US" altLang="zh-CN" sz="2400" dirty="0"/>
              <a:t>the vulnerability until all the vulnerability tickets are </a:t>
            </a:r>
            <a:r>
              <a:rPr lang="en-US" altLang="zh-CN" sz="2400" dirty="0" smtClean="0"/>
              <a:t>closed.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7010400" y="6553200"/>
            <a:ext cx="2093913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ISGC </a:t>
            </a:r>
            <a:r>
              <a:rPr lang="en-US" altLang="zh-CN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2019, 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Taipei</a:t>
            </a:r>
            <a:endParaRPr lang="zh-CN" altLang="en-US" sz="16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79512" y="1802126"/>
            <a:ext cx="56521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Work </a:t>
            </a:r>
            <a:r>
              <a:rPr lang="en-US" altLang="zh-CN" dirty="0" smtClean="0"/>
              <a:t>flow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‒"/>
            </a:pPr>
            <a:r>
              <a:rPr lang="en-US" altLang="zh-CN" dirty="0" smtClean="0"/>
              <a:t>Scan results are parsed and formatted, then saved to a temporary table in database.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‒"/>
            </a:pPr>
            <a:r>
              <a:rPr lang="en-US" altLang="zh-CN" dirty="0" smtClean="0"/>
              <a:t>Notify the security administrator to verify the risk level </a:t>
            </a:r>
            <a:r>
              <a:rPr lang="en-US" altLang="zh-CN" dirty="0" smtClean="0"/>
              <a:t>for a </a:t>
            </a:r>
            <a:r>
              <a:rPr lang="en-US" altLang="zh-CN" dirty="0" smtClean="0"/>
              <a:t>detected </a:t>
            </a:r>
            <a:r>
              <a:rPr lang="en-US" altLang="zh-CN" dirty="0" smtClean="0"/>
              <a:t>vulnerability.</a:t>
            </a:r>
            <a:endParaRPr lang="en-US" altLang="zh-CN" dirty="0" smtClean="0"/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‒"/>
            </a:pPr>
            <a:r>
              <a:rPr lang="en-US" altLang="zh-CN" dirty="0" smtClean="0"/>
              <a:t>If a vulnerability is verified as a high/middle risk level, a ticket will be created to inform users to  repair it.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‒"/>
            </a:pPr>
            <a:r>
              <a:rPr lang="en-US" altLang="zh-CN" dirty="0" smtClean="0"/>
              <a:t>After fixing, users need to </a:t>
            </a:r>
            <a:r>
              <a:rPr lang="en-US" altLang="zh-CN" dirty="0" smtClean="0"/>
              <a:t>submit tickets </a:t>
            </a:r>
            <a:r>
              <a:rPr lang="en-US" altLang="zh-CN" dirty="0" smtClean="0"/>
              <a:t>to administrator for review.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‒"/>
            </a:pPr>
            <a:r>
              <a:rPr lang="en-US" altLang="zh-CN" dirty="0" smtClean="0"/>
              <a:t>The administrator determine </a:t>
            </a:r>
            <a:r>
              <a:rPr lang="en-US" altLang="zh-CN" dirty="0"/>
              <a:t>i</a:t>
            </a:r>
            <a:r>
              <a:rPr lang="en-US" altLang="zh-CN" dirty="0" smtClean="0"/>
              <a:t>f the ticket should be closed or sent back to users to re-handle.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zh-CN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zh-CN" dirty="0" smtClean="0"/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8"/>
            <a:ext cx="101123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2669" y="2426149"/>
            <a:ext cx="3451331" cy="3625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-20638" y="3175"/>
            <a:ext cx="9124951" cy="6461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anchor="b"/>
          <a:lstStyle>
            <a:lvl1pPr>
              <a:spcBef>
                <a:spcPct val="20000"/>
              </a:spcBef>
              <a:buClr>
                <a:srgbClr val="ECAE14"/>
              </a:buClr>
              <a:buSzPct val="110000"/>
              <a:buChar char="•"/>
              <a:defRPr sz="32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Char char="•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§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7037" y="-2540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Reports 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and visualization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96" y="1484784"/>
            <a:ext cx="9108504" cy="482870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By increasing visibility into the vulnerability status of </a:t>
            </a:r>
            <a:r>
              <a:rPr lang="en-US" altLang="zh-CN" sz="2400" dirty="0" smtClean="0"/>
              <a:t>the network at IHEP, </a:t>
            </a:r>
            <a:r>
              <a:rPr lang="en-US" altLang="zh-CN" sz="2400" dirty="0"/>
              <a:t>security </a:t>
            </a:r>
            <a:r>
              <a:rPr lang="en-US" altLang="zh-CN" sz="2400" dirty="0" smtClean="0"/>
              <a:t>team </a:t>
            </a:r>
            <a:r>
              <a:rPr lang="en-US" altLang="zh-CN" sz="2400" dirty="0"/>
              <a:t>can focus mitigation strategies accordingly.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Dashboards: 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 smtClean="0"/>
              <a:t>Top 10: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  represents </a:t>
            </a:r>
            <a:r>
              <a:rPr lang="en-US" altLang="zh-CN" sz="2000" dirty="0"/>
              <a:t>t</a:t>
            </a:r>
            <a:r>
              <a:rPr lang="en-US" altLang="zh-CN" sz="2000" dirty="0" smtClean="0"/>
              <a:t>he proportion of the top 10 detected vulnerabilities by category .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/>
              <a:t>Vulnerability status: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2000" dirty="0"/>
              <a:t>     displays the </a:t>
            </a:r>
            <a:r>
              <a:rPr lang="en-US" altLang="zh-CN" sz="2000" dirty="0" smtClean="0"/>
              <a:t>count </a:t>
            </a:r>
            <a:r>
              <a:rPr lang="en-US" altLang="zh-CN" sz="2000" dirty="0"/>
              <a:t>of vulnerabilities by status: new, active, fixed, re-opened</a:t>
            </a:r>
            <a:r>
              <a:rPr lang="en-US" altLang="zh-CN" sz="2000" dirty="0" smtClean="0"/>
              <a:t>.</a:t>
            </a:r>
            <a:endParaRPr lang="en-US" altLang="zh-CN" sz="2000" dirty="0"/>
          </a:p>
          <a:p>
            <a:pPr lvl="1">
              <a:lnSpc>
                <a:spcPct val="150000"/>
              </a:lnSpc>
            </a:pPr>
            <a:r>
              <a:rPr lang="en-US" altLang="zh-CN" sz="2000" dirty="0" smtClean="0"/>
              <a:t>Vulnerability trend: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  shows </a:t>
            </a:r>
            <a:r>
              <a:rPr lang="en-US" altLang="zh-CN" sz="2000" dirty="0"/>
              <a:t>t</a:t>
            </a:r>
            <a:r>
              <a:rPr lang="en-US" altLang="zh-CN" sz="2000" dirty="0" smtClean="0"/>
              <a:t>he trend </a:t>
            </a:r>
            <a:r>
              <a:rPr lang="en-US" altLang="zh-CN" sz="2000" dirty="0"/>
              <a:t>data about new detected vulnerabilities on the </a:t>
            </a:r>
            <a:r>
              <a:rPr lang="en-US" altLang="zh-CN" sz="2000" dirty="0" smtClean="0"/>
              <a:t>network.</a:t>
            </a:r>
          </a:p>
          <a:p>
            <a:endParaRPr lang="zh-CN" altLang="en-US" dirty="0"/>
          </a:p>
        </p:txBody>
      </p:sp>
      <p:sp>
        <p:nvSpPr>
          <p:cNvPr id="6" name="矩形 5"/>
          <p:cNvSpPr/>
          <p:nvPr/>
        </p:nvSpPr>
        <p:spPr bwMode="auto">
          <a:xfrm>
            <a:off x="7010400" y="6553200"/>
            <a:ext cx="2093913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ISGC </a:t>
            </a:r>
            <a:r>
              <a:rPr lang="en-US" altLang="zh-CN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2019, 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Taipei</a:t>
            </a:r>
            <a:endParaRPr lang="zh-CN" altLang="en-US" sz="1600" dirty="0"/>
          </a:p>
        </p:txBody>
      </p:sp>
      <p:pic>
        <p:nvPicPr>
          <p:cNvPr id="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8"/>
            <a:ext cx="101123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99696" y="1700215"/>
            <a:ext cx="8204751" cy="1008112"/>
          </a:xfrm>
          <a:prstGeom prst="rect">
            <a:avLst/>
          </a:prstGeom>
          <a:ln w="19050"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774031" y="3466291"/>
            <a:ext cx="6830415" cy="864096"/>
          </a:xfrm>
          <a:prstGeom prst="rect">
            <a:avLst/>
          </a:prstGeom>
          <a:ln w="19050"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717502" y="1871717"/>
            <a:ext cx="1206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Service layer</a:t>
            </a:r>
            <a:endParaRPr lang="zh-CN" alt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301607" y="3383630"/>
            <a:ext cx="1320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message queue</a:t>
            </a:r>
            <a:endParaRPr lang="zh-CN" altLang="en-US" sz="1400" dirty="0"/>
          </a:p>
        </p:txBody>
      </p:sp>
      <p:sp>
        <p:nvSpPr>
          <p:cNvPr id="14" name="流程图: 磁盘 13"/>
          <p:cNvSpPr/>
          <p:nvPr/>
        </p:nvSpPr>
        <p:spPr>
          <a:xfrm>
            <a:off x="5302424" y="3567329"/>
            <a:ext cx="833189" cy="637909"/>
          </a:xfrm>
          <a:prstGeom prst="flowChartMagneticDisk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DB server</a:t>
            </a:r>
            <a:endParaRPr lang="zh-CN" altLang="en-US" sz="1600" dirty="0"/>
          </a:p>
        </p:txBody>
      </p:sp>
      <p:sp>
        <p:nvSpPr>
          <p:cNvPr id="15" name="圆角矩形 14"/>
          <p:cNvSpPr/>
          <p:nvPr/>
        </p:nvSpPr>
        <p:spPr>
          <a:xfrm>
            <a:off x="6567660" y="3624674"/>
            <a:ext cx="967011" cy="5805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Data access module</a:t>
            </a:r>
            <a:endParaRPr lang="zh-CN" altLang="en-US" sz="1200" dirty="0"/>
          </a:p>
        </p:txBody>
      </p:sp>
      <p:cxnSp>
        <p:nvCxnSpPr>
          <p:cNvPr id="16" name="直接箭头连接符 15"/>
          <p:cNvCxnSpPr>
            <a:stCxn id="14" idx="4"/>
          </p:cNvCxnSpPr>
          <p:nvPr/>
        </p:nvCxnSpPr>
        <p:spPr>
          <a:xfrm flipV="1">
            <a:off x="6135613" y="3886283"/>
            <a:ext cx="432048" cy="1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353742" y="5189330"/>
            <a:ext cx="8250704" cy="1008112"/>
          </a:xfrm>
          <a:prstGeom prst="rect">
            <a:avLst/>
          </a:prstGeom>
          <a:ln w="19050"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2387358" y="3681600"/>
            <a:ext cx="2411010" cy="419245"/>
            <a:chOff x="958047" y="3681600"/>
            <a:chExt cx="2411010" cy="419245"/>
          </a:xfrm>
        </p:grpSpPr>
        <p:sp>
          <p:nvSpPr>
            <p:cNvPr id="9" name="矩形 8"/>
            <p:cNvSpPr/>
            <p:nvPr/>
          </p:nvSpPr>
          <p:spPr>
            <a:xfrm>
              <a:off x="958047" y="3685657"/>
              <a:ext cx="482202" cy="41518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440249" y="3685657"/>
              <a:ext cx="482202" cy="41518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922451" y="3685657"/>
              <a:ext cx="482202" cy="41518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2404653" y="3685657"/>
              <a:ext cx="482202" cy="41518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2886855" y="3681600"/>
              <a:ext cx="482202" cy="41518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圆角矩形 23"/>
          <p:cNvSpPr/>
          <p:nvPr/>
        </p:nvSpPr>
        <p:spPr>
          <a:xfrm>
            <a:off x="2392577" y="1827269"/>
            <a:ext cx="1728192" cy="6832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Vulnerability detection service</a:t>
            </a:r>
            <a:endParaRPr lang="zh-CN" altLang="en-US" sz="1400" dirty="0"/>
          </a:p>
        </p:txBody>
      </p:sp>
      <p:sp>
        <p:nvSpPr>
          <p:cNvPr id="25" name="圆角矩形 24"/>
          <p:cNvSpPr/>
          <p:nvPr/>
        </p:nvSpPr>
        <p:spPr>
          <a:xfrm>
            <a:off x="4276712" y="1815355"/>
            <a:ext cx="1152128" cy="6832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Permission control</a:t>
            </a:r>
            <a:endParaRPr lang="zh-CN" altLang="en-US" sz="1400" dirty="0"/>
          </a:p>
        </p:txBody>
      </p:sp>
      <p:sp>
        <p:nvSpPr>
          <p:cNvPr id="22" name="椭圆 21"/>
          <p:cNvSpPr/>
          <p:nvPr/>
        </p:nvSpPr>
        <p:spPr>
          <a:xfrm>
            <a:off x="2896633" y="5369350"/>
            <a:ext cx="1224136" cy="6480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Detector node 1</a:t>
            </a:r>
            <a:endParaRPr lang="zh-CN" altLang="en-US" sz="1400" dirty="0"/>
          </a:p>
        </p:txBody>
      </p:sp>
      <p:sp>
        <p:nvSpPr>
          <p:cNvPr id="28" name="椭圆 27"/>
          <p:cNvSpPr/>
          <p:nvPr/>
        </p:nvSpPr>
        <p:spPr>
          <a:xfrm>
            <a:off x="4333554" y="5369350"/>
            <a:ext cx="1224136" cy="6480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smtClean="0"/>
              <a:t>Detector node 2</a:t>
            </a:r>
            <a:endParaRPr lang="zh-CN" altLang="en-US" sz="1400"/>
          </a:p>
        </p:txBody>
      </p:sp>
      <p:sp>
        <p:nvSpPr>
          <p:cNvPr id="29" name="椭圆 28"/>
          <p:cNvSpPr/>
          <p:nvPr/>
        </p:nvSpPr>
        <p:spPr>
          <a:xfrm>
            <a:off x="5770476" y="5369350"/>
            <a:ext cx="1224136" cy="6480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Detector node 3</a:t>
            </a:r>
            <a:endParaRPr lang="zh-CN" alt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7190458" y="5430812"/>
            <a:ext cx="977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……</a:t>
            </a:r>
            <a:endParaRPr lang="zh-CN" altLang="en-US" dirty="0"/>
          </a:p>
        </p:txBody>
      </p:sp>
      <p:sp>
        <p:nvSpPr>
          <p:cNvPr id="31" name="下箭头 30"/>
          <p:cNvSpPr/>
          <p:nvPr/>
        </p:nvSpPr>
        <p:spPr>
          <a:xfrm>
            <a:off x="3584814" y="4330387"/>
            <a:ext cx="288032" cy="754797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下箭头 32"/>
          <p:cNvSpPr/>
          <p:nvPr/>
        </p:nvSpPr>
        <p:spPr>
          <a:xfrm>
            <a:off x="3539759" y="2700059"/>
            <a:ext cx="288032" cy="754797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2443896" y="2848429"/>
            <a:ext cx="1415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detection task</a:t>
            </a:r>
            <a:endParaRPr lang="zh-CN" alt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2428165" y="4584764"/>
            <a:ext cx="1415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detection task</a:t>
            </a:r>
            <a:endParaRPr lang="zh-CN" alt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3827574" y="2841818"/>
            <a:ext cx="723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push</a:t>
            </a:r>
            <a:endParaRPr lang="zh-CN" alt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3918063" y="4617885"/>
            <a:ext cx="723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pull</a:t>
            </a:r>
            <a:endParaRPr lang="zh-CN" altLang="en-US" sz="1400" dirty="0"/>
          </a:p>
        </p:txBody>
      </p:sp>
      <p:sp>
        <p:nvSpPr>
          <p:cNvPr id="38" name="下箭头 37"/>
          <p:cNvSpPr/>
          <p:nvPr/>
        </p:nvSpPr>
        <p:spPr>
          <a:xfrm rot="10800000">
            <a:off x="6012532" y="4351872"/>
            <a:ext cx="288032" cy="754797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下箭头 38"/>
          <p:cNvSpPr/>
          <p:nvPr/>
        </p:nvSpPr>
        <p:spPr>
          <a:xfrm rot="10800000">
            <a:off x="5991597" y="2711494"/>
            <a:ext cx="288032" cy="754797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4823383" y="4575382"/>
            <a:ext cx="1415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detection result</a:t>
            </a:r>
            <a:endParaRPr lang="zh-CN" alt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6297599" y="4585304"/>
            <a:ext cx="723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push</a:t>
            </a:r>
            <a:endParaRPr lang="zh-CN" alt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6240983" y="2935003"/>
            <a:ext cx="723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mtClean="0"/>
              <a:t>pull</a:t>
            </a:r>
            <a:endParaRPr lang="zh-CN" altLang="en-US" sz="1400"/>
          </a:p>
        </p:txBody>
      </p:sp>
      <p:sp>
        <p:nvSpPr>
          <p:cNvPr id="43" name="圆角矩形 42"/>
          <p:cNvSpPr/>
          <p:nvPr/>
        </p:nvSpPr>
        <p:spPr>
          <a:xfrm>
            <a:off x="6567660" y="1827269"/>
            <a:ext cx="1172834" cy="6832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V</a:t>
            </a:r>
            <a:r>
              <a:rPr lang="en-US" altLang="zh-CN" sz="1400" dirty="0" smtClean="0"/>
              <a:t>isualization</a:t>
            </a:r>
            <a:endParaRPr lang="zh-CN" altLang="en-US" sz="1400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2560624" y="5189330"/>
            <a:ext cx="0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椭圆 43"/>
          <p:cNvSpPr/>
          <p:nvPr/>
        </p:nvSpPr>
        <p:spPr>
          <a:xfrm>
            <a:off x="844960" y="5369350"/>
            <a:ext cx="1224136" cy="6480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Asset</a:t>
            </a:r>
          </a:p>
          <a:p>
            <a:pPr algn="ctr"/>
            <a:r>
              <a:rPr lang="en-US" altLang="zh-CN" sz="1400" dirty="0" smtClean="0"/>
              <a:t>scanner</a:t>
            </a:r>
            <a:endParaRPr lang="zh-CN" altLang="en-US" sz="1400" dirty="0"/>
          </a:p>
        </p:txBody>
      </p:sp>
      <p:sp>
        <p:nvSpPr>
          <p:cNvPr id="45" name="圆角矩形 44"/>
          <p:cNvSpPr/>
          <p:nvPr/>
        </p:nvSpPr>
        <p:spPr>
          <a:xfrm>
            <a:off x="668234" y="1822501"/>
            <a:ext cx="1535830" cy="6832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Asset discovery service</a:t>
            </a:r>
            <a:endParaRPr lang="zh-CN" altLang="en-US" sz="1400" dirty="0"/>
          </a:p>
        </p:txBody>
      </p:sp>
      <p:sp>
        <p:nvSpPr>
          <p:cNvPr id="46" name="下箭头 45"/>
          <p:cNvSpPr/>
          <p:nvPr/>
        </p:nvSpPr>
        <p:spPr>
          <a:xfrm flipH="1">
            <a:off x="1436149" y="2706413"/>
            <a:ext cx="261172" cy="2482917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31"/>
          <p:cNvSpPr txBox="1"/>
          <p:nvPr/>
        </p:nvSpPr>
        <p:spPr>
          <a:xfrm>
            <a:off x="652230" y="2861956"/>
            <a:ext cx="1415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scan task</a:t>
            </a:r>
            <a:endParaRPr lang="zh-CN" altLang="en-US" sz="1400" dirty="0"/>
          </a:p>
        </p:txBody>
      </p:sp>
      <p:sp>
        <p:nvSpPr>
          <p:cNvPr id="48" name="TextBox 7"/>
          <p:cNvSpPr txBox="1"/>
          <p:nvPr/>
        </p:nvSpPr>
        <p:spPr>
          <a:xfrm>
            <a:off x="7683166" y="3567270"/>
            <a:ext cx="1206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Middle layer</a:t>
            </a:r>
            <a:endParaRPr lang="zh-CN" altLang="en-US" sz="1600" b="1" dirty="0"/>
          </a:p>
        </p:txBody>
      </p:sp>
      <p:sp>
        <p:nvSpPr>
          <p:cNvPr id="49" name="TextBox 7"/>
          <p:cNvSpPr txBox="1"/>
          <p:nvPr/>
        </p:nvSpPr>
        <p:spPr>
          <a:xfrm>
            <a:off x="7700310" y="5400998"/>
            <a:ext cx="1206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Module layer</a:t>
            </a:r>
            <a:endParaRPr lang="zh-CN" altLang="en-US" sz="1600" b="1" dirty="0"/>
          </a:p>
        </p:txBody>
      </p:sp>
      <p:sp>
        <p:nvSpPr>
          <p:cNvPr id="50" name="TextBox 4"/>
          <p:cNvSpPr txBox="1">
            <a:spLocks noChangeArrowheads="1"/>
          </p:cNvSpPr>
          <p:nvPr/>
        </p:nvSpPr>
        <p:spPr bwMode="auto">
          <a:xfrm>
            <a:off x="-20638" y="3175"/>
            <a:ext cx="9124951" cy="6461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anchor="b"/>
          <a:lstStyle>
            <a:lvl1pPr>
              <a:spcBef>
                <a:spcPct val="20000"/>
              </a:spcBef>
              <a:buClr>
                <a:srgbClr val="ECAE14"/>
              </a:buClr>
              <a:buSzPct val="110000"/>
              <a:buChar char="•"/>
              <a:defRPr sz="32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Char char="•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§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Architecture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8"/>
            <a:ext cx="101123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圆角矩形 51"/>
          <p:cNvSpPr/>
          <p:nvPr/>
        </p:nvSpPr>
        <p:spPr>
          <a:xfrm>
            <a:off x="5527154" y="1827269"/>
            <a:ext cx="958525" cy="6832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Ticket</a:t>
            </a:r>
          </a:p>
          <a:p>
            <a:pPr algn="ctr"/>
            <a:r>
              <a:rPr lang="en-US" altLang="zh-CN" sz="1400" dirty="0"/>
              <a:t>service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project progress</a:t>
            </a:r>
            <a:endParaRPr lang="en-US" altLang="zh-CN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Development Environment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Programing Language: </a:t>
            </a:r>
          </a:p>
          <a:p>
            <a:pPr lvl="1"/>
            <a:r>
              <a:rPr lang="en-US" altLang="zh-CN" sz="2400" dirty="0" smtClean="0"/>
              <a:t>JAVA, PYTHON</a:t>
            </a:r>
            <a:endParaRPr lang="en-US" altLang="zh-CN" sz="2400" dirty="0" smtClean="0"/>
          </a:p>
          <a:p>
            <a:r>
              <a:rPr lang="en-US" altLang="zh-CN" sz="2800" dirty="0" smtClean="0"/>
              <a:t>Operation system: </a:t>
            </a:r>
          </a:p>
          <a:p>
            <a:pPr lvl="1"/>
            <a:r>
              <a:rPr lang="en-US" altLang="zh-CN" sz="2400" dirty="0" err="1" smtClean="0"/>
              <a:t>CentOS</a:t>
            </a:r>
            <a:r>
              <a:rPr lang="en-US" altLang="zh-CN" sz="2400" dirty="0" smtClean="0"/>
              <a:t> 6</a:t>
            </a:r>
          </a:p>
          <a:p>
            <a:r>
              <a:rPr lang="en-US" altLang="zh-CN" sz="2800" dirty="0" smtClean="0"/>
              <a:t>Database: </a:t>
            </a:r>
          </a:p>
          <a:p>
            <a:pPr lvl="1"/>
            <a:r>
              <a:rPr lang="en-US" altLang="zh-CN" sz="2400" dirty="0" smtClean="0"/>
              <a:t>MySQL 5.6</a:t>
            </a:r>
          </a:p>
          <a:p>
            <a:r>
              <a:rPr lang="en-US" altLang="zh-CN" sz="2800" dirty="0" smtClean="0"/>
              <a:t>Web framework: </a:t>
            </a:r>
          </a:p>
          <a:p>
            <a:pPr lvl="1"/>
            <a:r>
              <a:rPr lang="en-US" altLang="zh-CN" sz="2400" dirty="0" smtClean="0"/>
              <a:t>springboot+Vue.js, Nginx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-20638" y="3175"/>
            <a:ext cx="9124951" cy="6461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anchor="b"/>
          <a:lstStyle>
            <a:lvl1pPr>
              <a:spcBef>
                <a:spcPct val="20000"/>
              </a:spcBef>
              <a:buClr>
                <a:srgbClr val="ECAE14"/>
              </a:buClr>
              <a:buSzPct val="110000"/>
              <a:buChar char="•"/>
              <a:defRPr sz="32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Char char="•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§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-28081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Asset 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discovery : </a:t>
            </a:r>
            <a:r>
              <a:rPr lang="en-US" altLang="zh-CN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host &amp; service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81189"/>
            <a:ext cx="9144000" cy="1994793"/>
          </a:xfrm>
        </p:spPr>
        <p:txBody>
          <a:bodyPr>
            <a:normAutofit fontScale="70000" lnSpcReduction="20000"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Detect network asset( hosts/services/ports/OS/mac address) on IHEP network through passive scanning by </a:t>
            </a:r>
            <a:r>
              <a:rPr lang="en-US" altLang="zh-CN" sz="2400" dirty="0"/>
              <a:t> IP range </a:t>
            </a:r>
            <a:endParaRPr lang="en-US" altLang="zh-CN" sz="2400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Linked to network asset management system to get user information(name/email/department)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dirty="0" smtClean="0"/>
              <a:t>Tool: </a:t>
            </a:r>
            <a:r>
              <a:rPr lang="en-US" altLang="zh-CN" dirty="0" err="1" smtClean="0"/>
              <a:t>Nmap</a:t>
            </a:r>
            <a:r>
              <a:rPr lang="en-US" altLang="zh-CN" dirty="0" smtClean="0"/>
              <a:t>-- </a:t>
            </a:r>
            <a:r>
              <a:rPr lang="en-US" altLang="zh-CN" sz="2300" dirty="0" smtClean="0"/>
              <a:t>a </a:t>
            </a:r>
            <a:r>
              <a:rPr lang="en-US" altLang="zh-CN" sz="2300" dirty="0"/>
              <a:t>free and open source </a:t>
            </a:r>
            <a:r>
              <a:rPr lang="en-US" altLang="zh-CN" sz="2300" dirty="0" smtClean="0"/>
              <a:t>utility </a:t>
            </a:r>
            <a:r>
              <a:rPr lang="en-US" altLang="zh-CN" sz="2300" dirty="0"/>
              <a:t>for network discovery and security </a:t>
            </a:r>
            <a:r>
              <a:rPr lang="en-US" altLang="zh-CN" sz="2300" dirty="0" smtClean="0"/>
              <a:t>auditing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altLang="zh-CN" sz="2300" dirty="0"/>
          </a:p>
          <a:p>
            <a:endParaRPr lang="zh-CN" altLang="en-US" dirty="0"/>
          </a:p>
        </p:txBody>
      </p:sp>
      <p:sp>
        <p:nvSpPr>
          <p:cNvPr id="6" name="矩形 5"/>
          <p:cNvSpPr/>
          <p:nvPr/>
        </p:nvSpPr>
        <p:spPr bwMode="auto">
          <a:xfrm>
            <a:off x="7010400" y="6553200"/>
            <a:ext cx="2093913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ISGC </a:t>
            </a:r>
            <a:r>
              <a:rPr lang="en-US" altLang="zh-CN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2019, 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Taipei</a:t>
            </a:r>
            <a:endParaRPr lang="zh-CN" altLang="en-US" sz="1600" dirty="0"/>
          </a:p>
        </p:txBody>
      </p:sp>
      <p:pic>
        <p:nvPicPr>
          <p:cNvPr id="8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8"/>
            <a:ext cx="101123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3788002"/>
            <a:ext cx="3989748" cy="288634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86100" y="3332555"/>
            <a:ext cx="3960439" cy="374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Nmap</a:t>
            </a:r>
            <a:r>
              <a:rPr lang="en-US" altLang="zh-CN" dirty="0" smtClean="0"/>
              <a:t> scan results </a:t>
            </a:r>
            <a:r>
              <a:rPr lang="en-US" altLang="zh-CN" dirty="0" smtClean="0">
                <a:sym typeface="Wingdings" panose="05000000000000000000" pitchFamily="2" charset="2"/>
              </a:rPr>
              <a:t> database schema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19" y="3707882"/>
            <a:ext cx="3124165" cy="3021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-20638" y="3175"/>
            <a:ext cx="9124951" cy="6461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anchor="b"/>
          <a:lstStyle>
            <a:lvl1pPr>
              <a:spcBef>
                <a:spcPct val="20000"/>
              </a:spcBef>
              <a:buClr>
                <a:srgbClr val="ECAE14"/>
              </a:buClr>
              <a:buSzPct val="110000"/>
              <a:buChar char="•"/>
              <a:defRPr sz="32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Char char="•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§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-28081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Examples of </a:t>
            </a:r>
            <a:r>
              <a:rPr lang="en-US" altLang="zh-CN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host 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discovery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7010400" y="6553200"/>
            <a:ext cx="2093913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ISGC </a:t>
            </a:r>
            <a:r>
              <a:rPr lang="en-US" altLang="zh-CN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2019, 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Taipei</a:t>
            </a:r>
            <a:endParaRPr lang="zh-CN" altLang="en-US" sz="1600" dirty="0"/>
          </a:p>
        </p:txBody>
      </p:sp>
      <p:pic>
        <p:nvPicPr>
          <p:cNvPr id="8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8"/>
            <a:ext cx="101123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827584" y="1042933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+mn-ea"/>
              </a:rPr>
              <a:t>Create a task to scan asset by </a:t>
            </a:r>
            <a:r>
              <a:rPr lang="en-US" altLang="zh-CN" dirty="0" err="1" smtClean="0">
                <a:latin typeface="+mn-ea"/>
              </a:rPr>
              <a:t>ip</a:t>
            </a:r>
            <a:r>
              <a:rPr lang="en-US" altLang="zh-CN" dirty="0" smtClean="0">
                <a:latin typeface="+mn-ea"/>
              </a:rPr>
              <a:t> range 192.168.32.1/24</a:t>
            </a:r>
          </a:p>
          <a:p>
            <a:r>
              <a:rPr lang="en-US" altLang="zh-CN" dirty="0" smtClean="0">
                <a:latin typeface="+mn-ea"/>
              </a:rPr>
              <a:t>command</a:t>
            </a:r>
            <a:r>
              <a:rPr lang="zh-CN" altLang="en-US" dirty="0" smtClean="0">
                <a:latin typeface="+mn-ea"/>
              </a:rPr>
              <a:t>：</a:t>
            </a:r>
            <a:r>
              <a:rPr lang="en-US" altLang="zh-CN" dirty="0" err="1">
                <a:latin typeface="+mn-ea"/>
              </a:rPr>
              <a:t>nmap</a:t>
            </a:r>
            <a:r>
              <a:rPr lang="en-US" altLang="zh-CN" dirty="0">
                <a:latin typeface="+mn-ea"/>
              </a:rPr>
              <a:t> –T4 –</a:t>
            </a:r>
            <a:r>
              <a:rPr lang="en-US" altLang="zh-CN" dirty="0" err="1">
                <a:latin typeface="+mn-ea"/>
              </a:rPr>
              <a:t>sn</a:t>
            </a:r>
            <a:r>
              <a:rPr lang="en-US" altLang="zh-CN" dirty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192.168.32.1/24</a:t>
            </a:r>
            <a:endParaRPr lang="en-US" altLang="zh-CN" dirty="0">
              <a:latin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38" y="1660231"/>
            <a:ext cx="7142830" cy="4892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73042" y="1116093"/>
            <a:ext cx="8070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Asset list: IP, service, port, port status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-20638" y="3175"/>
            <a:ext cx="9124951" cy="6461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anchor="b"/>
          <a:lstStyle>
            <a:lvl1pPr>
              <a:spcBef>
                <a:spcPct val="20000"/>
              </a:spcBef>
              <a:buClr>
                <a:srgbClr val="ECAE14"/>
              </a:buClr>
              <a:buSzPct val="110000"/>
              <a:buChar char="•"/>
              <a:defRPr sz="32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Char char="•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§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7010400" y="6553200"/>
            <a:ext cx="2093913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ISGC </a:t>
            </a:r>
            <a:r>
              <a:rPr lang="en-US" altLang="zh-CN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2019, 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Taipei</a:t>
            </a:r>
            <a:endParaRPr lang="zh-CN" altLang="en-US" sz="1600" dirty="0"/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8"/>
            <a:ext cx="101123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521746" y="317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cap="none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Examples of service discovery</a:t>
            </a:r>
            <a:endParaRPr lang="zh-CN" altLang="en-US" sz="3600" cap="none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242" y="1786558"/>
            <a:ext cx="7137114" cy="4465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-20638" y="3175"/>
            <a:ext cx="9124951" cy="6461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anchor="b"/>
          <a:lstStyle>
            <a:lvl1pPr>
              <a:spcBef>
                <a:spcPct val="20000"/>
              </a:spcBef>
              <a:buClr>
                <a:srgbClr val="ECAE14"/>
              </a:buClr>
              <a:buSzPct val="110000"/>
              <a:buChar char="•"/>
              <a:defRPr sz="32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Char char="•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§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-28081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Vulnerability detection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81189"/>
            <a:ext cx="9144000" cy="4696083"/>
          </a:xfrm>
        </p:spPr>
        <p:txBody>
          <a:bodyPr>
            <a:normAutofit fontScale="85000" lnSpcReduction="10000"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Multi scanners supporting : </a:t>
            </a:r>
          </a:p>
          <a:p>
            <a:pPr lvl="2">
              <a:lnSpc>
                <a:spcPct val="150000"/>
              </a:lnSpc>
              <a:buFont typeface="Calibri" panose="020F0502020204030204" pitchFamily="34" charset="0"/>
              <a:buChar char="⁻"/>
            </a:pPr>
            <a:r>
              <a:rPr lang="en-US" altLang="zh-CN" sz="2100" dirty="0" smtClean="0"/>
              <a:t>Nessus : </a:t>
            </a:r>
            <a:r>
              <a:rPr lang="en-US" altLang="zh-CN" sz="2100" dirty="0"/>
              <a:t> popular and capable vulnerability scanners</a:t>
            </a:r>
            <a:endParaRPr lang="en-US" altLang="zh-CN" sz="2100" dirty="0" smtClean="0"/>
          </a:p>
          <a:p>
            <a:pPr lvl="2">
              <a:lnSpc>
                <a:spcPct val="150000"/>
              </a:lnSpc>
              <a:buFont typeface="Calibri" panose="020F0502020204030204" pitchFamily="34" charset="0"/>
              <a:buChar char="⁻"/>
            </a:pPr>
            <a:r>
              <a:rPr lang="en-US" altLang="zh-CN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NSFOCUS scanner(commercial): web service/host vulnerability </a:t>
            </a:r>
          </a:p>
          <a:p>
            <a:pPr lvl="2">
              <a:lnSpc>
                <a:spcPct val="150000"/>
              </a:lnSpc>
              <a:buFont typeface="Calibri" panose="020F0502020204030204" pitchFamily="34" charset="0"/>
              <a:buChar char="⁻"/>
            </a:pPr>
            <a:r>
              <a:rPr lang="en-US" altLang="zh-CN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Scuba: a </a:t>
            </a:r>
            <a:r>
              <a:rPr lang="en-US" altLang="zh-CN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dedicated </a:t>
            </a:r>
            <a:r>
              <a:rPr lang="en-US" altLang="zh-CN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security </a:t>
            </a:r>
            <a:r>
              <a:rPr lang="en-US" altLang="zh-CN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software tool </a:t>
            </a:r>
            <a:r>
              <a:rPr lang="en-US" altLang="zh-CN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database, such </a:t>
            </a:r>
            <a:r>
              <a:rPr lang="en-US" altLang="zh-CN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 weak passwords, known configuration risks, and missing patches on a range of database platforms</a:t>
            </a:r>
            <a:r>
              <a:rPr lang="en-US" altLang="zh-CN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zh-CN" altLang="en-US" sz="2100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Vulnerability/Leaks information storage:</a:t>
            </a:r>
          </a:p>
          <a:p>
            <a:pPr marL="1200150" lvl="2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US" altLang="zh-CN" sz="2100" dirty="0" smtClean="0"/>
              <a:t>Scanning name, scanner, scan strategy, IP, port, service, Risk level, description, suggested solution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Role based access control</a:t>
            </a:r>
          </a:p>
          <a:p>
            <a:pPr lvl="2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US" altLang="zh-CN" sz="2100" dirty="0" smtClean="0"/>
              <a:t>Integrated with IHEP unified authentication/Oauth2.0</a:t>
            </a:r>
          </a:p>
          <a:p>
            <a:pPr marL="1200150" lvl="2" indent="-342900">
              <a:lnSpc>
                <a:spcPct val="150000"/>
              </a:lnSpc>
              <a:buFont typeface="Calibri" panose="020F0502020204030204" pitchFamily="34" charset="0"/>
              <a:buChar char="‒"/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6" name="矩形 5"/>
          <p:cNvSpPr/>
          <p:nvPr/>
        </p:nvSpPr>
        <p:spPr bwMode="auto">
          <a:xfrm>
            <a:off x="7010400" y="6553200"/>
            <a:ext cx="2093913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ISGC </a:t>
            </a:r>
            <a:r>
              <a:rPr lang="en-US" altLang="zh-CN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2019, 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Taipei</a:t>
            </a:r>
            <a:endParaRPr lang="zh-CN" altLang="en-US" sz="1600" dirty="0"/>
          </a:p>
        </p:txBody>
      </p:sp>
      <p:pic>
        <p:nvPicPr>
          <p:cNvPr id="8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8"/>
            <a:ext cx="101123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5" y="2021983"/>
            <a:ext cx="9021594" cy="483601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99534" y="120849"/>
            <a:ext cx="79208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sz="2400" dirty="0"/>
              <a:t>C</a:t>
            </a:r>
            <a:r>
              <a:rPr lang="en-US" altLang="zh-CN" sz="2400" dirty="0" smtClean="0"/>
              <a:t>reate detection task</a:t>
            </a:r>
            <a:endParaRPr lang="zh-CN" altLang="en-US" sz="2400" dirty="0"/>
          </a:p>
        </p:txBody>
      </p:sp>
      <p:pic>
        <p:nvPicPr>
          <p:cNvPr id="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8"/>
            <a:ext cx="101123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20638" y="3175"/>
            <a:ext cx="9124951" cy="6461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anchor="b"/>
          <a:lstStyle>
            <a:lvl1pPr>
              <a:spcBef>
                <a:spcPct val="20000"/>
              </a:spcBef>
              <a:buClr>
                <a:srgbClr val="ECAE14"/>
              </a:buClr>
              <a:buSzPct val="110000"/>
              <a:buChar char="•"/>
              <a:defRPr sz="32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Char char="•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§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Examples of vulnerability detection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88024" y="1784226"/>
            <a:ext cx="1989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Task name</a:t>
            </a:r>
            <a:endParaRPr lang="zh-CN" altLang="en-US" dirty="0"/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3851920" y="1988840"/>
            <a:ext cx="864096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921248" y="2357617"/>
            <a:ext cx="1723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IP address range</a:t>
            </a:r>
            <a:endParaRPr lang="zh-CN" altLang="en-US" dirty="0"/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3995936" y="2542283"/>
            <a:ext cx="1064038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059974" y="2877917"/>
            <a:ext cx="38875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Scan strategy(web application test, </a:t>
            </a:r>
          </a:p>
          <a:p>
            <a:r>
              <a:rPr lang="en-US" altLang="zh-CN" dirty="0" err="1" smtClean="0"/>
              <a:t>Spectre</a:t>
            </a:r>
            <a:r>
              <a:rPr lang="en-US" altLang="zh-CN" dirty="0" smtClean="0"/>
              <a:t> and meltdown, bash shellshock</a:t>
            </a:r>
          </a:p>
          <a:p>
            <a:r>
              <a:rPr lang="en-US" altLang="zh-CN" dirty="0"/>
              <a:t>d</a:t>
            </a:r>
            <a:r>
              <a:rPr lang="en-US" altLang="zh-CN" dirty="0" smtClean="0"/>
              <a:t>etection…)</a:t>
            </a:r>
            <a:endParaRPr lang="zh-CN" altLang="en-US" dirty="0"/>
          </a:p>
        </p:txBody>
      </p:sp>
      <p:cxnSp>
        <p:nvCxnSpPr>
          <p:cNvPr id="15" name="直接箭头连接符 14"/>
          <p:cNvCxnSpPr/>
          <p:nvPr/>
        </p:nvCxnSpPr>
        <p:spPr>
          <a:xfrm flipH="1">
            <a:off x="3995936" y="3040215"/>
            <a:ext cx="1064038" cy="75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49288"/>
            <a:ext cx="9144000" cy="768350"/>
          </a:xfrm>
        </p:spPr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75656" y="1966913"/>
            <a:ext cx="7668344" cy="4159250"/>
          </a:xfrm>
        </p:spPr>
        <p:txBody>
          <a:bodyPr/>
          <a:lstStyle/>
          <a:p>
            <a:r>
              <a:rPr lang="en-US" altLang="zh-CN" dirty="0" smtClean="0"/>
              <a:t>Motivation &amp; background</a:t>
            </a:r>
          </a:p>
          <a:p>
            <a:r>
              <a:rPr lang="en-US" altLang="zh-CN" dirty="0" smtClean="0"/>
              <a:t>Function modules design</a:t>
            </a:r>
          </a:p>
          <a:p>
            <a:r>
              <a:rPr lang="en-US" altLang="zh-CN" dirty="0" smtClean="0"/>
              <a:t>Project progress</a:t>
            </a:r>
          </a:p>
          <a:p>
            <a:r>
              <a:rPr lang="en-US" altLang="zh-CN" dirty="0" smtClean="0"/>
              <a:t>Summary &amp; Future plan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-20638" y="3175"/>
            <a:ext cx="9124951" cy="6461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anchor="b"/>
          <a:lstStyle>
            <a:lvl1pPr>
              <a:spcBef>
                <a:spcPct val="20000"/>
              </a:spcBef>
              <a:buClr>
                <a:srgbClr val="ECAE14"/>
              </a:buClr>
              <a:buSzPct val="110000"/>
              <a:buChar char="•"/>
              <a:defRPr sz="32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Char char="•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§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8"/>
            <a:ext cx="101123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 bwMode="auto">
          <a:xfrm>
            <a:off x="7010400" y="6553200"/>
            <a:ext cx="2093913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ISGC </a:t>
            </a:r>
            <a:r>
              <a:rPr lang="en-US" altLang="zh-CN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2019, 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Taipei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9534" y="120849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</p:txBody>
      </p:sp>
      <p:pic>
        <p:nvPicPr>
          <p:cNvPr id="4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8"/>
            <a:ext cx="101123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20638" y="3175"/>
            <a:ext cx="9124951" cy="6461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anchor="b"/>
          <a:lstStyle>
            <a:lvl1pPr>
              <a:spcBef>
                <a:spcPct val="20000"/>
              </a:spcBef>
              <a:buClr>
                <a:srgbClr val="ECAE14"/>
              </a:buClr>
              <a:buSzPct val="110000"/>
              <a:buChar char="•"/>
              <a:defRPr sz="32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Char char="•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§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Examples of vulnerability 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detection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521" y="1556792"/>
            <a:ext cx="6736631" cy="4148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8"/>
            <a:ext cx="101123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20638" y="3175"/>
            <a:ext cx="9124951" cy="6461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anchor="b"/>
          <a:lstStyle>
            <a:lvl1pPr>
              <a:spcBef>
                <a:spcPct val="20000"/>
              </a:spcBef>
              <a:buClr>
                <a:srgbClr val="ECAE14"/>
              </a:buClr>
              <a:buSzPct val="110000"/>
              <a:buChar char="•"/>
              <a:defRPr sz="32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Char char="•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§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Examples of vulnerability detection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6792"/>
            <a:ext cx="9144000" cy="397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0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-20638" y="3175"/>
            <a:ext cx="9124951" cy="6461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anchor="b"/>
          <a:lstStyle>
            <a:lvl1pPr>
              <a:spcBef>
                <a:spcPct val="20000"/>
              </a:spcBef>
              <a:buClr>
                <a:srgbClr val="ECAE14"/>
              </a:buClr>
              <a:buSzPct val="110000"/>
              <a:buChar char="•"/>
              <a:defRPr sz="32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Char char="•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§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-28081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Vulnerability </a:t>
            </a:r>
            <a:r>
              <a:rPr lang="en-US" altLang="zh-CN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Tracking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81189"/>
            <a:ext cx="9144000" cy="1994793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err="1" smtClean="0"/>
              <a:t>Integated</a:t>
            </a:r>
            <a:r>
              <a:rPr lang="en-US" altLang="zh-CN" sz="2400" dirty="0" smtClean="0"/>
              <a:t> </a:t>
            </a:r>
            <a:r>
              <a:rPr lang="en-US" altLang="zh-CN" sz="2400" dirty="0" smtClean="0"/>
              <a:t>with IHEP ticket system(</a:t>
            </a:r>
            <a:r>
              <a:rPr lang="en-US" altLang="zh-CN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http://helpdesk.ihep.ac.cn</a:t>
            </a:r>
            <a:r>
              <a:rPr lang="en-US" altLang="zh-CN" sz="2400" dirty="0" smtClean="0"/>
              <a:t>) </a:t>
            </a:r>
            <a:endParaRPr lang="zh-CN" altLang="en-US" sz="2400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A </a:t>
            </a:r>
            <a:r>
              <a:rPr lang="en-US" altLang="zh-CN" sz="2400" dirty="0" smtClean="0"/>
              <a:t>ticket will be </a:t>
            </a:r>
            <a:r>
              <a:rPr lang="en-US" altLang="zh-CN" sz="2400" dirty="0" smtClean="0"/>
              <a:t>created when </a:t>
            </a:r>
            <a:r>
              <a:rPr lang="en-US" altLang="zh-CN" sz="2400" dirty="0" smtClean="0"/>
              <a:t>a high risk </a:t>
            </a:r>
            <a:r>
              <a:rPr lang="en-US" altLang="zh-CN" sz="2400" dirty="0" smtClean="0"/>
              <a:t>vulnerabilty is found</a:t>
            </a:r>
          </a:p>
          <a:p>
            <a:endParaRPr lang="zh-CN" altLang="en-US" dirty="0"/>
          </a:p>
        </p:txBody>
      </p:sp>
      <p:sp>
        <p:nvSpPr>
          <p:cNvPr id="6" name="矩形 5"/>
          <p:cNvSpPr/>
          <p:nvPr/>
        </p:nvSpPr>
        <p:spPr bwMode="auto">
          <a:xfrm>
            <a:off x="7010400" y="6553200"/>
            <a:ext cx="2093913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ISGC </a:t>
            </a:r>
            <a:r>
              <a:rPr lang="en-US" altLang="zh-CN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2019, 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Taipei</a:t>
            </a:r>
            <a:endParaRPr lang="zh-CN" altLang="en-US" sz="1600" dirty="0"/>
          </a:p>
        </p:txBody>
      </p:sp>
      <p:pic>
        <p:nvPicPr>
          <p:cNvPr id="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8"/>
            <a:ext cx="101123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2434733"/>
            <a:ext cx="6444208" cy="4270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9534" y="120849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</p:txBody>
      </p:sp>
      <p:pic>
        <p:nvPicPr>
          <p:cNvPr id="4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8"/>
            <a:ext cx="101123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20638" y="3175"/>
            <a:ext cx="9124951" cy="6461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anchor="b"/>
          <a:lstStyle>
            <a:lvl1pPr>
              <a:spcBef>
                <a:spcPct val="20000"/>
              </a:spcBef>
              <a:buClr>
                <a:srgbClr val="ECAE14"/>
              </a:buClr>
              <a:buSzPct val="110000"/>
              <a:buChar char="•"/>
              <a:defRPr sz="32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Char char="•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§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Examples of vulnerability tracking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29" y="1628800"/>
            <a:ext cx="7920216" cy="424724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4590353"/>
            <a:ext cx="432048" cy="23264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820" y="3610841"/>
            <a:ext cx="383357" cy="1978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2344" y="5102449"/>
            <a:ext cx="364307" cy="1880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2586718"/>
            <a:ext cx="432048" cy="2326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820" y="5107058"/>
            <a:ext cx="383357" cy="197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-20638" y="3175"/>
            <a:ext cx="9124951" cy="6461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anchor="b"/>
          <a:lstStyle>
            <a:lvl1pPr>
              <a:spcBef>
                <a:spcPct val="20000"/>
              </a:spcBef>
              <a:buClr>
                <a:srgbClr val="ECAE14"/>
              </a:buClr>
              <a:buSzPct val="110000"/>
              <a:buChar char="•"/>
              <a:defRPr sz="32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Char char="•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§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-28081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Current Status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11238" y="1320800"/>
            <a:ext cx="9144000" cy="4772496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Assets discovery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Finished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Vulnerability detection: Partly finished</a:t>
            </a:r>
          </a:p>
          <a:p>
            <a:pPr lvl="2">
              <a:lnSpc>
                <a:spcPct val="150000"/>
              </a:lnSpc>
              <a:buFont typeface="Calibri" panose="020F0502020204030204" pitchFamily="34" charset="0"/>
              <a:buChar char="‒"/>
            </a:pPr>
            <a:r>
              <a:rPr lang="en-US" altLang="zh-CN" sz="2000" dirty="0" smtClean="0"/>
              <a:t>Batch detection is not </a:t>
            </a:r>
            <a:r>
              <a:rPr lang="en-US" altLang="zh-CN" sz="2000" dirty="0" smtClean="0"/>
              <a:t>supported</a:t>
            </a:r>
          </a:p>
          <a:p>
            <a:pPr lvl="2">
              <a:lnSpc>
                <a:spcPct val="150000"/>
              </a:lnSpc>
              <a:buFont typeface="Calibri" panose="020F0502020204030204" pitchFamily="34" charset="0"/>
              <a:buChar char="‒"/>
            </a:pPr>
            <a:r>
              <a:rPr lang="en-US" altLang="zh-CN" sz="2000" dirty="0" smtClean="0"/>
              <a:t>Multi-scanners are not available</a:t>
            </a:r>
            <a:endParaRPr lang="en-US" altLang="zh-CN" sz="2000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Vulnerability tracking: Finished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Reports &amp; visualization: Ongoing</a:t>
            </a:r>
          </a:p>
          <a:p>
            <a:endParaRPr lang="zh-CN" altLang="en-US" dirty="0"/>
          </a:p>
        </p:txBody>
      </p:sp>
      <p:sp>
        <p:nvSpPr>
          <p:cNvPr id="6" name="矩形 5"/>
          <p:cNvSpPr/>
          <p:nvPr/>
        </p:nvSpPr>
        <p:spPr bwMode="auto">
          <a:xfrm>
            <a:off x="7010400" y="6553200"/>
            <a:ext cx="2093913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ISGC </a:t>
            </a:r>
            <a:r>
              <a:rPr lang="en-US" altLang="zh-CN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2019, 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Taipei</a:t>
            </a:r>
            <a:endParaRPr lang="zh-CN" altLang="en-US" sz="1600" dirty="0"/>
          </a:p>
        </p:txBody>
      </p:sp>
      <p:pic>
        <p:nvPicPr>
          <p:cNvPr id="8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8"/>
            <a:ext cx="101123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Motivated by the requirements of a easy-to-use vulnerability management system for both security team and normal users</a:t>
            </a:r>
          </a:p>
          <a:p>
            <a:r>
              <a:rPr lang="en-US" altLang="zh-CN" sz="2400" dirty="0" smtClean="0"/>
              <a:t>Function modules of assets discovery, vulnerability detection </a:t>
            </a:r>
            <a:r>
              <a:rPr lang="en-US" altLang="zh-CN" sz="2400" dirty="0"/>
              <a:t>and the vulnerability handling&amp; tracking have </a:t>
            </a:r>
            <a:r>
              <a:rPr lang="en-US" altLang="zh-CN" sz="2400" dirty="0" smtClean="0"/>
              <a:t>been finished, reports visualization are under development</a:t>
            </a:r>
          </a:p>
          <a:p>
            <a:r>
              <a:rPr lang="en-US" altLang="zh-CN" sz="2400" dirty="0" smtClean="0"/>
              <a:t>More vulnerability </a:t>
            </a:r>
            <a:r>
              <a:rPr lang="en-US" altLang="zh-CN" sz="2400" dirty="0" smtClean="0"/>
              <a:t>scanners </a:t>
            </a:r>
            <a:r>
              <a:rPr lang="en-US" altLang="zh-CN" sz="2400" dirty="0" smtClean="0"/>
              <a:t>will be added according to the needs in the future</a:t>
            </a:r>
            <a:endParaRPr lang="zh-CN" altLang="en-US" sz="2400" dirty="0"/>
          </a:p>
        </p:txBody>
      </p:sp>
      <p:pic>
        <p:nvPicPr>
          <p:cNvPr id="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8"/>
            <a:ext cx="101123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20638" y="3175"/>
            <a:ext cx="9124951" cy="6461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anchor="b"/>
          <a:lstStyle>
            <a:lvl1pPr>
              <a:spcBef>
                <a:spcPct val="20000"/>
              </a:spcBef>
              <a:buClr>
                <a:srgbClr val="ECAE14"/>
              </a:buClr>
              <a:buSzPct val="110000"/>
              <a:buChar char="•"/>
              <a:defRPr sz="32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Char char="•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§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dirty="0">
                <a:solidFill>
                  <a:schemeClr val="tx1"/>
                </a:solidFill>
              </a:rPr>
              <a:t>Summary &amp; future plan</a:t>
            </a:r>
            <a:endParaRPr lang="zh-CN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Thank you for your attention!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-20638" y="3175"/>
            <a:ext cx="9124951" cy="6461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anchor="b"/>
          <a:lstStyle>
            <a:lvl1pPr>
              <a:spcBef>
                <a:spcPct val="20000"/>
              </a:spcBef>
              <a:buClr>
                <a:srgbClr val="ECAE14"/>
              </a:buClr>
              <a:buSzPct val="110000"/>
              <a:buChar char="•"/>
              <a:defRPr sz="32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Char char="•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§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7037" y="-218195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Background &amp; Motivation 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95402"/>
            <a:ext cx="8229600" cy="4830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zh-CN" sz="2800" dirty="0" smtClean="0"/>
              <a:t>Facing network security problems/issues </a:t>
            </a:r>
          </a:p>
          <a:p>
            <a:pPr lvl="1"/>
            <a:r>
              <a:rPr lang="en-US" altLang="zh-CN" sz="2000" dirty="0" smtClean="0"/>
              <a:t>99% of  the network security problems are caused by the vulnerabilities </a:t>
            </a:r>
          </a:p>
          <a:p>
            <a:r>
              <a:rPr lang="en-US" altLang="zh-CN" sz="2800" dirty="0" smtClean="0"/>
              <a:t>Lack of combination of security evaluation tools</a:t>
            </a:r>
          </a:p>
          <a:p>
            <a:pPr lvl="1"/>
            <a:r>
              <a:rPr lang="en-US" altLang="zh-CN" sz="2000" dirty="0" smtClean="0"/>
              <a:t>Some tools/</a:t>
            </a:r>
            <a:r>
              <a:rPr lang="en-US" altLang="zh-CN" sz="2000" dirty="0" err="1" smtClean="0"/>
              <a:t>softwares</a:t>
            </a:r>
            <a:r>
              <a:rPr lang="en-US" altLang="zh-CN" sz="2000" dirty="0" smtClean="0"/>
              <a:t> are focusing on dedicated services </a:t>
            </a:r>
          </a:p>
          <a:p>
            <a:pPr lvl="1"/>
            <a:r>
              <a:rPr lang="en-US" altLang="zh-CN" sz="2000" dirty="0" smtClean="0"/>
              <a:t>What we need is a software that composed of evaluation tools for all the services based on users’ requirement</a:t>
            </a:r>
            <a:endParaRPr lang="en-US" altLang="zh-CN" sz="2800" dirty="0"/>
          </a:p>
          <a:p>
            <a:r>
              <a:rPr lang="en-US" altLang="zh-CN" sz="2800" dirty="0" smtClean="0"/>
              <a:t>Network </a:t>
            </a:r>
            <a:r>
              <a:rPr lang="en-US" altLang="zh-CN" sz="2800" dirty="0"/>
              <a:t>inventory are usually incomplete, inaccurate and outdate  </a:t>
            </a:r>
          </a:p>
          <a:p>
            <a:pPr lvl="1"/>
            <a:r>
              <a:rPr lang="en-US" altLang="zh-CN" sz="2100" dirty="0"/>
              <a:t>Since </a:t>
            </a:r>
            <a:r>
              <a:rPr lang="en-US" altLang="zh-CN" sz="2100" dirty="0" smtClean="0"/>
              <a:t>the </a:t>
            </a:r>
            <a:r>
              <a:rPr lang="en-US" altLang="zh-CN" sz="2100" dirty="0"/>
              <a:t>network </a:t>
            </a:r>
            <a:r>
              <a:rPr lang="en-US" altLang="zh-CN" sz="2100" dirty="0" smtClean="0"/>
              <a:t>asset changing </a:t>
            </a:r>
            <a:r>
              <a:rPr lang="en-US" altLang="zh-CN" sz="2100" dirty="0"/>
              <a:t>frequently and rapidly, blind spots are likely to arise, attackers could exploit those oversights to conceal their malicious </a:t>
            </a:r>
            <a:r>
              <a:rPr lang="en-US" altLang="zh-CN" sz="2100" dirty="0" smtClean="0"/>
              <a:t>activity</a:t>
            </a:r>
            <a:endParaRPr lang="en-US" altLang="zh-CN" sz="2100" dirty="0"/>
          </a:p>
          <a:p>
            <a:pPr lvl="1"/>
            <a:endParaRPr lang="en-US" altLang="zh-CN" sz="2400" dirty="0" smtClean="0"/>
          </a:p>
          <a:p>
            <a:pPr marL="0" indent="0">
              <a:buNone/>
            </a:pPr>
            <a:endParaRPr lang="en-US" altLang="zh-CN" sz="2800" dirty="0"/>
          </a:p>
          <a:p>
            <a:endParaRPr lang="zh-CN" altLang="en-US" sz="2800" dirty="0"/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8"/>
            <a:ext cx="101123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 bwMode="auto">
          <a:xfrm>
            <a:off x="7010400" y="6553200"/>
            <a:ext cx="2093913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ISGC </a:t>
            </a:r>
            <a:r>
              <a:rPr lang="en-US" altLang="zh-CN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2019, 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Taipei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-20638" y="3175"/>
            <a:ext cx="9124951" cy="6461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anchor="b"/>
          <a:lstStyle>
            <a:lvl1pPr>
              <a:spcBef>
                <a:spcPct val="20000"/>
              </a:spcBef>
              <a:buClr>
                <a:srgbClr val="ECAE14"/>
              </a:buClr>
              <a:buSzPct val="110000"/>
              <a:buChar char="•"/>
              <a:defRPr sz="32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Char char="•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§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7037" y="-309925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Background &amp; Motivation 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8"/>
            <a:ext cx="101123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469160" y="3789040"/>
            <a:ext cx="4145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The vulnerability management and lifecycle tracking </a:t>
            </a:r>
            <a:r>
              <a:rPr lang="en-US" altLang="zh-CN" b="1" dirty="0" smtClean="0">
                <a:solidFill>
                  <a:srgbClr val="FF0000"/>
                </a:solidFill>
              </a:rPr>
              <a:t>are important </a:t>
            </a:r>
            <a:r>
              <a:rPr lang="en-US" altLang="zh-CN" b="1" dirty="0">
                <a:solidFill>
                  <a:srgbClr val="FF0000"/>
                </a:solidFill>
              </a:rPr>
              <a:t>and necessary for the security team.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7010400" y="6553200"/>
            <a:ext cx="2093913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ISGC </a:t>
            </a:r>
            <a:r>
              <a:rPr lang="en-US" altLang="zh-CN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2019, 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Taipei</a:t>
            </a:r>
            <a:endParaRPr lang="zh-CN" altLang="en-US" sz="1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736" y="3501008"/>
            <a:ext cx="2376264" cy="210834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7505" y="1295401"/>
            <a:ext cx="8784975" cy="535531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ym typeface="+mn-ea"/>
              </a:rPr>
              <a:t>Even</a:t>
            </a:r>
            <a:r>
              <a:rPr lang="en-US" altLang="zh-CN" sz="2400" dirty="0" smtClean="0">
                <a:sym typeface="+mn-ea"/>
              </a:rPr>
              <a:t> we have security evaluation every 3 months at IHEP, some problems still exist: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ym typeface="+mn-ea"/>
              </a:rPr>
              <a:t>S</a:t>
            </a:r>
            <a:r>
              <a:rPr lang="en-US" altLang="zh-CN" sz="2000" dirty="0" smtClean="0">
                <a:sym typeface="+mn-ea"/>
              </a:rPr>
              <a:t>can results are not verified by the security team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ym typeface="+mn-ea"/>
              </a:rPr>
              <a:t>S</a:t>
            </a:r>
            <a:r>
              <a:rPr lang="en-US" altLang="zh-CN" sz="2000" dirty="0" smtClean="0">
                <a:sym typeface="+mn-ea"/>
              </a:rPr>
              <a:t>ecurity team distributes the </a:t>
            </a:r>
            <a:r>
              <a:rPr lang="en-US" altLang="zh-CN" sz="2000" dirty="0">
                <a:sym typeface="+mn-ea"/>
              </a:rPr>
              <a:t>fixing</a:t>
            </a:r>
            <a:r>
              <a:rPr lang="en-US" altLang="zh-CN" sz="2000" dirty="0" smtClean="0">
                <a:sym typeface="+mn-ea"/>
              </a:rPr>
              <a:t> tasks to the users manually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ym typeface="+mn-ea"/>
              </a:rPr>
              <a:t>V</a:t>
            </a:r>
            <a:r>
              <a:rPr lang="en-US" altLang="zh-CN" sz="2000" dirty="0" smtClean="0">
                <a:sym typeface="+mn-ea"/>
              </a:rPr>
              <a:t>ulnerabilities status are not tracked(left behind or fixed?)</a:t>
            </a:r>
          </a:p>
          <a:p>
            <a:pPr>
              <a:lnSpc>
                <a:spcPct val="150000"/>
              </a:lnSpc>
            </a:pPr>
            <a:endParaRPr lang="en-US" altLang="zh-CN" sz="24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ym typeface="+mn-ea"/>
              </a:rPr>
              <a:t>What’ more?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Vulnerabilities knowledge database</a:t>
            </a:r>
            <a:endParaRPr lang="zh-CN" alt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ym typeface="+mn-ea"/>
              </a:rPr>
              <a:t>Correlation analysis</a:t>
            </a:r>
            <a:endParaRPr lang="en-US" altLang="zh-CN" sz="2400" dirty="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ym typeface="+mn-ea"/>
              </a:rPr>
              <a:t>Vulnerabilities trend</a:t>
            </a:r>
            <a:endParaRPr lang="en-US" altLang="zh-CN" sz="2400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function modules design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-20638" y="3175"/>
            <a:ext cx="9124951" cy="6461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anchor="b"/>
          <a:lstStyle>
            <a:lvl1pPr>
              <a:spcBef>
                <a:spcPct val="20000"/>
              </a:spcBef>
              <a:buClr>
                <a:srgbClr val="ECAE14"/>
              </a:buClr>
              <a:buSzPct val="110000"/>
              <a:buChar char="•"/>
              <a:defRPr sz="32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Char char="•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§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8"/>
            <a:ext cx="101123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-20638" y="3175"/>
            <a:ext cx="9124951" cy="6461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anchor="b"/>
          <a:lstStyle>
            <a:lvl1pPr>
              <a:spcBef>
                <a:spcPct val="20000"/>
              </a:spcBef>
              <a:buClr>
                <a:srgbClr val="ECAE14"/>
              </a:buClr>
              <a:buSzPct val="110000"/>
              <a:buChar char="•"/>
              <a:defRPr sz="32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Char char="•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§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73260" y="-24526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Design Principles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20800"/>
            <a:ext cx="8229600" cy="5487035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Easy </a:t>
            </a:r>
            <a:r>
              <a:rPr lang="en-US" altLang="zh-CN" dirty="0"/>
              <a:t>to use</a:t>
            </a:r>
          </a:p>
          <a:p>
            <a:pPr lvl="1"/>
            <a:r>
              <a:rPr lang="en-US" altLang="zh-CN" dirty="0"/>
              <a:t>b</a:t>
            </a:r>
            <a:r>
              <a:rPr lang="en-US" altLang="zh-CN" dirty="0" smtClean="0"/>
              <a:t>oth for users and administrators</a:t>
            </a:r>
          </a:p>
          <a:p>
            <a:pPr lvl="1"/>
            <a:r>
              <a:rPr lang="en-US" altLang="zh-CN" dirty="0" smtClean="0"/>
              <a:t>since </a:t>
            </a:r>
            <a:r>
              <a:rPr lang="en-US" altLang="zh-CN" dirty="0"/>
              <a:t>end </a:t>
            </a:r>
            <a:r>
              <a:rPr lang="en-US" altLang="zh-CN" dirty="0" smtClean="0"/>
              <a:t>users/physicists </a:t>
            </a:r>
            <a:r>
              <a:rPr lang="en-US" altLang="zh-CN" dirty="0"/>
              <a:t>are not security </a:t>
            </a:r>
            <a:r>
              <a:rPr lang="en-US" altLang="zh-CN" dirty="0" smtClean="0"/>
              <a:t>specialist</a:t>
            </a:r>
          </a:p>
          <a:p>
            <a:r>
              <a:rPr lang="en-US" altLang="zh-CN" dirty="0" smtClean="0"/>
              <a:t>Scalability</a:t>
            </a:r>
          </a:p>
          <a:p>
            <a:pPr lvl="1"/>
            <a:r>
              <a:rPr lang="en-US" altLang="zh-CN" dirty="0" smtClean="0"/>
              <a:t>easy to add new functional module </a:t>
            </a:r>
          </a:p>
          <a:p>
            <a:pPr lvl="1"/>
            <a:r>
              <a:rPr lang="en-US" altLang="zh-CN" dirty="0" smtClean="0"/>
              <a:t>Multi Scanners/Engines should be supported (open source/ commercial security scanners)  easily</a:t>
            </a:r>
          </a:p>
          <a:p>
            <a:r>
              <a:rPr lang="en-US" altLang="zh-CN" dirty="0" smtClean="0"/>
              <a:t>High availability &amp; high </a:t>
            </a:r>
            <a:r>
              <a:rPr lang="en-US" altLang="zh-CN" dirty="0" smtClean="0"/>
              <a:t>concurrency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Online services</a:t>
            </a:r>
          </a:p>
          <a:p>
            <a:pPr lvl="1"/>
            <a:r>
              <a:rPr lang="en-US" altLang="zh-CN" dirty="0" smtClean="0"/>
              <a:t>For the network security team to do the assessment, thousands of hosts will be scanned at the same time   </a:t>
            </a:r>
            <a:endParaRPr lang="en-US" altLang="zh-CN" dirty="0"/>
          </a:p>
          <a:p>
            <a:r>
              <a:rPr lang="en-US" altLang="zh-CN" dirty="0"/>
              <a:t>L</a:t>
            </a:r>
            <a:r>
              <a:rPr lang="en-US" altLang="zh-CN" dirty="0" smtClean="0"/>
              <a:t>east </a:t>
            </a:r>
            <a:r>
              <a:rPr lang="en-US" altLang="zh-CN" dirty="0"/>
              <a:t>privilege </a:t>
            </a:r>
            <a:r>
              <a:rPr lang="en-US" altLang="zh-CN" dirty="0" smtClean="0"/>
              <a:t>&amp; separation </a:t>
            </a:r>
            <a:r>
              <a:rPr lang="en-US" altLang="zh-CN" dirty="0"/>
              <a:t>of </a:t>
            </a:r>
            <a:r>
              <a:rPr lang="en-US" altLang="zh-CN" dirty="0" smtClean="0"/>
              <a:t>duties</a:t>
            </a:r>
          </a:p>
          <a:p>
            <a:pPr lvl="1"/>
            <a:r>
              <a:rPr lang="en-US" altLang="zh-CN" dirty="0"/>
              <a:t>Security administrators can scan all the needed </a:t>
            </a:r>
            <a:r>
              <a:rPr lang="en-US" altLang="zh-CN" dirty="0" smtClean="0"/>
              <a:t>hosts</a:t>
            </a:r>
          </a:p>
          <a:p>
            <a:pPr lvl="1"/>
            <a:r>
              <a:rPr lang="en-US" altLang="zh-CN" dirty="0" smtClean="0"/>
              <a:t>Normal </a:t>
            </a:r>
            <a:r>
              <a:rPr lang="en-US" altLang="zh-CN" dirty="0"/>
              <a:t>users can only use it to scan his/her own </a:t>
            </a:r>
            <a:r>
              <a:rPr lang="en-US" altLang="zh-CN" dirty="0" smtClean="0"/>
              <a:t>hosts</a:t>
            </a:r>
            <a:endParaRPr lang="en-US" altLang="zh-CN" dirty="0"/>
          </a:p>
        </p:txBody>
      </p:sp>
      <p:sp>
        <p:nvSpPr>
          <p:cNvPr id="6" name="矩形 5"/>
          <p:cNvSpPr/>
          <p:nvPr/>
        </p:nvSpPr>
        <p:spPr bwMode="auto">
          <a:xfrm>
            <a:off x="7010400" y="6553200"/>
            <a:ext cx="2093913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1" hangingPunct="1"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ISGC </a:t>
            </a:r>
            <a:r>
              <a:rPr lang="en-US" altLang="zh-CN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2019, 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Taipei</a:t>
            </a:r>
            <a:endParaRPr lang="zh-CN" altLang="en-US" sz="1600" dirty="0"/>
          </a:p>
        </p:txBody>
      </p:sp>
      <p:pic>
        <p:nvPicPr>
          <p:cNvPr id="9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8"/>
            <a:ext cx="101123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-20638" y="3175"/>
            <a:ext cx="9124951" cy="6461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anchor="b"/>
          <a:lstStyle>
            <a:lvl1pPr>
              <a:spcBef>
                <a:spcPct val="20000"/>
              </a:spcBef>
              <a:buClr>
                <a:srgbClr val="ECAE14"/>
              </a:buClr>
              <a:buSzPct val="110000"/>
              <a:buChar char="•"/>
              <a:defRPr sz="32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Char char="•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§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圆角矩形 82"/>
          <p:cNvSpPr/>
          <p:nvPr/>
        </p:nvSpPr>
        <p:spPr>
          <a:xfrm>
            <a:off x="2051720" y="5297365"/>
            <a:ext cx="4824536" cy="1351511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2" name="圆角矩形 81"/>
          <p:cNvSpPr/>
          <p:nvPr/>
        </p:nvSpPr>
        <p:spPr>
          <a:xfrm>
            <a:off x="6109320" y="1153344"/>
            <a:ext cx="2509663" cy="16286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1" name="圆角矩形 80"/>
          <p:cNvSpPr/>
          <p:nvPr/>
        </p:nvSpPr>
        <p:spPr>
          <a:xfrm>
            <a:off x="3783546" y="1153344"/>
            <a:ext cx="2063129" cy="33557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9" name="圆角矩形 78"/>
          <p:cNvSpPr/>
          <p:nvPr/>
        </p:nvSpPr>
        <p:spPr>
          <a:xfrm>
            <a:off x="251520" y="1153345"/>
            <a:ext cx="3240360" cy="3355775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4327" y="-28619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Function modules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8"/>
            <a:ext cx="101123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95536" y="1557813"/>
            <a:ext cx="1152128" cy="12241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Asset discovery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922350" y="1557813"/>
            <a:ext cx="1425514" cy="12241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Asset management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827584" y="3212976"/>
            <a:ext cx="1728192" cy="114828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Asset database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(IP, port, service, </a:t>
            </a:r>
            <a:r>
              <a:rPr lang="en-US" altLang="zh-CN" dirty="0" smtClean="0">
                <a:solidFill>
                  <a:schemeClr val="tx1"/>
                </a:solidFill>
              </a:rPr>
              <a:t>user….)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7" name="肘形连接符 16"/>
          <p:cNvCxnSpPr>
            <a:stCxn id="8" idx="2"/>
          </p:cNvCxnSpPr>
          <p:nvPr/>
        </p:nvCxnSpPr>
        <p:spPr>
          <a:xfrm rot="16200000" flipH="1">
            <a:off x="1260143" y="2493406"/>
            <a:ext cx="215003" cy="79208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肘形连接符 18"/>
          <p:cNvCxnSpPr>
            <a:stCxn id="34" idx="2"/>
          </p:cNvCxnSpPr>
          <p:nvPr/>
        </p:nvCxnSpPr>
        <p:spPr>
          <a:xfrm rot="5400000">
            <a:off x="2091897" y="2453741"/>
            <a:ext cx="215003" cy="87141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1763688" y="2996952"/>
            <a:ext cx="12583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3995936" y="1569156"/>
            <a:ext cx="1656184" cy="9237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Vulnerability detection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264188" y="1568061"/>
            <a:ext cx="2196244" cy="9248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Vulnerability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h</a:t>
            </a:r>
            <a:r>
              <a:rPr lang="en-US" altLang="zh-CN" dirty="0" smtClean="0">
                <a:solidFill>
                  <a:schemeClr val="tx1"/>
                </a:solidFill>
              </a:rPr>
              <a:t>andling and tracking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3851920" y="3573016"/>
            <a:ext cx="1944216" cy="7882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Vulnerability database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(risk level, status..)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39" name="肘形连接符 38"/>
          <p:cNvCxnSpPr>
            <a:stCxn id="9" idx="3"/>
            <a:endCxn id="24" idx="1"/>
          </p:cNvCxnSpPr>
          <p:nvPr/>
        </p:nvCxnSpPr>
        <p:spPr>
          <a:xfrm flipV="1">
            <a:off x="2555776" y="2031026"/>
            <a:ext cx="1440160" cy="175609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>
            <a:stCxn id="24" idx="2"/>
            <a:endCxn id="28" idx="0"/>
          </p:cNvCxnSpPr>
          <p:nvPr/>
        </p:nvCxnSpPr>
        <p:spPr>
          <a:xfrm>
            <a:off x="4824028" y="2492896"/>
            <a:ext cx="0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肘形连接符 56"/>
          <p:cNvCxnSpPr/>
          <p:nvPr/>
        </p:nvCxnSpPr>
        <p:spPr>
          <a:xfrm flipV="1">
            <a:off x="5808717" y="2008362"/>
            <a:ext cx="468052" cy="193666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肘形连接符 64"/>
          <p:cNvCxnSpPr>
            <a:stCxn id="53" idx="3"/>
          </p:cNvCxnSpPr>
          <p:nvPr/>
        </p:nvCxnSpPr>
        <p:spPr>
          <a:xfrm flipH="1">
            <a:off x="5808718" y="2030479"/>
            <a:ext cx="2651714" cy="2046593"/>
          </a:xfrm>
          <a:prstGeom prst="bentConnector3">
            <a:avLst>
              <a:gd name="adj1" fmla="val -862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矩形 70"/>
          <p:cNvSpPr/>
          <p:nvPr/>
        </p:nvSpPr>
        <p:spPr>
          <a:xfrm>
            <a:off x="2195454" y="5487012"/>
            <a:ext cx="4494659" cy="9237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Vulnerability reports &amp; visualization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73" name="肘形连接符 72"/>
          <p:cNvCxnSpPr>
            <a:stCxn id="9" idx="2"/>
          </p:cNvCxnSpPr>
          <p:nvPr/>
        </p:nvCxnSpPr>
        <p:spPr>
          <a:xfrm rot="16200000" flipH="1">
            <a:off x="2410800" y="3642142"/>
            <a:ext cx="505976" cy="194421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肘形连接符 74"/>
          <p:cNvCxnSpPr>
            <a:stCxn id="28" idx="2"/>
          </p:cNvCxnSpPr>
          <p:nvPr/>
        </p:nvCxnSpPr>
        <p:spPr>
          <a:xfrm rot="5400000">
            <a:off x="3976013" y="4021145"/>
            <a:ext cx="507898" cy="118813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箭头连接符 76"/>
          <p:cNvCxnSpPr/>
          <p:nvPr/>
        </p:nvCxnSpPr>
        <p:spPr>
          <a:xfrm>
            <a:off x="3419872" y="4865318"/>
            <a:ext cx="0" cy="621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矩形 83"/>
          <p:cNvSpPr/>
          <p:nvPr/>
        </p:nvSpPr>
        <p:spPr bwMode="auto">
          <a:xfrm>
            <a:off x="7010400" y="6553200"/>
            <a:ext cx="2093913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ISGC </a:t>
            </a:r>
            <a:r>
              <a:rPr lang="en-US" altLang="zh-CN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2019, 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Taipei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-20638" y="3175"/>
            <a:ext cx="9124951" cy="6461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anchor="b"/>
          <a:lstStyle>
            <a:lvl1pPr>
              <a:spcBef>
                <a:spcPct val="20000"/>
              </a:spcBef>
              <a:buClr>
                <a:srgbClr val="ECAE14"/>
              </a:buClr>
              <a:buSzPct val="110000"/>
              <a:buChar char="•"/>
              <a:defRPr sz="32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Char char="•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§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-28081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Asset 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discovery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6175"/>
            <a:ext cx="8435280" cy="552318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Asset is the foundation of VM system, and all the security assessment objects come from assets list.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Build </a:t>
            </a:r>
            <a:r>
              <a:rPr lang="en-US" altLang="zh-CN" sz="2400" dirty="0"/>
              <a:t>a list of every computing asset </a:t>
            </a:r>
            <a:r>
              <a:rPr lang="en-US" altLang="zh-CN" sz="2400" dirty="0" smtClean="0"/>
              <a:t>on the </a:t>
            </a:r>
            <a:r>
              <a:rPr lang="en-US" altLang="zh-CN" sz="2400" dirty="0"/>
              <a:t>network and then build a database that vulnerability management solutions </a:t>
            </a:r>
            <a:r>
              <a:rPr lang="en-US" altLang="zh-CN" sz="2400" dirty="0" smtClean="0"/>
              <a:t>can use</a:t>
            </a:r>
            <a:r>
              <a:rPr lang="en-US" altLang="zh-CN" sz="2400" dirty="0"/>
              <a:t>.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tasks: 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 smtClean="0"/>
              <a:t>Scan and detect to determine which hosts/services/ports are alive.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 smtClean="0"/>
              <a:t>The detection need to be constant to make assets list refreshed.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 smtClean="0"/>
              <a:t>Scanning </a:t>
            </a:r>
            <a:r>
              <a:rPr lang="en-US" altLang="zh-CN" sz="2000" dirty="0"/>
              <a:t>Policy:  </a:t>
            </a:r>
            <a:r>
              <a:rPr lang="en-US" altLang="zh-CN" sz="2000" dirty="0" smtClean="0"/>
              <a:t>every </a:t>
            </a:r>
            <a:r>
              <a:rPr lang="en-US" altLang="zh-CN" sz="2000" dirty="0" smtClean="0"/>
              <a:t>30 </a:t>
            </a:r>
            <a:r>
              <a:rPr lang="en-US" altLang="zh-CN" sz="2000" dirty="0" err="1"/>
              <a:t>M</a:t>
            </a:r>
            <a:r>
              <a:rPr lang="en-US" altLang="zh-CN" sz="2000" dirty="0" err="1" smtClean="0"/>
              <a:t>ins</a:t>
            </a:r>
            <a:r>
              <a:rPr lang="en-US" altLang="zh-CN" sz="2000" dirty="0" smtClean="0"/>
              <a:t>, </a:t>
            </a:r>
            <a:r>
              <a:rPr lang="en-US" altLang="zh-CN" sz="2000" dirty="0"/>
              <a:t>a host/service/port is </a:t>
            </a:r>
            <a:r>
              <a:rPr lang="en-US" altLang="zh-CN" sz="2000" dirty="0" smtClean="0"/>
              <a:t>determined as unavailable only </a:t>
            </a:r>
            <a:r>
              <a:rPr lang="en-US" altLang="zh-CN" sz="2000" dirty="0" smtClean="0"/>
              <a:t>when it </a:t>
            </a:r>
            <a:r>
              <a:rPr lang="en-US" altLang="zh-CN" sz="2000" dirty="0" smtClean="0"/>
              <a:t>is</a:t>
            </a:r>
            <a:r>
              <a:rPr lang="en-US" altLang="zh-CN" sz="2000" dirty="0" smtClean="0"/>
              <a:t> </a:t>
            </a:r>
            <a:r>
              <a:rPr lang="en-US" altLang="zh-CN" sz="2000" dirty="0" smtClean="0"/>
              <a:t>not alive up to 3 times continuously. </a:t>
            </a:r>
            <a:endParaRPr lang="en-US" altLang="zh-CN" sz="2000" dirty="0"/>
          </a:p>
          <a:p>
            <a:pPr lvl="1">
              <a:lnSpc>
                <a:spcPct val="150000"/>
              </a:lnSpc>
            </a:pPr>
            <a:r>
              <a:rPr lang="en-US" altLang="zh-CN" sz="2000" dirty="0" smtClean="0"/>
              <a:t>Make sure that the </a:t>
            </a:r>
            <a:r>
              <a:rPr lang="en-US" altLang="zh-CN" sz="2000" dirty="0" smtClean="0"/>
              <a:t>user</a:t>
            </a:r>
            <a:r>
              <a:rPr lang="en-US" altLang="zh-CN" sz="2000" dirty="0" smtClean="0"/>
              <a:t> </a:t>
            </a:r>
            <a:r>
              <a:rPr lang="en-US" altLang="zh-CN" sz="2000" dirty="0" smtClean="0"/>
              <a:t>information imported from </a:t>
            </a:r>
            <a:r>
              <a:rPr lang="en-US" altLang="zh-CN" sz="2000" dirty="0" smtClean="0"/>
              <a:t>asset  </a:t>
            </a:r>
            <a:r>
              <a:rPr lang="en-US" altLang="zh-CN" sz="2000" dirty="0" smtClean="0"/>
              <a:t>management system, e.g., </a:t>
            </a:r>
            <a:r>
              <a:rPr lang="en-US" altLang="zh-CN" sz="2000" dirty="0" err="1" smtClean="0"/>
              <a:t>ip</a:t>
            </a:r>
            <a:r>
              <a:rPr lang="en-US" altLang="zh-CN" sz="2000" dirty="0" smtClean="0"/>
              <a:t> address, user name, user email, department…</a:t>
            </a:r>
          </a:p>
          <a:p>
            <a:pPr lvl="1"/>
            <a:endParaRPr lang="en-US" altLang="zh-CN" sz="2000" dirty="0"/>
          </a:p>
          <a:p>
            <a:endParaRPr lang="en-US" altLang="zh-CN" sz="2400" dirty="0"/>
          </a:p>
          <a:p>
            <a:endParaRPr lang="zh-CN" altLang="en-US" dirty="0"/>
          </a:p>
        </p:txBody>
      </p:sp>
      <p:sp>
        <p:nvSpPr>
          <p:cNvPr id="6" name="矩形 5"/>
          <p:cNvSpPr/>
          <p:nvPr/>
        </p:nvSpPr>
        <p:spPr bwMode="auto">
          <a:xfrm>
            <a:off x="7010400" y="6553200"/>
            <a:ext cx="2093913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ISGC </a:t>
            </a:r>
            <a:r>
              <a:rPr lang="en-US" altLang="zh-CN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2019, 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Taipei</a:t>
            </a:r>
            <a:endParaRPr lang="zh-CN" altLang="en-US" sz="1600" dirty="0"/>
          </a:p>
        </p:txBody>
      </p:sp>
      <p:pic>
        <p:nvPicPr>
          <p:cNvPr id="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8"/>
            <a:ext cx="101123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685" y="-8145"/>
            <a:ext cx="1336869" cy="1265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-20638" y="3175"/>
            <a:ext cx="9124951" cy="6461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anchor="b"/>
          <a:lstStyle>
            <a:lvl1pPr>
              <a:spcBef>
                <a:spcPct val="20000"/>
              </a:spcBef>
              <a:buClr>
                <a:srgbClr val="ECAE14"/>
              </a:buClr>
              <a:buSzPct val="110000"/>
              <a:buChar char="•"/>
              <a:defRPr sz="32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Char char="•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rgbClr val="000066"/>
              </a:buClr>
              <a:buSzPct val="80000"/>
              <a:buFont typeface="Wingdings" panose="05000000000000000000" pitchFamily="2" charset="2"/>
              <a:buChar char="§"/>
              <a:defRPr sz="2400" b="1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7037" y="-2540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Vulnerability detection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Contains detectors/scanners for kinds of vulnerabilities</a:t>
            </a:r>
          </a:p>
          <a:p>
            <a:r>
              <a:rPr lang="en-US" altLang="zh-CN" sz="2400" dirty="0" smtClean="0"/>
              <a:t>Functions provided: </a:t>
            </a:r>
          </a:p>
          <a:p>
            <a:pPr lvl="1"/>
            <a:r>
              <a:rPr lang="en-US" altLang="zh-CN" sz="2000" dirty="0"/>
              <a:t>F</a:t>
            </a:r>
            <a:r>
              <a:rPr lang="en-US" altLang="zh-CN" sz="2000" dirty="0" smtClean="0"/>
              <a:t>orm </a:t>
            </a:r>
            <a:r>
              <a:rPr lang="en-US" altLang="zh-CN" sz="2000" dirty="0"/>
              <a:t>vulnerability </a:t>
            </a:r>
            <a:r>
              <a:rPr lang="en-US" altLang="zh-CN" sz="2000" dirty="0" smtClean="0"/>
              <a:t>detector for weak password in HTML </a:t>
            </a:r>
            <a:r>
              <a:rPr lang="en-US" altLang="zh-CN" sz="2000" dirty="0" smtClean="0"/>
              <a:t>pages</a:t>
            </a:r>
            <a:endParaRPr lang="en-US" altLang="zh-CN" sz="2000" dirty="0"/>
          </a:p>
          <a:p>
            <a:pPr lvl="1"/>
            <a:r>
              <a:rPr lang="en-US" altLang="zh-CN" sz="2000" dirty="0" smtClean="0"/>
              <a:t>Web application vulnerability is detected by the response of a constructed request to that </a:t>
            </a:r>
            <a:r>
              <a:rPr lang="en-US" altLang="zh-CN" sz="2000" dirty="0" smtClean="0"/>
              <a:t>application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Port vulnerability is detected and analysis by the response of a customized request sending to </a:t>
            </a:r>
            <a:r>
              <a:rPr lang="en-US" altLang="zh-CN" sz="2000" dirty="0" smtClean="0"/>
              <a:t>an</a:t>
            </a:r>
            <a:r>
              <a:rPr lang="en-US" altLang="zh-CN" sz="2000" dirty="0" smtClean="0"/>
              <a:t> opening port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Weak password detection is carried out by verification of user password against a weak password list collected from internet.</a:t>
            </a:r>
          </a:p>
          <a:p>
            <a:pPr lvl="1"/>
            <a:r>
              <a:rPr lang="en-US" altLang="zh-CN" sz="2000" dirty="0" smtClean="0"/>
              <a:t>System vulnerability is detected by performing CVE </a:t>
            </a:r>
            <a:r>
              <a:rPr lang="en-US" altLang="zh-CN" sz="2000" dirty="0" smtClean="0"/>
              <a:t>scanning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Credentialed Patch audit, </a:t>
            </a:r>
            <a:r>
              <a:rPr lang="en-US" altLang="zh-CN" sz="2000" dirty="0"/>
              <a:t>Bash Shellshock </a:t>
            </a:r>
            <a:r>
              <a:rPr lang="en-US" altLang="zh-CN" sz="2000" dirty="0" smtClean="0"/>
              <a:t>Detection, …..</a:t>
            </a:r>
          </a:p>
          <a:p>
            <a:r>
              <a:rPr lang="en-US" altLang="zh-CN" sz="2400" dirty="0"/>
              <a:t>E</a:t>
            </a:r>
            <a:r>
              <a:rPr lang="en-US" altLang="zh-CN" sz="2400" dirty="0" smtClean="0"/>
              <a:t>asy </a:t>
            </a:r>
            <a:r>
              <a:rPr lang="en-US" altLang="zh-CN" sz="2400" dirty="0" smtClean="0"/>
              <a:t>to add more detectors/scanners in this function </a:t>
            </a:r>
            <a:r>
              <a:rPr lang="en-US" altLang="zh-CN" sz="2400" dirty="0" smtClean="0"/>
              <a:t>module</a:t>
            </a:r>
            <a:endParaRPr lang="en-US" altLang="zh-CN" sz="2400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6" name="矩形 5"/>
          <p:cNvSpPr/>
          <p:nvPr/>
        </p:nvSpPr>
        <p:spPr bwMode="auto">
          <a:xfrm>
            <a:off x="7010400" y="6553200"/>
            <a:ext cx="2093913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ISGC </a:t>
            </a:r>
            <a:r>
              <a:rPr lang="en-US" altLang="zh-CN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2019, 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Taipei</a:t>
            </a:r>
            <a:endParaRPr lang="zh-CN" altLang="en-US" sz="1600" dirty="0"/>
          </a:p>
        </p:txBody>
      </p:sp>
      <p:pic>
        <p:nvPicPr>
          <p:cNvPr id="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8"/>
            <a:ext cx="101123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e9e8439c-e19c-4866-9980-fc76505d179d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8701</TotalTime>
  <Words>1201</Words>
  <Application>Microsoft Office PowerPoint</Application>
  <PresentationFormat>全屏显示(4:3)</PresentationFormat>
  <Paragraphs>208</Paragraphs>
  <Slides>26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宋体</vt:lpstr>
      <vt:lpstr>微软雅黑</vt:lpstr>
      <vt:lpstr>幼圆</vt:lpstr>
      <vt:lpstr>Arial</vt:lpstr>
      <vt:lpstr>Calibri</vt:lpstr>
      <vt:lpstr>Comic Sans MS</vt:lpstr>
      <vt:lpstr>Wingdings</vt:lpstr>
      <vt:lpstr>Office 主题</vt:lpstr>
      <vt:lpstr>The design and development of Vulnerability management system</vt:lpstr>
      <vt:lpstr>Outline</vt:lpstr>
      <vt:lpstr>Background &amp; Motivation </vt:lpstr>
      <vt:lpstr>Background &amp; Motivation </vt:lpstr>
      <vt:lpstr>function modules design</vt:lpstr>
      <vt:lpstr>Design Principles</vt:lpstr>
      <vt:lpstr>Function modules</vt:lpstr>
      <vt:lpstr>Asset discovery</vt:lpstr>
      <vt:lpstr>Vulnerability detection</vt:lpstr>
      <vt:lpstr>Vulnerability handling and tracking</vt:lpstr>
      <vt:lpstr>Reports and visualization</vt:lpstr>
      <vt:lpstr>PowerPoint 演示文稿</vt:lpstr>
      <vt:lpstr>project progress</vt:lpstr>
      <vt:lpstr>Development Environment</vt:lpstr>
      <vt:lpstr>Asset discovery : host &amp; service</vt:lpstr>
      <vt:lpstr>Examples of host discovery</vt:lpstr>
      <vt:lpstr>Examples of service discovery</vt:lpstr>
      <vt:lpstr>Vulnerability detection</vt:lpstr>
      <vt:lpstr>PowerPoint 演示文稿</vt:lpstr>
      <vt:lpstr>PowerPoint 演示文稿</vt:lpstr>
      <vt:lpstr>PowerPoint 演示文稿</vt:lpstr>
      <vt:lpstr>Vulnerability Tracking</vt:lpstr>
      <vt:lpstr>PowerPoint 演示文稿</vt:lpstr>
      <vt:lpstr>Current Status</vt:lpstr>
      <vt:lpstr>PowerPoint 演示文稿</vt:lpstr>
      <vt:lpstr>Thank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Security Self-Service Platform in IHEP</dc:title>
  <dc:creator>yant</dc:creator>
  <cp:lastModifiedBy>huhao</cp:lastModifiedBy>
  <cp:revision>485</cp:revision>
  <dcterms:created xsi:type="dcterms:W3CDTF">2016-04-03T08:22:00Z</dcterms:created>
  <dcterms:modified xsi:type="dcterms:W3CDTF">2019-04-04T03:33:37Z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