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7" r:id="rId2"/>
    <p:sldMasterId id="2147483699" r:id="rId3"/>
    <p:sldMasterId id="2147483718" r:id="rId4"/>
    <p:sldMasterId id="2147483738" r:id="rId5"/>
    <p:sldMasterId id="2147483750" r:id="rId6"/>
    <p:sldMasterId id="2147483781" r:id="rId7"/>
  </p:sldMasterIdLst>
  <p:notesMasterIdLst>
    <p:notesMasterId r:id="rId73"/>
  </p:notesMasterIdLst>
  <p:handoutMasterIdLst>
    <p:handoutMasterId r:id="rId74"/>
  </p:handoutMasterIdLst>
  <p:sldIdLst>
    <p:sldId id="256" r:id="rId8"/>
    <p:sldId id="550" r:id="rId9"/>
    <p:sldId id="548" r:id="rId10"/>
    <p:sldId id="574" r:id="rId11"/>
    <p:sldId id="549" r:id="rId12"/>
    <p:sldId id="546" r:id="rId13"/>
    <p:sldId id="626" r:id="rId14"/>
    <p:sldId id="399" r:id="rId15"/>
    <p:sldId id="553" r:id="rId16"/>
    <p:sldId id="555" r:id="rId17"/>
    <p:sldId id="552" r:id="rId18"/>
    <p:sldId id="566" r:id="rId19"/>
    <p:sldId id="554" r:id="rId20"/>
    <p:sldId id="556" r:id="rId21"/>
    <p:sldId id="557" r:id="rId22"/>
    <p:sldId id="558" r:id="rId23"/>
    <p:sldId id="559" r:id="rId24"/>
    <p:sldId id="560" r:id="rId25"/>
    <p:sldId id="561" r:id="rId26"/>
    <p:sldId id="563" r:id="rId27"/>
    <p:sldId id="564" r:id="rId28"/>
    <p:sldId id="565" r:id="rId29"/>
    <p:sldId id="570" r:id="rId30"/>
    <p:sldId id="495" r:id="rId31"/>
    <p:sldId id="496" r:id="rId32"/>
    <p:sldId id="497" r:id="rId33"/>
    <p:sldId id="498" r:id="rId34"/>
    <p:sldId id="499" r:id="rId35"/>
    <p:sldId id="412" r:id="rId36"/>
    <p:sldId id="500" r:id="rId37"/>
    <p:sldId id="501" r:id="rId38"/>
    <p:sldId id="502" r:id="rId39"/>
    <p:sldId id="503" r:id="rId40"/>
    <p:sldId id="602" r:id="rId41"/>
    <p:sldId id="604" r:id="rId42"/>
    <p:sldId id="616" r:id="rId43"/>
    <p:sldId id="592" r:id="rId44"/>
    <p:sldId id="598" r:id="rId45"/>
    <p:sldId id="596" r:id="rId46"/>
    <p:sldId id="599" r:id="rId47"/>
    <p:sldId id="595" r:id="rId48"/>
    <p:sldId id="594" r:id="rId49"/>
    <p:sldId id="597" r:id="rId50"/>
    <p:sldId id="593" r:id="rId51"/>
    <p:sldId id="600" r:id="rId52"/>
    <p:sldId id="601" r:id="rId53"/>
    <p:sldId id="617" r:id="rId54"/>
    <p:sldId id="612" r:id="rId55"/>
    <p:sldId id="608" r:id="rId56"/>
    <p:sldId id="618" r:id="rId57"/>
    <p:sldId id="619" r:id="rId58"/>
    <p:sldId id="614" r:id="rId59"/>
    <p:sldId id="613" r:id="rId60"/>
    <p:sldId id="615" r:id="rId61"/>
    <p:sldId id="620" r:id="rId62"/>
    <p:sldId id="621" r:id="rId63"/>
    <p:sldId id="622" r:id="rId64"/>
    <p:sldId id="630" r:id="rId65"/>
    <p:sldId id="629" r:id="rId66"/>
    <p:sldId id="628" r:id="rId67"/>
    <p:sldId id="605" r:id="rId68"/>
    <p:sldId id="624" r:id="rId69"/>
    <p:sldId id="625" r:id="rId70"/>
    <p:sldId id="436" r:id="rId71"/>
    <p:sldId id="338"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J. Elam" initials="AJE"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133"/>
    <a:srgbClr val="B11EBD"/>
    <a:srgbClr val="46F023"/>
    <a:srgbClr val="D9AABC"/>
    <a:srgbClr val="2E55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23" autoAdjust="0"/>
    <p:restoredTop sz="94849" autoAdjust="0"/>
  </p:normalViewPr>
  <p:slideViewPr>
    <p:cSldViewPr snapToGrid="0" snapToObjects="1">
      <p:cViewPr varScale="1">
        <p:scale>
          <a:sx n="73" d="100"/>
          <a:sy n="73" d="100"/>
        </p:scale>
        <p:origin x="139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D22191-6047-DC4A-ADC1-881163DD9FE5}" type="datetimeFigureOut">
              <a:rPr lang="en-US" smtClean="0"/>
              <a:t>4/11/2019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4C6E09-CFD7-B64F-AFEF-FB3071534C94}" type="slidenum">
              <a:rPr lang="en-US" smtClean="0"/>
              <a:t>‹#›</a:t>
            </a:fld>
            <a:endParaRPr lang="en-US"/>
          </a:p>
        </p:txBody>
      </p:sp>
    </p:spTree>
    <p:extLst>
      <p:ext uri="{BB962C8B-B14F-4D97-AF65-F5344CB8AC3E}">
        <p14:creationId xmlns:p14="http://schemas.microsoft.com/office/powerpoint/2010/main" val="8831713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40898-51ED-0B4E-8271-52C32587D670}" type="datetimeFigureOut">
              <a:rPr lang="en-US" smtClean="0"/>
              <a:t>4/11/2019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395F9-1923-2642-A90A-4B493D971A82}" type="slidenum">
              <a:rPr lang="en-US" smtClean="0"/>
              <a:t>‹#›</a:t>
            </a:fld>
            <a:endParaRPr lang="en-US"/>
          </a:p>
        </p:txBody>
      </p:sp>
    </p:spTree>
    <p:extLst>
      <p:ext uri="{BB962C8B-B14F-4D97-AF65-F5344CB8AC3E}">
        <p14:creationId xmlns:p14="http://schemas.microsoft.com/office/powerpoint/2010/main" val="3061838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381000"/>
            <a:ext cx="3432175"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8</a:t>
            </a:fld>
            <a:endParaRPr lang="en-US"/>
          </a:p>
        </p:txBody>
      </p:sp>
    </p:spTree>
    <p:extLst>
      <p:ext uri="{BB962C8B-B14F-4D97-AF65-F5344CB8AC3E}">
        <p14:creationId xmlns:p14="http://schemas.microsoft.com/office/powerpoint/2010/main" val="249139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381000"/>
            <a:ext cx="3432175"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80535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381000"/>
            <a:ext cx="3432175"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15749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381000"/>
            <a:ext cx="3432175" cy="2573338"/>
          </a:xfrm>
        </p:spPr>
      </p:sp>
      <p:sp>
        <p:nvSpPr>
          <p:cNvPr id="3" name="Notes Placeholder 2"/>
          <p:cNvSpPr>
            <a:spLocks noGrp="1"/>
          </p:cNvSpPr>
          <p:nvPr>
            <p:ph type="body" idx="1"/>
          </p:nvPr>
        </p:nvSpPr>
        <p:spPr/>
        <p:txBody>
          <a:bodyPr/>
          <a:lstStyle/>
          <a:p>
            <a:r>
              <a:rPr lang="en-US" dirty="0"/>
              <a:t>This is a sample</a:t>
            </a:r>
            <a:r>
              <a:rPr lang="en-US" b="1" dirty="0"/>
              <a:t> Picture </a:t>
            </a:r>
            <a:r>
              <a:rPr lang="en-US" b="1" dirty="0" smtClean="0"/>
              <a:t>Right with </a:t>
            </a:r>
            <a:r>
              <a:rPr lang="en-US" b="1" dirty="0"/>
              <a:t>Caption </a:t>
            </a:r>
            <a:r>
              <a:rPr lang="en-US" dirty="0"/>
              <a:t>slide ideal for including a picture with a brief descriptive statement.</a:t>
            </a:r>
          </a:p>
          <a:p>
            <a:endParaRPr lang="en-US" dirty="0"/>
          </a:p>
          <a:p>
            <a:r>
              <a:rPr lang="en-US" dirty="0"/>
              <a:t>To </a:t>
            </a:r>
            <a:r>
              <a:rPr lang="en-US" b="1" dirty="0"/>
              <a:t>Replace the Picture </a:t>
            </a:r>
            <a:r>
              <a:rPr lang="en-US" dirty="0"/>
              <a:t>on this Sample Slide (this applies to all slides in this template that contain replaceable pictures)</a:t>
            </a:r>
          </a:p>
          <a:p>
            <a:endParaRPr lang="en-US" dirty="0"/>
          </a:p>
          <a:p>
            <a:r>
              <a:rPr lang="en-US" dirty="0"/>
              <a:t>Select the sample picture and press Delete. Click the icon inside the shape to open the Insert Picture dialog box. Navigate to the location where the picture is stored, select desired picture and click on the Insert button to fit the image proportionally within the shape. </a:t>
            </a:r>
          </a:p>
          <a:p>
            <a:endParaRPr lang="en-US" dirty="0"/>
          </a:p>
          <a:p>
            <a:r>
              <a:rPr lang="en-US" b="1" dirty="0"/>
              <a:t>Note:</a:t>
            </a:r>
            <a:r>
              <a:rPr lang="en-US" dirty="0"/>
              <a:t> Do not right-click the image to change the picture inside the picture placeholder. This will change the frame size of the picture placeholder. Instead, follow the steps outlined above. </a:t>
            </a:r>
          </a:p>
          <a:p>
            <a:endParaRPr lang="en-US" dirty="0"/>
          </a:p>
          <a:p>
            <a:pPr>
              <a:defRPr/>
            </a:pPr>
            <a:r>
              <a:rPr lang="en-US" b="1" dirty="0"/>
              <a:t>Tip: </a:t>
            </a:r>
            <a:r>
              <a:rPr lang="en-US" dirty="0"/>
              <a:t>use the </a:t>
            </a:r>
            <a:r>
              <a:rPr lang="en-US" b="1" dirty="0"/>
              <a:t>Crop</a:t>
            </a:r>
            <a:r>
              <a:rPr lang="en-US" dirty="0"/>
              <a:t> tool to reposition a picture within a placeholder. From the </a:t>
            </a:r>
            <a:r>
              <a:rPr lang="en-US" b="1" dirty="0"/>
              <a:t>Picture Tools Format </a:t>
            </a:r>
            <a:r>
              <a:rPr lang="en-US" dirty="0"/>
              <a:t>tab on the ribbon, click the </a:t>
            </a:r>
            <a:r>
              <a:rPr lang="en-US" b="1" dirty="0"/>
              <a:t>Crop</a:t>
            </a:r>
            <a:r>
              <a:rPr lang="en-US" dirty="0"/>
              <a:t> button. Click and drag the picture within the placeholder to reposition. To scale the picture within the placeholder (while Crop is active), grab a round corner handle and drag to resize. Hold </a:t>
            </a:r>
            <a:r>
              <a:rPr lang="en-US" b="1" dirty="0"/>
              <a:t>Shift</a:t>
            </a:r>
            <a:r>
              <a:rPr lang="en-US" dirty="0"/>
              <a:t> key to constrain picture aspect ratio when resizing.</a:t>
            </a:r>
          </a:p>
          <a:p>
            <a:pPr marL="9144"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77521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381000"/>
            <a:ext cx="3432175" cy="2573338"/>
          </a:xfrm>
        </p:spPr>
      </p:sp>
      <p:sp>
        <p:nvSpPr>
          <p:cNvPr id="3" name="Notes Placeholder 2"/>
          <p:cNvSpPr>
            <a:spLocks noGrp="1"/>
          </p:cNvSpPr>
          <p:nvPr>
            <p:ph type="body" idx="1"/>
          </p:nvPr>
        </p:nvSpPr>
        <p:spPr/>
        <p:txBody>
          <a:bodyPr/>
          <a:lstStyle/>
          <a:p>
            <a:r>
              <a:rPr lang="en-US" dirty="0"/>
              <a:t>This is a sample</a:t>
            </a:r>
            <a:r>
              <a:rPr lang="en-US" b="1" dirty="0"/>
              <a:t> Picture </a:t>
            </a:r>
            <a:r>
              <a:rPr lang="en-US" b="1" dirty="0" smtClean="0"/>
              <a:t>Right with </a:t>
            </a:r>
            <a:r>
              <a:rPr lang="en-US" b="1" dirty="0"/>
              <a:t>Caption </a:t>
            </a:r>
            <a:r>
              <a:rPr lang="en-US" dirty="0"/>
              <a:t>slide ideal for including a picture with a brief descriptive statement.</a:t>
            </a:r>
          </a:p>
          <a:p>
            <a:endParaRPr lang="en-US" dirty="0"/>
          </a:p>
          <a:p>
            <a:r>
              <a:rPr lang="en-US" dirty="0"/>
              <a:t>To </a:t>
            </a:r>
            <a:r>
              <a:rPr lang="en-US" b="1" dirty="0"/>
              <a:t>Replace the Picture </a:t>
            </a:r>
            <a:r>
              <a:rPr lang="en-US" dirty="0"/>
              <a:t>on this Sample Slide (this applies to all slides in this template that contain replaceable pictures)</a:t>
            </a:r>
          </a:p>
          <a:p>
            <a:endParaRPr lang="en-US" dirty="0"/>
          </a:p>
          <a:p>
            <a:r>
              <a:rPr lang="en-US" dirty="0"/>
              <a:t>Select the sample picture and press Delete. Click the icon inside the shape to open the Insert Picture dialog box. Navigate to the location where the picture is stored, select desired picture and click on the Insert button to fit the image proportionally within the shape. </a:t>
            </a:r>
          </a:p>
          <a:p>
            <a:endParaRPr lang="en-US" dirty="0"/>
          </a:p>
          <a:p>
            <a:r>
              <a:rPr lang="en-US" b="1" dirty="0"/>
              <a:t>Note:</a:t>
            </a:r>
            <a:r>
              <a:rPr lang="en-US" dirty="0"/>
              <a:t> Do not right-click the image to change the picture inside the picture placeholder. This will change the frame size of the picture placeholder. Instead, follow the steps outlined above. </a:t>
            </a:r>
          </a:p>
          <a:p>
            <a:endParaRPr lang="en-US" dirty="0"/>
          </a:p>
          <a:p>
            <a:pPr>
              <a:defRPr/>
            </a:pPr>
            <a:r>
              <a:rPr lang="en-US" b="1" dirty="0"/>
              <a:t>Tip: </a:t>
            </a:r>
            <a:r>
              <a:rPr lang="en-US" dirty="0"/>
              <a:t>use the </a:t>
            </a:r>
            <a:r>
              <a:rPr lang="en-US" b="1" dirty="0"/>
              <a:t>Crop</a:t>
            </a:r>
            <a:r>
              <a:rPr lang="en-US" dirty="0"/>
              <a:t> tool to reposition a picture within a placeholder. From the </a:t>
            </a:r>
            <a:r>
              <a:rPr lang="en-US" b="1" dirty="0"/>
              <a:t>Picture Tools Format </a:t>
            </a:r>
            <a:r>
              <a:rPr lang="en-US" dirty="0"/>
              <a:t>tab on the ribbon, click the </a:t>
            </a:r>
            <a:r>
              <a:rPr lang="en-US" b="1" dirty="0"/>
              <a:t>Crop</a:t>
            </a:r>
            <a:r>
              <a:rPr lang="en-US" dirty="0"/>
              <a:t> button. Click and drag the picture within the placeholder to reposition. To scale the picture within the placeholder (while Crop is active), grab a round corner handle and drag to resize. Hold </a:t>
            </a:r>
            <a:r>
              <a:rPr lang="en-US" b="1" dirty="0"/>
              <a:t>Shift</a:t>
            </a:r>
            <a:r>
              <a:rPr lang="en-US" dirty="0"/>
              <a:t> key to constrain picture aspect ratio when resizing.</a:t>
            </a:r>
          </a:p>
          <a:p>
            <a:pPr marL="9144"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77521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C0C0B7-0E38-3A4A-8156-7D596C3A6814}"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41595-087F-4846-8898-AE5522C4F1EF}" type="slidenum">
              <a:rPr lang="en-US" smtClean="0"/>
              <a:t>‹#›</a:t>
            </a:fld>
            <a:endParaRPr lang="en-US"/>
          </a:p>
        </p:txBody>
      </p:sp>
    </p:spTree>
    <p:extLst>
      <p:ext uri="{BB962C8B-B14F-4D97-AF65-F5344CB8AC3E}">
        <p14:creationId xmlns:p14="http://schemas.microsoft.com/office/powerpoint/2010/main" val="149616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Research Computing Planning Meeting (6/6/16)</a:t>
            </a:r>
            <a:endParaRPr lang="en-US"/>
          </a:p>
        </p:txBody>
      </p:sp>
      <p:sp>
        <p:nvSpPr>
          <p:cNvPr id="5" name="Footer Placeholder 4"/>
          <p:cNvSpPr>
            <a:spLocks noGrp="1"/>
          </p:cNvSpPr>
          <p:nvPr>
            <p:ph type="ftr" sz="quarter" idx="11"/>
          </p:nvPr>
        </p:nvSpPr>
        <p:spPr/>
        <p:txBody>
          <a:bodyPr/>
          <a:lstStyle/>
          <a:p>
            <a:r>
              <a:rPr lang="en-US" smtClean="0"/>
              <a:t>ADR Meeting 8/22/16</a:t>
            </a:r>
            <a:endParaRPr lang="en-US"/>
          </a:p>
        </p:txBody>
      </p:sp>
      <p:sp>
        <p:nvSpPr>
          <p:cNvPr id="6" name="Slide Number Placeholder 5"/>
          <p:cNvSpPr>
            <a:spLocks noGrp="1"/>
          </p:cNvSpPr>
          <p:nvPr>
            <p:ph type="sldNum" sz="quarter" idx="12"/>
          </p:nvPr>
        </p:nvSpPr>
        <p:spPr/>
        <p:txBody>
          <a:bodyPr/>
          <a:lstStyle/>
          <a:p>
            <a:fld id="{921A751C-8E23-224A-AB74-2B41567FBAAE}" type="slidenum">
              <a:rPr lang="en-US" smtClean="0"/>
              <a:t>‹#›</a:t>
            </a:fld>
            <a:endParaRPr lang="en-US"/>
          </a:p>
        </p:txBody>
      </p:sp>
    </p:spTree>
    <p:extLst>
      <p:ext uri="{BB962C8B-B14F-4D97-AF65-F5344CB8AC3E}">
        <p14:creationId xmlns:p14="http://schemas.microsoft.com/office/powerpoint/2010/main" val="3482031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37997"/>
            <a:ext cx="2133600" cy="365125"/>
          </a:xfrm>
          <a:prstGeom prst="rect">
            <a:avLst/>
          </a:prstGeom>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a:xfrm>
            <a:off x="2163602" y="6356350"/>
            <a:ext cx="377908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9174368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1" y="519236"/>
            <a:ext cx="3943350" cy="852364"/>
          </a:xfrm>
        </p:spPr>
        <p:txBody>
          <a:bodyPr anchor="t"/>
          <a:lstStyle>
            <a:lvl1pPr>
              <a:defRPr sz="2800"/>
            </a:lvl1pPr>
          </a:lstStyle>
          <a:p>
            <a:r>
              <a:rPr lang="en-US" smtClean="0"/>
              <a:t>Click to edit Master title style</a:t>
            </a:r>
            <a:endParaRPr/>
          </a:p>
        </p:txBody>
      </p:sp>
      <p:sp>
        <p:nvSpPr>
          <p:cNvPr id="4" name="Text Placeholder 3"/>
          <p:cNvSpPr>
            <a:spLocks noGrp="1"/>
          </p:cNvSpPr>
          <p:nvPr>
            <p:ph type="body" sz="half" idx="2"/>
          </p:nvPr>
        </p:nvSpPr>
        <p:spPr>
          <a:xfrm>
            <a:off x="457081" y="2819400"/>
            <a:ext cx="27432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bwMode="ltGray">
          <a:xfrm>
            <a:off x="4572000" y="519236"/>
            <a:ext cx="41147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3831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Research Computing Planning Meeting (6/6/16)</a:t>
            </a:r>
            <a:endParaRPr lang="en-US"/>
          </a:p>
        </p:txBody>
      </p:sp>
      <p:sp>
        <p:nvSpPr>
          <p:cNvPr id="5" name="Footer Placeholder 4"/>
          <p:cNvSpPr>
            <a:spLocks noGrp="1"/>
          </p:cNvSpPr>
          <p:nvPr>
            <p:ph type="ftr" sz="quarter" idx="11"/>
          </p:nvPr>
        </p:nvSpPr>
        <p:spPr/>
        <p:txBody>
          <a:bodyPr/>
          <a:lstStyle/>
          <a:p>
            <a:r>
              <a:rPr lang="en-US" smtClean="0"/>
              <a:t>ADR Meeting 8/22/16</a:t>
            </a:r>
            <a:endParaRPr lang="en-US"/>
          </a:p>
        </p:txBody>
      </p:sp>
      <p:sp>
        <p:nvSpPr>
          <p:cNvPr id="6" name="Slide Number Placeholder 5"/>
          <p:cNvSpPr>
            <a:spLocks noGrp="1"/>
          </p:cNvSpPr>
          <p:nvPr>
            <p:ph type="sldNum" sz="quarter" idx="12"/>
          </p:nvPr>
        </p:nvSpPr>
        <p:spPr/>
        <p:txBody>
          <a:bodyPr/>
          <a:lstStyle/>
          <a:p>
            <a:fld id="{921A751C-8E23-224A-AB74-2B41567FBAAE}" type="slidenum">
              <a:rPr lang="en-US" smtClean="0"/>
              <a:t>‹#›</a:t>
            </a:fld>
            <a:endParaRPr lang="en-US"/>
          </a:p>
        </p:txBody>
      </p:sp>
    </p:spTree>
    <p:extLst>
      <p:ext uri="{BB962C8B-B14F-4D97-AF65-F5344CB8AC3E}">
        <p14:creationId xmlns:p14="http://schemas.microsoft.com/office/powerpoint/2010/main" val="250052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0C0B7-0E38-3A4A-8156-7D596C3A6814}"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41595-087F-4846-8898-AE5522C4F1EF}" type="slidenum">
              <a:rPr lang="en-US" smtClean="0"/>
              <a:t>‹#›</a:t>
            </a:fld>
            <a:endParaRPr lang="en-US"/>
          </a:p>
        </p:txBody>
      </p:sp>
    </p:spTree>
    <p:extLst>
      <p:ext uri="{BB962C8B-B14F-4D97-AF65-F5344CB8AC3E}">
        <p14:creationId xmlns:p14="http://schemas.microsoft.com/office/powerpoint/2010/main" val="166296618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with Large Conten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795" y="2209800"/>
            <a:ext cx="61722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456010" y="4267200"/>
            <a:ext cx="61722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2" name="Text Placeholder 7"/>
          <p:cNvSpPr>
            <a:spLocks noGrp="1"/>
          </p:cNvSpPr>
          <p:nvPr>
            <p:ph type="body" sz="quarter" idx="13" hasCustomPrompt="1"/>
          </p:nvPr>
        </p:nvSpPr>
        <p:spPr>
          <a:xfrm>
            <a:off x="454817" y="5821835"/>
            <a:ext cx="4117184"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pic>
        <p:nvPicPr>
          <p:cNvPr id="7" name="Picture 6" descr="aruba-logo-white-04.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66274" y="381001"/>
            <a:ext cx="977677" cy="70811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4818" y="587388"/>
            <a:ext cx="2654411" cy="555612"/>
          </a:xfrm>
          <a:prstGeom prst="rect">
            <a:avLst/>
          </a:prstGeom>
        </p:spPr>
      </p:pic>
    </p:spTree>
    <p:extLst>
      <p:ext uri="{BB962C8B-B14F-4D97-AF65-F5344CB8AC3E}">
        <p14:creationId xmlns:p14="http://schemas.microsoft.com/office/powerpoint/2010/main" val="10573717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457080" y="1524000"/>
            <a:ext cx="502932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8" name="Text Placeholder 9"/>
          <p:cNvSpPr>
            <a:spLocks noGrp="1"/>
          </p:cNvSpPr>
          <p:nvPr>
            <p:ph type="body" sz="quarter" idx="16"/>
          </p:nvPr>
        </p:nvSpPr>
        <p:spPr>
          <a:xfrm>
            <a:off x="5600700" y="1524000"/>
            <a:ext cx="3083838"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94472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Transition Slide_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6010" y="2571747"/>
            <a:ext cx="6171008"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456011" y="3149201"/>
            <a:ext cx="6171008"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042" y="6288778"/>
            <a:ext cx="1619693" cy="401324"/>
          </a:xfrm>
          <a:prstGeom prst="rect">
            <a:avLst/>
          </a:prstGeom>
        </p:spPr>
      </p:pic>
      <p:sp>
        <p:nvSpPr>
          <p:cNvPr id="9" name="TextBox 8"/>
          <p:cNvSpPr txBox="1"/>
          <p:nvPr userDrawn="1"/>
        </p:nvSpPr>
        <p:spPr>
          <a:xfrm>
            <a:off x="6343651" y="6477000"/>
            <a:ext cx="1892222" cy="220152"/>
          </a:xfrm>
          <a:prstGeom prst="rect">
            <a:avLst/>
          </a:prstGeom>
          <a:noFill/>
        </p:spPr>
        <p:txBody>
          <a:bodyPr wrap="square" lIns="0" tIns="0" rIns="0" bIns="0" rtlCol="0">
            <a:noAutofit/>
          </a:bodyPr>
          <a:lstStyle/>
          <a:p>
            <a:pPr algn="r">
              <a:lnSpc>
                <a:spcPct val="90000"/>
              </a:lnSpc>
            </a:pPr>
            <a:r>
              <a:rPr lang="en-US" sz="1100" b="0" i="0" kern="1200" dirty="0" smtClean="0">
                <a:solidFill>
                  <a:schemeClr val="tx1"/>
                </a:solidFill>
                <a:effectLst/>
                <a:latin typeface="+mn-lt"/>
                <a:ea typeface="+mn-ea"/>
                <a:cs typeface="+mn-cs"/>
              </a:rPr>
              <a:t>@</a:t>
            </a:r>
            <a:r>
              <a:rPr lang="en-US" sz="1100" b="0" i="0" kern="1200" dirty="0" err="1" smtClean="0">
                <a:solidFill>
                  <a:schemeClr val="tx1"/>
                </a:solidFill>
                <a:effectLst/>
                <a:latin typeface="+mn-lt"/>
                <a:ea typeface="+mn-ea"/>
                <a:cs typeface="+mn-cs"/>
              </a:rPr>
              <a:t>ArubaNetworks</a:t>
            </a:r>
            <a:r>
              <a:rPr lang="en-US" sz="1100" b="0" i="0" kern="1200" dirty="0" smtClean="0">
                <a:solidFill>
                  <a:schemeClr val="tx1"/>
                </a:solidFill>
                <a:effectLst/>
                <a:latin typeface="+mn-lt"/>
                <a:ea typeface="+mn-ea"/>
                <a:cs typeface="+mn-cs"/>
              </a:rPr>
              <a:t> | #ATM17</a:t>
            </a:r>
            <a:endParaRPr lang="en-US" sz="1100" dirty="0">
              <a:solidFill>
                <a:schemeClr val="tx1"/>
              </a:solidFill>
            </a:endParaRPr>
          </a:p>
        </p:txBody>
      </p:sp>
      <p:sp>
        <p:nvSpPr>
          <p:cNvPr id="10" name="TextBox 9"/>
          <p:cNvSpPr txBox="1"/>
          <p:nvPr userDrawn="1"/>
        </p:nvSpPr>
        <p:spPr>
          <a:xfrm>
            <a:off x="8531914" y="6474179"/>
            <a:ext cx="165861" cy="155171"/>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100" kern="1200" smtClean="0">
                <a:solidFill>
                  <a:schemeClr val="accent4"/>
                </a:solidFill>
                <a:latin typeface="+mn-lt"/>
                <a:ea typeface="+mn-ea"/>
                <a:cs typeface="+mn-cs"/>
              </a:rPr>
              <a:pPr marL="0" algn="r" defTabSz="914400" rtl="0" eaLnBrk="1" latinLnBrk="0" hangingPunct="1">
                <a:lnSpc>
                  <a:spcPct val="90000"/>
                </a:lnSpc>
              </a:pPr>
              <a:t>‹#›</a:t>
            </a:fld>
            <a:endParaRPr lang="en-US" sz="1600" kern="1200" dirty="0">
              <a:solidFill>
                <a:schemeClr val="accent4"/>
              </a:solidFill>
              <a:latin typeface="+mn-lt"/>
              <a:ea typeface="+mn-ea"/>
              <a:cs typeface="+mn-cs"/>
            </a:endParaRPr>
          </a:p>
        </p:txBody>
      </p:sp>
    </p:spTree>
    <p:extLst>
      <p:ext uri="{BB962C8B-B14F-4D97-AF65-F5344CB8AC3E}">
        <p14:creationId xmlns:p14="http://schemas.microsoft.com/office/powerpoint/2010/main" val="406769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Transition Slide_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225" y="6249516"/>
            <a:ext cx="1611630" cy="399326"/>
          </a:xfrm>
          <a:prstGeom prst="rect">
            <a:avLst/>
          </a:prstGeom>
        </p:spPr>
      </p:pic>
      <p:sp>
        <p:nvSpPr>
          <p:cNvPr id="2" name="Title 1"/>
          <p:cNvSpPr>
            <a:spLocks noGrp="1"/>
          </p:cNvSpPr>
          <p:nvPr>
            <p:ph type="title"/>
          </p:nvPr>
        </p:nvSpPr>
        <p:spPr>
          <a:xfrm>
            <a:off x="456010" y="1447801"/>
            <a:ext cx="3715940" cy="1700209"/>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456011" y="3149201"/>
            <a:ext cx="3715940" cy="1346599"/>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5" name="TextBox 4"/>
          <p:cNvSpPr txBox="1"/>
          <p:nvPr userDrawn="1"/>
        </p:nvSpPr>
        <p:spPr>
          <a:xfrm>
            <a:off x="6343651" y="6477000"/>
            <a:ext cx="1892222" cy="220152"/>
          </a:xfrm>
          <a:prstGeom prst="rect">
            <a:avLst/>
          </a:prstGeom>
          <a:noFill/>
        </p:spPr>
        <p:txBody>
          <a:bodyPr wrap="square" lIns="0" tIns="0" rIns="0" bIns="0" rtlCol="0">
            <a:noAutofit/>
          </a:bodyPr>
          <a:lstStyle/>
          <a:p>
            <a:pPr algn="r">
              <a:lnSpc>
                <a:spcPct val="90000"/>
              </a:lnSpc>
            </a:pPr>
            <a:r>
              <a:rPr lang="en-US" sz="1100" b="0" i="0" kern="1200" dirty="0" smtClean="0">
                <a:solidFill>
                  <a:schemeClr val="tx1"/>
                </a:solidFill>
                <a:effectLst/>
                <a:latin typeface="+mn-lt"/>
                <a:ea typeface="+mn-ea"/>
                <a:cs typeface="+mn-cs"/>
              </a:rPr>
              <a:t>@</a:t>
            </a:r>
            <a:r>
              <a:rPr lang="en-US" sz="1100" b="0" i="0" kern="1200" dirty="0" err="1" smtClean="0">
                <a:solidFill>
                  <a:schemeClr val="tx1"/>
                </a:solidFill>
                <a:effectLst/>
                <a:latin typeface="+mn-lt"/>
                <a:ea typeface="+mn-ea"/>
                <a:cs typeface="+mn-cs"/>
              </a:rPr>
              <a:t>ArubaNetworks</a:t>
            </a:r>
            <a:r>
              <a:rPr lang="en-US" sz="1100" b="0" i="0" kern="1200" dirty="0" smtClean="0">
                <a:solidFill>
                  <a:schemeClr val="tx1"/>
                </a:solidFill>
                <a:effectLst/>
                <a:latin typeface="+mn-lt"/>
                <a:ea typeface="+mn-ea"/>
                <a:cs typeface="+mn-cs"/>
              </a:rPr>
              <a:t> | #ATM17</a:t>
            </a:r>
            <a:endParaRPr lang="en-US" sz="1100" dirty="0">
              <a:solidFill>
                <a:schemeClr val="tx1"/>
              </a:solidFill>
            </a:endParaRPr>
          </a:p>
        </p:txBody>
      </p:sp>
      <p:sp>
        <p:nvSpPr>
          <p:cNvPr id="7" name="TextBox 6"/>
          <p:cNvSpPr txBox="1"/>
          <p:nvPr userDrawn="1"/>
        </p:nvSpPr>
        <p:spPr>
          <a:xfrm>
            <a:off x="8531914" y="6474179"/>
            <a:ext cx="165861" cy="155171"/>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100" kern="1200" smtClean="0">
                <a:solidFill>
                  <a:schemeClr val="tx1"/>
                </a:solidFill>
                <a:latin typeface="+mn-lt"/>
                <a:ea typeface="+mn-ea"/>
                <a:cs typeface="+mn-cs"/>
              </a:rPr>
              <a:pPr marL="0" algn="r" defTabSz="914400" rtl="0" eaLnBrk="1" latinLnBrk="0" hangingPunct="1">
                <a:lnSpc>
                  <a:spcPct val="90000"/>
                </a:lnSpc>
              </a:pPr>
              <a:t>‹#›</a:t>
            </a:fld>
            <a:endParaRPr lang="en-US" sz="1600" kern="1200" dirty="0">
              <a:solidFill>
                <a:schemeClr val="tx1"/>
              </a:solidFill>
              <a:latin typeface="+mn-lt"/>
              <a:ea typeface="+mn-ea"/>
              <a:cs typeface="+mn-cs"/>
            </a:endParaRPr>
          </a:p>
        </p:txBody>
      </p:sp>
    </p:spTree>
    <p:extLst>
      <p:ext uri="{BB962C8B-B14F-4D97-AF65-F5344CB8AC3E}">
        <p14:creationId xmlns:p14="http://schemas.microsoft.com/office/powerpoint/2010/main" val="3931394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1" y="519236"/>
            <a:ext cx="3943350" cy="852364"/>
          </a:xfrm>
        </p:spPr>
        <p:txBody>
          <a:bodyPr anchor="t"/>
          <a:lstStyle>
            <a:lvl1pPr>
              <a:defRPr sz="2800"/>
            </a:lvl1pPr>
          </a:lstStyle>
          <a:p>
            <a:r>
              <a:rPr lang="en-US" smtClean="0"/>
              <a:t>Click to edit Master title style</a:t>
            </a:r>
            <a:endParaRPr/>
          </a:p>
        </p:txBody>
      </p:sp>
      <p:sp>
        <p:nvSpPr>
          <p:cNvPr id="4" name="Text Placeholder 3"/>
          <p:cNvSpPr>
            <a:spLocks noGrp="1"/>
          </p:cNvSpPr>
          <p:nvPr>
            <p:ph type="body" sz="half" idx="2"/>
          </p:nvPr>
        </p:nvSpPr>
        <p:spPr>
          <a:xfrm>
            <a:off x="457081" y="2819400"/>
            <a:ext cx="27432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bwMode="ltGray">
          <a:xfrm>
            <a:off x="4572000" y="519236"/>
            <a:ext cx="41147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403817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ransition Slid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ltGray">
          <a:xfrm>
            <a:off x="0" y="0"/>
            <a:ext cx="4629150" cy="6858000"/>
          </a:xfrm>
          <a:prstGeom prst="rect">
            <a:avLst/>
          </a:prstGeom>
          <a:solidFill>
            <a:schemeClr val="bg1">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2" name="Title 1"/>
          <p:cNvSpPr>
            <a:spLocks noGrp="1"/>
          </p:cNvSpPr>
          <p:nvPr>
            <p:ph type="title"/>
          </p:nvPr>
        </p:nvSpPr>
        <p:spPr>
          <a:xfrm>
            <a:off x="456010" y="1447801"/>
            <a:ext cx="3715940" cy="1700209"/>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456011" y="3149201"/>
            <a:ext cx="3715940" cy="1346599"/>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5" name="TextBox 4"/>
          <p:cNvSpPr txBox="1"/>
          <p:nvPr userDrawn="1"/>
        </p:nvSpPr>
        <p:spPr>
          <a:xfrm>
            <a:off x="6343651" y="6477000"/>
            <a:ext cx="1892222" cy="220152"/>
          </a:xfrm>
          <a:prstGeom prst="rect">
            <a:avLst/>
          </a:prstGeom>
          <a:noFill/>
        </p:spPr>
        <p:txBody>
          <a:bodyPr wrap="square" lIns="0" tIns="0" rIns="0" bIns="0" rtlCol="0">
            <a:noAutofit/>
          </a:bodyPr>
          <a:lstStyle/>
          <a:p>
            <a:pPr algn="r">
              <a:lnSpc>
                <a:spcPct val="90000"/>
              </a:lnSpc>
            </a:pPr>
            <a:r>
              <a:rPr lang="en-US" sz="1100" b="0" i="0" kern="1200" dirty="0" smtClean="0">
                <a:solidFill>
                  <a:schemeClr val="tx1"/>
                </a:solidFill>
                <a:effectLst/>
                <a:latin typeface="+mn-lt"/>
                <a:ea typeface="+mn-ea"/>
                <a:cs typeface="+mn-cs"/>
              </a:rPr>
              <a:t>@</a:t>
            </a:r>
            <a:r>
              <a:rPr lang="en-US" sz="1100" b="0" i="0" kern="1200" dirty="0" err="1" smtClean="0">
                <a:solidFill>
                  <a:schemeClr val="tx1"/>
                </a:solidFill>
                <a:effectLst/>
                <a:latin typeface="+mn-lt"/>
                <a:ea typeface="+mn-ea"/>
                <a:cs typeface="+mn-cs"/>
              </a:rPr>
              <a:t>ArubaNetworks</a:t>
            </a:r>
            <a:r>
              <a:rPr lang="en-US" sz="1100" b="0" i="0" kern="1200" dirty="0" smtClean="0">
                <a:solidFill>
                  <a:schemeClr val="tx1"/>
                </a:solidFill>
                <a:effectLst/>
                <a:latin typeface="+mn-lt"/>
                <a:ea typeface="+mn-ea"/>
                <a:cs typeface="+mn-cs"/>
              </a:rPr>
              <a:t> | #ATM17</a:t>
            </a:r>
            <a:endParaRPr lang="en-US" sz="1100" dirty="0">
              <a:solidFill>
                <a:schemeClr val="tx1"/>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010" y="6321263"/>
            <a:ext cx="1488059" cy="311475"/>
          </a:xfrm>
          <a:prstGeom prst="rect">
            <a:avLst/>
          </a:prstGeom>
        </p:spPr>
      </p:pic>
      <p:sp>
        <p:nvSpPr>
          <p:cNvPr id="7" name="TextBox 6"/>
          <p:cNvSpPr txBox="1"/>
          <p:nvPr userDrawn="1"/>
        </p:nvSpPr>
        <p:spPr>
          <a:xfrm>
            <a:off x="8531914" y="6474179"/>
            <a:ext cx="165861" cy="155171"/>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100" kern="1200" smtClean="0">
                <a:solidFill>
                  <a:schemeClr val="tx1"/>
                </a:solidFill>
                <a:latin typeface="+mn-lt"/>
                <a:ea typeface="+mn-ea"/>
                <a:cs typeface="+mn-cs"/>
              </a:rPr>
              <a:pPr marL="0" algn="r" defTabSz="914400" rtl="0" eaLnBrk="1" latinLnBrk="0" hangingPunct="1">
                <a:lnSpc>
                  <a:spcPct val="90000"/>
                </a:lnSpc>
              </a:pPr>
              <a:t>‹#›</a:t>
            </a:fld>
            <a:endParaRPr lang="en-US" sz="1600" kern="1200" dirty="0">
              <a:solidFill>
                <a:schemeClr val="tx1"/>
              </a:solidFill>
              <a:latin typeface="+mn-lt"/>
              <a:ea typeface="+mn-ea"/>
              <a:cs typeface="+mn-cs"/>
            </a:endParaRPr>
          </a:p>
        </p:txBody>
      </p:sp>
    </p:spTree>
    <p:extLst>
      <p:ext uri="{BB962C8B-B14F-4D97-AF65-F5344CB8AC3E}">
        <p14:creationId xmlns:p14="http://schemas.microsoft.com/office/powerpoint/2010/main" val="39022463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hank You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ruba-logo-white-04.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66274" y="381001"/>
            <a:ext cx="977677" cy="70811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4816" y="2825496"/>
            <a:ext cx="6523643" cy="1365505"/>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1608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0C0B7-0E38-3A4A-8156-7D596C3A6814}"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41595-087F-4846-8898-AE5522C4F1EF}" type="slidenum">
              <a:rPr lang="en-US" smtClean="0"/>
              <a:t>‹#›</a:t>
            </a:fld>
            <a:endParaRPr lang="en-US"/>
          </a:p>
        </p:txBody>
      </p:sp>
    </p:spTree>
    <p:extLst>
      <p:ext uri="{BB962C8B-B14F-4D97-AF65-F5344CB8AC3E}">
        <p14:creationId xmlns:p14="http://schemas.microsoft.com/office/powerpoint/2010/main" val="3573493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FE06E3-41A5-7E4C-85E7-52DF049001EF}"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580448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E06E3-41A5-7E4C-85E7-52DF049001EF}"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1645016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FE06E3-41A5-7E4C-85E7-52DF049001EF}"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3037063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FE06E3-41A5-7E4C-85E7-52DF049001EF}"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2311793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FE06E3-41A5-7E4C-85E7-52DF049001EF}"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4180171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FE06E3-41A5-7E4C-85E7-52DF049001EF}"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4111657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E06E3-41A5-7E4C-85E7-52DF049001EF}"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997262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E06E3-41A5-7E4C-85E7-52DF049001EF}"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2994070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E06E3-41A5-7E4C-85E7-52DF049001EF}"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3873022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E06E3-41A5-7E4C-85E7-52DF049001EF}"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397624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C0C0B7-0E38-3A4A-8156-7D596C3A6814}"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41595-087F-4846-8898-AE5522C4F1EF}" type="slidenum">
              <a:rPr lang="en-US" smtClean="0"/>
              <a:t>‹#›</a:t>
            </a:fld>
            <a:endParaRPr lang="en-US"/>
          </a:p>
        </p:txBody>
      </p:sp>
    </p:spTree>
    <p:extLst>
      <p:ext uri="{BB962C8B-B14F-4D97-AF65-F5344CB8AC3E}">
        <p14:creationId xmlns:p14="http://schemas.microsoft.com/office/powerpoint/2010/main" val="1321310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E06E3-41A5-7E4C-85E7-52DF049001EF}"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1316337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3947365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2446872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065630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AF722A-1DA6-2E43-A288-529319427DAA}"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65225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AF722A-1DA6-2E43-A288-529319427DAA}"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3148171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F722A-1DA6-2E43-A288-529319427DAA}"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3548177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F722A-1DA6-2E43-A288-529319427DAA}"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976275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F722A-1DA6-2E43-A288-529319427DAA}"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046082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F722A-1DA6-2E43-A288-529319427DAA}"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343131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Research Computing Planning Meeting (6/6/16)</a:t>
            </a:r>
            <a:endParaRPr lang="en-US"/>
          </a:p>
        </p:txBody>
      </p:sp>
      <p:sp>
        <p:nvSpPr>
          <p:cNvPr id="6" name="Footer Placeholder 5"/>
          <p:cNvSpPr>
            <a:spLocks noGrp="1"/>
          </p:cNvSpPr>
          <p:nvPr>
            <p:ph type="ftr" sz="quarter" idx="11"/>
          </p:nvPr>
        </p:nvSpPr>
        <p:spPr/>
        <p:txBody>
          <a:bodyPr/>
          <a:lstStyle/>
          <a:p>
            <a:r>
              <a:rPr lang="en-US" smtClean="0"/>
              <a:t>CS Advisory Board  10/7/16</a:t>
            </a:r>
            <a:endParaRPr lang="en-US" dirty="0" smtClean="0"/>
          </a:p>
        </p:txBody>
      </p:sp>
      <p:sp>
        <p:nvSpPr>
          <p:cNvPr id="7" name="Slide Number Placeholder 6"/>
          <p:cNvSpPr>
            <a:spLocks noGrp="1"/>
          </p:cNvSpPr>
          <p:nvPr>
            <p:ph type="sldNum" sz="quarter" idx="12"/>
          </p:nvPr>
        </p:nvSpPr>
        <p:spPr/>
        <p:txBody>
          <a:bodyPr/>
          <a:lstStyle/>
          <a:p>
            <a:fld id="{921A751C-8E23-224A-AB74-2B41567FBAAE}" type="slidenum">
              <a:rPr lang="en-US" smtClean="0"/>
              <a:t>‹#›</a:t>
            </a:fld>
            <a:endParaRPr lang="en-US"/>
          </a:p>
        </p:txBody>
      </p:sp>
    </p:spTree>
    <p:extLst>
      <p:ext uri="{BB962C8B-B14F-4D97-AF65-F5344CB8AC3E}">
        <p14:creationId xmlns:p14="http://schemas.microsoft.com/office/powerpoint/2010/main" val="15707887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360709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803475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Slide with Large Conten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795" y="2209800"/>
            <a:ext cx="61722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456010" y="4267200"/>
            <a:ext cx="61722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2" name="Text Placeholder 7"/>
          <p:cNvSpPr>
            <a:spLocks noGrp="1"/>
          </p:cNvSpPr>
          <p:nvPr>
            <p:ph type="body" sz="quarter" idx="13" hasCustomPrompt="1"/>
          </p:nvPr>
        </p:nvSpPr>
        <p:spPr>
          <a:xfrm>
            <a:off x="454817" y="5821835"/>
            <a:ext cx="4117184"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pic>
        <p:nvPicPr>
          <p:cNvPr id="7" name="Picture 6" descr="aruba-logo-white-04.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66274" y="381001"/>
            <a:ext cx="977677" cy="70811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4818" y="587388"/>
            <a:ext cx="2654411" cy="555612"/>
          </a:xfrm>
          <a:prstGeom prst="rect">
            <a:avLst/>
          </a:prstGeom>
        </p:spPr>
      </p:pic>
    </p:spTree>
    <p:extLst>
      <p:ext uri="{BB962C8B-B14F-4D97-AF65-F5344CB8AC3E}">
        <p14:creationId xmlns:p14="http://schemas.microsoft.com/office/powerpoint/2010/main" val="10573717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457080" y="1524000"/>
            <a:ext cx="502932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8" name="Text Placeholder 9"/>
          <p:cNvSpPr>
            <a:spLocks noGrp="1"/>
          </p:cNvSpPr>
          <p:nvPr>
            <p:ph type="body" sz="quarter" idx="16"/>
          </p:nvPr>
        </p:nvSpPr>
        <p:spPr>
          <a:xfrm>
            <a:off x="5600700" y="1524000"/>
            <a:ext cx="3083838"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94472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Transition Slide_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6010" y="2571747"/>
            <a:ext cx="6171008"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456011" y="3149201"/>
            <a:ext cx="6171008"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042" y="6288778"/>
            <a:ext cx="1619693" cy="401324"/>
          </a:xfrm>
          <a:prstGeom prst="rect">
            <a:avLst/>
          </a:prstGeom>
        </p:spPr>
      </p:pic>
      <p:sp>
        <p:nvSpPr>
          <p:cNvPr id="9" name="TextBox 8"/>
          <p:cNvSpPr txBox="1"/>
          <p:nvPr userDrawn="1"/>
        </p:nvSpPr>
        <p:spPr>
          <a:xfrm>
            <a:off x="6343651" y="6477000"/>
            <a:ext cx="1892222" cy="220152"/>
          </a:xfrm>
          <a:prstGeom prst="rect">
            <a:avLst/>
          </a:prstGeom>
          <a:noFill/>
        </p:spPr>
        <p:txBody>
          <a:bodyPr wrap="square" lIns="0" tIns="0" rIns="0" bIns="0" rtlCol="0">
            <a:noAutofit/>
          </a:bodyPr>
          <a:lstStyle/>
          <a:p>
            <a:pPr algn="r">
              <a:lnSpc>
                <a:spcPct val="90000"/>
              </a:lnSpc>
            </a:pPr>
            <a:r>
              <a:rPr lang="en-US" sz="1100" b="0" i="0" kern="1200" dirty="0" smtClean="0">
                <a:solidFill>
                  <a:schemeClr val="tx1"/>
                </a:solidFill>
                <a:effectLst/>
                <a:latin typeface="+mn-lt"/>
                <a:ea typeface="+mn-ea"/>
                <a:cs typeface="+mn-cs"/>
              </a:rPr>
              <a:t>@</a:t>
            </a:r>
            <a:r>
              <a:rPr lang="en-US" sz="1100" b="0" i="0" kern="1200" dirty="0" err="1" smtClean="0">
                <a:solidFill>
                  <a:schemeClr val="tx1"/>
                </a:solidFill>
                <a:effectLst/>
                <a:latin typeface="+mn-lt"/>
                <a:ea typeface="+mn-ea"/>
                <a:cs typeface="+mn-cs"/>
              </a:rPr>
              <a:t>ArubaNetworks</a:t>
            </a:r>
            <a:r>
              <a:rPr lang="en-US" sz="1100" b="0" i="0" kern="1200" dirty="0" smtClean="0">
                <a:solidFill>
                  <a:schemeClr val="tx1"/>
                </a:solidFill>
                <a:effectLst/>
                <a:latin typeface="+mn-lt"/>
                <a:ea typeface="+mn-ea"/>
                <a:cs typeface="+mn-cs"/>
              </a:rPr>
              <a:t> | #ATM17</a:t>
            </a:r>
            <a:endParaRPr lang="en-US" sz="1100" dirty="0">
              <a:solidFill>
                <a:schemeClr val="tx1"/>
              </a:solidFill>
            </a:endParaRPr>
          </a:p>
        </p:txBody>
      </p:sp>
      <p:sp>
        <p:nvSpPr>
          <p:cNvPr id="10" name="TextBox 9"/>
          <p:cNvSpPr txBox="1"/>
          <p:nvPr userDrawn="1"/>
        </p:nvSpPr>
        <p:spPr>
          <a:xfrm>
            <a:off x="8531914" y="6474179"/>
            <a:ext cx="165861" cy="155171"/>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100" kern="1200" smtClean="0">
                <a:solidFill>
                  <a:schemeClr val="accent4"/>
                </a:solidFill>
                <a:latin typeface="+mn-lt"/>
                <a:ea typeface="+mn-ea"/>
                <a:cs typeface="+mn-cs"/>
              </a:rPr>
              <a:pPr marL="0" algn="r" defTabSz="914400" rtl="0" eaLnBrk="1" latinLnBrk="0" hangingPunct="1">
                <a:lnSpc>
                  <a:spcPct val="90000"/>
                </a:lnSpc>
              </a:pPr>
              <a:t>‹#›</a:t>
            </a:fld>
            <a:endParaRPr lang="en-US" sz="1600" kern="1200" dirty="0">
              <a:solidFill>
                <a:schemeClr val="accent4"/>
              </a:solidFill>
              <a:latin typeface="+mn-lt"/>
              <a:ea typeface="+mn-ea"/>
              <a:cs typeface="+mn-cs"/>
            </a:endParaRPr>
          </a:p>
        </p:txBody>
      </p:sp>
    </p:spTree>
    <p:extLst>
      <p:ext uri="{BB962C8B-B14F-4D97-AF65-F5344CB8AC3E}">
        <p14:creationId xmlns:p14="http://schemas.microsoft.com/office/powerpoint/2010/main" val="406769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Transition Slide_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225" y="6249516"/>
            <a:ext cx="1611630" cy="399326"/>
          </a:xfrm>
          <a:prstGeom prst="rect">
            <a:avLst/>
          </a:prstGeom>
        </p:spPr>
      </p:pic>
      <p:sp>
        <p:nvSpPr>
          <p:cNvPr id="2" name="Title 1"/>
          <p:cNvSpPr>
            <a:spLocks noGrp="1"/>
          </p:cNvSpPr>
          <p:nvPr>
            <p:ph type="title"/>
          </p:nvPr>
        </p:nvSpPr>
        <p:spPr>
          <a:xfrm>
            <a:off x="456010" y="1447801"/>
            <a:ext cx="3715940" cy="1700209"/>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456011" y="3149201"/>
            <a:ext cx="3715940" cy="1346599"/>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5" name="TextBox 4"/>
          <p:cNvSpPr txBox="1"/>
          <p:nvPr userDrawn="1"/>
        </p:nvSpPr>
        <p:spPr>
          <a:xfrm>
            <a:off x="6343651" y="6477000"/>
            <a:ext cx="1892222" cy="220152"/>
          </a:xfrm>
          <a:prstGeom prst="rect">
            <a:avLst/>
          </a:prstGeom>
          <a:noFill/>
        </p:spPr>
        <p:txBody>
          <a:bodyPr wrap="square" lIns="0" tIns="0" rIns="0" bIns="0" rtlCol="0">
            <a:noAutofit/>
          </a:bodyPr>
          <a:lstStyle/>
          <a:p>
            <a:pPr algn="r">
              <a:lnSpc>
                <a:spcPct val="90000"/>
              </a:lnSpc>
            </a:pPr>
            <a:r>
              <a:rPr lang="en-US" sz="1100" b="0" i="0" kern="1200" dirty="0" smtClean="0">
                <a:solidFill>
                  <a:schemeClr val="tx1"/>
                </a:solidFill>
                <a:effectLst/>
                <a:latin typeface="+mn-lt"/>
                <a:ea typeface="+mn-ea"/>
                <a:cs typeface="+mn-cs"/>
              </a:rPr>
              <a:t>@</a:t>
            </a:r>
            <a:r>
              <a:rPr lang="en-US" sz="1100" b="0" i="0" kern="1200" dirty="0" err="1" smtClean="0">
                <a:solidFill>
                  <a:schemeClr val="tx1"/>
                </a:solidFill>
                <a:effectLst/>
                <a:latin typeface="+mn-lt"/>
                <a:ea typeface="+mn-ea"/>
                <a:cs typeface="+mn-cs"/>
              </a:rPr>
              <a:t>ArubaNetworks</a:t>
            </a:r>
            <a:r>
              <a:rPr lang="en-US" sz="1100" b="0" i="0" kern="1200" dirty="0" smtClean="0">
                <a:solidFill>
                  <a:schemeClr val="tx1"/>
                </a:solidFill>
                <a:effectLst/>
                <a:latin typeface="+mn-lt"/>
                <a:ea typeface="+mn-ea"/>
                <a:cs typeface="+mn-cs"/>
              </a:rPr>
              <a:t> | #ATM17</a:t>
            </a:r>
            <a:endParaRPr lang="en-US" sz="1100" dirty="0">
              <a:solidFill>
                <a:schemeClr val="tx1"/>
              </a:solidFill>
            </a:endParaRPr>
          </a:p>
        </p:txBody>
      </p:sp>
      <p:sp>
        <p:nvSpPr>
          <p:cNvPr id="7" name="TextBox 6"/>
          <p:cNvSpPr txBox="1"/>
          <p:nvPr userDrawn="1"/>
        </p:nvSpPr>
        <p:spPr>
          <a:xfrm>
            <a:off x="8531914" y="6474179"/>
            <a:ext cx="165861" cy="155171"/>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100" kern="1200" smtClean="0">
                <a:solidFill>
                  <a:schemeClr val="tx1"/>
                </a:solidFill>
                <a:latin typeface="+mn-lt"/>
                <a:ea typeface="+mn-ea"/>
                <a:cs typeface="+mn-cs"/>
              </a:rPr>
              <a:pPr marL="0" algn="r" defTabSz="914400" rtl="0" eaLnBrk="1" latinLnBrk="0" hangingPunct="1">
                <a:lnSpc>
                  <a:spcPct val="90000"/>
                </a:lnSpc>
              </a:pPr>
              <a:t>‹#›</a:t>
            </a:fld>
            <a:endParaRPr lang="en-US" sz="1600" kern="1200" dirty="0">
              <a:solidFill>
                <a:schemeClr val="tx1"/>
              </a:solidFill>
              <a:latin typeface="+mn-lt"/>
              <a:ea typeface="+mn-ea"/>
              <a:cs typeface="+mn-cs"/>
            </a:endParaRPr>
          </a:p>
        </p:txBody>
      </p:sp>
    </p:spTree>
    <p:extLst>
      <p:ext uri="{BB962C8B-B14F-4D97-AF65-F5344CB8AC3E}">
        <p14:creationId xmlns:p14="http://schemas.microsoft.com/office/powerpoint/2010/main" val="3931394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1" y="519236"/>
            <a:ext cx="3943350" cy="852364"/>
          </a:xfrm>
        </p:spPr>
        <p:txBody>
          <a:bodyPr anchor="t"/>
          <a:lstStyle>
            <a:lvl1pPr>
              <a:defRPr sz="2800"/>
            </a:lvl1pPr>
          </a:lstStyle>
          <a:p>
            <a:r>
              <a:rPr lang="en-US" smtClean="0"/>
              <a:t>Click to edit Master title style</a:t>
            </a:r>
            <a:endParaRPr/>
          </a:p>
        </p:txBody>
      </p:sp>
      <p:sp>
        <p:nvSpPr>
          <p:cNvPr id="4" name="Text Placeholder 3"/>
          <p:cNvSpPr>
            <a:spLocks noGrp="1"/>
          </p:cNvSpPr>
          <p:nvPr>
            <p:ph type="body" sz="half" idx="2"/>
          </p:nvPr>
        </p:nvSpPr>
        <p:spPr>
          <a:xfrm>
            <a:off x="457081" y="2819400"/>
            <a:ext cx="27432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bwMode="ltGray">
          <a:xfrm>
            <a:off x="4572000" y="519236"/>
            <a:ext cx="41147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403817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Transition Slid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ltGray">
          <a:xfrm>
            <a:off x="0" y="0"/>
            <a:ext cx="4629150" cy="6858000"/>
          </a:xfrm>
          <a:prstGeom prst="rect">
            <a:avLst/>
          </a:prstGeom>
          <a:solidFill>
            <a:schemeClr val="bg1">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2" name="Title 1"/>
          <p:cNvSpPr>
            <a:spLocks noGrp="1"/>
          </p:cNvSpPr>
          <p:nvPr>
            <p:ph type="title"/>
          </p:nvPr>
        </p:nvSpPr>
        <p:spPr>
          <a:xfrm>
            <a:off x="456010" y="1447801"/>
            <a:ext cx="3715940" cy="1700209"/>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456011" y="3149201"/>
            <a:ext cx="3715940" cy="1346599"/>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5" name="TextBox 4"/>
          <p:cNvSpPr txBox="1"/>
          <p:nvPr userDrawn="1"/>
        </p:nvSpPr>
        <p:spPr>
          <a:xfrm>
            <a:off x="6343651" y="6477000"/>
            <a:ext cx="1892222" cy="220152"/>
          </a:xfrm>
          <a:prstGeom prst="rect">
            <a:avLst/>
          </a:prstGeom>
          <a:noFill/>
        </p:spPr>
        <p:txBody>
          <a:bodyPr wrap="square" lIns="0" tIns="0" rIns="0" bIns="0" rtlCol="0">
            <a:noAutofit/>
          </a:bodyPr>
          <a:lstStyle/>
          <a:p>
            <a:pPr algn="r">
              <a:lnSpc>
                <a:spcPct val="90000"/>
              </a:lnSpc>
            </a:pPr>
            <a:r>
              <a:rPr lang="en-US" sz="1100" b="0" i="0" kern="1200" dirty="0" smtClean="0">
                <a:solidFill>
                  <a:schemeClr val="tx1"/>
                </a:solidFill>
                <a:effectLst/>
                <a:latin typeface="+mn-lt"/>
                <a:ea typeface="+mn-ea"/>
                <a:cs typeface="+mn-cs"/>
              </a:rPr>
              <a:t>@</a:t>
            </a:r>
            <a:r>
              <a:rPr lang="en-US" sz="1100" b="0" i="0" kern="1200" dirty="0" err="1" smtClean="0">
                <a:solidFill>
                  <a:schemeClr val="tx1"/>
                </a:solidFill>
                <a:effectLst/>
                <a:latin typeface="+mn-lt"/>
                <a:ea typeface="+mn-ea"/>
                <a:cs typeface="+mn-cs"/>
              </a:rPr>
              <a:t>ArubaNetworks</a:t>
            </a:r>
            <a:r>
              <a:rPr lang="en-US" sz="1100" b="0" i="0" kern="1200" dirty="0" smtClean="0">
                <a:solidFill>
                  <a:schemeClr val="tx1"/>
                </a:solidFill>
                <a:effectLst/>
                <a:latin typeface="+mn-lt"/>
                <a:ea typeface="+mn-ea"/>
                <a:cs typeface="+mn-cs"/>
              </a:rPr>
              <a:t> | #ATM17</a:t>
            </a:r>
            <a:endParaRPr lang="en-US" sz="1100" dirty="0">
              <a:solidFill>
                <a:schemeClr val="tx1"/>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010" y="6321263"/>
            <a:ext cx="1488059" cy="311475"/>
          </a:xfrm>
          <a:prstGeom prst="rect">
            <a:avLst/>
          </a:prstGeom>
        </p:spPr>
      </p:pic>
      <p:sp>
        <p:nvSpPr>
          <p:cNvPr id="7" name="TextBox 6"/>
          <p:cNvSpPr txBox="1"/>
          <p:nvPr userDrawn="1"/>
        </p:nvSpPr>
        <p:spPr>
          <a:xfrm>
            <a:off x="8531914" y="6474179"/>
            <a:ext cx="165861" cy="155171"/>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100" kern="1200" smtClean="0">
                <a:solidFill>
                  <a:schemeClr val="tx1"/>
                </a:solidFill>
                <a:latin typeface="+mn-lt"/>
                <a:ea typeface="+mn-ea"/>
                <a:cs typeface="+mn-cs"/>
              </a:rPr>
              <a:pPr marL="0" algn="r" defTabSz="914400" rtl="0" eaLnBrk="1" latinLnBrk="0" hangingPunct="1">
                <a:lnSpc>
                  <a:spcPct val="90000"/>
                </a:lnSpc>
              </a:pPr>
              <a:t>‹#›</a:t>
            </a:fld>
            <a:endParaRPr lang="en-US" sz="1600" kern="1200" dirty="0">
              <a:solidFill>
                <a:schemeClr val="tx1"/>
              </a:solidFill>
              <a:latin typeface="+mn-lt"/>
              <a:ea typeface="+mn-ea"/>
              <a:cs typeface="+mn-cs"/>
            </a:endParaRPr>
          </a:p>
        </p:txBody>
      </p:sp>
    </p:spTree>
    <p:extLst>
      <p:ext uri="{BB962C8B-B14F-4D97-AF65-F5344CB8AC3E}">
        <p14:creationId xmlns:p14="http://schemas.microsoft.com/office/powerpoint/2010/main" val="39022463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Thank You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ruba-logo-white-04.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66274" y="381001"/>
            <a:ext cx="977677" cy="70811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4816" y="2825496"/>
            <a:ext cx="6523643" cy="1365505"/>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1608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49616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Research Computing Planning Meeting (6/6/16)</a:t>
            </a:r>
            <a:endParaRPr lang="en-US"/>
          </a:p>
        </p:txBody>
      </p:sp>
      <p:sp>
        <p:nvSpPr>
          <p:cNvPr id="8" name="Footer Placeholder 7"/>
          <p:cNvSpPr>
            <a:spLocks noGrp="1"/>
          </p:cNvSpPr>
          <p:nvPr>
            <p:ph type="ftr" sz="quarter" idx="11"/>
          </p:nvPr>
        </p:nvSpPr>
        <p:spPr/>
        <p:txBody>
          <a:bodyPr/>
          <a:lstStyle/>
          <a:p>
            <a:r>
              <a:rPr lang="en-US" smtClean="0"/>
              <a:t>ADR Meeting 8/22/16</a:t>
            </a:r>
            <a:endParaRPr lang="en-US"/>
          </a:p>
        </p:txBody>
      </p:sp>
      <p:sp>
        <p:nvSpPr>
          <p:cNvPr id="9" name="Slide Number Placeholder 8"/>
          <p:cNvSpPr>
            <a:spLocks noGrp="1"/>
          </p:cNvSpPr>
          <p:nvPr>
            <p:ph type="sldNum" sz="quarter" idx="12"/>
          </p:nvPr>
        </p:nvSpPr>
        <p:spPr/>
        <p:txBody>
          <a:bodyPr/>
          <a:lstStyle/>
          <a:p>
            <a:fld id="{921A751C-8E23-224A-AB74-2B41567FBAAE}" type="slidenum">
              <a:rPr lang="en-US" smtClean="0"/>
              <a:t>‹#›</a:t>
            </a:fld>
            <a:endParaRPr lang="en-US"/>
          </a:p>
        </p:txBody>
      </p:sp>
    </p:spTree>
    <p:extLst>
      <p:ext uri="{BB962C8B-B14F-4D97-AF65-F5344CB8AC3E}">
        <p14:creationId xmlns:p14="http://schemas.microsoft.com/office/powerpoint/2010/main" val="2123183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3573493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3213108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AF722A-1DA6-2E43-A288-529319427DAA}"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570788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AF722A-1DA6-2E43-A288-529319427DAA}"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2123183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F722A-1DA6-2E43-A288-529319427DAA}"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3827643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F722A-1DA6-2E43-A288-529319427DAA}"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701582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F722A-1DA6-2E43-A288-529319427DAA}"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26598581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F722A-1DA6-2E43-A288-529319427DAA}"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5180915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34820315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250052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Research Computing Planning Meeting (6/6/16)</a:t>
            </a:r>
            <a:endParaRPr lang="en-US"/>
          </a:p>
        </p:txBody>
      </p:sp>
      <p:sp>
        <p:nvSpPr>
          <p:cNvPr id="4" name="Footer Placeholder 3"/>
          <p:cNvSpPr>
            <a:spLocks noGrp="1"/>
          </p:cNvSpPr>
          <p:nvPr>
            <p:ph type="ftr" sz="quarter" idx="11"/>
          </p:nvPr>
        </p:nvSpPr>
        <p:spPr/>
        <p:txBody>
          <a:bodyPr/>
          <a:lstStyle/>
          <a:p>
            <a:r>
              <a:rPr lang="en-US" smtClean="0"/>
              <a:t>ADR Meeting 8/22/16</a:t>
            </a:r>
            <a:endParaRPr lang="en-US" dirty="0" smtClean="0"/>
          </a:p>
        </p:txBody>
      </p:sp>
      <p:sp>
        <p:nvSpPr>
          <p:cNvPr id="5" name="Slide Number Placeholder 4"/>
          <p:cNvSpPr>
            <a:spLocks noGrp="1"/>
          </p:cNvSpPr>
          <p:nvPr>
            <p:ph type="sldNum" sz="quarter" idx="12"/>
          </p:nvPr>
        </p:nvSpPr>
        <p:spPr/>
        <p:txBody>
          <a:bodyPr/>
          <a:lstStyle/>
          <a:p>
            <a:fld id="{921A751C-8E23-224A-AB74-2B41567FBAAE}" type="slidenum">
              <a:rPr lang="en-US" smtClean="0"/>
              <a:t>‹#›</a:t>
            </a:fld>
            <a:endParaRPr lang="en-US"/>
          </a:p>
        </p:txBody>
      </p:sp>
    </p:spTree>
    <p:extLst>
      <p:ext uri="{BB962C8B-B14F-4D97-AF65-F5344CB8AC3E}">
        <p14:creationId xmlns:p14="http://schemas.microsoft.com/office/powerpoint/2010/main" val="3827643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F722A-1DA6-2E43-A288-529319427DAA}"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662966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Title Slide with Large Conten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795" y="2209800"/>
            <a:ext cx="61722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456010" y="4267200"/>
            <a:ext cx="61722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2" name="Text Placeholder 7"/>
          <p:cNvSpPr>
            <a:spLocks noGrp="1"/>
          </p:cNvSpPr>
          <p:nvPr>
            <p:ph type="body" sz="quarter" idx="13" hasCustomPrompt="1"/>
          </p:nvPr>
        </p:nvSpPr>
        <p:spPr>
          <a:xfrm>
            <a:off x="454817" y="5821835"/>
            <a:ext cx="4117184"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pic>
        <p:nvPicPr>
          <p:cNvPr id="7" name="Picture 6" descr="aruba-logo-white-04.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66274" y="381001"/>
            <a:ext cx="977677" cy="70811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4818" y="587388"/>
            <a:ext cx="2654411" cy="555612"/>
          </a:xfrm>
          <a:prstGeom prst="rect">
            <a:avLst/>
          </a:prstGeom>
        </p:spPr>
      </p:pic>
    </p:spTree>
    <p:extLst>
      <p:ext uri="{BB962C8B-B14F-4D97-AF65-F5344CB8AC3E}">
        <p14:creationId xmlns:p14="http://schemas.microsoft.com/office/powerpoint/2010/main" val="10573717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457080" y="1524000"/>
            <a:ext cx="502932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8" name="Text Placeholder 9"/>
          <p:cNvSpPr>
            <a:spLocks noGrp="1"/>
          </p:cNvSpPr>
          <p:nvPr>
            <p:ph type="body" sz="quarter" idx="16"/>
          </p:nvPr>
        </p:nvSpPr>
        <p:spPr>
          <a:xfrm>
            <a:off x="5600700" y="1524000"/>
            <a:ext cx="3083838"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94472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cSld name="Transition Slide_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6010" y="2571747"/>
            <a:ext cx="6171008"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456011" y="3149201"/>
            <a:ext cx="6171008"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042" y="6288778"/>
            <a:ext cx="1619693" cy="401324"/>
          </a:xfrm>
          <a:prstGeom prst="rect">
            <a:avLst/>
          </a:prstGeom>
        </p:spPr>
      </p:pic>
      <p:sp>
        <p:nvSpPr>
          <p:cNvPr id="9" name="TextBox 8"/>
          <p:cNvSpPr txBox="1"/>
          <p:nvPr userDrawn="1"/>
        </p:nvSpPr>
        <p:spPr>
          <a:xfrm>
            <a:off x="6343651" y="6477000"/>
            <a:ext cx="1892222" cy="220152"/>
          </a:xfrm>
          <a:prstGeom prst="rect">
            <a:avLst/>
          </a:prstGeom>
          <a:noFill/>
        </p:spPr>
        <p:txBody>
          <a:bodyPr wrap="square" lIns="0" tIns="0" rIns="0" bIns="0" rtlCol="0">
            <a:noAutofit/>
          </a:bodyPr>
          <a:lstStyle/>
          <a:p>
            <a:pPr algn="r">
              <a:lnSpc>
                <a:spcPct val="90000"/>
              </a:lnSpc>
            </a:pPr>
            <a:r>
              <a:rPr lang="en-US" sz="1100" b="0" i="0" kern="1200" dirty="0" smtClean="0">
                <a:solidFill>
                  <a:schemeClr val="tx1"/>
                </a:solidFill>
                <a:effectLst/>
                <a:latin typeface="+mn-lt"/>
                <a:ea typeface="+mn-ea"/>
                <a:cs typeface="+mn-cs"/>
              </a:rPr>
              <a:t>@</a:t>
            </a:r>
            <a:r>
              <a:rPr lang="en-US" sz="1100" b="0" i="0" kern="1200" dirty="0" err="1" smtClean="0">
                <a:solidFill>
                  <a:schemeClr val="tx1"/>
                </a:solidFill>
                <a:effectLst/>
                <a:latin typeface="+mn-lt"/>
                <a:ea typeface="+mn-ea"/>
                <a:cs typeface="+mn-cs"/>
              </a:rPr>
              <a:t>ArubaNetworks</a:t>
            </a:r>
            <a:r>
              <a:rPr lang="en-US" sz="1100" b="0" i="0" kern="1200" dirty="0" smtClean="0">
                <a:solidFill>
                  <a:schemeClr val="tx1"/>
                </a:solidFill>
                <a:effectLst/>
                <a:latin typeface="+mn-lt"/>
                <a:ea typeface="+mn-ea"/>
                <a:cs typeface="+mn-cs"/>
              </a:rPr>
              <a:t> | #ATM17</a:t>
            </a:r>
            <a:endParaRPr lang="en-US" sz="1100" dirty="0">
              <a:solidFill>
                <a:schemeClr val="tx1"/>
              </a:solidFill>
            </a:endParaRPr>
          </a:p>
        </p:txBody>
      </p:sp>
      <p:sp>
        <p:nvSpPr>
          <p:cNvPr id="10" name="TextBox 9"/>
          <p:cNvSpPr txBox="1"/>
          <p:nvPr userDrawn="1"/>
        </p:nvSpPr>
        <p:spPr>
          <a:xfrm>
            <a:off x="8531914" y="6474179"/>
            <a:ext cx="165861" cy="155171"/>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100" kern="1200" smtClean="0">
                <a:solidFill>
                  <a:schemeClr val="accent4"/>
                </a:solidFill>
                <a:latin typeface="+mn-lt"/>
                <a:ea typeface="+mn-ea"/>
                <a:cs typeface="+mn-cs"/>
              </a:rPr>
              <a:pPr marL="0" algn="r" defTabSz="914400" rtl="0" eaLnBrk="1" latinLnBrk="0" hangingPunct="1">
                <a:lnSpc>
                  <a:spcPct val="90000"/>
                </a:lnSpc>
              </a:pPr>
              <a:t>‹#›</a:t>
            </a:fld>
            <a:endParaRPr lang="en-US" sz="1600" kern="1200" dirty="0">
              <a:solidFill>
                <a:schemeClr val="accent4"/>
              </a:solidFill>
              <a:latin typeface="+mn-lt"/>
              <a:ea typeface="+mn-ea"/>
              <a:cs typeface="+mn-cs"/>
            </a:endParaRPr>
          </a:p>
        </p:txBody>
      </p:sp>
    </p:spTree>
    <p:extLst>
      <p:ext uri="{BB962C8B-B14F-4D97-AF65-F5344CB8AC3E}">
        <p14:creationId xmlns:p14="http://schemas.microsoft.com/office/powerpoint/2010/main" val="406769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cSld name="Transition Slide_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225" y="6249516"/>
            <a:ext cx="1611630" cy="399326"/>
          </a:xfrm>
          <a:prstGeom prst="rect">
            <a:avLst/>
          </a:prstGeom>
        </p:spPr>
      </p:pic>
      <p:sp>
        <p:nvSpPr>
          <p:cNvPr id="2" name="Title 1"/>
          <p:cNvSpPr>
            <a:spLocks noGrp="1"/>
          </p:cNvSpPr>
          <p:nvPr>
            <p:ph type="title"/>
          </p:nvPr>
        </p:nvSpPr>
        <p:spPr>
          <a:xfrm>
            <a:off x="456010" y="1447801"/>
            <a:ext cx="3715940" cy="1700209"/>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456011" y="3149201"/>
            <a:ext cx="3715940" cy="1346599"/>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5" name="TextBox 4"/>
          <p:cNvSpPr txBox="1"/>
          <p:nvPr userDrawn="1"/>
        </p:nvSpPr>
        <p:spPr>
          <a:xfrm>
            <a:off x="6343651" y="6477000"/>
            <a:ext cx="1892222" cy="220152"/>
          </a:xfrm>
          <a:prstGeom prst="rect">
            <a:avLst/>
          </a:prstGeom>
          <a:noFill/>
        </p:spPr>
        <p:txBody>
          <a:bodyPr wrap="square" lIns="0" tIns="0" rIns="0" bIns="0" rtlCol="0">
            <a:noAutofit/>
          </a:bodyPr>
          <a:lstStyle/>
          <a:p>
            <a:pPr algn="r">
              <a:lnSpc>
                <a:spcPct val="90000"/>
              </a:lnSpc>
            </a:pPr>
            <a:r>
              <a:rPr lang="en-US" sz="1100" b="0" i="0" kern="1200" dirty="0" smtClean="0">
                <a:solidFill>
                  <a:schemeClr val="tx1"/>
                </a:solidFill>
                <a:effectLst/>
                <a:latin typeface="+mn-lt"/>
                <a:ea typeface="+mn-ea"/>
                <a:cs typeface="+mn-cs"/>
              </a:rPr>
              <a:t>@</a:t>
            </a:r>
            <a:r>
              <a:rPr lang="en-US" sz="1100" b="0" i="0" kern="1200" dirty="0" err="1" smtClean="0">
                <a:solidFill>
                  <a:schemeClr val="tx1"/>
                </a:solidFill>
                <a:effectLst/>
                <a:latin typeface="+mn-lt"/>
                <a:ea typeface="+mn-ea"/>
                <a:cs typeface="+mn-cs"/>
              </a:rPr>
              <a:t>ArubaNetworks</a:t>
            </a:r>
            <a:r>
              <a:rPr lang="en-US" sz="1100" b="0" i="0" kern="1200" dirty="0" smtClean="0">
                <a:solidFill>
                  <a:schemeClr val="tx1"/>
                </a:solidFill>
                <a:effectLst/>
                <a:latin typeface="+mn-lt"/>
                <a:ea typeface="+mn-ea"/>
                <a:cs typeface="+mn-cs"/>
              </a:rPr>
              <a:t> | #ATM17</a:t>
            </a:r>
            <a:endParaRPr lang="en-US" sz="1100" dirty="0">
              <a:solidFill>
                <a:schemeClr val="tx1"/>
              </a:solidFill>
            </a:endParaRPr>
          </a:p>
        </p:txBody>
      </p:sp>
      <p:sp>
        <p:nvSpPr>
          <p:cNvPr id="7" name="TextBox 6"/>
          <p:cNvSpPr txBox="1"/>
          <p:nvPr userDrawn="1"/>
        </p:nvSpPr>
        <p:spPr>
          <a:xfrm>
            <a:off x="8531914" y="6474179"/>
            <a:ext cx="165861" cy="155171"/>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100" kern="1200" smtClean="0">
                <a:solidFill>
                  <a:schemeClr val="tx1"/>
                </a:solidFill>
                <a:latin typeface="+mn-lt"/>
                <a:ea typeface="+mn-ea"/>
                <a:cs typeface="+mn-cs"/>
              </a:rPr>
              <a:pPr marL="0" algn="r" defTabSz="914400" rtl="0" eaLnBrk="1" latinLnBrk="0" hangingPunct="1">
                <a:lnSpc>
                  <a:spcPct val="90000"/>
                </a:lnSpc>
              </a:pPr>
              <a:t>‹#›</a:t>
            </a:fld>
            <a:endParaRPr lang="en-US" sz="1600" kern="1200" dirty="0">
              <a:solidFill>
                <a:schemeClr val="tx1"/>
              </a:solidFill>
              <a:latin typeface="+mn-lt"/>
              <a:ea typeface="+mn-ea"/>
              <a:cs typeface="+mn-cs"/>
            </a:endParaRPr>
          </a:p>
        </p:txBody>
      </p:sp>
    </p:spTree>
    <p:extLst>
      <p:ext uri="{BB962C8B-B14F-4D97-AF65-F5344CB8AC3E}">
        <p14:creationId xmlns:p14="http://schemas.microsoft.com/office/powerpoint/2010/main" val="3931394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1" y="519236"/>
            <a:ext cx="3943350" cy="852364"/>
          </a:xfrm>
        </p:spPr>
        <p:txBody>
          <a:bodyPr anchor="t"/>
          <a:lstStyle>
            <a:lvl1pPr>
              <a:defRPr sz="2800"/>
            </a:lvl1pPr>
          </a:lstStyle>
          <a:p>
            <a:r>
              <a:rPr lang="en-US" smtClean="0"/>
              <a:t>Click to edit Master title style</a:t>
            </a:r>
            <a:endParaRPr/>
          </a:p>
        </p:txBody>
      </p:sp>
      <p:sp>
        <p:nvSpPr>
          <p:cNvPr id="4" name="Text Placeholder 3"/>
          <p:cNvSpPr>
            <a:spLocks noGrp="1"/>
          </p:cNvSpPr>
          <p:nvPr>
            <p:ph type="body" sz="half" idx="2"/>
          </p:nvPr>
        </p:nvSpPr>
        <p:spPr>
          <a:xfrm>
            <a:off x="457081" y="2819400"/>
            <a:ext cx="27432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bwMode="ltGray">
          <a:xfrm>
            <a:off x="4572000" y="519236"/>
            <a:ext cx="41147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403817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cSld name="Transition Slid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ltGray">
          <a:xfrm>
            <a:off x="0" y="0"/>
            <a:ext cx="4629150" cy="6858000"/>
          </a:xfrm>
          <a:prstGeom prst="rect">
            <a:avLst/>
          </a:prstGeom>
          <a:solidFill>
            <a:schemeClr val="bg1">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2" name="Title 1"/>
          <p:cNvSpPr>
            <a:spLocks noGrp="1"/>
          </p:cNvSpPr>
          <p:nvPr>
            <p:ph type="title"/>
          </p:nvPr>
        </p:nvSpPr>
        <p:spPr>
          <a:xfrm>
            <a:off x="456010" y="1447801"/>
            <a:ext cx="3715940" cy="1700209"/>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456011" y="3149201"/>
            <a:ext cx="3715940" cy="1346599"/>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5" name="TextBox 4"/>
          <p:cNvSpPr txBox="1"/>
          <p:nvPr userDrawn="1"/>
        </p:nvSpPr>
        <p:spPr>
          <a:xfrm>
            <a:off x="6343651" y="6477000"/>
            <a:ext cx="1892222" cy="220152"/>
          </a:xfrm>
          <a:prstGeom prst="rect">
            <a:avLst/>
          </a:prstGeom>
          <a:noFill/>
        </p:spPr>
        <p:txBody>
          <a:bodyPr wrap="square" lIns="0" tIns="0" rIns="0" bIns="0" rtlCol="0">
            <a:noAutofit/>
          </a:bodyPr>
          <a:lstStyle/>
          <a:p>
            <a:pPr algn="r">
              <a:lnSpc>
                <a:spcPct val="90000"/>
              </a:lnSpc>
            </a:pPr>
            <a:r>
              <a:rPr lang="en-US" sz="1100" b="0" i="0" kern="1200" dirty="0" smtClean="0">
                <a:solidFill>
                  <a:schemeClr val="tx1"/>
                </a:solidFill>
                <a:effectLst/>
                <a:latin typeface="+mn-lt"/>
                <a:ea typeface="+mn-ea"/>
                <a:cs typeface="+mn-cs"/>
              </a:rPr>
              <a:t>@</a:t>
            </a:r>
            <a:r>
              <a:rPr lang="en-US" sz="1100" b="0" i="0" kern="1200" dirty="0" err="1" smtClean="0">
                <a:solidFill>
                  <a:schemeClr val="tx1"/>
                </a:solidFill>
                <a:effectLst/>
                <a:latin typeface="+mn-lt"/>
                <a:ea typeface="+mn-ea"/>
                <a:cs typeface="+mn-cs"/>
              </a:rPr>
              <a:t>ArubaNetworks</a:t>
            </a:r>
            <a:r>
              <a:rPr lang="en-US" sz="1100" b="0" i="0" kern="1200" dirty="0" smtClean="0">
                <a:solidFill>
                  <a:schemeClr val="tx1"/>
                </a:solidFill>
                <a:effectLst/>
                <a:latin typeface="+mn-lt"/>
                <a:ea typeface="+mn-ea"/>
                <a:cs typeface="+mn-cs"/>
              </a:rPr>
              <a:t> | #ATM17</a:t>
            </a:r>
            <a:endParaRPr lang="en-US" sz="1100" dirty="0">
              <a:solidFill>
                <a:schemeClr val="tx1"/>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010" y="6321263"/>
            <a:ext cx="1488059" cy="311475"/>
          </a:xfrm>
          <a:prstGeom prst="rect">
            <a:avLst/>
          </a:prstGeom>
        </p:spPr>
      </p:pic>
      <p:sp>
        <p:nvSpPr>
          <p:cNvPr id="7" name="TextBox 6"/>
          <p:cNvSpPr txBox="1"/>
          <p:nvPr userDrawn="1"/>
        </p:nvSpPr>
        <p:spPr>
          <a:xfrm>
            <a:off x="8531914" y="6474179"/>
            <a:ext cx="165861" cy="155171"/>
          </a:xfrm>
          <a:prstGeom prst="rect">
            <a:avLst/>
          </a:prstGeom>
          <a:noFill/>
        </p:spPr>
        <p:txBody>
          <a:bodyPr wrap="none" lIns="0" tIns="0" rIns="0" bIns="0" rtlCol="0" anchor="b" anchorCtr="0">
            <a:spAutoFit/>
          </a:bodyPr>
          <a:lstStyle/>
          <a:p>
            <a:pPr marL="0" algn="r" defTabSz="914400" rtl="0" eaLnBrk="1" latinLnBrk="0" hangingPunct="1">
              <a:lnSpc>
                <a:spcPct val="90000"/>
              </a:lnSpc>
            </a:pPr>
            <a:fld id="{DC2F7041-B349-41E1-9410-B2256D05E940}" type="slidenum">
              <a:rPr lang="en-US" sz="1100" kern="1200" smtClean="0">
                <a:solidFill>
                  <a:schemeClr val="tx1"/>
                </a:solidFill>
                <a:latin typeface="+mn-lt"/>
                <a:ea typeface="+mn-ea"/>
                <a:cs typeface="+mn-cs"/>
              </a:rPr>
              <a:pPr marL="0" algn="r" defTabSz="914400" rtl="0" eaLnBrk="1" latinLnBrk="0" hangingPunct="1">
                <a:lnSpc>
                  <a:spcPct val="90000"/>
                </a:lnSpc>
              </a:pPr>
              <a:t>‹#›</a:t>
            </a:fld>
            <a:endParaRPr lang="en-US" sz="1600" kern="1200" dirty="0">
              <a:solidFill>
                <a:schemeClr val="tx1"/>
              </a:solidFill>
              <a:latin typeface="+mn-lt"/>
              <a:ea typeface="+mn-ea"/>
              <a:cs typeface="+mn-cs"/>
            </a:endParaRPr>
          </a:p>
        </p:txBody>
      </p:sp>
    </p:spTree>
    <p:extLst>
      <p:ext uri="{BB962C8B-B14F-4D97-AF65-F5344CB8AC3E}">
        <p14:creationId xmlns:p14="http://schemas.microsoft.com/office/powerpoint/2010/main" val="39022463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Thank You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ruba-logo-white-04.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66274" y="381001"/>
            <a:ext cx="977677" cy="70811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4816" y="2825496"/>
            <a:ext cx="6523643" cy="1365505"/>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1608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FE06E3-41A5-7E4C-85E7-52DF049001EF}"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5804482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E06E3-41A5-7E4C-85E7-52DF049001EF}"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164501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0C0B7-0E38-3A4A-8156-7D596C3A6814}" type="datetimeFigureOut">
              <a:rPr lang="en-US" smtClean="0"/>
              <a:t>4/11/2019</a:t>
            </a:fld>
            <a:endParaRPr lang="en-US"/>
          </a:p>
        </p:txBody>
      </p:sp>
      <p:sp>
        <p:nvSpPr>
          <p:cNvPr id="3" name="Footer Placeholder 2"/>
          <p:cNvSpPr>
            <a:spLocks noGrp="1"/>
          </p:cNvSpPr>
          <p:nvPr>
            <p:ph type="ftr" sz="quarter" idx="11"/>
          </p:nvPr>
        </p:nvSpPr>
        <p:spPr/>
        <p:txBody>
          <a:bodyPr/>
          <a:lstStyle/>
          <a:p>
            <a:r>
              <a:rPr lang="en-US" smtClean="0"/>
              <a:t>ADR Meeting 8/22/16</a:t>
            </a:r>
            <a:endParaRPr lang="en-US"/>
          </a:p>
        </p:txBody>
      </p:sp>
      <p:sp>
        <p:nvSpPr>
          <p:cNvPr id="4" name="Slide Number Placeholder 3"/>
          <p:cNvSpPr>
            <a:spLocks noGrp="1"/>
          </p:cNvSpPr>
          <p:nvPr>
            <p:ph type="sldNum" sz="quarter" idx="12"/>
          </p:nvPr>
        </p:nvSpPr>
        <p:spPr/>
        <p:txBody>
          <a:bodyPr/>
          <a:lstStyle/>
          <a:p>
            <a:fld id="{921A751C-8E23-224A-AB74-2B41567FBAAE}" type="slidenum">
              <a:rPr lang="en-US" smtClean="0"/>
              <a:t>‹#›</a:t>
            </a:fld>
            <a:endParaRPr lang="en-US"/>
          </a:p>
        </p:txBody>
      </p:sp>
    </p:spTree>
    <p:extLst>
      <p:ext uri="{BB962C8B-B14F-4D97-AF65-F5344CB8AC3E}">
        <p14:creationId xmlns:p14="http://schemas.microsoft.com/office/powerpoint/2010/main" val="17015820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FE06E3-41A5-7E4C-85E7-52DF049001EF}"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3037063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FE06E3-41A5-7E4C-85E7-52DF049001EF}"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23117936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FE06E3-41A5-7E4C-85E7-52DF049001EF}"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41801716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FE06E3-41A5-7E4C-85E7-52DF049001EF}"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4111657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E06E3-41A5-7E4C-85E7-52DF049001EF}"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9972621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E06E3-41A5-7E4C-85E7-52DF049001EF}"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29940701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E06E3-41A5-7E4C-85E7-52DF049001EF}"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38730221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E06E3-41A5-7E4C-85E7-52DF049001EF}"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39762412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E06E3-41A5-7E4C-85E7-52DF049001EF}"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04FA-21F7-1C4B-8A91-236FA09C59B2}" type="slidenum">
              <a:rPr lang="en-US" smtClean="0"/>
              <a:t>‹#›</a:t>
            </a:fld>
            <a:endParaRPr lang="en-US"/>
          </a:p>
        </p:txBody>
      </p:sp>
    </p:spTree>
    <p:extLst>
      <p:ext uri="{BB962C8B-B14F-4D97-AF65-F5344CB8AC3E}">
        <p14:creationId xmlns:p14="http://schemas.microsoft.com/office/powerpoint/2010/main" val="13163377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394736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Research Computing Planning Meeting (6/6/16)</a:t>
            </a:r>
            <a:endParaRPr lang="en-US"/>
          </a:p>
        </p:txBody>
      </p:sp>
      <p:sp>
        <p:nvSpPr>
          <p:cNvPr id="6" name="Footer Placeholder 5"/>
          <p:cNvSpPr>
            <a:spLocks noGrp="1"/>
          </p:cNvSpPr>
          <p:nvPr>
            <p:ph type="ftr" sz="quarter" idx="11"/>
          </p:nvPr>
        </p:nvSpPr>
        <p:spPr/>
        <p:txBody>
          <a:bodyPr/>
          <a:lstStyle/>
          <a:p>
            <a:r>
              <a:rPr lang="en-US" smtClean="0"/>
              <a:t>ADR Meeting 8/22/16</a:t>
            </a:r>
            <a:endParaRPr lang="en-US"/>
          </a:p>
        </p:txBody>
      </p:sp>
      <p:sp>
        <p:nvSpPr>
          <p:cNvPr id="7" name="Slide Number Placeholder 6"/>
          <p:cNvSpPr>
            <a:spLocks noGrp="1"/>
          </p:cNvSpPr>
          <p:nvPr>
            <p:ph type="sldNum" sz="quarter" idx="12"/>
          </p:nvPr>
        </p:nvSpPr>
        <p:spPr/>
        <p:txBody>
          <a:bodyPr/>
          <a:lstStyle/>
          <a:p>
            <a:fld id="{921A751C-8E23-224A-AB74-2B41567FBAAE}" type="slidenum">
              <a:rPr lang="en-US" smtClean="0"/>
              <a:t>‹#›</a:t>
            </a:fld>
            <a:endParaRPr lang="en-US"/>
          </a:p>
        </p:txBody>
      </p:sp>
    </p:spTree>
    <p:extLst>
      <p:ext uri="{BB962C8B-B14F-4D97-AF65-F5344CB8AC3E}">
        <p14:creationId xmlns:p14="http://schemas.microsoft.com/office/powerpoint/2010/main" val="2659858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24468722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0656305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AF722A-1DA6-2E43-A288-529319427DAA}"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652253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AF722A-1DA6-2E43-A288-529319427DAA}"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31481717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F722A-1DA6-2E43-A288-529319427DAA}"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35481770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F722A-1DA6-2E43-A288-529319427DAA}"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9762759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F722A-1DA6-2E43-A288-529319427DAA}"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0460828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F722A-1DA6-2E43-A288-529319427DAA}"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34313143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3607093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80347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Research Computing Planning Meeting (6/6/16)</a:t>
            </a:r>
            <a:endParaRPr lang="en-US"/>
          </a:p>
        </p:txBody>
      </p:sp>
      <p:sp>
        <p:nvSpPr>
          <p:cNvPr id="6" name="Footer Placeholder 5"/>
          <p:cNvSpPr>
            <a:spLocks noGrp="1"/>
          </p:cNvSpPr>
          <p:nvPr>
            <p:ph type="ftr" sz="quarter" idx="11"/>
          </p:nvPr>
        </p:nvSpPr>
        <p:spPr/>
        <p:txBody>
          <a:bodyPr/>
          <a:lstStyle/>
          <a:p>
            <a:r>
              <a:rPr lang="en-US" smtClean="0"/>
              <a:t>ADR Meeting 8/22/16</a:t>
            </a:r>
            <a:endParaRPr lang="en-US"/>
          </a:p>
        </p:txBody>
      </p:sp>
      <p:sp>
        <p:nvSpPr>
          <p:cNvPr id="7" name="Slide Number Placeholder 6"/>
          <p:cNvSpPr>
            <a:spLocks noGrp="1"/>
          </p:cNvSpPr>
          <p:nvPr>
            <p:ph type="sldNum" sz="quarter" idx="12"/>
          </p:nvPr>
        </p:nvSpPr>
        <p:spPr/>
        <p:txBody>
          <a:bodyPr/>
          <a:lstStyle/>
          <a:p>
            <a:fld id="{921A751C-8E23-224A-AB74-2B41567FBAAE}" type="slidenum">
              <a:rPr lang="en-US" smtClean="0"/>
              <a:t>‹#›</a:t>
            </a:fld>
            <a:endParaRPr lang="en-US"/>
          </a:p>
        </p:txBody>
      </p:sp>
    </p:spTree>
    <p:extLst>
      <p:ext uri="{BB962C8B-B14F-4D97-AF65-F5344CB8AC3E}">
        <p14:creationId xmlns:p14="http://schemas.microsoft.com/office/powerpoint/2010/main" val="15180915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5551502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830709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4484327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37997"/>
            <a:ext cx="2133600" cy="365125"/>
          </a:xfrm>
          <a:prstGeom prst="rect">
            <a:avLst/>
          </a:prstGeom>
        </p:spPr>
        <p:txBody>
          <a:bodyPr/>
          <a:lstStyle/>
          <a:p>
            <a:fld id="{06AF722A-1DA6-2E43-A288-529319427DAA}" type="datetimeFigureOut">
              <a:rPr lang="en-US" smtClean="0"/>
              <a:t>4/11/2019</a:t>
            </a:fld>
            <a:endParaRPr lang="en-US"/>
          </a:p>
        </p:txBody>
      </p:sp>
      <p:sp>
        <p:nvSpPr>
          <p:cNvPr id="6" name="Footer Placeholder 5"/>
          <p:cNvSpPr>
            <a:spLocks noGrp="1"/>
          </p:cNvSpPr>
          <p:nvPr>
            <p:ph type="ftr" sz="quarter" idx="11"/>
          </p:nvPr>
        </p:nvSpPr>
        <p:spPr>
          <a:xfrm>
            <a:off x="2163602" y="6356350"/>
            <a:ext cx="377908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28763561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37997"/>
            <a:ext cx="2133600" cy="365125"/>
          </a:xfrm>
          <a:prstGeom prst="rect">
            <a:avLst/>
          </a:prstGeom>
        </p:spPr>
        <p:txBody>
          <a:bodyPr/>
          <a:lstStyle/>
          <a:p>
            <a:fld id="{06AF722A-1DA6-2E43-A288-529319427DAA}" type="datetimeFigureOut">
              <a:rPr lang="en-US" smtClean="0"/>
              <a:t>4/11/2019</a:t>
            </a:fld>
            <a:endParaRPr lang="en-US"/>
          </a:p>
        </p:txBody>
      </p:sp>
      <p:sp>
        <p:nvSpPr>
          <p:cNvPr id="8" name="Footer Placeholder 7"/>
          <p:cNvSpPr>
            <a:spLocks noGrp="1"/>
          </p:cNvSpPr>
          <p:nvPr>
            <p:ph type="ftr" sz="quarter" idx="11"/>
          </p:nvPr>
        </p:nvSpPr>
        <p:spPr>
          <a:xfrm>
            <a:off x="2163602" y="6356350"/>
            <a:ext cx="3779082"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2248438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37997"/>
            <a:ext cx="2133600" cy="365125"/>
          </a:xfrm>
          <a:prstGeom prst="rect">
            <a:avLst/>
          </a:prstGeom>
        </p:spPr>
        <p:txBody>
          <a:bodyPr/>
          <a:lstStyle/>
          <a:p>
            <a:fld id="{06AF722A-1DA6-2E43-A288-529319427DAA}" type="datetimeFigureOut">
              <a:rPr lang="en-US" smtClean="0"/>
              <a:t>4/11/2019</a:t>
            </a:fld>
            <a:endParaRPr lang="en-US"/>
          </a:p>
        </p:txBody>
      </p:sp>
      <p:sp>
        <p:nvSpPr>
          <p:cNvPr id="4" name="Footer Placeholder 3"/>
          <p:cNvSpPr>
            <a:spLocks noGrp="1"/>
          </p:cNvSpPr>
          <p:nvPr>
            <p:ph type="ftr" sz="quarter" idx="11"/>
          </p:nvPr>
        </p:nvSpPr>
        <p:spPr>
          <a:xfrm>
            <a:off x="2163602" y="6356350"/>
            <a:ext cx="377908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270313441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163602" y="6356350"/>
            <a:ext cx="3779082"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33335423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37997"/>
            <a:ext cx="2133600" cy="365125"/>
          </a:xfrm>
          <a:prstGeom prst="rect">
            <a:avLst/>
          </a:prstGeom>
        </p:spPr>
        <p:txBody>
          <a:bodyPr/>
          <a:lstStyle/>
          <a:p>
            <a:fld id="{06AF722A-1DA6-2E43-A288-529319427DAA}" type="datetimeFigureOut">
              <a:rPr lang="en-US" smtClean="0"/>
              <a:t>4/11/2019</a:t>
            </a:fld>
            <a:endParaRPr lang="en-US"/>
          </a:p>
        </p:txBody>
      </p:sp>
      <p:sp>
        <p:nvSpPr>
          <p:cNvPr id="6" name="Footer Placeholder 5"/>
          <p:cNvSpPr>
            <a:spLocks noGrp="1"/>
          </p:cNvSpPr>
          <p:nvPr>
            <p:ph type="ftr" sz="quarter" idx="11"/>
          </p:nvPr>
        </p:nvSpPr>
        <p:spPr>
          <a:xfrm>
            <a:off x="2163602" y="6356350"/>
            <a:ext cx="377908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18274096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37997"/>
            <a:ext cx="2133600" cy="365125"/>
          </a:xfrm>
          <a:prstGeom prst="rect">
            <a:avLst/>
          </a:prstGeom>
        </p:spPr>
        <p:txBody>
          <a:bodyPr/>
          <a:lstStyle/>
          <a:p>
            <a:fld id="{06AF722A-1DA6-2E43-A288-529319427DAA}" type="datetimeFigureOut">
              <a:rPr lang="en-US" smtClean="0"/>
              <a:t>4/11/2019</a:t>
            </a:fld>
            <a:endParaRPr lang="en-US"/>
          </a:p>
        </p:txBody>
      </p:sp>
      <p:sp>
        <p:nvSpPr>
          <p:cNvPr id="6" name="Footer Placeholder 5"/>
          <p:cNvSpPr>
            <a:spLocks noGrp="1"/>
          </p:cNvSpPr>
          <p:nvPr>
            <p:ph type="ftr" sz="quarter" idx="11"/>
          </p:nvPr>
        </p:nvSpPr>
        <p:spPr>
          <a:xfrm>
            <a:off x="2163602" y="6356350"/>
            <a:ext cx="377908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26018405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37997"/>
            <a:ext cx="2133600" cy="365125"/>
          </a:xfrm>
          <a:prstGeom prst="rect">
            <a:avLst/>
          </a:prstGeom>
        </p:spPr>
        <p:txBody>
          <a:bodyPr/>
          <a:lstStyle/>
          <a:p>
            <a:fld id="{06AF722A-1DA6-2E43-A288-529319427DAA}" type="datetimeFigureOut">
              <a:rPr lang="en-US" smtClean="0"/>
              <a:t>4/11/2019</a:t>
            </a:fld>
            <a:endParaRPr lang="en-US"/>
          </a:p>
        </p:txBody>
      </p:sp>
      <p:sp>
        <p:nvSpPr>
          <p:cNvPr id="5" name="Footer Placeholder 4"/>
          <p:cNvSpPr>
            <a:spLocks noGrp="1"/>
          </p:cNvSpPr>
          <p:nvPr>
            <p:ph type="ftr" sz="quarter" idx="11"/>
          </p:nvPr>
        </p:nvSpPr>
        <p:spPr>
          <a:xfrm>
            <a:off x="2163602" y="6356350"/>
            <a:ext cx="377908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6A468E-42E9-244D-8C6C-4C75121803B0}" type="slidenum">
              <a:rPr lang="en-US" smtClean="0"/>
              <a:t>‹#›</a:t>
            </a:fld>
            <a:endParaRPr lang="en-US"/>
          </a:p>
        </p:txBody>
      </p:sp>
    </p:spTree>
    <p:extLst>
      <p:ext uri="{BB962C8B-B14F-4D97-AF65-F5344CB8AC3E}">
        <p14:creationId xmlns:p14="http://schemas.microsoft.com/office/powerpoint/2010/main" val="330521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0C0B7-0E38-3A4A-8156-7D596C3A6814}" type="datetimeFigureOut">
              <a:rPr lang="en-US" smtClean="0"/>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41595-087F-4846-8898-AE5522C4F1EF}" type="slidenum">
              <a:rPr lang="en-US" smtClean="0"/>
              <a:t>‹#›</a:t>
            </a:fld>
            <a:endParaRPr lang="en-US"/>
          </a:p>
        </p:txBody>
      </p:sp>
      <p:pic>
        <p:nvPicPr>
          <p:cNvPr id="7" name="Picture 7" descr="uklogo"/>
          <p:cNvPicPr>
            <a:picLocks noChangeAspect="1" noChangeArrowheads="1"/>
          </p:cNvPicPr>
          <p:nvPr userDrawn="1"/>
        </p:nvPicPr>
        <p:blipFill>
          <a:blip r:embed="rId21"/>
          <a:srcRect/>
          <a:stretch>
            <a:fillRect/>
          </a:stretch>
        </p:blipFill>
        <p:spPr bwMode="auto">
          <a:xfrm>
            <a:off x="152400" y="6126163"/>
            <a:ext cx="1295400" cy="558800"/>
          </a:xfrm>
          <a:prstGeom prst="rect">
            <a:avLst/>
          </a:prstGeom>
          <a:noFill/>
        </p:spPr>
      </p:pic>
    </p:spTree>
    <p:extLst>
      <p:ext uri="{BB962C8B-B14F-4D97-AF65-F5344CB8AC3E}">
        <p14:creationId xmlns:p14="http://schemas.microsoft.com/office/powerpoint/2010/main" val="37555358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E06E3-41A5-7E4C-85E7-52DF049001EF}" type="datetimeFigureOut">
              <a:rPr lang="en-US" smtClean="0"/>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E04FA-21F7-1C4B-8A91-236FA09C59B2}" type="slidenum">
              <a:rPr lang="en-US" smtClean="0"/>
              <a:t>‹#›</a:t>
            </a:fld>
            <a:endParaRPr lang="en-US"/>
          </a:p>
        </p:txBody>
      </p:sp>
    </p:spTree>
    <p:extLst>
      <p:ext uri="{BB962C8B-B14F-4D97-AF65-F5344CB8AC3E}">
        <p14:creationId xmlns:p14="http://schemas.microsoft.com/office/powerpoint/2010/main" val="244270713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F722A-1DA6-2E43-A288-529319427DAA}" type="datetimeFigureOut">
              <a:rPr lang="en-US" smtClean="0"/>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A468E-42E9-244D-8C6C-4C75121803B0}" type="slidenum">
              <a:rPr lang="en-US" smtClean="0"/>
              <a:t>‹#›</a:t>
            </a:fld>
            <a:endParaRPr lang="en-US"/>
          </a:p>
        </p:txBody>
      </p:sp>
    </p:spTree>
    <p:extLst>
      <p:ext uri="{BB962C8B-B14F-4D97-AF65-F5344CB8AC3E}">
        <p14:creationId xmlns:p14="http://schemas.microsoft.com/office/powerpoint/2010/main" val="22675941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xStyles>
    <p:titleStyle>
      <a:lvl1pPr algn="ctr" defTabSz="457200" rtl="0" eaLnBrk="1" latinLnBrk="0" hangingPunct="1">
        <a:spcBef>
          <a:spcPct val="0"/>
        </a:spcBef>
        <a:buNone/>
        <a:defRPr sz="4000" kern="1200">
          <a:solidFill>
            <a:srgbClr val="0000FF"/>
          </a:solidFill>
          <a:latin typeface="Bookman Old Styl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90"/>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0C0B7-0E38-3A4A-8156-7D596C3A6814}" type="datetimeFigureOut">
              <a:rPr lang="en-US" smtClean="0"/>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41595-087F-4846-8898-AE5522C4F1EF}" type="slidenum">
              <a:rPr lang="en-US" smtClean="0"/>
              <a:t>‹#›</a:t>
            </a:fld>
            <a:endParaRPr lang="en-US"/>
          </a:p>
        </p:txBody>
      </p:sp>
    </p:spTree>
    <p:extLst>
      <p:ext uri="{BB962C8B-B14F-4D97-AF65-F5344CB8AC3E}">
        <p14:creationId xmlns:p14="http://schemas.microsoft.com/office/powerpoint/2010/main" val="375553583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E06E3-41A5-7E4C-85E7-52DF049001EF}" type="datetimeFigureOut">
              <a:rPr lang="en-US" smtClean="0"/>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E04FA-21F7-1C4B-8A91-236FA09C59B2}" type="slidenum">
              <a:rPr lang="en-US" smtClean="0"/>
              <a:t>‹#›</a:t>
            </a:fld>
            <a:endParaRPr lang="en-US"/>
          </a:p>
        </p:txBody>
      </p:sp>
    </p:spTree>
    <p:extLst>
      <p:ext uri="{BB962C8B-B14F-4D97-AF65-F5344CB8AC3E}">
        <p14:creationId xmlns:p14="http://schemas.microsoft.com/office/powerpoint/2010/main" val="244270713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F722A-1DA6-2E43-A288-529319427DAA}" type="datetimeFigureOut">
              <a:rPr lang="en-US" smtClean="0"/>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A468E-42E9-244D-8C6C-4C75121803B0}" type="slidenum">
              <a:rPr lang="en-US" smtClean="0"/>
              <a:t>‹#›</a:t>
            </a:fld>
            <a:endParaRPr lang="en-US"/>
          </a:p>
        </p:txBody>
      </p:sp>
    </p:spTree>
    <p:extLst>
      <p:ext uri="{BB962C8B-B14F-4D97-AF65-F5344CB8AC3E}">
        <p14:creationId xmlns:p14="http://schemas.microsoft.com/office/powerpoint/2010/main" val="226759418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457200" rtl="0" eaLnBrk="1" latinLnBrk="0" hangingPunct="1">
        <a:spcBef>
          <a:spcPct val="0"/>
        </a:spcBef>
        <a:buNone/>
        <a:defRPr sz="4000" kern="1200">
          <a:solidFill>
            <a:srgbClr val="0000FF"/>
          </a:solidFill>
          <a:latin typeface="Bookman Old Styl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90"/>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7" descr="uklogo"/>
          <p:cNvPicPr>
            <a:picLocks noChangeAspect="1" noChangeArrowheads="1"/>
          </p:cNvPicPr>
          <p:nvPr/>
        </p:nvPicPr>
        <p:blipFill>
          <a:blip r:embed="rId14"/>
          <a:srcRect/>
          <a:stretch>
            <a:fillRect/>
          </a:stretch>
        </p:blipFill>
        <p:spPr bwMode="auto">
          <a:xfrm>
            <a:off x="152400" y="6126163"/>
            <a:ext cx="1295400" cy="558800"/>
          </a:xfrm>
          <a:prstGeom prst="rect">
            <a:avLst/>
          </a:prstGeom>
          <a:noFill/>
        </p:spPr>
      </p:pic>
    </p:spTree>
    <p:extLst>
      <p:ext uri="{BB962C8B-B14F-4D97-AF65-F5344CB8AC3E}">
        <p14:creationId xmlns:p14="http://schemas.microsoft.com/office/powerpoint/2010/main" val="136757287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91.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91.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91.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1.wmf"/><Relationship Id="rId1" Type="http://schemas.openxmlformats.org/officeDocument/2006/relationships/slideLayout" Target="../slideLayouts/slideLayout9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1.wmf"/><Relationship Id="rId1" Type="http://schemas.openxmlformats.org/officeDocument/2006/relationships/slideLayout" Target="../slideLayouts/slideLayout9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1.wmf"/><Relationship Id="rId1" Type="http://schemas.openxmlformats.org/officeDocument/2006/relationships/slideLayout" Target="../slideLayouts/slideLayout9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1.wmf"/><Relationship Id="rId1" Type="http://schemas.openxmlformats.org/officeDocument/2006/relationships/slideLayout" Target="../slideLayouts/slideLayout9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1.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1.wmf"/><Relationship Id="rId1" Type="http://schemas.openxmlformats.org/officeDocument/2006/relationships/slideLayout" Target="../slideLayouts/slideLayout9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1.wmf"/><Relationship Id="rId1" Type="http://schemas.openxmlformats.org/officeDocument/2006/relationships/slideLayout" Target="../slideLayouts/slideLayout9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1.wmf"/><Relationship Id="rId1" Type="http://schemas.openxmlformats.org/officeDocument/2006/relationships/slideLayout" Target="../slideLayouts/slideLayout9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91.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91.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91.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91.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91.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91.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91.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91.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91.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1.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91.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48366"/>
            <a:ext cx="9144000" cy="1752146"/>
          </a:xfrm>
          <a:ln>
            <a:noFill/>
          </a:ln>
        </p:spPr>
        <p:txBody>
          <a:bodyPr>
            <a:noAutofit/>
          </a:bodyPr>
          <a:lstStyle/>
          <a:p>
            <a:r>
              <a:rPr lang="en-US" sz="3800" dirty="0" smtClean="0">
                <a:solidFill>
                  <a:srgbClr val="2E55A4"/>
                </a:solidFill>
              </a:rPr>
              <a:t>Orchestrating </a:t>
            </a:r>
            <a:r>
              <a:rPr lang="en-US" sz="3800" dirty="0">
                <a:solidFill>
                  <a:srgbClr val="2E55A4"/>
                </a:solidFill>
              </a:rPr>
              <a:t>SDN High-Speed Network Flows for Secure Research </a:t>
            </a:r>
            <a:r>
              <a:rPr lang="en-US" sz="3800" dirty="0" smtClean="0">
                <a:solidFill>
                  <a:srgbClr val="2E55A4"/>
                </a:solidFill>
              </a:rPr>
              <a:t>Data Transfers</a:t>
            </a:r>
            <a:endParaRPr lang="en-US" sz="3800" dirty="0">
              <a:solidFill>
                <a:srgbClr val="2E55A4"/>
              </a:solidFill>
            </a:endParaRPr>
          </a:p>
        </p:txBody>
      </p:sp>
      <p:sp>
        <p:nvSpPr>
          <p:cNvPr id="3" name="Subtitle 2"/>
          <p:cNvSpPr>
            <a:spLocks noGrp="1"/>
          </p:cNvSpPr>
          <p:nvPr>
            <p:ph type="subTitle" idx="1"/>
          </p:nvPr>
        </p:nvSpPr>
        <p:spPr>
          <a:xfrm>
            <a:off x="1110075" y="4750128"/>
            <a:ext cx="6930907" cy="1612900"/>
          </a:xfrm>
        </p:spPr>
        <p:txBody>
          <a:bodyPr>
            <a:normAutofit/>
          </a:bodyPr>
          <a:lstStyle/>
          <a:p>
            <a:r>
              <a:rPr lang="en-US" sz="2400" dirty="0" smtClean="0">
                <a:solidFill>
                  <a:schemeClr val="tx2"/>
                </a:solidFill>
              </a:rPr>
              <a:t>Sergio Rivera, C. Lowell Pike, Dr. James </a:t>
            </a:r>
            <a:r>
              <a:rPr lang="en-US" sz="2400" dirty="0" err="1" smtClean="0">
                <a:solidFill>
                  <a:schemeClr val="tx2"/>
                </a:solidFill>
              </a:rPr>
              <a:t>Griffioen</a:t>
            </a:r>
            <a:r>
              <a:rPr lang="en-US" sz="2400" dirty="0" smtClean="0">
                <a:solidFill>
                  <a:schemeClr val="tx2"/>
                </a:solidFill>
              </a:rPr>
              <a:t>,</a:t>
            </a:r>
          </a:p>
          <a:p>
            <a:r>
              <a:rPr lang="en-US" sz="2400" dirty="0" smtClean="0">
                <a:solidFill>
                  <a:schemeClr val="tx2"/>
                </a:solidFill>
              </a:rPr>
              <a:t>Dr. </a:t>
            </a:r>
            <a:r>
              <a:rPr lang="en-US" sz="2400" dirty="0" err="1" smtClean="0">
                <a:solidFill>
                  <a:schemeClr val="tx2"/>
                </a:solidFill>
              </a:rPr>
              <a:t>Zongming</a:t>
            </a:r>
            <a:r>
              <a:rPr lang="en-US" sz="2400" dirty="0" smtClean="0">
                <a:solidFill>
                  <a:schemeClr val="tx2"/>
                </a:solidFill>
              </a:rPr>
              <a:t> </a:t>
            </a:r>
            <a:r>
              <a:rPr lang="en-US" sz="2400" dirty="0" err="1" smtClean="0">
                <a:solidFill>
                  <a:schemeClr val="tx2"/>
                </a:solidFill>
              </a:rPr>
              <a:t>Fei</a:t>
            </a:r>
            <a:r>
              <a:rPr lang="en-US" sz="2400" dirty="0" smtClean="0">
                <a:solidFill>
                  <a:schemeClr val="tx2"/>
                </a:solidFill>
              </a:rPr>
              <a:t>, </a:t>
            </a:r>
            <a:r>
              <a:rPr lang="en-US" sz="2400" dirty="0" err="1" smtClean="0">
                <a:solidFill>
                  <a:schemeClr val="tx2"/>
                </a:solidFill>
              </a:rPr>
              <a:t>Mami</a:t>
            </a:r>
            <a:r>
              <a:rPr lang="en-US" sz="2400" dirty="0" smtClean="0">
                <a:solidFill>
                  <a:schemeClr val="tx2"/>
                </a:solidFill>
              </a:rPr>
              <a:t> </a:t>
            </a:r>
            <a:r>
              <a:rPr lang="en-US" sz="2400" dirty="0" err="1" smtClean="0">
                <a:solidFill>
                  <a:schemeClr val="tx2"/>
                </a:solidFill>
              </a:rPr>
              <a:t>Hayashida</a:t>
            </a:r>
            <a:endParaRPr lang="en-US" sz="2400" dirty="0" smtClean="0">
              <a:solidFill>
                <a:schemeClr val="tx2"/>
              </a:solidFill>
            </a:endParaRPr>
          </a:p>
          <a:p>
            <a:r>
              <a:rPr lang="en-US" sz="2400" dirty="0" smtClean="0">
                <a:solidFill>
                  <a:schemeClr val="tx2"/>
                </a:solidFill>
              </a:rPr>
              <a:t>University of Kentucky</a:t>
            </a:r>
            <a:endParaRPr lang="en-US" dirty="0" smtClean="0">
              <a:solidFill>
                <a:schemeClr val="tx1"/>
              </a:solidFill>
            </a:endParaRPr>
          </a:p>
          <a:p>
            <a:endParaRPr lang="en-US" dirty="0" smtClean="0">
              <a:solidFill>
                <a:schemeClr val="tx1"/>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338" y="141288"/>
            <a:ext cx="3417887" cy="693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76248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65" y="-209071"/>
            <a:ext cx="8585626" cy="1143000"/>
          </a:xfrm>
        </p:spPr>
        <p:txBody>
          <a:bodyPr>
            <a:normAutofit/>
          </a:bodyPr>
          <a:lstStyle/>
          <a:p>
            <a:r>
              <a:rPr lang="en-US" dirty="0" smtClean="0">
                <a:solidFill>
                  <a:schemeClr val="tx2"/>
                </a:solidFill>
              </a:rPr>
              <a:t>Typical Campus Network</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2">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sp>
        <p:nvSpPr>
          <p:cNvPr id="143" name="TextBox 142"/>
          <p:cNvSpPr txBox="1"/>
          <p:nvPr/>
        </p:nvSpPr>
        <p:spPr>
          <a:xfrm>
            <a:off x="6640828" y="1696394"/>
            <a:ext cx="1851030" cy="646319"/>
          </a:xfrm>
          <a:prstGeom prst="rect">
            <a:avLst/>
          </a:prstGeom>
          <a:noFill/>
          <a:ln>
            <a:solidFill>
              <a:srgbClr val="FF0000"/>
            </a:solidFill>
          </a:ln>
        </p:spPr>
        <p:txBody>
          <a:bodyPr wrap="square" lIns="91426" tIns="45714" rIns="91426" bIns="45714" rtlCol="0">
            <a:spAutoFit/>
          </a:bodyPr>
          <a:lstStyle/>
          <a:p>
            <a:pPr algn="ctr"/>
            <a:r>
              <a:rPr lang="en-US" dirty="0" smtClean="0">
                <a:solidFill>
                  <a:srgbClr val="FF0000"/>
                </a:solidFill>
              </a:rPr>
              <a:t>Normal Flow Path</a:t>
            </a:r>
          </a:p>
          <a:p>
            <a:pPr algn="ctr"/>
            <a:r>
              <a:rPr lang="en-US" dirty="0" smtClean="0">
                <a:solidFill>
                  <a:srgbClr val="FF0000"/>
                </a:solidFill>
              </a:rPr>
              <a:t>(100s of Mbps)</a:t>
            </a:r>
            <a:endParaRPr lang="en-US" dirty="0">
              <a:solidFill>
                <a:srgbClr val="FF0000"/>
              </a:solidFill>
            </a:endParaRPr>
          </a:p>
        </p:txBody>
      </p:sp>
      <p:cxnSp>
        <p:nvCxnSpPr>
          <p:cNvPr id="145" name="Straight Arrow Connector 144"/>
          <p:cNvCxnSpPr>
            <a:stCxn id="143" idx="1"/>
          </p:cNvCxnSpPr>
          <p:nvPr/>
        </p:nvCxnSpPr>
        <p:spPr>
          <a:xfrm flipH="1">
            <a:off x="5665390" y="2019554"/>
            <a:ext cx="975438" cy="203829"/>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7"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cxnSp>
        <p:nvCxnSpPr>
          <p:cNvPr id="78" name="Straight Connector 77"/>
          <p:cNvCxnSpPr/>
          <p:nvPr/>
        </p:nvCxnSpPr>
        <p:spPr>
          <a:xfrm>
            <a:off x="7003259" y="6030101"/>
            <a:ext cx="875236" cy="359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7878496" y="5881349"/>
            <a:ext cx="837955" cy="369320"/>
          </a:xfrm>
          <a:prstGeom prst="rect">
            <a:avLst/>
          </a:prstGeom>
          <a:noFill/>
        </p:spPr>
        <p:txBody>
          <a:bodyPr wrap="square" lIns="91426" tIns="45714" rIns="91426" bIns="45714" rtlCol="0">
            <a:spAutoFit/>
          </a:bodyPr>
          <a:lstStyle/>
          <a:p>
            <a:r>
              <a:rPr lang="en-US" dirty="0" smtClean="0"/>
              <a:t>HPC</a:t>
            </a:r>
            <a:endParaRPr lang="en-US" dirty="0"/>
          </a:p>
        </p:txBody>
      </p:sp>
      <p:sp>
        <p:nvSpPr>
          <p:cNvPr id="48" name="Cube 47"/>
          <p:cNvSpPr/>
          <p:nvPr/>
        </p:nvSpPr>
        <p:spPr>
          <a:xfrm>
            <a:off x="6205089" y="4851117"/>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pic>
        <p:nvPicPr>
          <p:cNvPr id="49" name="Picture 48"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988" y="4411860"/>
            <a:ext cx="974453" cy="458566"/>
          </a:xfrm>
          <a:prstGeom prst="rect">
            <a:avLst/>
          </a:prstGeom>
        </p:spPr>
      </p:pic>
      <p:sp>
        <p:nvSpPr>
          <p:cNvPr id="2" name="Freeform 1"/>
          <p:cNvSpPr/>
          <p:nvPr/>
        </p:nvSpPr>
        <p:spPr>
          <a:xfrm>
            <a:off x="183607" y="1652349"/>
            <a:ext cx="7803288" cy="4427821"/>
          </a:xfrm>
          <a:custGeom>
            <a:avLst/>
            <a:gdLst>
              <a:gd name="connsiteX0" fmla="*/ 0 w 7803288"/>
              <a:gd name="connsiteY0" fmla="*/ 0 h 4427821"/>
              <a:gd name="connsiteX1" fmla="*/ 2953009 w 7803288"/>
              <a:gd name="connsiteY1" fmla="*/ 107096 h 4427821"/>
              <a:gd name="connsiteX2" fmla="*/ 4590169 w 7803288"/>
              <a:gd name="connsiteY2" fmla="*/ 443685 h 4427821"/>
              <a:gd name="connsiteX3" fmla="*/ 5753012 w 7803288"/>
              <a:gd name="connsiteY3" fmla="*/ 1086264 h 4427821"/>
              <a:gd name="connsiteX4" fmla="*/ 6548641 w 7803288"/>
              <a:gd name="connsiteY4" fmla="*/ 2861006 h 4427821"/>
              <a:gd name="connsiteX5" fmla="*/ 6808751 w 7803288"/>
              <a:gd name="connsiteY5" fmla="*/ 4222661 h 4427821"/>
              <a:gd name="connsiteX6" fmla="*/ 7803288 w 7803288"/>
              <a:gd name="connsiteY6" fmla="*/ 4421555 h 442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3288" h="4427821">
                <a:moveTo>
                  <a:pt x="0" y="0"/>
                </a:moveTo>
                <a:cubicBezTo>
                  <a:pt x="1093990" y="16574"/>
                  <a:pt x="2187981" y="33149"/>
                  <a:pt x="2953009" y="107096"/>
                </a:cubicBezTo>
                <a:cubicBezTo>
                  <a:pt x="3718037" y="181043"/>
                  <a:pt x="4123502" y="280490"/>
                  <a:pt x="4590169" y="443685"/>
                </a:cubicBezTo>
                <a:cubicBezTo>
                  <a:pt x="5056836" y="606880"/>
                  <a:pt x="5426600" y="683377"/>
                  <a:pt x="5753012" y="1086264"/>
                </a:cubicBezTo>
                <a:cubicBezTo>
                  <a:pt x="6079424" y="1489151"/>
                  <a:pt x="6372685" y="2338273"/>
                  <a:pt x="6548641" y="2861006"/>
                </a:cubicBezTo>
                <a:cubicBezTo>
                  <a:pt x="6724598" y="3383739"/>
                  <a:pt x="6599643" y="3962570"/>
                  <a:pt x="6808751" y="4222661"/>
                </a:cubicBezTo>
                <a:cubicBezTo>
                  <a:pt x="7017859" y="4482752"/>
                  <a:pt x="7803288" y="4421555"/>
                  <a:pt x="7803288" y="4421555"/>
                </a:cubicBezTo>
              </a:path>
            </a:pathLst>
          </a:custGeom>
          <a:ln w="3810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lIns="91426" tIns="45714" rIns="91426" bIns="45714" rtlCol="0" anchor="ctr"/>
          <a:lstStyle/>
          <a:p>
            <a:pPr algn="ctr"/>
            <a:endParaRPr lang="en-US"/>
          </a:p>
        </p:txBody>
      </p:sp>
      <p:sp>
        <p:nvSpPr>
          <p:cNvPr id="50" name="TextBox 49"/>
          <p:cNvSpPr txBox="1"/>
          <p:nvPr/>
        </p:nvSpPr>
        <p:spPr>
          <a:xfrm>
            <a:off x="6745757" y="4120441"/>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Tree>
    <p:extLst>
      <p:ext uri="{BB962C8B-B14F-4D97-AF65-F5344CB8AC3E}">
        <p14:creationId xmlns:p14="http://schemas.microsoft.com/office/powerpoint/2010/main" val="275534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Big Data </a:t>
            </a:r>
            <a:r>
              <a:rPr lang="en-US" dirty="0" smtClean="0">
                <a:solidFill>
                  <a:schemeClr val="tx2"/>
                </a:solidFill>
              </a:rPr>
              <a:t>Woes on Campus </a:t>
            </a:r>
            <a:r>
              <a:rPr lang="en-US" dirty="0">
                <a:solidFill>
                  <a:schemeClr val="tx2"/>
                </a:solidFill>
              </a:rPr>
              <a:t>Network</a:t>
            </a:r>
          </a:p>
        </p:txBody>
      </p:sp>
      <p:sp>
        <p:nvSpPr>
          <p:cNvPr id="3" name="Content Placeholder 2"/>
          <p:cNvSpPr>
            <a:spLocks noGrp="1"/>
          </p:cNvSpPr>
          <p:nvPr>
            <p:ph idx="1"/>
          </p:nvPr>
        </p:nvSpPr>
        <p:spPr/>
        <p:txBody>
          <a:bodyPr/>
          <a:lstStyle/>
          <a:p>
            <a:r>
              <a:rPr lang="en-US" dirty="0" err="1" smtClean="0"/>
              <a:t>Middleboxes</a:t>
            </a:r>
            <a:endParaRPr lang="en-US" dirty="0" smtClean="0"/>
          </a:p>
          <a:p>
            <a:r>
              <a:rPr lang="en-US" dirty="0" smtClean="0"/>
              <a:t>Competition: 45K students, faculty, staff</a:t>
            </a:r>
          </a:p>
          <a:p>
            <a:r>
              <a:rPr lang="en-US" dirty="0"/>
              <a:t>R</a:t>
            </a:r>
            <a:r>
              <a:rPr lang="en-US" dirty="0" smtClean="0"/>
              <a:t>efresh needed: older infrastructure</a:t>
            </a:r>
          </a:p>
          <a:p>
            <a:r>
              <a:rPr lang="en-US" dirty="0" smtClean="0"/>
              <a:t>Backpressure: even with upgrades</a:t>
            </a:r>
          </a:p>
          <a:p>
            <a:endParaRPr lang="en-US" dirty="0" smtClean="0"/>
          </a:p>
        </p:txBody>
      </p:sp>
    </p:spTree>
    <p:extLst>
      <p:ext uri="{BB962C8B-B14F-4D97-AF65-F5344CB8AC3E}">
        <p14:creationId xmlns:p14="http://schemas.microsoft.com/office/powerpoint/2010/main" val="3893387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80348"/>
            <a:ext cx="8404578" cy="4740393"/>
          </a:xfrm>
        </p:spPr>
        <p:txBody>
          <a:bodyPr>
            <a:normAutofit fontScale="77500" lnSpcReduction="20000"/>
          </a:bodyPr>
          <a:lstStyle/>
          <a:p>
            <a:pPr>
              <a:buFont typeface="Wingdings" panose="05000000000000000000" pitchFamily="2" charset="2"/>
              <a:buChar char="§"/>
            </a:pPr>
            <a:r>
              <a:rPr lang="en-US" dirty="0" smtClean="0"/>
              <a:t>Packet inspecting/modifying devices scattered throughout the campus network.</a:t>
            </a:r>
          </a:p>
          <a:p>
            <a:pPr>
              <a:buFont typeface="Wingdings" panose="05000000000000000000" pitchFamily="2" charset="2"/>
              <a:buChar char="§"/>
            </a:pPr>
            <a:r>
              <a:rPr lang="en-US" dirty="0" smtClean="0"/>
              <a:t>Provide important services essential to a stable and secure campus network.</a:t>
            </a:r>
          </a:p>
          <a:p>
            <a:pPr>
              <a:buFont typeface="Wingdings" panose="05000000000000000000" pitchFamily="2" charset="2"/>
              <a:buChar char="§"/>
            </a:pPr>
            <a:r>
              <a:rPr lang="en-US" dirty="0" smtClean="0"/>
              <a:t>Impose intentional and unintentional bottlenecks in network performance.</a:t>
            </a:r>
          </a:p>
          <a:p>
            <a:pPr>
              <a:buFont typeface="Wingdings" panose="05000000000000000000" pitchFamily="2" charset="2"/>
              <a:buChar char="§"/>
            </a:pPr>
            <a:r>
              <a:rPr lang="en-US" dirty="0" smtClean="0"/>
              <a:t>Provided services include:</a:t>
            </a:r>
          </a:p>
          <a:p>
            <a:pPr lvl="1">
              <a:buFont typeface="Wingdings" panose="05000000000000000000" pitchFamily="2" charset="2"/>
              <a:buChar char="§"/>
            </a:pPr>
            <a:r>
              <a:rPr lang="en-US" dirty="0" smtClean="0"/>
              <a:t>Network Address Translation (NAT)</a:t>
            </a:r>
          </a:p>
          <a:p>
            <a:pPr lvl="1">
              <a:buFont typeface="Wingdings" panose="05000000000000000000" pitchFamily="2" charset="2"/>
              <a:buChar char="§"/>
            </a:pPr>
            <a:r>
              <a:rPr lang="en-US" dirty="0" smtClean="0"/>
              <a:t>Intrusion Detection (e.g., Deep Packet Inspection)</a:t>
            </a:r>
          </a:p>
          <a:p>
            <a:pPr lvl="1">
              <a:buFont typeface="Wingdings" panose="05000000000000000000" pitchFamily="2" charset="2"/>
              <a:buChar char="§"/>
            </a:pPr>
            <a:r>
              <a:rPr lang="en-US" dirty="0" smtClean="0"/>
              <a:t>Intrusion Prevention (e.g., Firewalls)</a:t>
            </a:r>
          </a:p>
          <a:p>
            <a:pPr lvl="1">
              <a:buFont typeface="Wingdings" panose="05000000000000000000" pitchFamily="2" charset="2"/>
              <a:buChar char="§"/>
            </a:pPr>
            <a:r>
              <a:rPr lang="en-US" dirty="0"/>
              <a:t>Traffic Shaping/Quality of Service </a:t>
            </a:r>
            <a:r>
              <a:rPr lang="en-US" dirty="0" smtClean="0"/>
              <a:t>Enforcement</a:t>
            </a:r>
          </a:p>
          <a:p>
            <a:pPr lvl="1">
              <a:buFont typeface="Wingdings" panose="05000000000000000000" pitchFamily="2" charset="2"/>
              <a:buChar char="§"/>
            </a:pPr>
            <a:r>
              <a:rPr lang="en-US" dirty="0"/>
              <a:t>Load </a:t>
            </a:r>
            <a:r>
              <a:rPr lang="en-US" dirty="0" smtClean="0"/>
              <a:t>Balancing</a:t>
            </a:r>
          </a:p>
          <a:p>
            <a:pPr lvl="1">
              <a:buFont typeface="Wingdings" panose="05000000000000000000" pitchFamily="2" charset="2"/>
              <a:buChar char="§"/>
            </a:pPr>
            <a:r>
              <a:rPr lang="en-US" dirty="0" smtClean="0"/>
              <a:t>Virtual Private Networks</a:t>
            </a:r>
          </a:p>
          <a:p>
            <a:pPr lvl="1">
              <a:buFont typeface="Wingdings" panose="05000000000000000000" pitchFamily="2" charset="2"/>
              <a:buChar char="§"/>
            </a:pPr>
            <a:r>
              <a:rPr lang="en-US" dirty="0" smtClean="0"/>
              <a:t>Content Caching</a:t>
            </a:r>
          </a:p>
          <a:p>
            <a:pPr lvl="1">
              <a:buFont typeface="Wingdings" panose="05000000000000000000" pitchFamily="2" charset="2"/>
              <a:buChar char="§"/>
            </a:pPr>
            <a:r>
              <a:rPr lang="en-US" dirty="0" smtClean="0"/>
              <a:t>Pre-network-access Authentication</a:t>
            </a:r>
          </a:p>
        </p:txBody>
      </p:sp>
      <p:sp>
        <p:nvSpPr>
          <p:cNvPr id="6" name="Title 1"/>
          <p:cNvSpPr txBox="1">
            <a:spLocks/>
          </p:cNvSpPr>
          <p:nvPr/>
        </p:nvSpPr>
        <p:spPr>
          <a:xfrm>
            <a:off x="609600" y="-99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smtClean="0">
                <a:solidFill>
                  <a:schemeClr val="tx2"/>
                </a:solidFill>
              </a:rPr>
              <a:t>Middleboxes</a:t>
            </a:r>
            <a:endParaRPr lang="en-US" dirty="0">
              <a:solidFill>
                <a:schemeClr val="tx2"/>
              </a:solidFill>
            </a:endParaRPr>
          </a:p>
        </p:txBody>
      </p:sp>
    </p:spTree>
    <p:extLst>
      <p:ext uri="{BB962C8B-B14F-4D97-AF65-F5344CB8AC3E}">
        <p14:creationId xmlns:p14="http://schemas.microsoft.com/office/powerpoint/2010/main" val="35249613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Middleboxes</a:t>
            </a:r>
            <a:endParaRPr lang="en-US" dirty="0"/>
          </a:p>
        </p:txBody>
      </p:sp>
      <p:sp>
        <p:nvSpPr>
          <p:cNvPr id="3" name="Content Placeholder 2"/>
          <p:cNvSpPr>
            <a:spLocks noGrp="1"/>
          </p:cNvSpPr>
          <p:nvPr>
            <p:ph idx="1"/>
          </p:nvPr>
        </p:nvSpPr>
        <p:spPr>
          <a:xfrm>
            <a:off x="457200" y="1430338"/>
            <a:ext cx="8432800" cy="4851400"/>
          </a:xfrm>
        </p:spPr>
        <p:txBody>
          <a:bodyPr>
            <a:normAutofit fontScale="62500" lnSpcReduction="20000"/>
          </a:bodyPr>
          <a:lstStyle/>
          <a:p>
            <a:r>
              <a:rPr lang="en-US" dirty="0" smtClean="0"/>
              <a:t>Provide </a:t>
            </a:r>
            <a:r>
              <a:rPr lang="en-US" dirty="0" smtClean="0">
                <a:solidFill>
                  <a:srgbClr val="0000FF"/>
                </a:solidFill>
              </a:rPr>
              <a:t>important services that enforce policy </a:t>
            </a:r>
            <a:r>
              <a:rPr lang="en-US" dirty="0" smtClean="0"/>
              <a:t>and offer enhanced functionality.</a:t>
            </a:r>
          </a:p>
          <a:p>
            <a:r>
              <a:rPr lang="en-US" dirty="0" smtClean="0"/>
              <a:t>Example </a:t>
            </a:r>
            <a:r>
              <a:rPr lang="en-US" dirty="0" err="1" smtClean="0"/>
              <a:t>middlebox</a:t>
            </a:r>
            <a:r>
              <a:rPr lang="en-US" dirty="0" smtClean="0"/>
              <a:t> services include:</a:t>
            </a:r>
          </a:p>
          <a:p>
            <a:pPr lvl="1"/>
            <a:r>
              <a:rPr lang="en-US" dirty="0"/>
              <a:t>N</a:t>
            </a:r>
            <a:r>
              <a:rPr lang="en-US" dirty="0" smtClean="0"/>
              <a:t>etwork </a:t>
            </a:r>
            <a:r>
              <a:rPr lang="en-US" dirty="0"/>
              <a:t>A</a:t>
            </a:r>
            <a:r>
              <a:rPr lang="en-US" dirty="0" smtClean="0"/>
              <a:t>ddress Translation (NAT)</a:t>
            </a:r>
          </a:p>
          <a:p>
            <a:pPr lvl="1"/>
            <a:r>
              <a:rPr lang="en-US" dirty="0" smtClean="0"/>
              <a:t>Traffic Shaping/</a:t>
            </a:r>
            <a:r>
              <a:rPr lang="en-US" dirty="0" err="1" smtClean="0"/>
              <a:t>QoS</a:t>
            </a:r>
            <a:r>
              <a:rPr lang="en-US" dirty="0" smtClean="0"/>
              <a:t> Enforcement</a:t>
            </a:r>
          </a:p>
          <a:p>
            <a:pPr lvl="1"/>
            <a:r>
              <a:rPr lang="en-US" dirty="0" smtClean="0"/>
              <a:t>Load Balancing</a:t>
            </a:r>
          </a:p>
          <a:p>
            <a:pPr lvl="1"/>
            <a:r>
              <a:rPr lang="en-US" dirty="0" smtClean="0"/>
              <a:t>Intrusion Detection/Prevention – and other types of DPI</a:t>
            </a:r>
          </a:p>
          <a:p>
            <a:pPr lvl="1"/>
            <a:r>
              <a:rPr lang="en-US" dirty="0" smtClean="0"/>
              <a:t>Firewalls</a:t>
            </a:r>
          </a:p>
          <a:p>
            <a:pPr lvl="1"/>
            <a:r>
              <a:rPr lang="en-US" dirty="0" smtClean="0"/>
              <a:t>VPN </a:t>
            </a:r>
          </a:p>
          <a:p>
            <a:pPr lvl="1"/>
            <a:r>
              <a:rPr lang="en-US" dirty="0"/>
              <a:t>Caching Services/Proxies</a:t>
            </a:r>
          </a:p>
          <a:p>
            <a:pPr lvl="1"/>
            <a:r>
              <a:rPr lang="en-US" dirty="0" smtClean="0"/>
              <a:t>Wireless </a:t>
            </a:r>
            <a:r>
              <a:rPr lang="en-US" dirty="0" err="1" smtClean="0"/>
              <a:t>middleboxes</a:t>
            </a:r>
            <a:endParaRPr lang="en-US" dirty="0" smtClean="0"/>
          </a:p>
          <a:p>
            <a:r>
              <a:rPr lang="en-US" dirty="0" err="1" smtClean="0"/>
              <a:t>Middleboxes</a:t>
            </a:r>
            <a:r>
              <a:rPr lang="en-US" dirty="0" smtClean="0"/>
              <a:t> are placed strategically throughout the network,  not just at the edge.</a:t>
            </a:r>
          </a:p>
          <a:p>
            <a:r>
              <a:rPr lang="en-US" dirty="0" smtClean="0"/>
              <a:t>Because </a:t>
            </a:r>
            <a:r>
              <a:rPr lang="en-US" dirty="0" err="1" smtClean="0">
                <a:solidFill>
                  <a:srgbClr val="FF0000"/>
                </a:solidFill>
              </a:rPr>
              <a:t>middleboxes</a:t>
            </a:r>
            <a:r>
              <a:rPr lang="en-US" dirty="0" smtClean="0">
                <a:solidFill>
                  <a:srgbClr val="FF0000"/>
                </a:solidFill>
              </a:rPr>
              <a:t> </a:t>
            </a:r>
            <a:r>
              <a:rPr lang="en-US" dirty="0" smtClean="0"/>
              <a:t>operate on packets they </a:t>
            </a:r>
            <a:r>
              <a:rPr lang="en-US" dirty="0" smtClean="0">
                <a:solidFill>
                  <a:srgbClr val="FF0000"/>
                </a:solidFill>
              </a:rPr>
              <a:t>pose a bottleneck to network performance.</a:t>
            </a:r>
          </a:p>
          <a:p>
            <a:r>
              <a:rPr lang="en-US" dirty="0" smtClean="0">
                <a:solidFill>
                  <a:srgbClr val="3366FF"/>
                </a:solidFill>
              </a:rPr>
              <a:t>Even if the network is upgraded to support high-speed connections, </a:t>
            </a:r>
            <a:r>
              <a:rPr lang="en-US" dirty="0" err="1" smtClean="0">
                <a:solidFill>
                  <a:srgbClr val="3366FF"/>
                </a:solidFill>
              </a:rPr>
              <a:t>middleboxes</a:t>
            </a:r>
            <a:r>
              <a:rPr lang="en-US" dirty="0" smtClean="0">
                <a:solidFill>
                  <a:srgbClr val="3366FF"/>
                </a:solidFill>
              </a:rPr>
              <a:t> can degrade or limit network throughput and/or latency.</a:t>
            </a:r>
            <a:endParaRPr lang="en-US" dirty="0">
              <a:solidFill>
                <a:srgbClr val="3366FF"/>
              </a:solidFill>
            </a:endParaRPr>
          </a:p>
        </p:txBody>
      </p:sp>
    </p:spTree>
    <p:extLst>
      <p:ext uri="{BB962C8B-B14F-4D97-AF65-F5344CB8AC3E}">
        <p14:creationId xmlns:p14="http://schemas.microsoft.com/office/powerpoint/2010/main" val="243376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65" y="-209071"/>
            <a:ext cx="8585626" cy="1143000"/>
          </a:xfrm>
        </p:spPr>
        <p:txBody>
          <a:bodyPr>
            <a:normAutofit/>
          </a:bodyPr>
          <a:lstStyle/>
          <a:p>
            <a:r>
              <a:rPr lang="en-US" sz="3600" dirty="0" smtClean="0">
                <a:solidFill>
                  <a:schemeClr val="tx2"/>
                </a:solidFill>
              </a:rPr>
              <a:t>How does one normally solve this problem?</a:t>
            </a:r>
            <a:endParaRPr lang="en-US" sz="3600"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2">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solidFill>
                <a:srgbClr val="000000"/>
              </a:solidFill>
            </a:endParaRPr>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pic>
        <p:nvPicPr>
          <p:cNvPr id="77"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cxnSp>
        <p:nvCxnSpPr>
          <p:cNvPr id="78" name="Straight Connector 77"/>
          <p:cNvCxnSpPr/>
          <p:nvPr/>
        </p:nvCxnSpPr>
        <p:spPr>
          <a:xfrm>
            <a:off x="7003259" y="6030101"/>
            <a:ext cx="875236" cy="359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7878496" y="5881349"/>
            <a:ext cx="837955" cy="369320"/>
          </a:xfrm>
          <a:prstGeom prst="rect">
            <a:avLst/>
          </a:prstGeom>
          <a:noFill/>
        </p:spPr>
        <p:txBody>
          <a:bodyPr wrap="square" lIns="91426" tIns="45714" rIns="91426" bIns="45714" rtlCol="0">
            <a:spAutoFit/>
          </a:bodyPr>
          <a:lstStyle/>
          <a:p>
            <a:r>
              <a:rPr lang="en-US" dirty="0" smtClean="0"/>
              <a:t>HPC</a:t>
            </a:r>
            <a:endParaRPr lang="en-US" dirty="0"/>
          </a:p>
        </p:txBody>
      </p:sp>
    </p:spTree>
    <p:extLst>
      <p:ext uri="{BB962C8B-B14F-4D97-AF65-F5344CB8AC3E}">
        <p14:creationId xmlns:p14="http://schemas.microsoft.com/office/powerpoint/2010/main" val="2957947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65" y="-209071"/>
            <a:ext cx="8585626" cy="1143000"/>
          </a:xfrm>
        </p:spPr>
        <p:txBody>
          <a:bodyPr>
            <a:normAutofit/>
          </a:bodyPr>
          <a:lstStyle/>
          <a:p>
            <a:r>
              <a:rPr lang="en-US" dirty="0" smtClean="0">
                <a:solidFill>
                  <a:schemeClr val="tx2"/>
                </a:solidFill>
              </a:rPr>
              <a:t>Move Nodes Outside the Firewall</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2">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solidFill>
                <a:srgbClr val="000000"/>
              </a:solidFill>
            </a:endParaRPr>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pic>
        <p:nvPicPr>
          <p:cNvPr id="77"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cxnSp>
        <p:nvCxnSpPr>
          <p:cNvPr id="78" name="Straight Connector 77"/>
          <p:cNvCxnSpPr/>
          <p:nvPr/>
        </p:nvCxnSpPr>
        <p:spPr>
          <a:xfrm>
            <a:off x="7003259" y="6030101"/>
            <a:ext cx="875236" cy="359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7878496" y="5881349"/>
            <a:ext cx="837955" cy="369320"/>
          </a:xfrm>
          <a:prstGeom prst="rect">
            <a:avLst/>
          </a:prstGeom>
          <a:noFill/>
        </p:spPr>
        <p:txBody>
          <a:bodyPr wrap="square" lIns="91426" tIns="45714" rIns="91426" bIns="45714" rtlCol="0">
            <a:spAutoFit/>
          </a:bodyPr>
          <a:lstStyle/>
          <a:p>
            <a:r>
              <a:rPr lang="en-US" dirty="0" smtClean="0"/>
              <a:t>HPC</a:t>
            </a:r>
            <a:endParaRPr lang="en-US" dirty="0"/>
          </a:p>
        </p:txBody>
      </p:sp>
      <p:cxnSp>
        <p:nvCxnSpPr>
          <p:cNvPr id="3" name="Straight Arrow Connector 2"/>
          <p:cNvCxnSpPr/>
          <p:nvPr/>
        </p:nvCxnSpPr>
        <p:spPr>
          <a:xfrm flipH="1" flipV="1">
            <a:off x="3735458" y="3228195"/>
            <a:ext cx="4026054" cy="2460086"/>
          </a:xfrm>
          <a:prstGeom prst="straightConnector1">
            <a:avLst/>
          </a:prstGeom>
          <a:ln w="38100" cmpd="sng">
            <a:solidFill>
              <a:srgbClr val="FF0000"/>
            </a:solidFill>
            <a:prstDash val="dash"/>
            <a:headEnd type="none"/>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615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520" y="2485098"/>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8" name="TextBox 47"/>
          <p:cNvSpPr txBox="1"/>
          <p:nvPr/>
        </p:nvSpPr>
        <p:spPr>
          <a:xfrm>
            <a:off x="2897504" y="2678166"/>
            <a:ext cx="837955" cy="369320"/>
          </a:xfrm>
          <a:prstGeom prst="rect">
            <a:avLst/>
          </a:prstGeom>
          <a:noFill/>
        </p:spPr>
        <p:txBody>
          <a:bodyPr wrap="square" lIns="91426" tIns="45714" rIns="91426" bIns="45714" rtlCol="0">
            <a:spAutoFit/>
          </a:bodyPr>
          <a:lstStyle/>
          <a:p>
            <a:r>
              <a:rPr lang="en-US" dirty="0" smtClean="0"/>
              <a:t>HPC</a:t>
            </a:r>
            <a:endParaRPr lang="en-US" dirty="0"/>
          </a:p>
        </p:txBody>
      </p:sp>
      <p:sp>
        <p:nvSpPr>
          <p:cNvPr id="4" name="Title 3"/>
          <p:cNvSpPr>
            <a:spLocks noGrp="1"/>
          </p:cNvSpPr>
          <p:nvPr>
            <p:ph type="title"/>
          </p:nvPr>
        </p:nvSpPr>
        <p:spPr>
          <a:xfrm>
            <a:off x="437565" y="-209071"/>
            <a:ext cx="8585626" cy="1143000"/>
          </a:xfrm>
        </p:spPr>
        <p:txBody>
          <a:bodyPr>
            <a:normAutofit/>
          </a:bodyPr>
          <a:lstStyle/>
          <a:p>
            <a:r>
              <a:rPr lang="en-US" dirty="0" smtClean="0">
                <a:solidFill>
                  <a:schemeClr val="tx2"/>
                </a:solidFill>
              </a:rPr>
              <a:t>Move Nodes Outside the Firewall</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3">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pic>
        <p:nvPicPr>
          <p:cNvPr id="77"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cxnSp>
        <p:nvCxnSpPr>
          <p:cNvPr id="78" name="Straight Connector 77"/>
          <p:cNvCxnSpPr/>
          <p:nvPr/>
        </p:nvCxnSpPr>
        <p:spPr>
          <a:xfrm>
            <a:off x="7003259" y="6030101"/>
            <a:ext cx="875236" cy="359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7878496" y="5881349"/>
            <a:ext cx="837955" cy="369320"/>
          </a:xfrm>
          <a:prstGeom prst="rect">
            <a:avLst/>
          </a:prstGeom>
          <a:noFill/>
        </p:spPr>
        <p:txBody>
          <a:bodyPr wrap="square" lIns="91426" tIns="45714" rIns="91426" bIns="45714" rtlCol="0">
            <a:spAutoFit/>
          </a:bodyPr>
          <a:lstStyle/>
          <a:p>
            <a:r>
              <a:rPr lang="en-US" dirty="0" smtClean="0"/>
              <a:t>HPC</a:t>
            </a:r>
            <a:endParaRPr lang="en-US" dirty="0"/>
          </a:p>
        </p:txBody>
      </p:sp>
      <p:cxnSp>
        <p:nvCxnSpPr>
          <p:cNvPr id="3" name="Straight Arrow Connector 2"/>
          <p:cNvCxnSpPr/>
          <p:nvPr/>
        </p:nvCxnSpPr>
        <p:spPr>
          <a:xfrm flipH="1" flipV="1">
            <a:off x="3796520" y="3258793"/>
            <a:ext cx="3964992" cy="2429487"/>
          </a:xfrm>
          <a:prstGeom prst="straightConnector1">
            <a:avLst/>
          </a:prstGeom>
          <a:ln w="38100" cmpd="sng">
            <a:solidFill>
              <a:srgbClr val="FF0000"/>
            </a:solidFill>
            <a:prstDash val="dash"/>
            <a:headEnd type="none"/>
            <a:tailEnd type="stealth" w="lg" len="lg"/>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780520" y="1842732"/>
            <a:ext cx="333476" cy="64236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0870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520" y="2485098"/>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8" name="TextBox 47"/>
          <p:cNvSpPr txBox="1"/>
          <p:nvPr/>
        </p:nvSpPr>
        <p:spPr>
          <a:xfrm>
            <a:off x="2897504" y="2678166"/>
            <a:ext cx="837955" cy="369320"/>
          </a:xfrm>
          <a:prstGeom prst="rect">
            <a:avLst/>
          </a:prstGeom>
          <a:noFill/>
        </p:spPr>
        <p:txBody>
          <a:bodyPr wrap="square" lIns="91426" tIns="45714" rIns="91426" bIns="45714" rtlCol="0">
            <a:spAutoFit/>
          </a:bodyPr>
          <a:lstStyle/>
          <a:p>
            <a:r>
              <a:rPr lang="en-US" dirty="0" smtClean="0"/>
              <a:t>HPC</a:t>
            </a:r>
            <a:endParaRPr lang="en-US" dirty="0"/>
          </a:p>
        </p:txBody>
      </p:sp>
      <p:sp>
        <p:nvSpPr>
          <p:cNvPr id="4" name="Title 3"/>
          <p:cNvSpPr>
            <a:spLocks noGrp="1"/>
          </p:cNvSpPr>
          <p:nvPr>
            <p:ph type="title"/>
          </p:nvPr>
        </p:nvSpPr>
        <p:spPr>
          <a:xfrm>
            <a:off x="437565" y="-209071"/>
            <a:ext cx="8585626" cy="1143000"/>
          </a:xfrm>
        </p:spPr>
        <p:txBody>
          <a:bodyPr>
            <a:normAutofit/>
          </a:bodyPr>
          <a:lstStyle/>
          <a:p>
            <a:r>
              <a:rPr lang="en-US" dirty="0" smtClean="0">
                <a:solidFill>
                  <a:schemeClr val="tx2"/>
                </a:solidFill>
              </a:rPr>
              <a:t>Move Nodes Outside the Firewall</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3">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cxnSp>
        <p:nvCxnSpPr>
          <p:cNvPr id="49" name="Straight Connector 48"/>
          <p:cNvCxnSpPr/>
          <p:nvPr/>
        </p:nvCxnSpPr>
        <p:spPr>
          <a:xfrm>
            <a:off x="2780520" y="1842732"/>
            <a:ext cx="333476" cy="64236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093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616484" y="933931"/>
            <a:ext cx="3462478" cy="3193504"/>
            <a:chOff x="616484" y="933930"/>
            <a:chExt cx="3462478" cy="3193504"/>
          </a:xfrm>
        </p:grpSpPr>
        <p:sp>
          <p:nvSpPr>
            <p:cNvPr id="7" name="Cloud 6"/>
            <p:cNvSpPr/>
            <p:nvPr/>
          </p:nvSpPr>
          <p:spPr>
            <a:xfrm rot="16200000">
              <a:off x="1552101" y="1600572"/>
              <a:ext cx="3193504" cy="1860219"/>
            </a:xfrm>
            <a:prstGeom prst="cloud">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520" y="2485098"/>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8" name="TextBox 47"/>
            <p:cNvSpPr txBox="1"/>
            <p:nvPr/>
          </p:nvSpPr>
          <p:spPr>
            <a:xfrm>
              <a:off x="2897503" y="2678165"/>
              <a:ext cx="837955" cy="369332"/>
            </a:xfrm>
            <a:prstGeom prst="rect">
              <a:avLst/>
            </a:prstGeom>
            <a:noFill/>
          </p:spPr>
          <p:txBody>
            <a:bodyPr wrap="square" rtlCol="0">
              <a:spAutoFit/>
            </a:bodyPr>
            <a:lstStyle/>
            <a:p>
              <a:r>
                <a:rPr lang="en-US" dirty="0" smtClean="0"/>
                <a:t>HPC</a:t>
              </a:r>
              <a:endParaRPr lang="en-US" dirty="0"/>
            </a:p>
          </p:txBody>
        </p:sp>
        <p:cxnSp>
          <p:nvCxnSpPr>
            <p:cNvPr id="49" name="Straight Connector 48"/>
            <p:cNvCxnSpPr/>
            <p:nvPr/>
          </p:nvCxnSpPr>
          <p:spPr>
            <a:xfrm>
              <a:off x="2780520" y="1842729"/>
              <a:ext cx="333476" cy="64236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16484" y="3367748"/>
              <a:ext cx="1409723" cy="369332"/>
            </a:xfrm>
            <a:prstGeom prst="rect">
              <a:avLst/>
            </a:prstGeom>
            <a:noFill/>
            <a:ln w="12700" cmpd="sng">
              <a:solidFill>
                <a:srgbClr val="FF0000"/>
              </a:solidFill>
            </a:ln>
          </p:spPr>
          <p:txBody>
            <a:bodyPr wrap="none" rtlCol="0">
              <a:spAutoFit/>
            </a:bodyPr>
            <a:lstStyle/>
            <a:p>
              <a:r>
                <a:rPr lang="en-US" b="1" dirty="0" smtClean="0">
                  <a:solidFill>
                    <a:srgbClr val="FF0000"/>
                  </a:solidFill>
                </a:rPr>
                <a:t>Science DMZ</a:t>
              </a:r>
              <a:endParaRPr lang="en-US" b="1" dirty="0">
                <a:solidFill>
                  <a:srgbClr val="FF0000"/>
                </a:solidFill>
              </a:endParaRPr>
            </a:p>
          </p:txBody>
        </p:sp>
        <p:cxnSp>
          <p:nvCxnSpPr>
            <p:cNvPr id="51" name="Straight Arrow Connector 50"/>
            <p:cNvCxnSpPr>
              <a:stCxn id="50" idx="0"/>
            </p:cNvCxnSpPr>
            <p:nvPr/>
          </p:nvCxnSpPr>
          <p:spPr>
            <a:xfrm flipV="1">
              <a:off x="1321346" y="2728766"/>
              <a:ext cx="963878" cy="63898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4" name="Title 3"/>
          <p:cNvSpPr>
            <a:spLocks noGrp="1"/>
          </p:cNvSpPr>
          <p:nvPr>
            <p:ph type="title"/>
          </p:nvPr>
        </p:nvSpPr>
        <p:spPr>
          <a:xfrm>
            <a:off x="437565" y="-209071"/>
            <a:ext cx="8585626" cy="1143000"/>
          </a:xfrm>
        </p:spPr>
        <p:txBody>
          <a:bodyPr>
            <a:normAutofit/>
          </a:bodyPr>
          <a:lstStyle/>
          <a:p>
            <a:r>
              <a:rPr lang="en-US" dirty="0" smtClean="0">
                <a:solidFill>
                  <a:schemeClr val="tx2"/>
                </a:solidFill>
              </a:rPr>
              <a:t>Campus Science DMZ</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3">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spTree>
    <p:extLst>
      <p:ext uri="{BB962C8B-B14F-4D97-AF65-F5344CB8AC3E}">
        <p14:creationId xmlns:p14="http://schemas.microsoft.com/office/powerpoint/2010/main" val="4017354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269550" y="933931"/>
            <a:ext cx="3809412" cy="3193504"/>
            <a:chOff x="269550" y="933930"/>
            <a:chExt cx="3809412" cy="3193504"/>
          </a:xfrm>
        </p:grpSpPr>
        <p:sp>
          <p:nvSpPr>
            <p:cNvPr id="7" name="Cloud 6"/>
            <p:cNvSpPr/>
            <p:nvPr/>
          </p:nvSpPr>
          <p:spPr>
            <a:xfrm rot="16200000">
              <a:off x="1552101" y="1600572"/>
              <a:ext cx="3193504" cy="1860219"/>
            </a:xfrm>
            <a:prstGeom prst="cloud">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520" y="2485098"/>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8" name="TextBox 47"/>
            <p:cNvSpPr txBox="1"/>
            <p:nvPr/>
          </p:nvSpPr>
          <p:spPr>
            <a:xfrm>
              <a:off x="2897503" y="2678165"/>
              <a:ext cx="837955" cy="369332"/>
            </a:xfrm>
            <a:prstGeom prst="rect">
              <a:avLst/>
            </a:prstGeom>
            <a:noFill/>
          </p:spPr>
          <p:txBody>
            <a:bodyPr wrap="square" rtlCol="0">
              <a:spAutoFit/>
            </a:bodyPr>
            <a:lstStyle/>
            <a:p>
              <a:r>
                <a:rPr lang="en-US" dirty="0" smtClean="0"/>
                <a:t>HPC</a:t>
              </a:r>
              <a:endParaRPr lang="en-US" dirty="0"/>
            </a:p>
          </p:txBody>
        </p:sp>
        <p:cxnSp>
          <p:nvCxnSpPr>
            <p:cNvPr id="49" name="Straight Connector 48"/>
            <p:cNvCxnSpPr/>
            <p:nvPr/>
          </p:nvCxnSpPr>
          <p:spPr>
            <a:xfrm>
              <a:off x="2780520" y="1842729"/>
              <a:ext cx="333476" cy="64236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69550" y="2998416"/>
              <a:ext cx="1864738" cy="646331"/>
            </a:xfrm>
            <a:prstGeom prst="rect">
              <a:avLst/>
            </a:prstGeom>
            <a:noFill/>
            <a:ln w="12700" cmpd="sng">
              <a:solidFill>
                <a:srgbClr val="1EB61C"/>
              </a:solidFill>
            </a:ln>
          </p:spPr>
          <p:txBody>
            <a:bodyPr wrap="none" rtlCol="0">
              <a:spAutoFit/>
            </a:bodyPr>
            <a:lstStyle/>
            <a:p>
              <a:pPr algn="ctr"/>
              <a:r>
                <a:rPr lang="en-US" b="1" dirty="0" smtClean="0">
                  <a:solidFill>
                    <a:srgbClr val="1EB61C"/>
                  </a:solidFill>
                </a:rPr>
                <a:t>High Speed Flows</a:t>
              </a:r>
            </a:p>
            <a:p>
              <a:pPr algn="ctr"/>
              <a:r>
                <a:rPr lang="en-US" b="1" dirty="0" smtClean="0">
                  <a:solidFill>
                    <a:srgbClr val="1EB61C"/>
                  </a:solidFill>
                </a:rPr>
                <a:t>(Multiple </a:t>
              </a:r>
              <a:r>
                <a:rPr lang="en-US" b="1" dirty="0" err="1" smtClean="0">
                  <a:solidFill>
                    <a:srgbClr val="1EB61C"/>
                  </a:solidFill>
                </a:rPr>
                <a:t>Gbps</a:t>
              </a:r>
              <a:r>
                <a:rPr lang="en-US" b="1" dirty="0" smtClean="0">
                  <a:solidFill>
                    <a:srgbClr val="1EB61C"/>
                  </a:solidFill>
                </a:rPr>
                <a:t>)</a:t>
              </a:r>
              <a:endParaRPr lang="en-US" b="1" dirty="0">
                <a:solidFill>
                  <a:srgbClr val="1EB61C"/>
                </a:solidFill>
              </a:endParaRPr>
            </a:p>
          </p:txBody>
        </p:sp>
        <p:cxnSp>
          <p:nvCxnSpPr>
            <p:cNvPr id="51" name="Straight Arrow Connector 50"/>
            <p:cNvCxnSpPr/>
            <p:nvPr/>
          </p:nvCxnSpPr>
          <p:spPr>
            <a:xfrm flipV="1">
              <a:off x="1201918" y="2223380"/>
              <a:ext cx="1578602" cy="768842"/>
            </a:xfrm>
            <a:prstGeom prst="straightConnector1">
              <a:avLst/>
            </a:prstGeom>
            <a:ln w="57150" cmpd="sng">
              <a:solidFill>
                <a:srgbClr val="1EB61C"/>
              </a:solidFill>
              <a:tailEnd type="arrow"/>
            </a:ln>
          </p:spPr>
          <p:style>
            <a:lnRef idx="2">
              <a:schemeClr val="accent1"/>
            </a:lnRef>
            <a:fillRef idx="0">
              <a:schemeClr val="accent1"/>
            </a:fillRef>
            <a:effectRef idx="1">
              <a:schemeClr val="accent1"/>
            </a:effectRef>
            <a:fontRef idx="minor">
              <a:schemeClr val="tx1"/>
            </a:fontRef>
          </p:style>
        </p:cxnSp>
      </p:grpSp>
      <p:sp>
        <p:nvSpPr>
          <p:cNvPr id="4" name="Title 3"/>
          <p:cNvSpPr>
            <a:spLocks noGrp="1"/>
          </p:cNvSpPr>
          <p:nvPr>
            <p:ph type="title"/>
          </p:nvPr>
        </p:nvSpPr>
        <p:spPr>
          <a:xfrm>
            <a:off x="437565" y="-209071"/>
            <a:ext cx="8585626" cy="1143000"/>
          </a:xfrm>
        </p:spPr>
        <p:txBody>
          <a:bodyPr>
            <a:normAutofit/>
          </a:bodyPr>
          <a:lstStyle/>
          <a:p>
            <a:r>
              <a:rPr lang="en-US" dirty="0" smtClean="0">
                <a:solidFill>
                  <a:schemeClr val="tx2"/>
                </a:solidFill>
              </a:rPr>
              <a:t>Campus Science DMZ</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3">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t>Internet 2</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sp>
        <p:nvSpPr>
          <p:cNvPr id="2" name="Freeform 1"/>
          <p:cNvSpPr/>
          <p:nvPr/>
        </p:nvSpPr>
        <p:spPr>
          <a:xfrm>
            <a:off x="76504" y="1588190"/>
            <a:ext cx="3156069" cy="1144229"/>
          </a:xfrm>
          <a:custGeom>
            <a:avLst/>
            <a:gdLst>
              <a:gd name="connsiteX0" fmla="*/ 0 w 3156069"/>
              <a:gd name="connsiteY0" fmla="*/ 18260 h 1144229"/>
              <a:gd name="connsiteX1" fmla="*/ 2463391 w 3156069"/>
              <a:gd name="connsiteY1" fmla="*/ 140656 h 1144229"/>
              <a:gd name="connsiteX2" fmla="*/ 3090714 w 3156069"/>
              <a:gd name="connsiteY2" fmla="*/ 1058626 h 1144229"/>
              <a:gd name="connsiteX3" fmla="*/ 3136616 w 3156069"/>
              <a:gd name="connsiteY3" fmla="*/ 1104525 h 1144229"/>
            </a:gdLst>
            <a:ahLst/>
            <a:cxnLst>
              <a:cxn ang="0">
                <a:pos x="connsiteX0" y="connsiteY0"/>
              </a:cxn>
              <a:cxn ang="0">
                <a:pos x="connsiteX1" y="connsiteY1"/>
              </a:cxn>
              <a:cxn ang="0">
                <a:pos x="connsiteX2" y="connsiteY2"/>
              </a:cxn>
              <a:cxn ang="0">
                <a:pos x="connsiteX3" y="connsiteY3"/>
              </a:cxn>
            </a:cxnLst>
            <a:rect l="l" t="t" r="r" b="b"/>
            <a:pathLst>
              <a:path w="3156069" h="1144229">
                <a:moveTo>
                  <a:pt x="0" y="18260"/>
                </a:moveTo>
                <a:cubicBezTo>
                  <a:pt x="974136" y="-7239"/>
                  <a:pt x="1948272" y="-32738"/>
                  <a:pt x="2463391" y="140656"/>
                </a:cubicBezTo>
                <a:cubicBezTo>
                  <a:pt x="2978510" y="314050"/>
                  <a:pt x="2978510" y="897981"/>
                  <a:pt x="3090714" y="1058626"/>
                </a:cubicBezTo>
                <a:cubicBezTo>
                  <a:pt x="3202918" y="1219271"/>
                  <a:pt x="3136616" y="1104525"/>
                  <a:pt x="3136616" y="1104525"/>
                </a:cubicBezTo>
              </a:path>
            </a:pathLst>
          </a:custGeom>
          <a:ln w="76200" cmpd="sng">
            <a:solidFill>
              <a:srgbClr val="27FF07"/>
            </a:solidFill>
          </a:ln>
        </p:spPr>
        <p:style>
          <a:lnRef idx="2">
            <a:schemeClr val="accent1"/>
          </a:lnRef>
          <a:fillRef idx="0">
            <a:schemeClr val="accent1"/>
          </a:fillRef>
          <a:effectRef idx="1">
            <a:schemeClr val="accent1"/>
          </a:effectRef>
          <a:fontRef idx="minor">
            <a:schemeClr val="tx1"/>
          </a:fontRef>
        </p:style>
        <p:txBody>
          <a:bodyPr lIns="91426" tIns="45714" rIns="91426" bIns="45714" rtlCol="0" anchor="ctr"/>
          <a:lstStyle/>
          <a:p>
            <a:pPr algn="ctr"/>
            <a:endParaRPr lang="en-US"/>
          </a:p>
        </p:txBody>
      </p:sp>
    </p:spTree>
    <p:extLst>
      <p:ext uri="{BB962C8B-B14F-4D97-AF65-F5344CB8AC3E}">
        <p14:creationId xmlns:p14="http://schemas.microsoft.com/office/powerpoint/2010/main" val="2783678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1"/>
            <a:ext cx="8229600" cy="1143000"/>
          </a:xfrm>
        </p:spPr>
        <p:txBody>
          <a:bodyPr/>
          <a:lstStyle/>
          <a:p>
            <a:r>
              <a:rPr lang="en-US" dirty="0" smtClean="0">
                <a:solidFill>
                  <a:schemeClr val="tx2"/>
                </a:solidFill>
              </a:rPr>
              <a:t>Where is Kentucky?</a:t>
            </a:r>
            <a:endParaRPr lang="en-US" dirty="0">
              <a:solidFill>
                <a:schemeClr val="tx2"/>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6074" y="1140119"/>
            <a:ext cx="7187259" cy="4878810"/>
          </a:xfrm>
          <a:prstGeom prst="rect">
            <a:avLst/>
          </a:prstGeom>
          <a:noFill/>
          <a:ln w="9525">
            <a:noFill/>
            <a:miter lim="800000"/>
            <a:headEnd/>
            <a:tailEnd/>
          </a:ln>
        </p:spPr>
      </p:pic>
    </p:spTree>
    <p:extLst>
      <p:ext uri="{BB962C8B-B14F-4D97-AF65-F5344CB8AC3E}">
        <p14:creationId xmlns:p14="http://schemas.microsoft.com/office/powerpoint/2010/main" val="3788320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Standard Science DMZ Solution</a:t>
            </a:r>
            <a:endParaRPr lang="en-US" dirty="0"/>
          </a:p>
        </p:txBody>
      </p:sp>
      <p:sp>
        <p:nvSpPr>
          <p:cNvPr id="4" name="Content Placeholder 3"/>
          <p:cNvSpPr>
            <a:spLocks noGrp="1"/>
          </p:cNvSpPr>
          <p:nvPr>
            <p:ph idx="1"/>
          </p:nvPr>
        </p:nvSpPr>
        <p:spPr/>
        <p:txBody>
          <a:bodyPr>
            <a:normAutofit fontScale="77500" lnSpcReduction="20000"/>
          </a:bodyPr>
          <a:lstStyle/>
          <a:p>
            <a:pPr algn="just">
              <a:lnSpc>
                <a:spcPct val="120000"/>
              </a:lnSpc>
              <a:buClr>
                <a:srgbClr val="0033CC"/>
              </a:buClr>
              <a:buSzPct val="100000"/>
              <a:buFont typeface="Wingdings" charset="0"/>
              <a:buChar char=""/>
            </a:pPr>
            <a:r>
              <a:rPr lang="en-US" sz="2900" dirty="0">
                <a:solidFill>
                  <a:srgbClr val="000000"/>
                </a:solidFill>
                <a:latin typeface="Times New Roman" charset="0"/>
              </a:rPr>
              <a:t>Deploy a </a:t>
            </a:r>
            <a:r>
              <a:rPr lang="en-US" sz="2900" i="1" dirty="0">
                <a:solidFill>
                  <a:srgbClr val="000000"/>
                </a:solidFill>
                <a:latin typeface="Times New Roman" charset="0"/>
              </a:rPr>
              <a:t>Science DMZ network </a:t>
            </a:r>
            <a:r>
              <a:rPr lang="en-US" sz="2900" dirty="0">
                <a:solidFill>
                  <a:srgbClr val="000000"/>
                </a:solidFill>
                <a:latin typeface="Times New Roman" charset="0"/>
              </a:rPr>
              <a:t>connected to the network edge.</a:t>
            </a:r>
          </a:p>
          <a:p>
            <a:pPr algn="just">
              <a:lnSpc>
                <a:spcPct val="120000"/>
              </a:lnSpc>
              <a:buClr>
                <a:srgbClr val="0033CC"/>
              </a:buClr>
              <a:buSzPct val="100000"/>
              <a:buFont typeface="Wingdings" charset="0"/>
              <a:buChar char=""/>
            </a:pPr>
            <a:r>
              <a:rPr lang="en-US" sz="2900" dirty="0">
                <a:solidFill>
                  <a:srgbClr val="000000"/>
                </a:solidFill>
                <a:latin typeface="Times New Roman" charset="0"/>
              </a:rPr>
              <a:t>Move HPC machines to the Science DMZ network </a:t>
            </a:r>
          </a:p>
          <a:p>
            <a:pPr algn="just">
              <a:lnSpc>
                <a:spcPct val="120000"/>
              </a:lnSpc>
              <a:buClr>
                <a:srgbClr val="0033CC"/>
              </a:buClr>
              <a:buSzPct val="100000"/>
              <a:buFont typeface="Wingdings" charset="0"/>
              <a:buChar char=""/>
            </a:pPr>
            <a:r>
              <a:rPr lang="en-US" sz="2900" dirty="0">
                <a:solidFill>
                  <a:srgbClr val="0000FF"/>
                </a:solidFill>
                <a:latin typeface="Times New Roman" charset="0"/>
              </a:rPr>
              <a:t>Advantages:</a:t>
            </a:r>
          </a:p>
          <a:p>
            <a:pPr lvl="1" algn="just">
              <a:lnSpc>
                <a:spcPct val="120000"/>
              </a:lnSpc>
              <a:buClr>
                <a:srgbClr val="0033CC"/>
              </a:buClr>
              <a:buSzPct val="100000"/>
              <a:buFont typeface="Wingdings" charset="0"/>
              <a:buChar char=""/>
            </a:pPr>
            <a:r>
              <a:rPr lang="en-US" sz="2900" dirty="0">
                <a:solidFill>
                  <a:srgbClr val="000000"/>
                </a:solidFill>
                <a:latin typeface="Times New Roman" charset="0"/>
              </a:rPr>
              <a:t> Traffic from HPC machines bypass </a:t>
            </a:r>
            <a:r>
              <a:rPr lang="en-US" sz="2900" dirty="0" err="1">
                <a:solidFill>
                  <a:srgbClr val="000000"/>
                </a:solidFill>
                <a:latin typeface="Times New Roman" charset="0"/>
              </a:rPr>
              <a:t>middlebox</a:t>
            </a:r>
            <a:r>
              <a:rPr lang="en-US" sz="2900" dirty="0">
                <a:solidFill>
                  <a:srgbClr val="000000"/>
                </a:solidFill>
                <a:latin typeface="Times New Roman" charset="0"/>
              </a:rPr>
              <a:t> bottlenecks</a:t>
            </a:r>
          </a:p>
          <a:p>
            <a:pPr algn="just">
              <a:lnSpc>
                <a:spcPct val="120000"/>
              </a:lnSpc>
              <a:buClr>
                <a:srgbClr val="0033CC"/>
              </a:buClr>
              <a:buSzPct val="100000"/>
              <a:buFont typeface="Wingdings" charset="0"/>
              <a:buChar char=""/>
            </a:pPr>
            <a:r>
              <a:rPr lang="en-US" sz="2900" dirty="0">
                <a:solidFill>
                  <a:srgbClr val="0000FF"/>
                </a:solidFill>
                <a:latin typeface="Times New Roman" charset="0"/>
              </a:rPr>
              <a:t>Disadvantages:</a:t>
            </a:r>
          </a:p>
          <a:p>
            <a:pPr lvl="1" algn="just">
              <a:lnSpc>
                <a:spcPct val="120000"/>
              </a:lnSpc>
              <a:buClr>
                <a:srgbClr val="0033CC"/>
              </a:buClr>
              <a:buSzPct val="100000"/>
              <a:buFont typeface="Wingdings" charset="0"/>
              <a:buChar char=""/>
            </a:pPr>
            <a:r>
              <a:rPr lang="en-US" sz="2900" dirty="0">
                <a:solidFill>
                  <a:srgbClr val="000000"/>
                </a:solidFill>
                <a:latin typeface="Times New Roman" charset="0"/>
              </a:rPr>
              <a:t> </a:t>
            </a:r>
            <a:r>
              <a:rPr lang="en-US" sz="2900" dirty="0">
                <a:solidFill>
                  <a:srgbClr val="FF0000"/>
                </a:solidFill>
                <a:latin typeface="Times New Roman" charset="0"/>
              </a:rPr>
              <a:t>Science DMZ machines are not protected by </a:t>
            </a:r>
            <a:r>
              <a:rPr lang="en-US" sz="2900" dirty="0" err="1">
                <a:solidFill>
                  <a:srgbClr val="FF0000"/>
                </a:solidFill>
                <a:latin typeface="Times New Roman" charset="0"/>
              </a:rPr>
              <a:t>middleboxes</a:t>
            </a:r>
            <a:r>
              <a:rPr lang="en-US" sz="2900" dirty="0">
                <a:solidFill>
                  <a:srgbClr val="FF0000"/>
                </a:solidFill>
                <a:latin typeface="Times New Roman" charset="0"/>
              </a:rPr>
              <a:t>.</a:t>
            </a:r>
          </a:p>
          <a:p>
            <a:pPr lvl="1" algn="just">
              <a:lnSpc>
                <a:spcPct val="120000"/>
              </a:lnSpc>
              <a:buClr>
                <a:srgbClr val="0033CC"/>
              </a:buClr>
              <a:buSzPct val="100000"/>
              <a:buFont typeface="Wingdings" charset="0"/>
              <a:buChar char=""/>
            </a:pPr>
            <a:r>
              <a:rPr lang="en-US" sz="2900" dirty="0">
                <a:solidFill>
                  <a:srgbClr val="000000"/>
                </a:solidFill>
                <a:latin typeface="Times New Roman" charset="0"/>
              </a:rPr>
              <a:t> Campus (</a:t>
            </a:r>
            <a:r>
              <a:rPr lang="en-US" sz="2900" dirty="0" err="1">
                <a:solidFill>
                  <a:srgbClr val="000000"/>
                </a:solidFill>
                <a:latin typeface="Times New Roman" charset="0"/>
              </a:rPr>
              <a:t>middlebox</a:t>
            </a:r>
            <a:r>
              <a:rPr lang="en-US" sz="2900" dirty="0">
                <a:solidFill>
                  <a:srgbClr val="000000"/>
                </a:solidFill>
                <a:latin typeface="Times New Roman" charset="0"/>
              </a:rPr>
              <a:t>) policy enforcement is not applied to any traffic from Science DMZ machines. Even non-science flows (e.g., Netflix) bypass campus policy enforcement.</a:t>
            </a:r>
          </a:p>
          <a:p>
            <a:pPr lvl="1" algn="just">
              <a:lnSpc>
                <a:spcPct val="120000"/>
              </a:lnSpc>
              <a:buClr>
                <a:srgbClr val="0033CC"/>
              </a:buClr>
              <a:buSzPct val="100000"/>
              <a:buFont typeface="Wingdings" charset="0"/>
              <a:buChar char=""/>
            </a:pPr>
            <a:r>
              <a:rPr lang="en-US" sz="2900" dirty="0">
                <a:solidFill>
                  <a:srgbClr val="000000"/>
                </a:solidFill>
                <a:latin typeface="Times New Roman" charset="0"/>
              </a:rPr>
              <a:t>Researchers must decide whether to connect their machines to the Science DMZ or the Campus Network.</a:t>
            </a:r>
            <a:endParaRPr lang="en-US" dirty="0"/>
          </a:p>
        </p:txBody>
      </p:sp>
      <p:sp>
        <p:nvSpPr>
          <p:cNvPr id="2" name="Rectangle 1"/>
          <p:cNvSpPr/>
          <p:nvPr/>
        </p:nvSpPr>
        <p:spPr>
          <a:xfrm>
            <a:off x="3" y="64730"/>
            <a:ext cx="9132807" cy="317495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grpSp>
        <p:nvGrpSpPr>
          <p:cNvPr id="5" name="Group 4"/>
          <p:cNvGrpSpPr/>
          <p:nvPr/>
        </p:nvGrpSpPr>
        <p:grpSpPr>
          <a:xfrm>
            <a:off x="3249553" y="200397"/>
            <a:ext cx="5883257" cy="2943470"/>
            <a:chOff x="5943555" y="2644232"/>
            <a:chExt cx="5883257" cy="2943470"/>
          </a:xfrm>
        </p:grpSpPr>
        <p:grpSp>
          <p:nvGrpSpPr>
            <p:cNvPr id="8" name="Group 7"/>
            <p:cNvGrpSpPr/>
            <p:nvPr/>
          </p:nvGrpSpPr>
          <p:grpSpPr>
            <a:xfrm>
              <a:off x="5943555" y="3205141"/>
              <a:ext cx="3226251" cy="1788501"/>
              <a:chOff x="4457665" y="3154092"/>
              <a:chExt cx="2419688" cy="1788501"/>
            </a:xfrm>
          </p:grpSpPr>
          <p:sp>
            <p:nvSpPr>
              <p:cNvPr id="55" name="Cloud 54"/>
              <p:cNvSpPr/>
              <p:nvPr/>
            </p:nvSpPr>
            <p:spPr>
              <a:xfrm rot="18992188">
                <a:off x="4457665" y="3386670"/>
                <a:ext cx="2419688" cy="1316645"/>
              </a:xfrm>
              <a:prstGeom prst="cloud">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a:endCxn id="60" idx="0"/>
              </p:cNvCxnSpPr>
              <p:nvPr/>
            </p:nvCxnSpPr>
            <p:spPr>
              <a:xfrm flipH="1">
                <a:off x="5263353" y="3154092"/>
                <a:ext cx="937040" cy="11977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5746483" y="3652359"/>
                <a:ext cx="791785" cy="523220"/>
              </a:xfrm>
              <a:prstGeom prst="rect">
                <a:avLst/>
              </a:prstGeom>
              <a:noFill/>
              <a:ln w="12700" cmpd="sng">
                <a:noFill/>
              </a:ln>
            </p:spPr>
            <p:txBody>
              <a:bodyPr wrap="square" rtlCol="0">
                <a:spAutoFit/>
              </a:bodyPr>
              <a:lstStyle/>
              <a:p>
                <a:r>
                  <a:rPr lang="en-US" sz="1400" b="1" dirty="0"/>
                  <a:t>Science</a:t>
                </a:r>
              </a:p>
              <a:p>
                <a:r>
                  <a:rPr lang="en-US" sz="1400" b="1" dirty="0"/>
                  <a:t> DMZ</a:t>
                </a:r>
              </a:p>
            </p:txBody>
          </p:sp>
          <p:grpSp>
            <p:nvGrpSpPr>
              <p:cNvPr id="58" name="Group 57"/>
              <p:cNvGrpSpPr/>
              <p:nvPr/>
            </p:nvGrpSpPr>
            <p:grpSpPr>
              <a:xfrm>
                <a:off x="4919542" y="4351804"/>
                <a:ext cx="687621" cy="590789"/>
                <a:chOff x="4808575" y="4704889"/>
                <a:chExt cx="687621" cy="590789"/>
              </a:xfrm>
            </p:grpSpPr>
            <p:pic>
              <p:nvPicPr>
                <p:cNvPr id="60"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75" y="4704889"/>
                  <a:ext cx="687621" cy="590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1" name="TextBox 60"/>
                <p:cNvSpPr txBox="1"/>
                <p:nvPr/>
              </p:nvSpPr>
              <p:spPr>
                <a:xfrm>
                  <a:off x="4808576" y="4786074"/>
                  <a:ext cx="554836" cy="369332"/>
                </a:xfrm>
                <a:prstGeom prst="rect">
                  <a:avLst/>
                </a:prstGeom>
                <a:noFill/>
              </p:spPr>
              <p:txBody>
                <a:bodyPr wrap="square" rtlCol="0">
                  <a:spAutoFit/>
                </a:bodyPr>
                <a:lstStyle/>
                <a:p>
                  <a:r>
                    <a:rPr lang="en-US" b="1" dirty="0" smtClean="0"/>
                    <a:t>HPC</a:t>
                  </a:r>
                  <a:endParaRPr lang="en-US" b="1" dirty="0"/>
                </a:p>
              </p:txBody>
            </p:sp>
          </p:grpSp>
        </p:grpSp>
        <p:cxnSp>
          <p:nvCxnSpPr>
            <p:cNvPr id="9" name="Straight Connector 8"/>
            <p:cNvCxnSpPr/>
            <p:nvPr/>
          </p:nvCxnSpPr>
          <p:spPr>
            <a:xfrm flipH="1">
              <a:off x="9217584" y="5183431"/>
              <a:ext cx="311163" cy="2895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903182" y="5205003"/>
              <a:ext cx="257436" cy="26798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736515" y="5175756"/>
              <a:ext cx="311163" cy="2895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422111" y="5197327"/>
              <a:ext cx="257436" cy="26798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774660" y="5177546"/>
              <a:ext cx="311163" cy="2895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460258" y="5199118"/>
              <a:ext cx="257436" cy="26798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28" idx="3"/>
            </p:cNvCxnSpPr>
            <p:nvPr/>
          </p:nvCxnSpPr>
          <p:spPr>
            <a:xfrm>
              <a:off x="8717692" y="3076138"/>
              <a:ext cx="450501" cy="12900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29" idx="1"/>
            </p:cNvCxnSpPr>
            <p:nvPr/>
          </p:nvCxnSpPr>
          <p:spPr>
            <a:xfrm>
              <a:off x="9782811" y="3269224"/>
              <a:ext cx="900732" cy="22443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0718261" y="3569173"/>
              <a:ext cx="173835" cy="43247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1014691" y="4226629"/>
              <a:ext cx="173835" cy="43247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9708525" y="4294201"/>
              <a:ext cx="1183571" cy="33719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8267191" y="4226628"/>
              <a:ext cx="2328477" cy="38483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23" idx="6"/>
              <a:endCxn id="28" idx="1"/>
            </p:cNvCxnSpPr>
            <p:nvPr/>
          </p:nvCxnSpPr>
          <p:spPr>
            <a:xfrm>
              <a:off x="7686911" y="3057627"/>
              <a:ext cx="435689" cy="18510"/>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rrowheads="1"/>
            </p:cNvPicPr>
            <p:nvPr/>
          </p:nvPicPr>
          <p:blipFill>
            <a:blip r:embed="rId3">
              <a:duotone>
                <a:prstClr val="black"/>
                <a:srgbClr val="0E00F4">
                  <a:tint val="45000"/>
                  <a:satMod val="400000"/>
                </a:srgbClr>
              </a:duotone>
            </a:blip>
            <a:srcRect/>
            <a:stretch>
              <a:fillRect/>
            </a:stretch>
          </p:blipFill>
          <p:spPr bwMode="auto">
            <a:xfrm rot="18547638">
              <a:off x="10538810" y="3682564"/>
              <a:ext cx="697361" cy="987623"/>
            </a:xfrm>
            <a:prstGeom prst="rect">
              <a:avLst/>
            </a:prstGeom>
            <a:noFill/>
            <a:ln w="9525">
              <a:noFill/>
              <a:miter lim="800000"/>
              <a:headEnd/>
              <a:tailEnd/>
            </a:ln>
            <a:effectLst/>
          </p:spPr>
        </p:pic>
        <p:sp>
          <p:nvSpPr>
            <p:cNvPr id="23" name="Oval 22"/>
            <p:cNvSpPr/>
            <p:nvPr/>
          </p:nvSpPr>
          <p:spPr>
            <a:xfrm>
              <a:off x="6154433" y="2644232"/>
              <a:ext cx="1532479" cy="8267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Internet</a:t>
              </a:r>
            </a:p>
          </p:txBody>
        </p:sp>
        <p:sp>
          <p:nvSpPr>
            <p:cNvPr id="24" name="Isosceles Triangle 23"/>
            <p:cNvSpPr/>
            <p:nvPr/>
          </p:nvSpPr>
          <p:spPr>
            <a:xfrm>
              <a:off x="7686911" y="4603077"/>
              <a:ext cx="1143463" cy="743651"/>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t>Bldg</a:t>
              </a:r>
              <a:endParaRPr lang="en-US" sz="1100" dirty="0"/>
            </a:p>
            <a:p>
              <a:pPr algn="ctr"/>
              <a:r>
                <a:rPr lang="en-US" sz="1100" dirty="0"/>
                <a:t>A</a:t>
              </a:r>
            </a:p>
          </p:txBody>
        </p:sp>
        <p:sp>
          <p:nvSpPr>
            <p:cNvPr id="25" name="Isosceles Triangle 24"/>
            <p:cNvSpPr/>
            <p:nvPr/>
          </p:nvSpPr>
          <p:spPr>
            <a:xfrm>
              <a:off x="9098079" y="4603077"/>
              <a:ext cx="1228700" cy="743651"/>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t>Bldg</a:t>
              </a:r>
              <a:endParaRPr lang="en-US" sz="1100" dirty="0"/>
            </a:p>
            <a:p>
              <a:pPr algn="ctr"/>
              <a:r>
                <a:rPr lang="en-US" sz="1100" dirty="0"/>
                <a:t>B</a:t>
              </a:r>
            </a:p>
          </p:txBody>
        </p:sp>
        <p:sp>
          <p:nvSpPr>
            <p:cNvPr id="26" name="Isosceles Triangle 25"/>
            <p:cNvSpPr/>
            <p:nvPr/>
          </p:nvSpPr>
          <p:spPr>
            <a:xfrm>
              <a:off x="10611537" y="4603077"/>
              <a:ext cx="1215275" cy="743651"/>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t>Bldg</a:t>
              </a:r>
              <a:endParaRPr lang="en-US" sz="1100" dirty="0"/>
            </a:p>
            <a:p>
              <a:pPr algn="ctr"/>
              <a:r>
                <a:rPr lang="en-US" sz="1100" dirty="0"/>
                <a:t>C</a:t>
              </a:r>
            </a:p>
          </p:txBody>
        </p:sp>
        <p:pic>
          <p:nvPicPr>
            <p:cNvPr id="27" name="Picture 26" descr="Screen Shot 2016-07-11 at 3.16.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081" y="3091531"/>
              <a:ext cx="783873" cy="227222"/>
            </a:xfrm>
            <a:prstGeom prst="rect">
              <a:avLst/>
            </a:prstGeom>
          </p:spPr>
        </p:pic>
        <p:pic>
          <p:nvPicPr>
            <p:cNvPr id="28" name="Picture 115" descr="D:\Documents and Settings\sbeaver\My Documents\documents\packet\icons\router-gener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2601" y="2947133"/>
              <a:ext cx="595092" cy="258009"/>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Cube 28"/>
            <p:cNvSpPr/>
            <p:nvPr/>
          </p:nvSpPr>
          <p:spPr>
            <a:xfrm>
              <a:off x="10008062" y="3446342"/>
              <a:ext cx="1414049" cy="1892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tx1"/>
                  </a:solidFill>
                </a:rPr>
                <a:t>Middleboxes</a:t>
              </a:r>
              <a:endParaRPr lang="en-US" sz="1200" dirty="0">
                <a:solidFill>
                  <a:schemeClr val="tx1"/>
                </a:solidFill>
              </a:endParaRPr>
            </a:p>
          </p:txBody>
        </p:sp>
        <p:sp>
          <p:nvSpPr>
            <p:cNvPr id="30" name="TextBox 29"/>
            <p:cNvSpPr txBox="1"/>
            <p:nvPr/>
          </p:nvSpPr>
          <p:spPr>
            <a:xfrm>
              <a:off x="10420994" y="3857329"/>
              <a:ext cx="980009" cy="600164"/>
            </a:xfrm>
            <a:prstGeom prst="rect">
              <a:avLst/>
            </a:prstGeom>
            <a:noFill/>
          </p:spPr>
          <p:txBody>
            <a:bodyPr wrap="square" rtlCol="0">
              <a:spAutoFit/>
            </a:bodyPr>
            <a:lstStyle/>
            <a:p>
              <a:pPr algn="ctr"/>
              <a:r>
                <a:rPr lang="en-US" sz="1100" dirty="0">
                  <a:solidFill>
                    <a:schemeClr val="bg1"/>
                  </a:solidFill>
                </a:rPr>
                <a:t>Campus (Core) Network</a:t>
              </a:r>
            </a:p>
          </p:txBody>
        </p:sp>
        <p:pic>
          <p:nvPicPr>
            <p:cNvPr id="3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5101" y="5400829"/>
              <a:ext cx="342168" cy="175499"/>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8207" y="5400829"/>
              <a:ext cx="342168" cy="175499"/>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Oval 32"/>
            <p:cNvSpPr/>
            <p:nvPr/>
          </p:nvSpPr>
          <p:spPr>
            <a:xfrm>
              <a:off x="8085824" y="5467101"/>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flipH="1">
              <a:off x="8245195" y="5467100"/>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flipH="1">
              <a:off x="8404566" y="5478474"/>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1505" y="5412203"/>
              <a:ext cx="342168" cy="175499"/>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36"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4611" y="5412203"/>
              <a:ext cx="342168" cy="175499"/>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Oval 37"/>
            <p:cNvSpPr/>
            <p:nvPr/>
          </p:nvSpPr>
          <p:spPr>
            <a:xfrm>
              <a:off x="9582228" y="5478474"/>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flipH="1">
              <a:off x="9741600" y="5478474"/>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flipH="1">
              <a:off x="9900970" y="5488671"/>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1539" y="5404090"/>
              <a:ext cx="342168" cy="175499"/>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84644" y="5404090"/>
              <a:ext cx="342168" cy="175499"/>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Oval 42"/>
            <p:cNvSpPr/>
            <p:nvPr/>
          </p:nvSpPr>
          <p:spPr>
            <a:xfrm>
              <a:off x="11082260" y="5470361"/>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flipH="1">
              <a:off x="11241632" y="5470361"/>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flipH="1">
              <a:off x="11401004" y="5480558"/>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9224190" y="2874949"/>
              <a:ext cx="988996" cy="276999"/>
            </a:xfrm>
            <a:prstGeom prst="rect">
              <a:avLst/>
            </a:prstGeom>
            <a:noFill/>
          </p:spPr>
          <p:txBody>
            <a:bodyPr wrap="square" rtlCol="0">
              <a:spAutoFit/>
            </a:bodyPr>
            <a:lstStyle/>
            <a:p>
              <a:r>
                <a:rPr lang="en-US" sz="1200" dirty="0"/>
                <a:t>Firewall</a:t>
              </a:r>
            </a:p>
          </p:txBody>
        </p:sp>
        <p:sp>
          <p:nvSpPr>
            <p:cNvPr id="47" name="TextBox 46"/>
            <p:cNvSpPr txBox="1"/>
            <p:nvPr/>
          </p:nvSpPr>
          <p:spPr>
            <a:xfrm>
              <a:off x="7800451" y="2675457"/>
              <a:ext cx="1423739" cy="276999"/>
            </a:xfrm>
            <a:prstGeom prst="rect">
              <a:avLst/>
            </a:prstGeom>
            <a:noFill/>
          </p:spPr>
          <p:txBody>
            <a:bodyPr wrap="square" rtlCol="0">
              <a:spAutoFit/>
            </a:bodyPr>
            <a:lstStyle/>
            <a:p>
              <a:r>
                <a:rPr lang="en-US" sz="1200" dirty="0"/>
                <a:t>Edge Router</a:t>
              </a:r>
            </a:p>
          </p:txBody>
        </p:sp>
      </p:grpSp>
      <p:sp>
        <p:nvSpPr>
          <p:cNvPr id="6" name="TextBox 5"/>
          <p:cNvSpPr txBox="1"/>
          <p:nvPr/>
        </p:nvSpPr>
        <p:spPr>
          <a:xfrm>
            <a:off x="5794202" y="1200965"/>
            <a:ext cx="1533182" cy="646319"/>
          </a:xfrm>
          <a:prstGeom prst="rect">
            <a:avLst/>
          </a:prstGeom>
          <a:noFill/>
        </p:spPr>
        <p:txBody>
          <a:bodyPr wrap="square" lIns="91426" tIns="45714" rIns="91426" bIns="45714" rtlCol="0">
            <a:spAutoFit/>
          </a:bodyPr>
          <a:lstStyle/>
          <a:p>
            <a:pPr algn="ctr"/>
            <a:r>
              <a:rPr lang="en-US" b="1" dirty="0" smtClean="0">
                <a:solidFill>
                  <a:srgbClr val="FF0000"/>
                </a:solidFill>
              </a:rPr>
              <a:t>Only Campus is Protected</a:t>
            </a:r>
            <a:endParaRPr lang="en-US" b="1" dirty="0">
              <a:solidFill>
                <a:srgbClr val="FF0000"/>
              </a:solidFill>
            </a:endParaRPr>
          </a:p>
        </p:txBody>
      </p:sp>
      <p:cxnSp>
        <p:nvCxnSpPr>
          <p:cNvPr id="48" name="Straight Arrow Connector 47"/>
          <p:cNvCxnSpPr/>
          <p:nvPr/>
        </p:nvCxnSpPr>
        <p:spPr>
          <a:xfrm flipV="1">
            <a:off x="6474191" y="1125340"/>
            <a:ext cx="732777" cy="13423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6486358" y="874921"/>
            <a:ext cx="273310" cy="38465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858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Standard Science DMZ Solution</a:t>
            </a:r>
            <a:endParaRPr lang="en-US" dirty="0"/>
          </a:p>
        </p:txBody>
      </p:sp>
      <p:sp>
        <p:nvSpPr>
          <p:cNvPr id="4" name="Content Placeholder 3"/>
          <p:cNvSpPr>
            <a:spLocks noGrp="1"/>
          </p:cNvSpPr>
          <p:nvPr>
            <p:ph idx="1"/>
          </p:nvPr>
        </p:nvSpPr>
        <p:spPr/>
        <p:txBody>
          <a:bodyPr>
            <a:normAutofit fontScale="77500" lnSpcReduction="20000"/>
          </a:bodyPr>
          <a:lstStyle/>
          <a:p>
            <a:pPr algn="just">
              <a:lnSpc>
                <a:spcPct val="120000"/>
              </a:lnSpc>
              <a:buClr>
                <a:srgbClr val="0033CC"/>
              </a:buClr>
              <a:buSzPct val="100000"/>
              <a:buFont typeface="Wingdings" charset="0"/>
              <a:buChar char=""/>
            </a:pPr>
            <a:r>
              <a:rPr lang="en-US" sz="2900" dirty="0">
                <a:solidFill>
                  <a:srgbClr val="000000"/>
                </a:solidFill>
                <a:latin typeface="Times New Roman" charset="0"/>
              </a:rPr>
              <a:t>Deploy a </a:t>
            </a:r>
            <a:r>
              <a:rPr lang="en-US" sz="2900" i="1" dirty="0">
                <a:solidFill>
                  <a:srgbClr val="000000"/>
                </a:solidFill>
                <a:latin typeface="Times New Roman" charset="0"/>
              </a:rPr>
              <a:t>Science DMZ network </a:t>
            </a:r>
            <a:r>
              <a:rPr lang="en-US" sz="2900" dirty="0">
                <a:solidFill>
                  <a:srgbClr val="000000"/>
                </a:solidFill>
                <a:latin typeface="Times New Roman" charset="0"/>
              </a:rPr>
              <a:t>connected to the network edge.</a:t>
            </a:r>
          </a:p>
          <a:p>
            <a:pPr algn="just">
              <a:lnSpc>
                <a:spcPct val="120000"/>
              </a:lnSpc>
              <a:buClr>
                <a:srgbClr val="0033CC"/>
              </a:buClr>
              <a:buSzPct val="100000"/>
              <a:buFont typeface="Wingdings" charset="0"/>
              <a:buChar char=""/>
            </a:pPr>
            <a:r>
              <a:rPr lang="en-US" sz="2900" dirty="0">
                <a:solidFill>
                  <a:srgbClr val="000000"/>
                </a:solidFill>
                <a:latin typeface="Times New Roman" charset="0"/>
              </a:rPr>
              <a:t>Move HPC machines to the Science DMZ network </a:t>
            </a:r>
          </a:p>
          <a:p>
            <a:pPr algn="just">
              <a:lnSpc>
                <a:spcPct val="120000"/>
              </a:lnSpc>
              <a:buClr>
                <a:srgbClr val="0033CC"/>
              </a:buClr>
              <a:buSzPct val="100000"/>
              <a:buFont typeface="Wingdings" charset="0"/>
              <a:buChar char=""/>
            </a:pPr>
            <a:r>
              <a:rPr lang="en-US" sz="2900" dirty="0">
                <a:solidFill>
                  <a:srgbClr val="0000FF"/>
                </a:solidFill>
                <a:latin typeface="Times New Roman" charset="0"/>
              </a:rPr>
              <a:t>Advantages:</a:t>
            </a:r>
          </a:p>
          <a:p>
            <a:pPr lvl="1" algn="just">
              <a:lnSpc>
                <a:spcPct val="120000"/>
              </a:lnSpc>
              <a:buClr>
                <a:srgbClr val="0033CC"/>
              </a:buClr>
              <a:buSzPct val="100000"/>
              <a:buFont typeface="Wingdings" charset="0"/>
              <a:buChar char=""/>
            </a:pPr>
            <a:r>
              <a:rPr lang="en-US" sz="2900" dirty="0">
                <a:solidFill>
                  <a:srgbClr val="000000"/>
                </a:solidFill>
                <a:latin typeface="Times New Roman" charset="0"/>
              </a:rPr>
              <a:t> Traffic from HPC machines bypass </a:t>
            </a:r>
            <a:r>
              <a:rPr lang="en-US" sz="2900" dirty="0" err="1">
                <a:solidFill>
                  <a:srgbClr val="000000"/>
                </a:solidFill>
                <a:latin typeface="Times New Roman" charset="0"/>
              </a:rPr>
              <a:t>middlebox</a:t>
            </a:r>
            <a:r>
              <a:rPr lang="en-US" sz="2900" dirty="0">
                <a:solidFill>
                  <a:srgbClr val="000000"/>
                </a:solidFill>
                <a:latin typeface="Times New Roman" charset="0"/>
              </a:rPr>
              <a:t> bottlenecks</a:t>
            </a:r>
          </a:p>
          <a:p>
            <a:pPr algn="just">
              <a:lnSpc>
                <a:spcPct val="120000"/>
              </a:lnSpc>
              <a:buClr>
                <a:srgbClr val="0033CC"/>
              </a:buClr>
              <a:buSzPct val="100000"/>
              <a:buFont typeface="Wingdings" charset="0"/>
              <a:buChar char=""/>
            </a:pPr>
            <a:r>
              <a:rPr lang="en-US" sz="2900" dirty="0">
                <a:solidFill>
                  <a:srgbClr val="0000FF"/>
                </a:solidFill>
                <a:latin typeface="Times New Roman" charset="0"/>
              </a:rPr>
              <a:t>Disadvantages:</a:t>
            </a:r>
          </a:p>
          <a:p>
            <a:pPr lvl="1" algn="just">
              <a:lnSpc>
                <a:spcPct val="120000"/>
              </a:lnSpc>
              <a:buClr>
                <a:srgbClr val="0033CC"/>
              </a:buClr>
              <a:buSzPct val="100000"/>
              <a:buFont typeface="Wingdings" charset="0"/>
              <a:buChar char=""/>
            </a:pPr>
            <a:r>
              <a:rPr lang="en-US" sz="2900" dirty="0">
                <a:solidFill>
                  <a:srgbClr val="000000"/>
                </a:solidFill>
                <a:latin typeface="Times New Roman" charset="0"/>
              </a:rPr>
              <a:t> </a:t>
            </a:r>
            <a:r>
              <a:rPr lang="en-US" sz="2900" dirty="0">
                <a:latin typeface="Times New Roman" charset="0"/>
              </a:rPr>
              <a:t>Science DMZ machines are not protected by </a:t>
            </a:r>
            <a:r>
              <a:rPr lang="en-US" sz="2900" dirty="0" err="1">
                <a:latin typeface="Times New Roman" charset="0"/>
              </a:rPr>
              <a:t>middleboxes</a:t>
            </a:r>
            <a:r>
              <a:rPr lang="en-US" sz="2900" dirty="0">
                <a:latin typeface="Times New Roman" charset="0"/>
              </a:rPr>
              <a:t>.</a:t>
            </a:r>
          </a:p>
          <a:p>
            <a:pPr lvl="1" algn="just">
              <a:lnSpc>
                <a:spcPct val="120000"/>
              </a:lnSpc>
              <a:buClr>
                <a:srgbClr val="0033CC"/>
              </a:buClr>
              <a:buSzPct val="100000"/>
              <a:buFont typeface="Wingdings" charset="0"/>
              <a:buChar char=""/>
            </a:pPr>
            <a:r>
              <a:rPr lang="en-US" sz="2900" dirty="0">
                <a:solidFill>
                  <a:srgbClr val="000000"/>
                </a:solidFill>
                <a:latin typeface="Times New Roman" charset="0"/>
              </a:rPr>
              <a:t> </a:t>
            </a:r>
            <a:r>
              <a:rPr lang="en-US" sz="2900" dirty="0">
                <a:solidFill>
                  <a:srgbClr val="FF0000"/>
                </a:solidFill>
                <a:latin typeface="Times New Roman" charset="0"/>
              </a:rPr>
              <a:t>Campus (</a:t>
            </a:r>
            <a:r>
              <a:rPr lang="en-US" sz="2900" dirty="0" err="1">
                <a:solidFill>
                  <a:srgbClr val="FF0000"/>
                </a:solidFill>
                <a:latin typeface="Times New Roman" charset="0"/>
              </a:rPr>
              <a:t>middlebox</a:t>
            </a:r>
            <a:r>
              <a:rPr lang="en-US" sz="2900" dirty="0">
                <a:solidFill>
                  <a:srgbClr val="FF0000"/>
                </a:solidFill>
                <a:latin typeface="Times New Roman" charset="0"/>
              </a:rPr>
              <a:t>) policy enforcement is not applied to any traffic from Science DMZ machines. Even non-science flows (e.g., Netflix) bypass campus policy enforcement.</a:t>
            </a:r>
          </a:p>
          <a:p>
            <a:pPr lvl="1" algn="just">
              <a:lnSpc>
                <a:spcPct val="120000"/>
              </a:lnSpc>
              <a:buClr>
                <a:srgbClr val="0033CC"/>
              </a:buClr>
              <a:buSzPct val="100000"/>
              <a:buFont typeface="Wingdings" charset="0"/>
              <a:buChar char=""/>
            </a:pPr>
            <a:r>
              <a:rPr lang="en-US" sz="2900" dirty="0">
                <a:solidFill>
                  <a:srgbClr val="000000"/>
                </a:solidFill>
                <a:latin typeface="Times New Roman" charset="0"/>
              </a:rPr>
              <a:t>Researchers must decide whether to connect their machines to the Science DMZ or the Campus Network.</a:t>
            </a:r>
            <a:endParaRPr lang="en-US" dirty="0"/>
          </a:p>
        </p:txBody>
      </p:sp>
      <p:sp>
        <p:nvSpPr>
          <p:cNvPr id="2" name="Rectangle 1"/>
          <p:cNvSpPr/>
          <p:nvPr/>
        </p:nvSpPr>
        <p:spPr>
          <a:xfrm>
            <a:off x="3" y="64730"/>
            <a:ext cx="9132807" cy="317495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grpSp>
        <p:nvGrpSpPr>
          <p:cNvPr id="5" name="Group 4"/>
          <p:cNvGrpSpPr/>
          <p:nvPr/>
        </p:nvGrpSpPr>
        <p:grpSpPr>
          <a:xfrm>
            <a:off x="3249553" y="200397"/>
            <a:ext cx="5883257" cy="2943470"/>
            <a:chOff x="5943555" y="2644232"/>
            <a:chExt cx="5883257" cy="2943470"/>
          </a:xfrm>
        </p:grpSpPr>
        <p:grpSp>
          <p:nvGrpSpPr>
            <p:cNvPr id="8" name="Group 7"/>
            <p:cNvGrpSpPr/>
            <p:nvPr/>
          </p:nvGrpSpPr>
          <p:grpSpPr>
            <a:xfrm>
              <a:off x="5943555" y="3205141"/>
              <a:ext cx="3226251" cy="1788501"/>
              <a:chOff x="4457665" y="3154092"/>
              <a:chExt cx="2419688" cy="1788501"/>
            </a:xfrm>
          </p:grpSpPr>
          <p:sp>
            <p:nvSpPr>
              <p:cNvPr id="55" name="Cloud 54"/>
              <p:cNvSpPr/>
              <p:nvPr/>
            </p:nvSpPr>
            <p:spPr>
              <a:xfrm rot="18992188">
                <a:off x="4457665" y="3386670"/>
                <a:ext cx="2419688" cy="1316645"/>
              </a:xfrm>
              <a:prstGeom prst="cloud">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a:endCxn id="60" idx="0"/>
              </p:cNvCxnSpPr>
              <p:nvPr/>
            </p:nvCxnSpPr>
            <p:spPr>
              <a:xfrm flipH="1">
                <a:off x="5263353" y="3154092"/>
                <a:ext cx="937040" cy="11977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5746483" y="3652359"/>
                <a:ext cx="791785" cy="523220"/>
              </a:xfrm>
              <a:prstGeom prst="rect">
                <a:avLst/>
              </a:prstGeom>
              <a:noFill/>
              <a:ln w="12700" cmpd="sng">
                <a:noFill/>
              </a:ln>
            </p:spPr>
            <p:txBody>
              <a:bodyPr wrap="square" rtlCol="0">
                <a:spAutoFit/>
              </a:bodyPr>
              <a:lstStyle/>
              <a:p>
                <a:r>
                  <a:rPr lang="en-US" sz="1400" b="1" dirty="0"/>
                  <a:t>Science</a:t>
                </a:r>
              </a:p>
              <a:p>
                <a:r>
                  <a:rPr lang="en-US" sz="1400" b="1" dirty="0"/>
                  <a:t> DMZ</a:t>
                </a:r>
              </a:p>
            </p:txBody>
          </p:sp>
          <p:grpSp>
            <p:nvGrpSpPr>
              <p:cNvPr id="58" name="Group 57"/>
              <p:cNvGrpSpPr/>
              <p:nvPr/>
            </p:nvGrpSpPr>
            <p:grpSpPr>
              <a:xfrm>
                <a:off x="4919542" y="4351804"/>
                <a:ext cx="687621" cy="590789"/>
                <a:chOff x="4808575" y="4704889"/>
                <a:chExt cx="687621" cy="590789"/>
              </a:xfrm>
            </p:grpSpPr>
            <p:pic>
              <p:nvPicPr>
                <p:cNvPr id="60"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75" y="4704889"/>
                  <a:ext cx="687621" cy="590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1" name="TextBox 60"/>
                <p:cNvSpPr txBox="1"/>
                <p:nvPr/>
              </p:nvSpPr>
              <p:spPr>
                <a:xfrm>
                  <a:off x="4808576" y="4786074"/>
                  <a:ext cx="554836" cy="369332"/>
                </a:xfrm>
                <a:prstGeom prst="rect">
                  <a:avLst/>
                </a:prstGeom>
                <a:noFill/>
              </p:spPr>
              <p:txBody>
                <a:bodyPr wrap="square" rtlCol="0">
                  <a:spAutoFit/>
                </a:bodyPr>
                <a:lstStyle/>
                <a:p>
                  <a:r>
                    <a:rPr lang="en-US" b="1" dirty="0" smtClean="0"/>
                    <a:t>HPC</a:t>
                  </a:r>
                  <a:endParaRPr lang="en-US" b="1" dirty="0"/>
                </a:p>
              </p:txBody>
            </p:sp>
          </p:grpSp>
        </p:grpSp>
        <p:cxnSp>
          <p:nvCxnSpPr>
            <p:cNvPr id="9" name="Straight Connector 8"/>
            <p:cNvCxnSpPr/>
            <p:nvPr/>
          </p:nvCxnSpPr>
          <p:spPr>
            <a:xfrm flipH="1">
              <a:off x="9217584" y="5183431"/>
              <a:ext cx="311163" cy="2895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903182" y="5205003"/>
              <a:ext cx="257436" cy="26798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736515" y="5175756"/>
              <a:ext cx="311163" cy="2895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422111" y="5197327"/>
              <a:ext cx="257436" cy="26798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774660" y="5177546"/>
              <a:ext cx="311163" cy="2895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460258" y="5199118"/>
              <a:ext cx="257436" cy="26798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28" idx="3"/>
            </p:cNvCxnSpPr>
            <p:nvPr/>
          </p:nvCxnSpPr>
          <p:spPr>
            <a:xfrm>
              <a:off x="8717692" y="3076138"/>
              <a:ext cx="450501" cy="12900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29" idx="1"/>
            </p:cNvCxnSpPr>
            <p:nvPr/>
          </p:nvCxnSpPr>
          <p:spPr>
            <a:xfrm>
              <a:off x="9782811" y="3269224"/>
              <a:ext cx="900732" cy="22443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0718261" y="3569173"/>
              <a:ext cx="173835" cy="43247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1014691" y="4226629"/>
              <a:ext cx="173835" cy="43247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9708525" y="4294201"/>
              <a:ext cx="1183571" cy="33719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8267191" y="4226628"/>
              <a:ext cx="2328477" cy="38483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23" idx="6"/>
              <a:endCxn id="28" idx="1"/>
            </p:cNvCxnSpPr>
            <p:nvPr/>
          </p:nvCxnSpPr>
          <p:spPr>
            <a:xfrm>
              <a:off x="7686911" y="3057627"/>
              <a:ext cx="435689" cy="18510"/>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rrowheads="1"/>
            </p:cNvPicPr>
            <p:nvPr/>
          </p:nvPicPr>
          <p:blipFill>
            <a:blip r:embed="rId3">
              <a:duotone>
                <a:prstClr val="black"/>
                <a:srgbClr val="0E00F4">
                  <a:tint val="45000"/>
                  <a:satMod val="400000"/>
                </a:srgbClr>
              </a:duotone>
            </a:blip>
            <a:srcRect/>
            <a:stretch>
              <a:fillRect/>
            </a:stretch>
          </p:blipFill>
          <p:spPr bwMode="auto">
            <a:xfrm rot="18547638">
              <a:off x="10538810" y="3682564"/>
              <a:ext cx="697361" cy="987623"/>
            </a:xfrm>
            <a:prstGeom prst="rect">
              <a:avLst/>
            </a:prstGeom>
            <a:noFill/>
            <a:ln w="9525">
              <a:noFill/>
              <a:miter lim="800000"/>
              <a:headEnd/>
              <a:tailEnd/>
            </a:ln>
            <a:effectLst/>
          </p:spPr>
        </p:pic>
        <p:sp>
          <p:nvSpPr>
            <p:cNvPr id="23" name="Oval 22"/>
            <p:cNvSpPr/>
            <p:nvPr/>
          </p:nvSpPr>
          <p:spPr>
            <a:xfrm>
              <a:off x="6154433" y="2644232"/>
              <a:ext cx="1532479" cy="8267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Internet</a:t>
              </a:r>
            </a:p>
          </p:txBody>
        </p:sp>
        <p:sp>
          <p:nvSpPr>
            <p:cNvPr id="24" name="Isosceles Triangle 23"/>
            <p:cNvSpPr/>
            <p:nvPr/>
          </p:nvSpPr>
          <p:spPr>
            <a:xfrm>
              <a:off x="7686911" y="4603077"/>
              <a:ext cx="1143463" cy="743651"/>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t>Bldg</a:t>
              </a:r>
              <a:endParaRPr lang="en-US" sz="1100" dirty="0"/>
            </a:p>
            <a:p>
              <a:pPr algn="ctr"/>
              <a:r>
                <a:rPr lang="en-US" sz="1100" dirty="0"/>
                <a:t>A</a:t>
              </a:r>
            </a:p>
          </p:txBody>
        </p:sp>
        <p:sp>
          <p:nvSpPr>
            <p:cNvPr id="25" name="Isosceles Triangle 24"/>
            <p:cNvSpPr/>
            <p:nvPr/>
          </p:nvSpPr>
          <p:spPr>
            <a:xfrm>
              <a:off x="9098079" y="4603077"/>
              <a:ext cx="1228700" cy="743651"/>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t>Bldg</a:t>
              </a:r>
              <a:endParaRPr lang="en-US" sz="1100" dirty="0"/>
            </a:p>
            <a:p>
              <a:pPr algn="ctr"/>
              <a:r>
                <a:rPr lang="en-US" sz="1100" dirty="0"/>
                <a:t>B</a:t>
              </a:r>
            </a:p>
          </p:txBody>
        </p:sp>
        <p:sp>
          <p:nvSpPr>
            <p:cNvPr id="26" name="Isosceles Triangle 25"/>
            <p:cNvSpPr/>
            <p:nvPr/>
          </p:nvSpPr>
          <p:spPr>
            <a:xfrm>
              <a:off x="10611537" y="4603077"/>
              <a:ext cx="1215275" cy="743651"/>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t>Bldg</a:t>
              </a:r>
              <a:endParaRPr lang="en-US" sz="1100" dirty="0"/>
            </a:p>
            <a:p>
              <a:pPr algn="ctr"/>
              <a:r>
                <a:rPr lang="en-US" sz="1100" dirty="0"/>
                <a:t>C</a:t>
              </a:r>
            </a:p>
          </p:txBody>
        </p:sp>
        <p:pic>
          <p:nvPicPr>
            <p:cNvPr id="27" name="Picture 26" descr="Screen Shot 2016-07-11 at 3.16.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081" y="3091531"/>
              <a:ext cx="783873" cy="227222"/>
            </a:xfrm>
            <a:prstGeom prst="rect">
              <a:avLst/>
            </a:prstGeom>
          </p:spPr>
        </p:pic>
        <p:pic>
          <p:nvPicPr>
            <p:cNvPr id="28" name="Picture 115" descr="D:\Documents and Settings\sbeaver\My Documents\documents\packet\icons\router-gener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2601" y="2947133"/>
              <a:ext cx="595092" cy="258009"/>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Cube 28"/>
            <p:cNvSpPr/>
            <p:nvPr/>
          </p:nvSpPr>
          <p:spPr>
            <a:xfrm>
              <a:off x="10008062" y="3446342"/>
              <a:ext cx="1414049" cy="1892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tx1"/>
                  </a:solidFill>
                </a:rPr>
                <a:t>Middleboxes</a:t>
              </a:r>
              <a:endParaRPr lang="en-US" sz="1200" dirty="0">
                <a:solidFill>
                  <a:schemeClr val="tx1"/>
                </a:solidFill>
              </a:endParaRPr>
            </a:p>
          </p:txBody>
        </p:sp>
        <p:sp>
          <p:nvSpPr>
            <p:cNvPr id="30" name="TextBox 29"/>
            <p:cNvSpPr txBox="1"/>
            <p:nvPr/>
          </p:nvSpPr>
          <p:spPr>
            <a:xfrm>
              <a:off x="10420994" y="3857329"/>
              <a:ext cx="980009" cy="600164"/>
            </a:xfrm>
            <a:prstGeom prst="rect">
              <a:avLst/>
            </a:prstGeom>
            <a:noFill/>
          </p:spPr>
          <p:txBody>
            <a:bodyPr wrap="square" rtlCol="0">
              <a:spAutoFit/>
            </a:bodyPr>
            <a:lstStyle/>
            <a:p>
              <a:pPr algn="ctr"/>
              <a:r>
                <a:rPr lang="en-US" sz="1100" dirty="0">
                  <a:solidFill>
                    <a:schemeClr val="bg1"/>
                  </a:solidFill>
                </a:rPr>
                <a:t>Campus (Core) Network</a:t>
              </a:r>
            </a:p>
          </p:txBody>
        </p:sp>
        <p:pic>
          <p:nvPicPr>
            <p:cNvPr id="3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5101" y="5400829"/>
              <a:ext cx="342168" cy="175499"/>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8207" y="5400829"/>
              <a:ext cx="342168" cy="175499"/>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Oval 32"/>
            <p:cNvSpPr/>
            <p:nvPr/>
          </p:nvSpPr>
          <p:spPr>
            <a:xfrm>
              <a:off x="8085824" y="5467101"/>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flipH="1">
              <a:off x="8245195" y="5467100"/>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flipH="1">
              <a:off x="8404566" y="5478474"/>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1505" y="5412203"/>
              <a:ext cx="342168" cy="175499"/>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36"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4611" y="5412203"/>
              <a:ext cx="342168" cy="175499"/>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Oval 37"/>
            <p:cNvSpPr/>
            <p:nvPr/>
          </p:nvSpPr>
          <p:spPr>
            <a:xfrm>
              <a:off x="9582228" y="5478474"/>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flipH="1">
              <a:off x="9741600" y="5478474"/>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flipH="1">
              <a:off x="9900970" y="5488671"/>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1539" y="5404090"/>
              <a:ext cx="342168" cy="175499"/>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84644" y="5404090"/>
              <a:ext cx="342168" cy="175499"/>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Oval 42"/>
            <p:cNvSpPr/>
            <p:nvPr/>
          </p:nvSpPr>
          <p:spPr>
            <a:xfrm>
              <a:off x="11082260" y="5470361"/>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flipH="1">
              <a:off x="11241632" y="5470361"/>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flipH="1">
              <a:off x="11401004" y="5480558"/>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9224190" y="2874949"/>
              <a:ext cx="988996" cy="276999"/>
            </a:xfrm>
            <a:prstGeom prst="rect">
              <a:avLst/>
            </a:prstGeom>
            <a:noFill/>
          </p:spPr>
          <p:txBody>
            <a:bodyPr wrap="square" rtlCol="0">
              <a:spAutoFit/>
            </a:bodyPr>
            <a:lstStyle/>
            <a:p>
              <a:r>
                <a:rPr lang="en-US" sz="1200" dirty="0"/>
                <a:t>Firewall</a:t>
              </a:r>
            </a:p>
          </p:txBody>
        </p:sp>
        <p:sp>
          <p:nvSpPr>
            <p:cNvPr id="47" name="TextBox 46"/>
            <p:cNvSpPr txBox="1"/>
            <p:nvPr/>
          </p:nvSpPr>
          <p:spPr>
            <a:xfrm>
              <a:off x="7800451" y="2675457"/>
              <a:ext cx="1423739" cy="276999"/>
            </a:xfrm>
            <a:prstGeom prst="rect">
              <a:avLst/>
            </a:prstGeom>
            <a:noFill/>
          </p:spPr>
          <p:txBody>
            <a:bodyPr wrap="square" rtlCol="0">
              <a:spAutoFit/>
            </a:bodyPr>
            <a:lstStyle/>
            <a:p>
              <a:r>
                <a:rPr lang="en-US" sz="1200" dirty="0"/>
                <a:t>Edge Router</a:t>
              </a:r>
            </a:p>
          </p:txBody>
        </p:sp>
      </p:grpSp>
      <p:sp>
        <p:nvSpPr>
          <p:cNvPr id="6" name="Freeform 5"/>
          <p:cNvSpPr/>
          <p:nvPr/>
        </p:nvSpPr>
        <p:spPr>
          <a:xfrm>
            <a:off x="3238994" y="632305"/>
            <a:ext cx="2194606" cy="1371931"/>
          </a:xfrm>
          <a:custGeom>
            <a:avLst/>
            <a:gdLst>
              <a:gd name="connsiteX0" fmla="*/ 0 w 2067475"/>
              <a:gd name="connsiteY0" fmla="*/ 0 h 1591148"/>
              <a:gd name="connsiteX1" fmla="*/ 1407652 w 2067475"/>
              <a:gd name="connsiteY1" fmla="*/ 107097 h 1591148"/>
              <a:gd name="connsiteX2" fmla="*/ 2065576 w 2067475"/>
              <a:gd name="connsiteY2" fmla="*/ 413087 h 1591148"/>
              <a:gd name="connsiteX3" fmla="*/ 1224045 w 2067475"/>
              <a:gd name="connsiteY3" fmla="*/ 1591148 h 1591148"/>
            </a:gdLst>
            <a:ahLst/>
            <a:cxnLst>
              <a:cxn ang="0">
                <a:pos x="connsiteX0" y="connsiteY0"/>
              </a:cxn>
              <a:cxn ang="0">
                <a:pos x="connsiteX1" y="connsiteY1"/>
              </a:cxn>
              <a:cxn ang="0">
                <a:pos x="connsiteX2" y="connsiteY2"/>
              </a:cxn>
              <a:cxn ang="0">
                <a:pos x="connsiteX3" y="connsiteY3"/>
              </a:cxn>
            </a:cxnLst>
            <a:rect l="l" t="t" r="r" b="b"/>
            <a:pathLst>
              <a:path w="2067475" h="1591148">
                <a:moveTo>
                  <a:pt x="0" y="0"/>
                </a:moveTo>
                <a:cubicBezTo>
                  <a:pt x="531694" y="19124"/>
                  <a:pt x="1063389" y="38249"/>
                  <a:pt x="1407652" y="107097"/>
                </a:cubicBezTo>
                <a:cubicBezTo>
                  <a:pt x="1751915" y="175945"/>
                  <a:pt x="2096177" y="165745"/>
                  <a:pt x="2065576" y="413087"/>
                </a:cubicBezTo>
                <a:cubicBezTo>
                  <a:pt x="2034975" y="660429"/>
                  <a:pt x="1224045" y="1591148"/>
                  <a:pt x="1224045" y="1591148"/>
                </a:cubicBezTo>
              </a:path>
            </a:pathLst>
          </a:custGeom>
          <a:ln w="76200" cmpd="sng">
            <a:solidFill>
              <a:srgbClr val="27FF07"/>
            </a:solidFill>
          </a:ln>
        </p:spPr>
        <p:style>
          <a:lnRef idx="2">
            <a:schemeClr val="accent1"/>
          </a:lnRef>
          <a:fillRef idx="0">
            <a:schemeClr val="accent1"/>
          </a:fillRef>
          <a:effectRef idx="1">
            <a:schemeClr val="accent1"/>
          </a:effectRef>
          <a:fontRef idx="minor">
            <a:schemeClr val="tx1"/>
          </a:fontRef>
        </p:style>
        <p:txBody>
          <a:bodyPr lIns="91426" tIns="45714" rIns="91426" bIns="45714" rtlCol="0" anchor="ctr"/>
          <a:lstStyle/>
          <a:p>
            <a:pPr algn="ctr"/>
            <a:endParaRPr lang="en-US"/>
          </a:p>
        </p:txBody>
      </p:sp>
      <p:sp>
        <p:nvSpPr>
          <p:cNvPr id="7" name="Oval 6"/>
          <p:cNvSpPr/>
          <p:nvPr/>
        </p:nvSpPr>
        <p:spPr>
          <a:xfrm>
            <a:off x="1989073" y="200397"/>
            <a:ext cx="1249921" cy="802110"/>
          </a:xfrm>
          <a:prstGeom prst="ellipse">
            <a:avLst/>
          </a:prstGeom>
          <a:solidFill>
            <a:srgbClr val="1EB61C"/>
          </a:solidFill>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2000" dirty="0"/>
              <a:t>Netflix</a:t>
            </a:r>
          </a:p>
        </p:txBody>
      </p:sp>
    </p:spTree>
    <p:extLst>
      <p:ext uri="{BB962C8B-B14F-4D97-AF65-F5344CB8AC3E}">
        <p14:creationId xmlns:p14="http://schemas.microsoft.com/office/powerpoint/2010/main" val="2225868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Standard Science DMZ Solution</a:t>
            </a:r>
            <a:endParaRPr lang="en-US" dirty="0"/>
          </a:p>
        </p:txBody>
      </p:sp>
      <p:sp>
        <p:nvSpPr>
          <p:cNvPr id="4" name="Content Placeholder 3"/>
          <p:cNvSpPr>
            <a:spLocks noGrp="1"/>
          </p:cNvSpPr>
          <p:nvPr>
            <p:ph idx="1"/>
          </p:nvPr>
        </p:nvSpPr>
        <p:spPr/>
        <p:txBody>
          <a:bodyPr>
            <a:normAutofit fontScale="77500" lnSpcReduction="20000"/>
          </a:bodyPr>
          <a:lstStyle/>
          <a:p>
            <a:pPr algn="just">
              <a:lnSpc>
                <a:spcPct val="120000"/>
              </a:lnSpc>
              <a:buClr>
                <a:srgbClr val="0033CC"/>
              </a:buClr>
              <a:buSzPct val="100000"/>
              <a:buFont typeface="Wingdings" charset="0"/>
              <a:buChar char=""/>
            </a:pPr>
            <a:r>
              <a:rPr lang="en-US" sz="2900" dirty="0">
                <a:solidFill>
                  <a:srgbClr val="000000"/>
                </a:solidFill>
                <a:latin typeface="Times New Roman" charset="0"/>
              </a:rPr>
              <a:t>Deploy a </a:t>
            </a:r>
            <a:r>
              <a:rPr lang="en-US" sz="2900" i="1" dirty="0">
                <a:solidFill>
                  <a:srgbClr val="000000"/>
                </a:solidFill>
                <a:latin typeface="Times New Roman" charset="0"/>
              </a:rPr>
              <a:t>Science DMZ network </a:t>
            </a:r>
            <a:r>
              <a:rPr lang="en-US" sz="2900" dirty="0">
                <a:solidFill>
                  <a:srgbClr val="000000"/>
                </a:solidFill>
                <a:latin typeface="Times New Roman" charset="0"/>
              </a:rPr>
              <a:t>connected to the network edge.</a:t>
            </a:r>
          </a:p>
          <a:p>
            <a:pPr algn="just">
              <a:lnSpc>
                <a:spcPct val="120000"/>
              </a:lnSpc>
              <a:buClr>
                <a:srgbClr val="0033CC"/>
              </a:buClr>
              <a:buSzPct val="100000"/>
              <a:buFont typeface="Wingdings" charset="0"/>
              <a:buChar char=""/>
            </a:pPr>
            <a:r>
              <a:rPr lang="en-US" sz="2900" dirty="0">
                <a:solidFill>
                  <a:srgbClr val="000000"/>
                </a:solidFill>
                <a:latin typeface="Times New Roman" charset="0"/>
              </a:rPr>
              <a:t>Move HPC machines to the Science DMZ network </a:t>
            </a:r>
          </a:p>
          <a:p>
            <a:pPr algn="just">
              <a:lnSpc>
                <a:spcPct val="120000"/>
              </a:lnSpc>
              <a:buClr>
                <a:srgbClr val="0033CC"/>
              </a:buClr>
              <a:buSzPct val="100000"/>
              <a:buFont typeface="Wingdings" charset="0"/>
              <a:buChar char=""/>
            </a:pPr>
            <a:r>
              <a:rPr lang="en-US" sz="2900" dirty="0">
                <a:solidFill>
                  <a:srgbClr val="0000FF"/>
                </a:solidFill>
                <a:latin typeface="Times New Roman" charset="0"/>
              </a:rPr>
              <a:t>Advantages:</a:t>
            </a:r>
          </a:p>
          <a:p>
            <a:pPr lvl="1" algn="just">
              <a:lnSpc>
                <a:spcPct val="120000"/>
              </a:lnSpc>
              <a:buClr>
                <a:srgbClr val="0033CC"/>
              </a:buClr>
              <a:buSzPct val="100000"/>
              <a:buFont typeface="Wingdings" charset="0"/>
              <a:buChar char=""/>
            </a:pPr>
            <a:r>
              <a:rPr lang="en-US" sz="2900" dirty="0">
                <a:solidFill>
                  <a:srgbClr val="000000"/>
                </a:solidFill>
                <a:latin typeface="Times New Roman" charset="0"/>
              </a:rPr>
              <a:t> Traffic from HPC machines bypass </a:t>
            </a:r>
            <a:r>
              <a:rPr lang="en-US" sz="2900" dirty="0" err="1">
                <a:solidFill>
                  <a:srgbClr val="000000"/>
                </a:solidFill>
                <a:latin typeface="Times New Roman" charset="0"/>
              </a:rPr>
              <a:t>middlebox</a:t>
            </a:r>
            <a:r>
              <a:rPr lang="en-US" sz="2900" dirty="0">
                <a:solidFill>
                  <a:srgbClr val="000000"/>
                </a:solidFill>
                <a:latin typeface="Times New Roman" charset="0"/>
              </a:rPr>
              <a:t> bottlenecks</a:t>
            </a:r>
          </a:p>
          <a:p>
            <a:pPr algn="just">
              <a:lnSpc>
                <a:spcPct val="120000"/>
              </a:lnSpc>
              <a:buClr>
                <a:srgbClr val="0033CC"/>
              </a:buClr>
              <a:buSzPct val="100000"/>
              <a:buFont typeface="Wingdings" charset="0"/>
              <a:buChar char=""/>
            </a:pPr>
            <a:r>
              <a:rPr lang="en-US" sz="2900" dirty="0">
                <a:solidFill>
                  <a:srgbClr val="0000FF"/>
                </a:solidFill>
                <a:latin typeface="Times New Roman" charset="0"/>
              </a:rPr>
              <a:t>Disadvantages:</a:t>
            </a:r>
          </a:p>
          <a:p>
            <a:pPr lvl="1" algn="just">
              <a:lnSpc>
                <a:spcPct val="120000"/>
              </a:lnSpc>
              <a:buClr>
                <a:srgbClr val="0033CC"/>
              </a:buClr>
              <a:buSzPct val="100000"/>
              <a:buFont typeface="Wingdings" charset="0"/>
              <a:buChar char=""/>
            </a:pPr>
            <a:r>
              <a:rPr lang="en-US" sz="2900" dirty="0">
                <a:solidFill>
                  <a:srgbClr val="000000"/>
                </a:solidFill>
                <a:latin typeface="Times New Roman" charset="0"/>
              </a:rPr>
              <a:t> </a:t>
            </a:r>
            <a:r>
              <a:rPr lang="en-US" sz="2900" dirty="0">
                <a:latin typeface="Times New Roman" charset="0"/>
              </a:rPr>
              <a:t>Science DMZ machines are not protected by </a:t>
            </a:r>
            <a:r>
              <a:rPr lang="en-US" sz="2900" dirty="0" err="1">
                <a:latin typeface="Times New Roman" charset="0"/>
              </a:rPr>
              <a:t>middleboxes</a:t>
            </a:r>
            <a:r>
              <a:rPr lang="en-US" sz="2900" dirty="0">
                <a:latin typeface="Times New Roman" charset="0"/>
              </a:rPr>
              <a:t>.</a:t>
            </a:r>
          </a:p>
          <a:p>
            <a:pPr lvl="1" algn="just">
              <a:lnSpc>
                <a:spcPct val="120000"/>
              </a:lnSpc>
              <a:buClr>
                <a:srgbClr val="0033CC"/>
              </a:buClr>
              <a:buSzPct val="100000"/>
              <a:buFont typeface="Wingdings" charset="0"/>
              <a:buChar char=""/>
            </a:pPr>
            <a:r>
              <a:rPr lang="en-US" sz="2900" dirty="0">
                <a:solidFill>
                  <a:srgbClr val="000000"/>
                </a:solidFill>
                <a:latin typeface="Times New Roman" charset="0"/>
              </a:rPr>
              <a:t> Campus (</a:t>
            </a:r>
            <a:r>
              <a:rPr lang="en-US" sz="2900" dirty="0" err="1">
                <a:solidFill>
                  <a:srgbClr val="000000"/>
                </a:solidFill>
                <a:latin typeface="Times New Roman" charset="0"/>
              </a:rPr>
              <a:t>middlebox</a:t>
            </a:r>
            <a:r>
              <a:rPr lang="en-US" sz="2900" dirty="0">
                <a:solidFill>
                  <a:srgbClr val="000000"/>
                </a:solidFill>
                <a:latin typeface="Times New Roman" charset="0"/>
              </a:rPr>
              <a:t>) policy enforcement is not applied to any traffic from Science DMZ machines. Even non-science flows (e.g., Netflix) bypass campus policy enforcement.</a:t>
            </a:r>
          </a:p>
          <a:p>
            <a:pPr lvl="1" algn="just">
              <a:lnSpc>
                <a:spcPct val="120000"/>
              </a:lnSpc>
              <a:buClr>
                <a:srgbClr val="0033CC"/>
              </a:buClr>
              <a:buSzPct val="100000"/>
              <a:buFont typeface="Wingdings" charset="0"/>
              <a:buChar char=""/>
            </a:pPr>
            <a:r>
              <a:rPr lang="en-US" sz="2900" dirty="0">
                <a:solidFill>
                  <a:srgbClr val="FF0000"/>
                </a:solidFill>
                <a:latin typeface="Times New Roman" charset="0"/>
              </a:rPr>
              <a:t>Researchers must decide whether to connect their machines to the Science DMZ or the Campus Network.</a:t>
            </a:r>
            <a:endParaRPr lang="en-US" dirty="0">
              <a:solidFill>
                <a:srgbClr val="FF0000"/>
              </a:solidFill>
            </a:endParaRPr>
          </a:p>
        </p:txBody>
      </p:sp>
      <p:sp>
        <p:nvSpPr>
          <p:cNvPr id="2" name="Rectangle 1"/>
          <p:cNvSpPr/>
          <p:nvPr/>
        </p:nvSpPr>
        <p:spPr>
          <a:xfrm>
            <a:off x="3" y="64730"/>
            <a:ext cx="9132807" cy="31749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dirty="0"/>
          </a:p>
        </p:txBody>
      </p:sp>
      <p:grpSp>
        <p:nvGrpSpPr>
          <p:cNvPr id="5" name="Group 4"/>
          <p:cNvGrpSpPr/>
          <p:nvPr/>
        </p:nvGrpSpPr>
        <p:grpSpPr>
          <a:xfrm>
            <a:off x="3249553" y="200397"/>
            <a:ext cx="5883257" cy="2943470"/>
            <a:chOff x="5943555" y="2644232"/>
            <a:chExt cx="5883257" cy="2943470"/>
          </a:xfrm>
        </p:grpSpPr>
        <p:grpSp>
          <p:nvGrpSpPr>
            <p:cNvPr id="8" name="Group 7"/>
            <p:cNvGrpSpPr/>
            <p:nvPr/>
          </p:nvGrpSpPr>
          <p:grpSpPr>
            <a:xfrm>
              <a:off x="5943555" y="3205141"/>
              <a:ext cx="3226251" cy="1788501"/>
              <a:chOff x="4457665" y="3154092"/>
              <a:chExt cx="2419688" cy="1788501"/>
            </a:xfrm>
          </p:grpSpPr>
          <p:sp>
            <p:nvSpPr>
              <p:cNvPr id="55" name="Cloud 54"/>
              <p:cNvSpPr/>
              <p:nvPr/>
            </p:nvSpPr>
            <p:spPr>
              <a:xfrm rot="18992188">
                <a:off x="4457665" y="3386670"/>
                <a:ext cx="2419688" cy="1316645"/>
              </a:xfrm>
              <a:prstGeom prst="cloud">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a:endCxn id="60" idx="0"/>
              </p:cNvCxnSpPr>
              <p:nvPr/>
            </p:nvCxnSpPr>
            <p:spPr>
              <a:xfrm flipH="1">
                <a:off x="5263353" y="3154092"/>
                <a:ext cx="937040" cy="11977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5746483" y="3652359"/>
                <a:ext cx="791785" cy="523220"/>
              </a:xfrm>
              <a:prstGeom prst="rect">
                <a:avLst/>
              </a:prstGeom>
              <a:noFill/>
              <a:ln w="12700" cmpd="sng">
                <a:noFill/>
              </a:ln>
            </p:spPr>
            <p:txBody>
              <a:bodyPr wrap="square" rtlCol="0">
                <a:spAutoFit/>
              </a:bodyPr>
              <a:lstStyle/>
              <a:p>
                <a:r>
                  <a:rPr lang="en-US" sz="1400" b="1" dirty="0"/>
                  <a:t>Science</a:t>
                </a:r>
              </a:p>
              <a:p>
                <a:r>
                  <a:rPr lang="en-US" sz="1400" b="1" dirty="0"/>
                  <a:t> DMZ</a:t>
                </a:r>
              </a:p>
            </p:txBody>
          </p:sp>
          <p:grpSp>
            <p:nvGrpSpPr>
              <p:cNvPr id="58" name="Group 57"/>
              <p:cNvGrpSpPr/>
              <p:nvPr/>
            </p:nvGrpSpPr>
            <p:grpSpPr>
              <a:xfrm>
                <a:off x="4919542" y="4351804"/>
                <a:ext cx="687621" cy="590789"/>
                <a:chOff x="4808575" y="4704889"/>
                <a:chExt cx="687621" cy="590789"/>
              </a:xfrm>
            </p:grpSpPr>
            <p:pic>
              <p:nvPicPr>
                <p:cNvPr id="60"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75" y="4704889"/>
                  <a:ext cx="687621" cy="590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1" name="TextBox 60"/>
                <p:cNvSpPr txBox="1"/>
                <p:nvPr/>
              </p:nvSpPr>
              <p:spPr>
                <a:xfrm>
                  <a:off x="4808576" y="4786074"/>
                  <a:ext cx="554836" cy="369332"/>
                </a:xfrm>
                <a:prstGeom prst="rect">
                  <a:avLst/>
                </a:prstGeom>
                <a:noFill/>
              </p:spPr>
              <p:txBody>
                <a:bodyPr wrap="square" rtlCol="0">
                  <a:spAutoFit/>
                </a:bodyPr>
                <a:lstStyle/>
                <a:p>
                  <a:r>
                    <a:rPr lang="en-US" b="1" dirty="0" smtClean="0"/>
                    <a:t>HPC</a:t>
                  </a:r>
                  <a:endParaRPr lang="en-US" b="1" dirty="0"/>
                </a:p>
              </p:txBody>
            </p:sp>
          </p:grpSp>
        </p:grpSp>
        <p:cxnSp>
          <p:nvCxnSpPr>
            <p:cNvPr id="9" name="Straight Connector 8"/>
            <p:cNvCxnSpPr/>
            <p:nvPr/>
          </p:nvCxnSpPr>
          <p:spPr>
            <a:xfrm flipH="1">
              <a:off x="9217584" y="5183431"/>
              <a:ext cx="311163" cy="2895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903182" y="5205003"/>
              <a:ext cx="257436" cy="26798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736515" y="5175756"/>
              <a:ext cx="311163" cy="2895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422111" y="5197327"/>
              <a:ext cx="257436" cy="26798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774660" y="5177546"/>
              <a:ext cx="311163" cy="2895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460258" y="5199118"/>
              <a:ext cx="257436" cy="26798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28" idx="3"/>
            </p:cNvCxnSpPr>
            <p:nvPr/>
          </p:nvCxnSpPr>
          <p:spPr>
            <a:xfrm>
              <a:off x="8717692" y="3076138"/>
              <a:ext cx="450501" cy="12900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29" idx="1"/>
            </p:cNvCxnSpPr>
            <p:nvPr/>
          </p:nvCxnSpPr>
          <p:spPr>
            <a:xfrm>
              <a:off x="9782811" y="3269224"/>
              <a:ext cx="900732" cy="22443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0718261" y="3569173"/>
              <a:ext cx="173835" cy="43247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1014691" y="4226629"/>
              <a:ext cx="173835" cy="43247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9708525" y="4294201"/>
              <a:ext cx="1183571" cy="33719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8267191" y="4226628"/>
              <a:ext cx="2328477" cy="38483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23" idx="6"/>
              <a:endCxn id="28" idx="1"/>
            </p:cNvCxnSpPr>
            <p:nvPr/>
          </p:nvCxnSpPr>
          <p:spPr>
            <a:xfrm>
              <a:off x="7686911" y="3057627"/>
              <a:ext cx="435689" cy="18510"/>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rrowheads="1"/>
            </p:cNvPicPr>
            <p:nvPr/>
          </p:nvPicPr>
          <p:blipFill>
            <a:blip r:embed="rId3">
              <a:duotone>
                <a:prstClr val="black"/>
                <a:srgbClr val="0E00F4">
                  <a:tint val="45000"/>
                  <a:satMod val="400000"/>
                </a:srgbClr>
              </a:duotone>
            </a:blip>
            <a:srcRect/>
            <a:stretch>
              <a:fillRect/>
            </a:stretch>
          </p:blipFill>
          <p:spPr bwMode="auto">
            <a:xfrm rot="18547638">
              <a:off x="10538810" y="3682564"/>
              <a:ext cx="697361" cy="987623"/>
            </a:xfrm>
            <a:prstGeom prst="rect">
              <a:avLst/>
            </a:prstGeom>
            <a:noFill/>
            <a:ln w="9525">
              <a:noFill/>
              <a:miter lim="800000"/>
              <a:headEnd/>
              <a:tailEnd/>
            </a:ln>
            <a:effectLst/>
          </p:spPr>
        </p:pic>
        <p:sp>
          <p:nvSpPr>
            <p:cNvPr id="23" name="Oval 22"/>
            <p:cNvSpPr/>
            <p:nvPr/>
          </p:nvSpPr>
          <p:spPr>
            <a:xfrm>
              <a:off x="6154433" y="2644232"/>
              <a:ext cx="1532479" cy="8267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Internet</a:t>
              </a:r>
            </a:p>
          </p:txBody>
        </p:sp>
        <p:sp>
          <p:nvSpPr>
            <p:cNvPr id="24" name="Isosceles Triangle 23"/>
            <p:cNvSpPr/>
            <p:nvPr/>
          </p:nvSpPr>
          <p:spPr>
            <a:xfrm>
              <a:off x="7686911" y="4603077"/>
              <a:ext cx="1143463" cy="743651"/>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t>Bldg</a:t>
              </a:r>
              <a:endParaRPr lang="en-US" sz="1100" dirty="0"/>
            </a:p>
            <a:p>
              <a:pPr algn="ctr"/>
              <a:r>
                <a:rPr lang="en-US" sz="1100" dirty="0"/>
                <a:t>A</a:t>
              </a:r>
            </a:p>
          </p:txBody>
        </p:sp>
        <p:sp>
          <p:nvSpPr>
            <p:cNvPr id="25" name="Isosceles Triangle 24"/>
            <p:cNvSpPr/>
            <p:nvPr/>
          </p:nvSpPr>
          <p:spPr>
            <a:xfrm>
              <a:off x="9098079" y="4603077"/>
              <a:ext cx="1228700" cy="743651"/>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t>Bldg</a:t>
              </a:r>
              <a:endParaRPr lang="en-US" sz="1100" dirty="0"/>
            </a:p>
            <a:p>
              <a:pPr algn="ctr"/>
              <a:r>
                <a:rPr lang="en-US" sz="1100" dirty="0"/>
                <a:t>B</a:t>
              </a:r>
            </a:p>
          </p:txBody>
        </p:sp>
        <p:sp>
          <p:nvSpPr>
            <p:cNvPr id="26" name="Isosceles Triangle 25"/>
            <p:cNvSpPr/>
            <p:nvPr/>
          </p:nvSpPr>
          <p:spPr>
            <a:xfrm>
              <a:off x="10611537" y="4603077"/>
              <a:ext cx="1215275" cy="743651"/>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t>Bldg</a:t>
              </a:r>
              <a:endParaRPr lang="en-US" sz="1100" dirty="0"/>
            </a:p>
            <a:p>
              <a:pPr algn="ctr"/>
              <a:r>
                <a:rPr lang="en-US" sz="1100" dirty="0"/>
                <a:t>C</a:t>
              </a:r>
            </a:p>
          </p:txBody>
        </p:sp>
        <p:pic>
          <p:nvPicPr>
            <p:cNvPr id="27" name="Picture 26" descr="Screen Shot 2016-07-11 at 3.16.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081" y="3091531"/>
              <a:ext cx="783873" cy="227222"/>
            </a:xfrm>
            <a:prstGeom prst="rect">
              <a:avLst/>
            </a:prstGeom>
          </p:spPr>
        </p:pic>
        <p:pic>
          <p:nvPicPr>
            <p:cNvPr id="28" name="Picture 115" descr="D:\Documents and Settings\sbeaver\My Documents\documents\packet\icons\router-gener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2601" y="2947133"/>
              <a:ext cx="595092" cy="258009"/>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Cube 28"/>
            <p:cNvSpPr/>
            <p:nvPr/>
          </p:nvSpPr>
          <p:spPr>
            <a:xfrm>
              <a:off x="10008062" y="3446342"/>
              <a:ext cx="1414049" cy="1892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tx1"/>
                  </a:solidFill>
                </a:rPr>
                <a:t>Middleboxes</a:t>
              </a:r>
              <a:endParaRPr lang="en-US" sz="1200" dirty="0">
                <a:solidFill>
                  <a:schemeClr val="tx1"/>
                </a:solidFill>
              </a:endParaRPr>
            </a:p>
          </p:txBody>
        </p:sp>
        <p:sp>
          <p:nvSpPr>
            <p:cNvPr id="30" name="TextBox 29"/>
            <p:cNvSpPr txBox="1"/>
            <p:nvPr/>
          </p:nvSpPr>
          <p:spPr>
            <a:xfrm>
              <a:off x="10420994" y="3857329"/>
              <a:ext cx="980009" cy="600164"/>
            </a:xfrm>
            <a:prstGeom prst="rect">
              <a:avLst/>
            </a:prstGeom>
            <a:noFill/>
          </p:spPr>
          <p:txBody>
            <a:bodyPr wrap="square" rtlCol="0">
              <a:spAutoFit/>
            </a:bodyPr>
            <a:lstStyle/>
            <a:p>
              <a:pPr algn="ctr"/>
              <a:r>
                <a:rPr lang="en-US" sz="1100" dirty="0">
                  <a:solidFill>
                    <a:schemeClr val="bg1"/>
                  </a:solidFill>
                </a:rPr>
                <a:t>Campus (Core) Network</a:t>
              </a:r>
            </a:p>
          </p:txBody>
        </p:sp>
        <p:pic>
          <p:nvPicPr>
            <p:cNvPr id="3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5101" y="5400829"/>
              <a:ext cx="342168" cy="175499"/>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8207" y="5400829"/>
              <a:ext cx="342168" cy="175499"/>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Oval 32"/>
            <p:cNvSpPr/>
            <p:nvPr/>
          </p:nvSpPr>
          <p:spPr>
            <a:xfrm>
              <a:off x="8085824" y="5467101"/>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flipH="1">
              <a:off x="8245195" y="5467100"/>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flipH="1">
              <a:off x="8404566" y="5478474"/>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1505" y="5412203"/>
              <a:ext cx="342168" cy="175499"/>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36"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4611" y="5412203"/>
              <a:ext cx="342168" cy="175499"/>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Oval 37"/>
            <p:cNvSpPr/>
            <p:nvPr/>
          </p:nvSpPr>
          <p:spPr>
            <a:xfrm>
              <a:off x="9582228" y="5478474"/>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flipH="1">
              <a:off x="9741600" y="5478474"/>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flipH="1">
              <a:off x="9900970" y="5488671"/>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1539" y="5404090"/>
              <a:ext cx="342168" cy="175499"/>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35" descr="D:\Documents and Settings\sbeaver\My Documents\documents\packet\icons\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84644" y="5404090"/>
              <a:ext cx="342168" cy="175499"/>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Oval 42"/>
            <p:cNvSpPr/>
            <p:nvPr/>
          </p:nvSpPr>
          <p:spPr>
            <a:xfrm>
              <a:off x="11082260" y="5470361"/>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flipH="1">
              <a:off x="11241632" y="5470361"/>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flipH="1">
              <a:off x="11401004" y="5480558"/>
              <a:ext cx="36777" cy="22654"/>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9224190" y="2874949"/>
              <a:ext cx="988996" cy="276999"/>
            </a:xfrm>
            <a:prstGeom prst="rect">
              <a:avLst/>
            </a:prstGeom>
            <a:noFill/>
          </p:spPr>
          <p:txBody>
            <a:bodyPr wrap="square" rtlCol="0">
              <a:spAutoFit/>
            </a:bodyPr>
            <a:lstStyle/>
            <a:p>
              <a:r>
                <a:rPr lang="en-US" sz="1200" dirty="0"/>
                <a:t>Firewall</a:t>
              </a:r>
            </a:p>
          </p:txBody>
        </p:sp>
        <p:sp>
          <p:nvSpPr>
            <p:cNvPr id="47" name="TextBox 46"/>
            <p:cNvSpPr txBox="1"/>
            <p:nvPr/>
          </p:nvSpPr>
          <p:spPr>
            <a:xfrm>
              <a:off x="7800451" y="2675457"/>
              <a:ext cx="1423739" cy="276999"/>
            </a:xfrm>
            <a:prstGeom prst="rect">
              <a:avLst/>
            </a:prstGeom>
            <a:noFill/>
          </p:spPr>
          <p:txBody>
            <a:bodyPr wrap="square" rtlCol="0">
              <a:spAutoFit/>
            </a:bodyPr>
            <a:lstStyle/>
            <a:p>
              <a:r>
                <a:rPr lang="en-US" sz="1200" dirty="0"/>
                <a:t>Edge Router</a:t>
              </a:r>
            </a:p>
          </p:txBody>
        </p:sp>
      </p:grpSp>
      <p:sp>
        <p:nvSpPr>
          <p:cNvPr id="7" name="Freeform 6"/>
          <p:cNvSpPr/>
          <p:nvPr/>
        </p:nvSpPr>
        <p:spPr>
          <a:xfrm>
            <a:off x="4375962" y="796424"/>
            <a:ext cx="3642009" cy="2202281"/>
          </a:xfrm>
          <a:custGeom>
            <a:avLst/>
            <a:gdLst>
              <a:gd name="connsiteX0" fmla="*/ 0 w 3642009"/>
              <a:gd name="connsiteY0" fmla="*/ 1192514 h 2202281"/>
              <a:gd name="connsiteX1" fmla="*/ 1178143 w 3642009"/>
              <a:gd name="connsiteY1" fmla="*/ 106249 h 2202281"/>
              <a:gd name="connsiteX2" fmla="*/ 2187980 w 3642009"/>
              <a:gd name="connsiteY2" fmla="*/ 75650 h 2202281"/>
              <a:gd name="connsiteX3" fmla="*/ 3151916 w 3642009"/>
              <a:gd name="connsiteY3" fmla="*/ 412239 h 2202281"/>
              <a:gd name="connsiteX4" fmla="*/ 3534430 w 3642009"/>
              <a:gd name="connsiteY4" fmla="*/ 917123 h 2202281"/>
              <a:gd name="connsiteX5" fmla="*/ 1224045 w 3642009"/>
              <a:gd name="connsiteY5" fmla="*/ 1437306 h 2202281"/>
              <a:gd name="connsiteX6" fmla="*/ 734427 w 3642009"/>
              <a:gd name="connsiteY6" fmla="*/ 2202281 h 220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009" h="2202281">
                <a:moveTo>
                  <a:pt x="0" y="1192514"/>
                </a:moveTo>
                <a:cubicBezTo>
                  <a:pt x="406740" y="742453"/>
                  <a:pt x="813480" y="292393"/>
                  <a:pt x="1178143" y="106249"/>
                </a:cubicBezTo>
                <a:cubicBezTo>
                  <a:pt x="1542806" y="-79895"/>
                  <a:pt x="1859018" y="24652"/>
                  <a:pt x="2187980" y="75650"/>
                </a:cubicBezTo>
                <a:cubicBezTo>
                  <a:pt x="2516942" y="126648"/>
                  <a:pt x="2927508" y="271994"/>
                  <a:pt x="3151916" y="412239"/>
                </a:cubicBezTo>
                <a:cubicBezTo>
                  <a:pt x="3376324" y="552484"/>
                  <a:pt x="3855742" y="746279"/>
                  <a:pt x="3534430" y="917123"/>
                </a:cubicBezTo>
                <a:cubicBezTo>
                  <a:pt x="3213118" y="1087967"/>
                  <a:pt x="1690712" y="1223113"/>
                  <a:pt x="1224045" y="1437306"/>
                </a:cubicBezTo>
                <a:cubicBezTo>
                  <a:pt x="757378" y="1651499"/>
                  <a:pt x="745902" y="1926890"/>
                  <a:pt x="734427" y="2202281"/>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lIns="91426" tIns="45714" rIns="91426" bIns="45714" rtlCol="0" anchor="ctr"/>
          <a:lstStyle/>
          <a:p>
            <a:pPr algn="ctr"/>
            <a:endParaRPr lang="en-US"/>
          </a:p>
        </p:txBody>
      </p:sp>
      <p:sp>
        <p:nvSpPr>
          <p:cNvPr id="48" name="TextBox 47"/>
          <p:cNvSpPr txBox="1"/>
          <p:nvPr/>
        </p:nvSpPr>
        <p:spPr>
          <a:xfrm>
            <a:off x="7466612" y="228590"/>
            <a:ext cx="1518929" cy="646319"/>
          </a:xfrm>
          <a:prstGeom prst="rect">
            <a:avLst/>
          </a:prstGeom>
          <a:noFill/>
          <a:ln>
            <a:noFill/>
          </a:ln>
        </p:spPr>
        <p:txBody>
          <a:bodyPr wrap="square" lIns="91426" tIns="45714" rIns="91426" bIns="45714" rtlCol="0">
            <a:spAutoFit/>
          </a:bodyPr>
          <a:lstStyle/>
          <a:p>
            <a:pPr algn="ctr"/>
            <a:r>
              <a:rPr lang="en-US" dirty="0" smtClean="0">
                <a:solidFill>
                  <a:srgbClr val="FF0000"/>
                </a:solidFill>
              </a:rPr>
              <a:t>Slow Speeds to HPC</a:t>
            </a:r>
            <a:endParaRPr lang="en-US" dirty="0">
              <a:solidFill>
                <a:srgbClr val="FF0000"/>
              </a:solidFill>
            </a:endParaRPr>
          </a:p>
        </p:txBody>
      </p:sp>
      <p:cxnSp>
        <p:nvCxnSpPr>
          <p:cNvPr id="50" name="Straight Arrow Connector 49"/>
          <p:cNvCxnSpPr/>
          <p:nvPr/>
        </p:nvCxnSpPr>
        <p:spPr>
          <a:xfrm flipH="1">
            <a:off x="7206965" y="647699"/>
            <a:ext cx="520024" cy="3548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31" idx="1"/>
          </p:cNvCxnSpPr>
          <p:nvPr/>
        </p:nvCxnSpPr>
        <p:spPr>
          <a:xfrm flipH="1" flipV="1">
            <a:off x="4375962" y="2731924"/>
            <a:ext cx="545134" cy="312823"/>
          </a:xfrm>
          <a:prstGeom prst="straightConnector1">
            <a:avLst/>
          </a:prstGeom>
          <a:ln w="28575" cmpd="sng">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flipH="1">
            <a:off x="4683524" y="2491884"/>
            <a:ext cx="253548" cy="523208"/>
          </a:xfrm>
          <a:prstGeom prst="rect">
            <a:avLst/>
          </a:prstGeom>
          <a:noFill/>
        </p:spPr>
        <p:txBody>
          <a:bodyPr wrap="square" lIns="91426" tIns="45714" rIns="91426" bIns="45714" rtlCol="0">
            <a:spAutoFit/>
          </a:bodyPr>
          <a:lstStyle/>
          <a:p>
            <a:r>
              <a:rPr lang="en-US" sz="2800" dirty="0"/>
              <a:t>?</a:t>
            </a:r>
          </a:p>
        </p:txBody>
      </p:sp>
    </p:spTree>
    <p:extLst>
      <p:ext uri="{BB962C8B-B14F-4D97-AF65-F5344CB8AC3E}">
        <p14:creationId xmlns:p14="http://schemas.microsoft.com/office/powerpoint/2010/main" val="211320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Agenda</a:t>
            </a:r>
            <a:endParaRPr lang="en-US" dirty="0">
              <a:solidFill>
                <a:schemeClr val="tx2"/>
              </a:solidFill>
            </a:endParaRPr>
          </a:p>
        </p:txBody>
      </p:sp>
      <p:sp>
        <p:nvSpPr>
          <p:cNvPr id="3" name="Content Placeholder 2"/>
          <p:cNvSpPr>
            <a:spLocks noGrp="1"/>
          </p:cNvSpPr>
          <p:nvPr>
            <p:ph idx="1"/>
          </p:nvPr>
        </p:nvSpPr>
        <p:spPr/>
        <p:txBody>
          <a:bodyPr/>
          <a:lstStyle/>
          <a:p>
            <a:pPr>
              <a:buClr>
                <a:srgbClr val="FF0000"/>
              </a:buClr>
              <a:buFont typeface="Wingdings" charset="2"/>
              <a:buChar char="ü"/>
            </a:pPr>
            <a:r>
              <a:rPr lang="en-US" dirty="0" smtClean="0"/>
              <a:t>Big data woes on the </a:t>
            </a:r>
            <a:r>
              <a:rPr lang="en-US" dirty="0"/>
              <a:t>c</a:t>
            </a:r>
            <a:r>
              <a:rPr lang="en-US" dirty="0" smtClean="0"/>
              <a:t>ampus network</a:t>
            </a:r>
          </a:p>
          <a:p>
            <a:r>
              <a:rPr lang="en-US" dirty="0" smtClean="0"/>
              <a:t>Standard </a:t>
            </a:r>
            <a:r>
              <a:rPr lang="en-US" dirty="0"/>
              <a:t>science DMZ solution</a:t>
            </a:r>
          </a:p>
          <a:p>
            <a:r>
              <a:rPr lang="en-US" dirty="0" smtClean="0"/>
              <a:t>Brief SDN overview</a:t>
            </a:r>
          </a:p>
          <a:p>
            <a:r>
              <a:rPr lang="en-US" dirty="0" smtClean="0"/>
              <a:t>A new DMZ approach</a:t>
            </a:r>
          </a:p>
          <a:p>
            <a:r>
              <a:rPr lang="en-US" dirty="0" smtClean="0"/>
              <a:t>Some results</a:t>
            </a:r>
          </a:p>
          <a:p>
            <a:endParaRPr lang="en-US" dirty="0" smtClean="0"/>
          </a:p>
        </p:txBody>
      </p:sp>
    </p:spTree>
    <p:extLst>
      <p:ext uri="{BB962C8B-B14F-4D97-AF65-F5344CB8AC3E}">
        <p14:creationId xmlns:p14="http://schemas.microsoft.com/office/powerpoint/2010/main" val="3289324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65" y="-209071"/>
            <a:ext cx="8585626" cy="1143000"/>
          </a:xfrm>
        </p:spPr>
        <p:txBody>
          <a:bodyPr>
            <a:normAutofit fontScale="90000"/>
          </a:bodyPr>
          <a:lstStyle/>
          <a:p>
            <a:r>
              <a:rPr lang="en-US" dirty="0" smtClean="0">
                <a:solidFill>
                  <a:schemeClr val="tx2"/>
                </a:solidFill>
              </a:rPr>
              <a:t>Developing an All-Campus Science DMZ</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2">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pic>
        <p:nvPicPr>
          <p:cNvPr id="124"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5" name="TextBox 124"/>
          <p:cNvSpPr txBox="1"/>
          <p:nvPr/>
        </p:nvSpPr>
        <p:spPr>
          <a:xfrm>
            <a:off x="7878496" y="5881349"/>
            <a:ext cx="837955" cy="369320"/>
          </a:xfrm>
          <a:prstGeom prst="rect">
            <a:avLst/>
          </a:prstGeom>
          <a:noFill/>
        </p:spPr>
        <p:txBody>
          <a:bodyPr wrap="square" lIns="91426" tIns="45714" rIns="91426" bIns="45714" rtlCol="0">
            <a:spAutoFit/>
          </a:bodyPr>
          <a:lstStyle/>
          <a:p>
            <a:r>
              <a:rPr lang="en-US" dirty="0" smtClean="0"/>
              <a:t>HPC</a:t>
            </a:r>
            <a:endParaRPr lang="en-US" dirty="0"/>
          </a:p>
        </p:txBody>
      </p:sp>
      <p:cxnSp>
        <p:nvCxnSpPr>
          <p:cNvPr id="126" name="Straight Connector 125"/>
          <p:cNvCxnSpPr>
            <a:endCxn id="125" idx="1"/>
          </p:cNvCxnSpPr>
          <p:nvPr/>
        </p:nvCxnSpPr>
        <p:spPr>
          <a:xfrm>
            <a:off x="7003260" y="6030102"/>
            <a:ext cx="875236" cy="3590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52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65" y="-209071"/>
            <a:ext cx="8585626" cy="1143000"/>
          </a:xfrm>
        </p:spPr>
        <p:txBody>
          <a:bodyPr>
            <a:normAutofit fontScale="90000"/>
          </a:bodyPr>
          <a:lstStyle/>
          <a:p>
            <a:r>
              <a:rPr lang="en-US" dirty="0" smtClean="0">
                <a:solidFill>
                  <a:schemeClr val="tx2"/>
                </a:solidFill>
              </a:rPr>
              <a:t>Developing an All-Campus Science DMZ</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2">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sp>
        <p:nvSpPr>
          <p:cNvPr id="121" name="Rounded Rectangle 120"/>
          <p:cNvSpPr/>
          <p:nvPr/>
        </p:nvSpPr>
        <p:spPr>
          <a:xfrm>
            <a:off x="2397508" y="4815329"/>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200" dirty="0"/>
              <a:t>SDN Switch</a:t>
            </a:r>
          </a:p>
        </p:txBody>
      </p:sp>
      <p:sp>
        <p:nvSpPr>
          <p:cNvPr id="122" name="Rounded Rectangle 121"/>
          <p:cNvSpPr/>
          <p:nvPr/>
        </p:nvSpPr>
        <p:spPr>
          <a:xfrm>
            <a:off x="4243433" y="4806747"/>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200" dirty="0"/>
              <a:t>SDN Switch</a:t>
            </a:r>
          </a:p>
        </p:txBody>
      </p:sp>
      <p:sp>
        <p:nvSpPr>
          <p:cNvPr id="123" name="Rounded Rectangle 122"/>
          <p:cNvSpPr/>
          <p:nvPr/>
        </p:nvSpPr>
        <p:spPr>
          <a:xfrm>
            <a:off x="6100791" y="4820955"/>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200" dirty="0"/>
              <a:t>SDN Switch</a:t>
            </a:r>
          </a:p>
        </p:txBody>
      </p:sp>
      <p:pic>
        <p:nvPicPr>
          <p:cNvPr id="124"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5" name="TextBox 124"/>
          <p:cNvSpPr txBox="1"/>
          <p:nvPr/>
        </p:nvSpPr>
        <p:spPr>
          <a:xfrm>
            <a:off x="7878496" y="5881349"/>
            <a:ext cx="837955" cy="369320"/>
          </a:xfrm>
          <a:prstGeom prst="rect">
            <a:avLst/>
          </a:prstGeom>
          <a:noFill/>
        </p:spPr>
        <p:txBody>
          <a:bodyPr wrap="square" lIns="91426" tIns="45714" rIns="91426" bIns="45714" rtlCol="0">
            <a:spAutoFit/>
          </a:bodyPr>
          <a:lstStyle/>
          <a:p>
            <a:r>
              <a:rPr lang="en-US" dirty="0" smtClean="0"/>
              <a:t>HPC</a:t>
            </a:r>
            <a:endParaRPr lang="en-US" dirty="0"/>
          </a:p>
        </p:txBody>
      </p:sp>
      <p:cxnSp>
        <p:nvCxnSpPr>
          <p:cNvPr id="126" name="Straight Connector 125"/>
          <p:cNvCxnSpPr>
            <a:endCxn id="125" idx="1"/>
          </p:cNvCxnSpPr>
          <p:nvPr/>
        </p:nvCxnSpPr>
        <p:spPr>
          <a:xfrm>
            <a:off x="7003260" y="6030102"/>
            <a:ext cx="875236" cy="3590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752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65" y="-209071"/>
            <a:ext cx="8585626" cy="1143000"/>
          </a:xfrm>
        </p:spPr>
        <p:txBody>
          <a:bodyPr>
            <a:normAutofit fontScale="90000"/>
          </a:bodyPr>
          <a:lstStyle/>
          <a:p>
            <a:r>
              <a:rPr lang="en-US" dirty="0" smtClean="0">
                <a:solidFill>
                  <a:schemeClr val="tx2"/>
                </a:solidFill>
              </a:rPr>
              <a:t>Developing an All-Campus Science DMZ</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2">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grpSp>
        <p:nvGrpSpPr>
          <p:cNvPr id="127" name="Group 126"/>
          <p:cNvGrpSpPr/>
          <p:nvPr/>
        </p:nvGrpSpPr>
        <p:grpSpPr>
          <a:xfrm>
            <a:off x="2397508" y="1997072"/>
            <a:ext cx="6380004" cy="4573858"/>
            <a:chOff x="2397508" y="1997072"/>
            <a:chExt cx="6380004" cy="4573858"/>
          </a:xfrm>
        </p:grpSpPr>
        <p:cxnSp>
          <p:nvCxnSpPr>
            <p:cNvPr id="115" name="Straight Connector 114"/>
            <p:cNvCxnSpPr/>
            <p:nvPr/>
          </p:nvCxnSpPr>
          <p:spPr>
            <a:xfrm>
              <a:off x="3050724" y="1997072"/>
              <a:ext cx="406810" cy="1604492"/>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2897503" y="4247895"/>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20" idx="2"/>
            </p:cNvCxnSpPr>
            <p:nvPr/>
          </p:nvCxnSpPr>
          <p:spPr>
            <a:xfrm>
              <a:off x="3551330" y="4247895"/>
              <a:ext cx="1103306" cy="6305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645408" y="4191975"/>
              <a:ext cx="2928033" cy="7364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pic>
          <p:nvPicPr>
            <p:cNvPr id="119" name="Picture 118"/>
            <p:cNvPicPr>
              <a:picLocks noChangeArrowheads="1"/>
            </p:cNvPicPr>
            <p:nvPr/>
          </p:nvPicPr>
          <p:blipFill>
            <a:blip r:embed="rId2"/>
            <a:srcRect/>
            <a:stretch>
              <a:fillRect/>
            </a:stretch>
          </p:blipFill>
          <p:spPr bwMode="auto">
            <a:xfrm rot="18547638">
              <a:off x="3038433" y="3545460"/>
              <a:ext cx="838200" cy="762000"/>
            </a:xfrm>
            <a:prstGeom prst="rect">
              <a:avLst/>
            </a:prstGeom>
            <a:noFill/>
            <a:ln w="9525">
              <a:noFill/>
              <a:miter lim="800000"/>
              <a:headEnd/>
              <a:tailEnd/>
            </a:ln>
            <a:effectLst/>
          </p:spPr>
        </p:pic>
        <p:sp>
          <p:nvSpPr>
            <p:cNvPr id="120" name="TextBox 119"/>
            <p:cNvSpPr txBox="1"/>
            <p:nvPr/>
          </p:nvSpPr>
          <p:spPr>
            <a:xfrm>
              <a:off x="3172255" y="3601564"/>
              <a:ext cx="758149" cy="646331"/>
            </a:xfrm>
            <a:prstGeom prst="rect">
              <a:avLst/>
            </a:prstGeom>
            <a:noFill/>
          </p:spPr>
          <p:txBody>
            <a:bodyPr wrap="square" rtlCol="0">
              <a:spAutoFit/>
            </a:bodyPr>
            <a:lstStyle/>
            <a:p>
              <a:r>
                <a:rPr lang="en-US" dirty="0" smtClean="0"/>
                <a:t>SDN Core</a:t>
              </a:r>
              <a:endParaRPr lang="en-US" dirty="0"/>
            </a:p>
          </p:txBody>
        </p:sp>
        <p:sp>
          <p:nvSpPr>
            <p:cNvPr id="121" name="Rounded Rectangle 120"/>
            <p:cNvSpPr/>
            <p:nvPr/>
          </p:nvSpPr>
          <p:spPr>
            <a:xfrm>
              <a:off x="2397508" y="4815329"/>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2" name="Rounded Rectangle 121"/>
            <p:cNvSpPr/>
            <p:nvPr/>
          </p:nvSpPr>
          <p:spPr>
            <a:xfrm>
              <a:off x="4243433" y="4806747"/>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3" name="Rounded Rectangle 122"/>
            <p:cNvSpPr/>
            <p:nvPr/>
          </p:nvSpPr>
          <p:spPr>
            <a:xfrm>
              <a:off x="6100790" y="4820955"/>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pic>
          <p:nvPicPr>
            <p:cNvPr id="124"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5" name="TextBox 124"/>
            <p:cNvSpPr txBox="1"/>
            <p:nvPr/>
          </p:nvSpPr>
          <p:spPr>
            <a:xfrm>
              <a:off x="7878495" y="5881347"/>
              <a:ext cx="837955" cy="369332"/>
            </a:xfrm>
            <a:prstGeom prst="rect">
              <a:avLst/>
            </a:prstGeom>
            <a:noFill/>
          </p:spPr>
          <p:txBody>
            <a:bodyPr wrap="square" rtlCol="0">
              <a:spAutoFit/>
            </a:bodyPr>
            <a:lstStyle/>
            <a:p>
              <a:r>
                <a:rPr lang="en-US" dirty="0" smtClean="0"/>
                <a:t>HPC</a:t>
              </a:r>
              <a:endParaRPr lang="en-US" dirty="0"/>
            </a:p>
          </p:txBody>
        </p:sp>
        <p:cxnSp>
          <p:nvCxnSpPr>
            <p:cNvPr id="126" name="Straight Connector 125"/>
            <p:cNvCxnSpPr>
              <a:endCxn id="125" idx="1"/>
            </p:cNvCxnSpPr>
            <p:nvPr/>
          </p:nvCxnSpPr>
          <p:spPr>
            <a:xfrm>
              <a:off x="7003259" y="6030101"/>
              <a:ext cx="875236" cy="359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71494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65" y="-209071"/>
            <a:ext cx="8585626" cy="1143000"/>
          </a:xfrm>
        </p:spPr>
        <p:txBody>
          <a:bodyPr>
            <a:normAutofit fontScale="90000"/>
          </a:bodyPr>
          <a:lstStyle/>
          <a:p>
            <a:r>
              <a:rPr lang="en-US" dirty="0" smtClean="0">
                <a:solidFill>
                  <a:schemeClr val="tx2"/>
                </a:solidFill>
              </a:rPr>
              <a:t>Developing an All-Campus Science DMZ</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2">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grpSp>
        <p:nvGrpSpPr>
          <p:cNvPr id="127" name="Group 126"/>
          <p:cNvGrpSpPr/>
          <p:nvPr/>
        </p:nvGrpSpPr>
        <p:grpSpPr>
          <a:xfrm>
            <a:off x="2397508" y="1997072"/>
            <a:ext cx="6380004" cy="4573858"/>
            <a:chOff x="2397508" y="1997072"/>
            <a:chExt cx="6380004" cy="4573858"/>
          </a:xfrm>
        </p:grpSpPr>
        <p:cxnSp>
          <p:nvCxnSpPr>
            <p:cNvPr id="115" name="Straight Connector 114"/>
            <p:cNvCxnSpPr/>
            <p:nvPr/>
          </p:nvCxnSpPr>
          <p:spPr>
            <a:xfrm>
              <a:off x="3050724" y="1997072"/>
              <a:ext cx="406810" cy="1604492"/>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2897503" y="4247895"/>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20" idx="2"/>
            </p:cNvCxnSpPr>
            <p:nvPr/>
          </p:nvCxnSpPr>
          <p:spPr>
            <a:xfrm>
              <a:off x="3551330" y="4247895"/>
              <a:ext cx="1103306" cy="6305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645408" y="4191975"/>
              <a:ext cx="2928033" cy="7364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pic>
          <p:nvPicPr>
            <p:cNvPr id="119" name="Picture 118"/>
            <p:cNvPicPr>
              <a:picLocks noChangeArrowheads="1"/>
            </p:cNvPicPr>
            <p:nvPr/>
          </p:nvPicPr>
          <p:blipFill>
            <a:blip r:embed="rId2"/>
            <a:srcRect/>
            <a:stretch>
              <a:fillRect/>
            </a:stretch>
          </p:blipFill>
          <p:spPr bwMode="auto">
            <a:xfrm rot="18547638">
              <a:off x="3038433" y="3545460"/>
              <a:ext cx="838200" cy="762000"/>
            </a:xfrm>
            <a:prstGeom prst="rect">
              <a:avLst/>
            </a:prstGeom>
            <a:noFill/>
            <a:ln w="9525">
              <a:noFill/>
              <a:miter lim="800000"/>
              <a:headEnd/>
              <a:tailEnd/>
            </a:ln>
            <a:effectLst/>
          </p:spPr>
        </p:pic>
        <p:sp>
          <p:nvSpPr>
            <p:cNvPr id="120" name="TextBox 119"/>
            <p:cNvSpPr txBox="1"/>
            <p:nvPr/>
          </p:nvSpPr>
          <p:spPr>
            <a:xfrm>
              <a:off x="3172255" y="3601564"/>
              <a:ext cx="758149" cy="646331"/>
            </a:xfrm>
            <a:prstGeom prst="rect">
              <a:avLst/>
            </a:prstGeom>
            <a:noFill/>
          </p:spPr>
          <p:txBody>
            <a:bodyPr wrap="square" rtlCol="0">
              <a:spAutoFit/>
            </a:bodyPr>
            <a:lstStyle/>
            <a:p>
              <a:r>
                <a:rPr lang="en-US" dirty="0" smtClean="0"/>
                <a:t>SDN Core</a:t>
              </a:r>
              <a:endParaRPr lang="en-US" dirty="0"/>
            </a:p>
          </p:txBody>
        </p:sp>
        <p:sp>
          <p:nvSpPr>
            <p:cNvPr id="121" name="Rounded Rectangle 120"/>
            <p:cNvSpPr/>
            <p:nvPr/>
          </p:nvSpPr>
          <p:spPr>
            <a:xfrm>
              <a:off x="2397508" y="4815329"/>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2" name="Rounded Rectangle 121"/>
            <p:cNvSpPr/>
            <p:nvPr/>
          </p:nvSpPr>
          <p:spPr>
            <a:xfrm>
              <a:off x="4243433" y="4806747"/>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3" name="Rounded Rectangle 122"/>
            <p:cNvSpPr/>
            <p:nvPr/>
          </p:nvSpPr>
          <p:spPr>
            <a:xfrm>
              <a:off x="6100790" y="4820955"/>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pic>
          <p:nvPicPr>
            <p:cNvPr id="124"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5" name="TextBox 124"/>
            <p:cNvSpPr txBox="1"/>
            <p:nvPr/>
          </p:nvSpPr>
          <p:spPr>
            <a:xfrm>
              <a:off x="7878495" y="5881347"/>
              <a:ext cx="837955" cy="369332"/>
            </a:xfrm>
            <a:prstGeom prst="rect">
              <a:avLst/>
            </a:prstGeom>
            <a:noFill/>
          </p:spPr>
          <p:txBody>
            <a:bodyPr wrap="square" rtlCol="0">
              <a:spAutoFit/>
            </a:bodyPr>
            <a:lstStyle/>
            <a:p>
              <a:r>
                <a:rPr lang="en-US" dirty="0" smtClean="0"/>
                <a:t>HPC</a:t>
              </a:r>
              <a:endParaRPr lang="en-US" dirty="0"/>
            </a:p>
          </p:txBody>
        </p:sp>
        <p:cxnSp>
          <p:nvCxnSpPr>
            <p:cNvPr id="126" name="Straight Connector 125"/>
            <p:cNvCxnSpPr>
              <a:endCxn id="125" idx="1"/>
            </p:cNvCxnSpPr>
            <p:nvPr/>
          </p:nvCxnSpPr>
          <p:spPr>
            <a:xfrm>
              <a:off x="7003259" y="6030101"/>
              <a:ext cx="875236" cy="359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283007" y="3037753"/>
            <a:ext cx="1648633" cy="646319"/>
          </a:xfrm>
          <a:prstGeom prst="rect">
            <a:avLst/>
          </a:prstGeom>
          <a:noFill/>
          <a:ln>
            <a:solidFill>
              <a:srgbClr val="FF0000"/>
            </a:solidFill>
          </a:ln>
        </p:spPr>
        <p:txBody>
          <a:bodyPr wrap="square" lIns="91426" tIns="45714" rIns="91426" bIns="45714" rtlCol="0">
            <a:spAutoFit/>
          </a:bodyPr>
          <a:lstStyle/>
          <a:p>
            <a:pPr algn="ctr"/>
            <a:r>
              <a:rPr lang="en-US" dirty="0" smtClean="0">
                <a:solidFill>
                  <a:srgbClr val="FF0000"/>
                </a:solidFill>
              </a:rPr>
              <a:t>SDN Controller Software</a:t>
            </a:r>
            <a:endParaRPr lang="en-US" dirty="0">
              <a:solidFill>
                <a:srgbClr val="FF0000"/>
              </a:solidFill>
            </a:endParaRPr>
          </a:p>
        </p:txBody>
      </p:sp>
      <p:cxnSp>
        <p:nvCxnSpPr>
          <p:cNvPr id="5" name="Straight Arrow Connector 4"/>
          <p:cNvCxnSpPr>
            <a:stCxn id="2" idx="3"/>
          </p:cNvCxnSpPr>
          <p:nvPr/>
        </p:nvCxnSpPr>
        <p:spPr>
          <a:xfrm>
            <a:off x="1931640" y="3360913"/>
            <a:ext cx="1240617" cy="3231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2" idx="3"/>
          </p:cNvCxnSpPr>
          <p:nvPr/>
        </p:nvCxnSpPr>
        <p:spPr>
          <a:xfrm>
            <a:off x="1931640" y="3360913"/>
            <a:ext cx="986143" cy="14458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2" idx="3"/>
          </p:cNvCxnSpPr>
          <p:nvPr/>
        </p:nvCxnSpPr>
        <p:spPr>
          <a:xfrm>
            <a:off x="1931640" y="3360913"/>
            <a:ext cx="2350517" cy="1442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2" idx="3"/>
          </p:cNvCxnSpPr>
          <p:nvPr/>
        </p:nvCxnSpPr>
        <p:spPr>
          <a:xfrm>
            <a:off x="1931640" y="3360913"/>
            <a:ext cx="4169153" cy="16036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238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65" y="-209071"/>
            <a:ext cx="8585626" cy="1143000"/>
          </a:xfrm>
        </p:spPr>
        <p:txBody>
          <a:bodyPr>
            <a:normAutofit fontScale="90000"/>
          </a:bodyPr>
          <a:lstStyle/>
          <a:p>
            <a:r>
              <a:rPr lang="en-US" dirty="0" smtClean="0">
                <a:solidFill>
                  <a:schemeClr val="tx2"/>
                </a:solidFill>
              </a:rPr>
              <a:t>Developing an All-Campus Science DMZ</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2">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grpSp>
        <p:nvGrpSpPr>
          <p:cNvPr id="127" name="Group 126"/>
          <p:cNvGrpSpPr/>
          <p:nvPr/>
        </p:nvGrpSpPr>
        <p:grpSpPr>
          <a:xfrm>
            <a:off x="2397508" y="1997072"/>
            <a:ext cx="6380004" cy="4573858"/>
            <a:chOff x="2397508" y="1997072"/>
            <a:chExt cx="6380004" cy="4573858"/>
          </a:xfrm>
        </p:grpSpPr>
        <p:cxnSp>
          <p:nvCxnSpPr>
            <p:cNvPr id="115" name="Straight Connector 114"/>
            <p:cNvCxnSpPr/>
            <p:nvPr/>
          </p:nvCxnSpPr>
          <p:spPr>
            <a:xfrm>
              <a:off x="3050724" y="1997072"/>
              <a:ext cx="406810" cy="1604492"/>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2897503" y="4247895"/>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20" idx="2"/>
            </p:cNvCxnSpPr>
            <p:nvPr/>
          </p:nvCxnSpPr>
          <p:spPr>
            <a:xfrm>
              <a:off x="3551330" y="4247895"/>
              <a:ext cx="1103306" cy="6305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645408" y="4191975"/>
              <a:ext cx="2928033" cy="7364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pic>
          <p:nvPicPr>
            <p:cNvPr id="119" name="Picture 118"/>
            <p:cNvPicPr>
              <a:picLocks noChangeArrowheads="1"/>
            </p:cNvPicPr>
            <p:nvPr/>
          </p:nvPicPr>
          <p:blipFill>
            <a:blip r:embed="rId2"/>
            <a:srcRect/>
            <a:stretch>
              <a:fillRect/>
            </a:stretch>
          </p:blipFill>
          <p:spPr bwMode="auto">
            <a:xfrm rot="18547638">
              <a:off x="3038433" y="3545460"/>
              <a:ext cx="838200" cy="762000"/>
            </a:xfrm>
            <a:prstGeom prst="rect">
              <a:avLst/>
            </a:prstGeom>
            <a:noFill/>
            <a:ln w="9525">
              <a:noFill/>
              <a:miter lim="800000"/>
              <a:headEnd/>
              <a:tailEnd/>
            </a:ln>
            <a:effectLst/>
          </p:spPr>
        </p:pic>
        <p:sp>
          <p:nvSpPr>
            <p:cNvPr id="120" name="TextBox 119"/>
            <p:cNvSpPr txBox="1"/>
            <p:nvPr/>
          </p:nvSpPr>
          <p:spPr>
            <a:xfrm>
              <a:off x="3172255" y="3601564"/>
              <a:ext cx="758149" cy="646331"/>
            </a:xfrm>
            <a:prstGeom prst="rect">
              <a:avLst/>
            </a:prstGeom>
            <a:noFill/>
          </p:spPr>
          <p:txBody>
            <a:bodyPr wrap="square" rtlCol="0">
              <a:spAutoFit/>
            </a:bodyPr>
            <a:lstStyle/>
            <a:p>
              <a:r>
                <a:rPr lang="en-US" dirty="0" smtClean="0"/>
                <a:t>SDN Core</a:t>
              </a:r>
              <a:endParaRPr lang="en-US" dirty="0"/>
            </a:p>
          </p:txBody>
        </p:sp>
        <p:sp>
          <p:nvSpPr>
            <p:cNvPr id="121" name="Rounded Rectangle 120"/>
            <p:cNvSpPr/>
            <p:nvPr/>
          </p:nvSpPr>
          <p:spPr>
            <a:xfrm>
              <a:off x="2397508" y="4815329"/>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2" name="Rounded Rectangle 121"/>
            <p:cNvSpPr/>
            <p:nvPr/>
          </p:nvSpPr>
          <p:spPr>
            <a:xfrm>
              <a:off x="4243433" y="4806747"/>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3" name="Rounded Rectangle 122"/>
            <p:cNvSpPr/>
            <p:nvPr/>
          </p:nvSpPr>
          <p:spPr>
            <a:xfrm>
              <a:off x="6100790" y="4820955"/>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pic>
          <p:nvPicPr>
            <p:cNvPr id="124"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5" name="TextBox 124"/>
            <p:cNvSpPr txBox="1"/>
            <p:nvPr/>
          </p:nvSpPr>
          <p:spPr>
            <a:xfrm>
              <a:off x="7878495" y="5881347"/>
              <a:ext cx="837955" cy="369332"/>
            </a:xfrm>
            <a:prstGeom prst="rect">
              <a:avLst/>
            </a:prstGeom>
            <a:noFill/>
          </p:spPr>
          <p:txBody>
            <a:bodyPr wrap="square" rtlCol="0">
              <a:spAutoFit/>
            </a:bodyPr>
            <a:lstStyle/>
            <a:p>
              <a:r>
                <a:rPr lang="en-US" dirty="0" smtClean="0"/>
                <a:t>HPC</a:t>
              </a:r>
              <a:endParaRPr lang="en-US" dirty="0"/>
            </a:p>
          </p:txBody>
        </p:sp>
        <p:cxnSp>
          <p:nvCxnSpPr>
            <p:cNvPr id="126" name="Straight Connector 125"/>
            <p:cNvCxnSpPr>
              <a:endCxn id="125" idx="1"/>
            </p:cNvCxnSpPr>
            <p:nvPr/>
          </p:nvCxnSpPr>
          <p:spPr>
            <a:xfrm>
              <a:off x="7003259" y="6030101"/>
              <a:ext cx="875236" cy="359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54428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2E55A4"/>
                </a:solidFill>
              </a:rPr>
              <a:t>University of Kentucky SDN </a:t>
            </a:r>
            <a:r>
              <a:rPr lang="en-US" dirty="0">
                <a:solidFill>
                  <a:srgbClr val="2E55A4"/>
                </a:solidFill>
              </a:rPr>
              <a:t>Implementation</a:t>
            </a:r>
          </a:p>
        </p:txBody>
      </p:sp>
      <p:sp>
        <p:nvSpPr>
          <p:cNvPr id="2" name="Content Placeholder 1"/>
          <p:cNvSpPr>
            <a:spLocks noGrp="1"/>
          </p:cNvSpPr>
          <p:nvPr>
            <p:ph idx="1"/>
          </p:nvPr>
        </p:nvSpPr>
        <p:spPr/>
        <p:txBody>
          <a:bodyPr>
            <a:normAutofit/>
          </a:bodyPr>
          <a:lstStyle/>
          <a:p>
            <a:r>
              <a:rPr lang="en-US" dirty="0" smtClean="0"/>
              <a:t>Use </a:t>
            </a:r>
            <a:r>
              <a:rPr lang="en-US" dirty="0">
                <a:solidFill>
                  <a:schemeClr val="accent2"/>
                </a:solidFill>
              </a:rPr>
              <a:t>Normal</a:t>
            </a:r>
            <a:r>
              <a:rPr lang="en-US" dirty="0"/>
              <a:t> rule for most traffic</a:t>
            </a:r>
          </a:p>
          <a:p>
            <a:r>
              <a:rPr lang="en-US" dirty="0"/>
              <a:t>Modify </a:t>
            </a:r>
            <a:r>
              <a:rPr lang="en-US" dirty="0" smtClean="0"/>
              <a:t>“VIP” </a:t>
            </a:r>
            <a:r>
              <a:rPr lang="en-US" dirty="0"/>
              <a:t>traffic with </a:t>
            </a:r>
            <a:r>
              <a:rPr lang="en-US" dirty="0" err="1" smtClean="0"/>
              <a:t>OpenFlow</a:t>
            </a:r>
            <a:r>
              <a:rPr lang="en-US" dirty="0" smtClean="0"/>
              <a:t> rules</a:t>
            </a:r>
          </a:p>
          <a:p>
            <a:r>
              <a:rPr lang="en-US" dirty="0"/>
              <a:t>Avoid middle box bottlenecks for </a:t>
            </a:r>
            <a:r>
              <a:rPr lang="en-US" dirty="0" smtClean="0"/>
              <a:t>“VIP” traffic</a:t>
            </a:r>
            <a:endParaRPr lang="en-US" dirty="0"/>
          </a:p>
          <a:p>
            <a:r>
              <a:rPr lang="en-US" dirty="0"/>
              <a:t>Examples of </a:t>
            </a:r>
            <a:r>
              <a:rPr lang="en-US" dirty="0" smtClean="0"/>
              <a:t>“VIP” </a:t>
            </a:r>
            <a:r>
              <a:rPr lang="en-US" dirty="0"/>
              <a:t>traffic:</a:t>
            </a:r>
          </a:p>
          <a:p>
            <a:pPr marL="0" indent="0">
              <a:buNone/>
            </a:pPr>
            <a:r>
              <a:rPr lang="en-US" dirty="0"/>
              <a:t> </a:t>
            </a:r>
            <a:r>
              <a:rPr lang="en-US" dirty="0" smtClean="0"/>
              <a:t>   </a:t>
            </a:r>
            <a:r>
              <a:rPr lang="en-US" dirty="0"/>
              <a:t>R</a:t>
            </a:r>
            <a:r>
              <a:rPr lang="en-US" dirty="0" smtClean="0"/>
              <a:t>esearch </a:t>
            </a:r>
            <a:r>
              <a:rPr lang="en-US" dirty="0"/>
              <a:t>data </a:t>
            </a:r>
            <a:r>
              <a:rPr lang="en-US" dirty="0" smtClean="0"/>
              <a:t>transfer </a:t>
            </a:r>
            <a:r>
              <a:rPr lang="en-US" dirty="0"/>
              <a:t>to </a:t>
            </a:r>
            <a:r>
              <a:rPr lang="en-US" dirty="0" smtClean="0"/>
              <a:t>Internet2</a:t>
            </a:r>
          </a:p>
          <a:p>
            <a:pPr marL="0" indent="0">
              <a:buNone/>
            </a:pPr>
            <a:r>
              <a:rPr lang="en-US" dirty="0"/>
              <a:t> </a:t>
            </a:r>
            <a:r>
              <a:rPr lang="en-US" dirty="0" smtClean="0"/>
              <a:t>   </a:t>
            </a:r>
            <a:r>
              <a:rPr lang="en-US" dirty="0"/>
              <a:t>H</a:t>
            </a:r>
            <a:r>
              <a:rPr lang="en-US" dirty="0" smtClean="0"/>
              <a:t>ostile traffic (drop)</a:t>
            </a:r>
            <a:endParaRPr lang="en-US" dirty="0"/>
          </a:p>
        </p:txBody>
      </p:sp>
    </p:spTree>
    <p:extLst>
      <p:ext uri="{BB962C8B-B14F-4D97-AF65-F5344CB8AC3E}">
        <p14:creationId xmlns:p14="http://schemas.microsoft.com/office/powerpoint/2010/main" val="12470861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1"/>
            <a:ext cx="8229600" cy="1143000"/>
          </a:xfrm>
        </p:spPr>
        <p:txBody>
          <a:bodyPr/>
          <a:lstStyle/>
          <a:p>
            <a:r>
              <a:rPr lang="en-US" dirty="0" smtClean="0">
                <a:solidFill>
                  <a:schemeClr val="tx2"/>
                </a:solidFill>
              </a:rPr>
              <a:t>Horse Racing and Breeding</a:t>
            </a:r>
            <a:endParaRPr lang="en-US" dirty="0">
              <a:solidFill>
                <a:schemeClr val="tx2"/>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8205" y="1035756"/>
            <a:ext cx="7395777" cy="4908859"/>
          </a:xfrm>
          <a:prstGeom prst="rect">
            <a:avLst/>
          </a:prstGeom>
          <a:noFill/>
          <a:ln w="9525">
            <a:noFill/>
            <a:miter lim="800000"/>
            <a:headEnd/>
            <a:tailEnd/>
          </a:ln>
        </p:spPr>
      </p:pic>
    </p:spTree>
    <p:extLst>
      <p:ext uri="{BB962C8B-B14F-4D97-AF65-F5344CB8AC3E}">
        <p14:creationId xmlns:p14="http://schemas.microsoft.com/office/powerpoint/2010/main" val="1785789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65" y="-209071"/>
            <a:ext cx="8585626" cy="1143000"/>
          </a:xfrm>
        </p:spPr>
        <p:txBody>
          <a:bodyPr>
            <a:normAutofit fontScale="90000"/>
          </a:bodyPr>
          <a:lstStyle/>
          <a:p>
            <a:r>
              <a:rPr lang="en-US" dirty="0" smtClean="0">
                <a:solidFill>
                  <a:schemeClr val="tx2"/>
                </a:solidFill>
              </a:rPr>
              <a:t>Developing an All-Campus Science DMZ</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2">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grpSp>
        <p:nvGrpSpPr>
          <p:cNvPr id="127" name="Group 126"/>
          <p:cNvGrpSpPr/>
          <p:nvPr/>
        </p:nvGrpSpPr>
        <p:grpSpPr>
          <a:xfrm>
            <a:off x="2397508" y="1997072"/>
            <a:ext cx="6380004" cy="4573858"/>
            <a:chOff x="2397508" y="1997072"/>
            <a:chExt cx="6380004" cy="4573858"/>
          </a:xfrm>
        </p:grpSpPr>
        <p:cxnSp>
          <p:nvCxnSpPr>
            <p:cNvPr id="115" name="Straight Connector 114"/>
            <p:cNvCxnSpPr/>
            <p:nvPr/>
          </p:nvCxnSpPr>
          <p:spPr>
            <a:xfrm>
              <a:off x="3050724" y="1997072"/>
              <a:ext cx="406810" cy="1604492"/>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2897503" y="4247895"/>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20" idx="2"/>
            </p:cNvCxnSpPr>
            <p:nvPr/>
          </p:nvCxnSpPr>
          <p:spPr>
            <a:xfrm>
              <a:off x="3551330" y="4247895"/>
              <a:ext cx="1103306" cy="6305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645408" y="4191975"/>
              <a:ext cx="2928033" cy="7364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pic>
          <p:nvPicPr>
            <p:cNvPr id="119" name="Picture 118"/>
            <p:cNvPicPr>
              <a:picLocks noChangeArrowheads="1"/>
            </p:cNvPicPr>
            <p:nvPr/>
          </p:nvPicPr>
          <p:blipFill>
            <a:blip r:embed="rId2"/>
            <a:srcRect/>
            <a:stretch>
              <a:fillRect/>
            </a:stretch>
          </p:blipFill>
          <p:spPr bwMode="auto">
            <a:xfrm rot="18547638">
              <a:off x="3038433" y="3545460"/>
              <a:ext cx="838200" cy="762000"/>
            </a:xfrm>
            <a:prstGeom prst="rect">
              <a:avLst/>
            </a:prstGeom>
            <a:noFill/>
            <a:ln w="9525">
              <a:noFill/>
              <a:miter lim="800000"/>
              <a:headEnd/>
              <a:tailEnd/>
            </a:ln>
            <a:effectLst/>
          </p:spPr>
        </p:pic>
        <p:sp>
          <p:nvSpPr>
            <p:cNvPr id="120" name="TextBox 119"/>
            <p:cNvSpPr txBox="1"/>
            <p:nvPr/>
          </p:nvSpPr>
          <p:spPr>
            <a:xfrm>
              <a:off x="3172255" y="3601564"/>
              <a:ext cx="758149" cy="646331"/>
            </a:xfrm>
            <a:prstGeom prst="rect">
              <a:avLst/>
            </a:prstGeom>
            <a:noFill/>
          </p:spPr>
          <p:txBody>
            <a:bodyPr wrap="square" rtlCol="0">
              <a:spAutoFit/>
            </a:bodyPr>
            <a:lstStyle/>
            <a:p>
              <a:r>
                <a:rPr lang="en-US" dirty="0" smtClean="0"/>
                <a:t>SDN Core</a:t>
              </a:r>
              <a:endParaRPr lang="en-US" dirty="0"/>
            </a:p>
          </p:txBody>
        </p:sp>
        <p:sp>
          <p:nvSpPr>
            <p:cNvPr id="121" name="Rounded Rectangle 120"/>
            <p:cNvSpPr/>
            <p:nvPr/>
          </p:nvSpPr>
          <p:spPr>
            <a:xfrm>
              <a:off x="2397508" y="4815329"/>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2" name="Rounded Rectangle 121"/>
            <p:cNvSpPr/>
            <p:nvPr/>
          </p:nvSpPr>
          <p:spPr>
            <a:xfrm>
              <a:off x="4243433" y="4806747"/>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3" name="Rounded Rectangle 122"/>
            <p:cNvSpPr/>
            <p:nvPr/>
          </p:nvSpPr>
          <p:spPr>
            <a:xfrm>
              <a:off x="6100790" y="4820955"/>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pic>
          <p:nvPicPr>
            <p:cNvPr id="124"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5" name="TextBox 124"/>
            <p:cNvSpPr txBox="1"/>
            <p:nvPr/>
          </p:nvSpPr>
          <p:spPr>
            <a:xfrm>
              <a:off x="7878495" y="5881347"/>
              <a:ext cx="837955" cy="369332"/>
            </a:xfrm>
            <a:prstGeom prst="rect">
              <a:avLst/>
            </a:prstGeom>
            <a:noFill/>
          </p:spPr>
          <p:txBody>
            <a:bodyPr wrap="square" rtlCol="0">
              <a:spAutoFit/>
            </a:bodyPr>
            <a:lstStyle/>
            <a:p>
              <a:r>
                <a:rPr lang="en-US" dirty="0" smtClean="0"/>
                <a:t>HPC</a:t>
              </a:r>
              <a:endParaRPr lang="en-US" dirty="0"/>
            </a:p>
          </p:txBody>
        </p:sp>
        <p:cxnSp>
          <p:nvCxnSpPr>
            <p:cNvPr id="126" name="Straight Connector 125"/>
            <p:cNvCxnSpPr>
              <a:endCxn id="125" idx="1"/>
            </p:cNvCxnSpPr>
            <p:nvPr/>
          </p:nvCxnSpPr>
          <p:spPr>
            <a:xfrm>
              <a:off x="7003259" y="6030101"/>
              <a:ext cx="875236" cy="359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7" name="Group 76"/>
          <p:cNvGrpSpPr/>
          <p:nvPr/>
        </p:nvGrpSpPr>
        <p:grpSpPr>
          <a:xfrm>
            <a:off x="136968" y="1394636"/>
            <a:ext cx="8354893" cy="5180078"/>
            <a:chOff x="136965" y="1394636"/>
            <a:chExt cx="8354893" cy="5180078"/>
          </a:xfrm>
        </p:grpSpPr>
        <p:sp>
          <p:nvSpPr>
            <p:cNvPr id="78" name="Freeform 77"/>
            <p:cNvSpPr/>
            <p:nvPr/>
          </p:nvSpPr>
          <p:spPr>
            <a:xfrm>
              <a:off x="136965" y="1394636"/>
              <a:ext cx="6063549" cy="5180078"/>
            </a:xfrm>
            <a:custGeom>
              <a:avLst/>
              <a:gdLst>
                <a:gd name="connsiteX0" fmla="*/ 5105076 w 6063549"/>
                <a:gd name="connsiteY0" fmla="*/ 5180078 h 5180078"/>
                <a:gd name="connsiteX1" fmla="*/ 4582117 w 6063549"/>
                <a:gd name="connsiteY1" fmla="*/ 3822798 h 5180078"/>
                <a:gd name="connsiteX2" fmla="*/ 5814806 w 6063549"/>
                <a:gd name="connsiteY2" fmla="*/ 2826630 h 5180078"/>
                <a:gd name="connsiteX3" fmla="*/ 5939320 w 6063549"/>
                <a:gd name="connsiteY3" fmla="*/ 1282568 h 5180078"/>
                <a:gd name="connsiteX4" fmla="*/ 4395346 w 6063549"/>
                <a:gd name="connsiteY4" fmla="*/ 435824 h 5180078"/>
                <a:gd name="connsiteX5" fmla="*/ 2664601 w 6063549"/>
                <a:gd name="connsiteY5" fmla="*/ 136974 h 5180078"/>
                <a:gd name="connsiteX6" fmla="*/ 0 w 6063549"/>
                <a:gd name="connsiteY6" fmla="*/ 0 h 51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549" h="5180078">
                  <a:moveTo>
                    <a:pt x="5105076" y="5180078"/>
                  </a:moveTo>
                  <a:cubicBezTo>
                    <a:pt x="4784452" y="4697558"/>
                    <a:pt x="4463829" y="4215039"/>
                    <a:pt x="4582117" y="3822798"/>
                  </a:cubicBezTo>
                  <a:cubicBezTo>
                    <a:pt x="4700405" y="3430557"/>
                    <a:pt x="5588606" y="3250002"/>
                    <a:pt x="5814806" y="2826630"/>
                  </a:cubicBezTo>
                  <a:cubicBezTo>
                    <a:pt x="6041007" y="2403258"/>
                    <a:pt x="6175897" y="1681036"/>
                    <a:pt x="5939320" y="1282568"/>
                  </a:cubicBezTo>
                  <a:cubicBezTo>
                    <a:pt x="5702743" y="884100"/>
                    <a:pt x="4941132" y="626756"/>
                    <a:pt x="4395346" y="435824"/>
                  </a:cubicBezTo>
                  <a:cubicBezTo>
                    <a:pt x="3849560" y="244892"/>
                    <a:pt x="3397159" y="209611"/>
                    <a:pt x="2664601" y="136974"/>
                  </a:cubicBezTo>
                  <a:cubicBezTo>
                    <a:pt x="1932043" y="64337"/>
                    <a:pt x="0" y="0"/>
                    <a:pt x="0" y="0"/>
                  </a:cubicBezTo>
                </a:path>
              </a:pathLst>
            </a:custGeom>
            <a:ln w="3810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TextBox 78"/>
            <p:cNvSpPr txBox="1"/>
            <p:nvPr/>
          </p:nvSpPr>
          <p:spPr>
            <a:xfrm>
              <a:off x="6640828" y="1696391"/>
              <a:ext cx="1851030" cy="369332"/>
            </a:xfrm>
            <a:prstGeom prst="rect">
              <a:avLst/>
            </a:prstGeom>
            <a:noFill/>
            <a:ln>
              <a:solidFill>
                <a:srgbClr val="FF0000"/>
              </a:solidFill>
            </a:ln>
          </p:spPr>
          <p:txBody>
            <a:bodyPr wrap="square" rtlCol="0">
              <a:spAutoFit/>
            </a:bodyPr>
            <a:lstStyle/>
            <a:p>
              <a:r>
                <a:rPr lang="en-US" dirty="0" smtClean="0">
                  <a:solidFill>
                    <a:srgbClr val="FF0000"/>
                  </a:solidFill>
                </a:rPr>
                <a:t>Normal Flow Path</a:t>
              </a:r>
              <a:endParaRPr lang="en-US" dirty="0">
                <a:solidFill>
                  <a:srgbClr val="FF0000"/>
                </a:solidFill>
              </a:endParaRPr>
            </a:p>
          </p:txBody>
        </p:sp>
        <p:cxnSp>
          <p:nvCxnSpPr>
            <p:cNvPr id="80" name="Straight Arrow Connector 79"/>
            <p:cNvCxnSpPr>
              <a:stCxn id="79" idx="1"/>
            </p:cNvCxnSpPr>
            <p:nvPr/>
          </p:nvCxnSpPr>
          <p:spPr>
            <a:xfrm flipH="1">
              <a:off x="5665392" y="1881057"/>
              <a:ext cx="975436" cy="342323"/>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39726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65" y="-209071"/>
            <a:ext cx="8585626" cy="1143000"/>
          </a:xfrm>
        </p:spPr>
        <p:txBody>
          <a:bodyPr>
            <a:normAutofit fontScale="90000"/>
          </a:bodyPr>
          <a:lstStyle/>
          <a:p>
            <a:r>
              <a:rPr lang="en-US" dirty="0" smtClean="0">
                <a:solidFill>
                  <a:schemeClr val="tx2"/>
                </a:solidFill>
              </a:rPr>
              <a:t>Developing an All-Campus Science DMZ</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2">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grpSp>
        <p:nvGrpSpPr>
          <p:cNvPr id="127" name="Group 126"/>
          <p:cNvGrpSpPr/>
          <p:nvPr/>
        </p:nvGrpSpPr>
        <p:grpSpPr>
          <a:xfrm>
            <a:off x="2397508" y="1997072"/>
            <a:ext cx="6380004" cy="4573858"/>
            <a:chOff x="2397508" y="1997072"/>
            <a:chExt cx="6380004" cy="4573858"/>
          </a:xfrm>
        </p:grpSpPr>
        <p:cxnSp>
          <p:nvCxnSpPr>
            <p:cNvPr id="115" name="Straight Connector 114"/>
            <p:cNvCxnSpPr/>
            <p:nvPr/>
          </p:nvCxnSpPr>
          <p:spPr>
            <a:xfrm>
              <a:off x="3050724" y="1997072"/>
              <a:ext cx="406810" cy="1604492"/>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2897503" y="4247895"/>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20" idx="2"/>
            </p:cNvCxnSpPr>
            <p:nvPr/>
          </p:nvCxnSpPr>
          <p:spPr>
            <a:xfrm>
              <a:off x="3551330" y="4247895"/>
              <a:ext cx="1103306" cy="6305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645408" y="4191975"/>
              <a:ext cx="2928033" cy="7364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pic>
          <p:nvPicPr>
            <p:cNvPr id="119" name="Picture 118"/>
            <p:cNvPicPr>
              <a:picLocks noChangeArrowheads="1"/>
            </p:cNvPicPr>
            <p:nvPr/>
          </p:nvPicPr>
          <p:blipFill>
            <a:blip r:embed="rId2"/>
            <a:srcRect/>
            <a:stretch>
              <a:fillRect/>
            </a:stretch>
          </p:blipFill>
          <p:spPr bwMode="auto">
            <a:xfrm rot="18547638">
              <a:off x="3038433" y="3545460"/>
              <a:ext cx="838200" cy="762000"/>
            </a:xfrm>
            <a:prstGeom prst="rect">
              <a:avLst/>
            </a:prstGeom>
            <a:noFill/>
            <a:ln w="9525">
              <a:noFill/>
              <a:miter lim="800000"/>
              <a:headEnd/>
              <a:tailEnd/>
            </a:ln>
            <a:effectLst/>
          </p:spPr>
        </p:pic>
        <p:sp>
          <p:nvSpPr>
            <p:cNvPr id="120" name="TextBox 119"/>
            <p:cNvSpPr txBox="1"/>
            <p:nvPr/>
          </p:nvSpPr>
          <p:spPr>
            <a:xfrm>
              <a:off x="3172255" y="3601564"/>
              <a:ext cx="758149" cy="646331"/>
            </a:xfrm>
            <a:prstGeom prst="rect">
              <a:avLst/>
            </a:prstGeom>
            <a:noFill/>
          </p:spPr>
          <p:txBody>
            <a:bodyPr wrap="square" rtlCol="0">
              <a:spAutoFit/>
            </a:bodyPr>
            <a:lstStyle/>
            <a:p>
              <a:r>
                <a:rPr lang="en-US" dirty="0" smtClean="0"/>
                <a:t>SDN Core</a:t>
              </a:r>
              <a:endParaRPr lang="en-US" dirty="0"/>
            </a:p>
          </p:txBody>
        </p:sp>
        <p:sp>
          <p:nvSpPr>
            <p:cNvPr id="121" name="Rounded Rectangle 120"/>
            <p:cNvSpPr/>
            <p:nvPr/>
          </p:nvSpPr>
          <p:spPr>
            <a:xfrm>
              <a:off x="2397508" y="4815329"/>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2" name="Rounded Rectangle 121"/>
            <p:cNvSpPr/>
            <p:nvPr/>
          </p:nvSpPr>
          <p:spPr>
            <a:xfrm>
              <a:off x="4243433" y="4806747"/>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3" name="Rounded Rectangle 122"/>
            <p:cNvSpPr/>
            <p:nvPr/>
          </p:nvSpPr>
          <p:spPr>
            <a:xfrm>
              <a:off x="6100790" y="4820955"/>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pic>
          <p:nvPicPr>
            <p:cNvPr id="124"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5" name="TextBox 124"/>
            <p:cNvSpPr txBox="1"/>
            <p:nvPr/>
          </p:nvSpPr>
          <p:spPr>
            <a:xfrm>
              <a:off x="7878495" y="5881347"/>
              <a:ext cx="837955" cy="369332"/>
            </a:xfrm>
            <a:prstGeom prst="rect">
              <a:avLst/>
            </a:prstGeom>
            <a:noFill/>
          </p:spPr>
          <p:txBody>
            <a:bodyPr wrap="square" rtlCol="0">
              <a:spAutoFit/>
            </a:bodyPr>
            <a:lstStyle/>
            <a:p>
              <a:r>
                <a:rPr lang="en-US" dirty="0" smtClean="0"/>
                <a:t>HPC</a:t>
              </a:r>
              <a:endParaRPr lang="en-US" dirty="0"/>
            </a:p>
          </p:txBody>
        </p:sp>
        <p:cxnSp>
          <p:nvCxnSpPr>
            <p:cNvPr id="126" name="Straight Connector 125"/>
            <p:cNvCxnSpPr>
              <a:endCxn id="125" idx="1"/>
            </p:cNvCxnSpPr>
            <p:nvPr/>
          </p:nvCxnSpPr>
          <p:spPr>
            <a:xfrm>
              <a:off x="7003259" y="6030101"/>
              <a:ext cx="875236" cy="359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1" name="Group 150"/>
          <p:cNvGrpSpPr/>
          <p:nvPr/>
        </p:nvGrpSpPr>
        <p:grpSpPr>
          <a:xfrm>
            <a:off x="136965" y="1628626"/>
            <a:ext cx="4905854" cy="4958544"/>
            <a:chOff x="136965" y="1628623"/>
            <a:chExt cx="4905854" cy="4958544"/>
          </a:xfrm>
        </p:grpSpPr>
        <p:sp>
          <p:nvSpPr>
            <p:cNvPr id="147" name="Freeform 146"/>
            <p:cNvSpPr/>
            <p:nvPr/>
          </p:nvSpPr>
          <p:spPr>
            <a:xfrm>
              <a:off x="136965" y="1628623"/>
              <a:ext cx="4905854" cy="4958544"/>
            </a:xfrm>
            <a:custGeom>
              <a:avLst/>
              <a:gdLst>
                <a:gd name="connsiteX0" fmla="*/ 4905854 w 4905854"/>
                <a:gd name="connsiteY0" fmla="*/ 4958544 h 4958544"/>
                <a:gd name="connsiteX1" fmla="*/ 4395346 w 4905854"/>
                <a:gd name="connsiteY1" fmla="*/ 3626168 h 4958544"/>
                <a:gd name="connsiteX2" fmla="*/ 3884839 w 4905854"/>
                <a:gd name="connsiteY2" fmla="*/ 2854137 h 4958544"/>
                <a:gd name="connsiteX3" fmla="*/ 3237366 w 4905854"/>
                <a:gd name="connsiteY3" fmla="*/ 2306244 h 4958544"/>
                <a:gd name="connsiteX4" fmla="*/ 2764212 w 4905854"/>
                <a:gd name="connsiteY4" fmla="*/ 189385 h 4958544"/>
                <a:gd name="connsiteX5" fmla="*/ 0 w 4905854"/>
                <a:gd name="connsiteY5" fmla="*/ 102220 h 495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854" h="4958544">
                  <a:moveTo>
                    <a:pt x="4905854" y="4958544"/>
                  </a:moveTo>
                  <a:cubicBezTo>
                    <a:pt x="4735684" y="4467723"/>
                    <a:pt x="4565515" y="3976902"/>
                    <a:pt x="4395346" y="3626168"/>
                  </a:cubicBezTo>
                  <a:cubicBezTo>
                    <a:pt x="4225177" y="3275434"/>
                    <a:pt x="4077836" y="3074124"/>
                    <a:pt x="3884839" y="2854137"/>
                  </a:cubicBezTo>
                  <a:cubicBezTo>
                    <a:pt x="3691842" y="2634150"/>
                    <a:pt x="3424137" y="2750369"/>
                    <a:pt x="3237366" y="2306244"/>
                  </a:cubicBezTo>
                  <a:cubicBezTo>
                    <a:pt x="3050595" y="1862119"/>
                    <a:pt x="3303773" y="556722"/>
                    <a:pt x="2764212" y="189385"/>
                  </a:cubicBezTo>
                  <a:cubicBezTo>
                    <a:pt x="2224651" y="-177952"/>
                    <a:pt x="0" y="102220"/>
                    <a:pt x="0" y="102220"/>
                  </a:cubicBezTo>
                </a:path>
              </a:pathLst>
            </a:custGeom>
            <a:ln w="76200" cmpd="sng">
              <a:solidFill>
                <a:srgbClr val="27FF07"/>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148" name="TextBox 147"/>
            <p:cNvSpPr txBox="1"/>
            <p:nvPr/>
          </p:nvSpPr>
          <p:spPr>
            <a:xfrm>
              <a:off x="271079" y="4492004"/>
              <a:ext cx="1335152" cy="646331"/>
            </a:xfrm>
            <a:prstGeom prst="rect">
              <a:avLst/>
            </a:prstGeom>
            <a:noFill/>
            <a:ln>
              <a:solidFill>
                <a:srgbClr val="1EB61C"/>
              </a:solidFill>
            </a:ln>
          </p:spPr>
          <p:txBody>
            <a:bodyPr wrap="square" rtlCol="0">
              <a:spAutoFit/>
            </a:bodyPr>
            <a:lstStyle/>
            <a:p>
              <a:pPr algn="ctr"/>
              <a:r>
                <a:rPr lang="en-US" dirty="0" smtClean="0">
                  <a:solidFill>
                    <a:srgbClr val="008000"/>
                  </a:solidFill>
                </a:rPr>
                <a:t>High-speed Flow Path</a:t>
              </a:r>
              <a:endParaRPr lang="en-US" dirty="0">
                <a:solidFill>
                  <a:srgbClr val="008000"/>
                </a:solidFill>
              </a:endParaRPr>
            </a:p>
          </p:txBody>
        </p:sp>
        <p:cxnSp>
          <p:nvCxnSpPr>
            <p:cNvPr id="150" name="Straight Arrow Connector 149"/>
            <p:cNvCxnSpPr>
              <a:stCxn id="148" idx="3"/>
            </p:cNvCxnSpPr>
            <p:nvPr/>
          </p:nvCxnSpPr>
          <p:spPr>
            <a:xfrm flipV="1">
              <a:off x="1606231" y="4492008"/>
              <a:ext cx="2190289" cy="323162"/>
            </a:xfrm>
            <a:prstGeom prst="straightConnector1">
              <a:avLst/>
            </a:prstGeom>
            <a:ln w="38100" cmpd="sng">
              <a:solidFill>
                <a:srgbClr val="1EB61C"/>
              </a:solidFill>
              <a:tailEnd type="arrow"/>
            </a:ln>
          </p:spPr>
          <p:style>
            <a:lnRef idx="2">
              <a:schemeClr val="accent1"/>
            </a:lnRef>
            <a:fillRef idx="0">
              <a:schemeClr val="accent1"/>
            </a:fillRef>
            <a:effectRef idx="1">
              <a:schemeClr val="accent1"/>
            </a:effectRef>
            <a:fontRef idx="minor">
              <a:schemeClr val="tx1"/>
            </a:fontRef>
          </p:style>
        </p:cxnSp>
      </p:grpSp>
      <p:grpSp>
        <p:nvGrpSpPr>
          <p:cNvPr id="77" name="Group 76"/>
          <p:cNvGrpSpPr/>
          <p:nvPr/>
        </p:nvGrpSpPr>
        <p:grpSpPr>
          <a:xfrm>
            <a:off x="136968" y="1394636"/>
            <a:ext cx="8354893" cy="5180078"/>
            <a:chOff x="136965" y="1394636"/>
            <a:chExt cx="8354893" cy="5180078"/>
          </a:xfrm>
        </p:grpSpPr>
        <p:sp>
          <p:nvSpPr>
            <p:cNvPr id="78" name="Freeform 77"/>
            <p:cNvSpPr/>
            <p:nvPr/>
          </p:nvSpPr>
          <p:spPr>
            <a:xfrm>
              <a:off x="136965" y="1394636"/>
              <a:ext cx="6063549" cy="5180078"/>
            </a:xfrm>
            <a:custGeom>
              <a:avLst/>
              <a:gdLst>
                <a:gd name="connsiteX0" fmla="*/ 5105076 w 6063549"/>
                <a:gd name="connsiteY0" fmla="*/ 5180078 h 5180078"/>
                <a:gd name="connsiteX1" fmla="*/ 4582117 w 6063549"/>
                <a:gd name="connsiteY1" fmla="*/ 3822798 h 5180078"/>
                <a:gd name="connsiteX2" fmla="*/ 5814806 w 6063549"/>
                <a:gd name="connsiteY2" fmla="*/ 2826630 h 5180078"/>
                <a:gd name="connsiteX3" fmla="*/ 5939320 w 6063549"/>
                <a:gd name="connsiteY3" fmla="*/ 1282568 h 5180078"/>
                <a:gd name="connsiteX4" fmla="*/ 4395346 w 6063549"/>
                <a:gd name="connsiteY4" fmla="*/ 435824 h 5180078"/>
                <a:gd name="connsiteX5" fmla="*/ 2664601 w 6063549"/>
                <a:gd name="connsiteY5" fmla="*/ 136974 h 5180078"/>
                <a:gd name="connsiteX6" fmla="*/ 0 w 6063549"/>
                <a:gd name="connsiteY6" fmla="*/ 0 h 51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549" h="5180078">
                  <a:moveTo>
                    <a:pt x="5105076" y="5180078"/>
                  </a:moveTo>
                  <a:cubicBezTo>
                    <a:pt x="4784452" y="4697558"/>
                    <a:pt x="4463829" y="4215039"/>
                    <a:pt x="4582117" y="3822798"/>
                  </a:cubicBezTo>
                  <a:cubicBezTo>
                    <a:pt x="4700405" y="3430557"/>
                    <a:pt x="5588606" y="3250002"/>
                    <a:pt x="5814806" y="2826630"/>
                  </a:cubicBezTo>
                  <a:cubicBezTo>
                    <a:pt x="6041007" y="2403258"/>
                    <a:pt x="6175897" y="1681036"/>
                    <a:pt x="5939320" y="1282568"/>
                  </a:cubicBezTo>
                  <a:cubicBezTo>
                    <a:pt x="5702743" y="884100"/>
                    <a:pt x="4941132" y="626756"/>
                    <a:pt x="4395346" y="435824"/>
                  </a:cubicBezTo>
                  <a:cubicBezTo>
                    <a:pt x="3849560" y="244892"/>
                    <a:pt x="3397159" y="209611"/>
                    <a:pt x="2664601" y="136974"/>
                  </a:cubicBezTo>
                  <a:cubicBezTo>
                    <a:pt x="1932043" y="64337"/>
                    <a:pt x="0" y="0"/>
                    <a:pt x="0" y="0"/>
                  </a:cubicBezTo>
                </a:path>
              </a:pathLst>
            </a:custGeom>
            <a:ln w="3810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TextBox 78"/>
            <p:cNvSpPr txBox="1"/>
            <p:nvPr/>
          </p:nvSpPr>
          <p:spPr>
            <a:xfrm>
              <a:off x="6640828" y="1696391"/>
              <a:ext cx="1851030" cy="369332"/>
            </a:xfrm>
            <a:prstGeom prst="rect">
              <a:avLst/>
            </a:prstGeom>
            <a:noFill/>
            <a:ln>
              <a:solidFill>
                <a:srgbClr val="FF0000"/>
              </a:solidFill>
            </a:ln>
          </p:spPr>
          <p:txBody>
            <a:bodyPr wrap="square" rtlCol="0">
              <a:spAutoFit/>
            </a:bodyPr>
            <a:lstStyle/>
            <a:p>
              <a:r>
                <a:rPr lang="en-US" dirty="0" smtClean="0">
                  <a:solidFill>
                    <a:srgbClr val="FF0000"/>
                  </a:solidFill>
                </a:rPr>
                <a:t>Normal Flow Path</a:t>
              </a:r>
              <a:endParaRPr lang="en-US" dirty="0">
                <a:solidFill>
                  <a:srgbClr val="FF0000"/>
                </a:solidFill>
              </a:endParaRPr>
            </a:p>
          </p:txBody>
        </p:sp>
        <p:cxnSp>
          <p:nvCxnSpPr>
            <p:cNvPr id="80" name="Straight Arrow Connector 79"/>
            <p:cNvCxnSpPr>
              <a:stCxn id="79" idx="1"/>
            </p:cNvCxnSpPr>
            <p:nvPr/>
          </p:nvCxnSpPr>
          <p:spPr>
            <a:xfrm flipH="1">
              <a:off x="5665392" y="1881057"/>
              <a:ext cx="975436" cy="342323"/>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27268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p:cNvGrpSpPr/>
          <p:nvPr/>
        </p:nvGrpSpPr>
        <p:grpSpPr>
          <a:xfrm>
            <a:off x="151220" y="1153030"/>
            <a:ext cx="8738780" cy="5704970"/>
            <a:chOff x="151220" y="1153030"/>
            <a:chExt cx="8738780" cy="5704970"/>
          </a:xfrm>
        </p:grpSpPr>
        <p:grpSp>
          <p:nvGrpSpPr>
            <p:cNvPr id="135" name="Group 134"/>
            <p:cNvGrpSpPr/>
            <p:nvPr/>
          </p:nvGrpSpPr>
          <p:grpSpPr>
            <a:xfrm>
              <a:off x="1828800" y="1153030"/>
              <a:ext cx="7061200" cy="5704970"/>
              <a:chOff x="1828800" y="1153030"/>
              <a:chExt cx="7061200" cy="5704970"/>
            </a:xfrm>
          </p:grpSpPr>
          <p:sp>
            <p:nvSpPr>
              <p:cNvPr id="133" name="Trapezoid 132"/>
              <p:cNvSpPr/>
              <p:nvPr/>
            </p:nvSpPr>
            <p:spPr>
              <a:xfrm>
                <a:off x="1828800" y="1153030"/>
                <a:ext cx="2275063" cy="3570912"/>
              </a:xfrm>
              <a:prstGeom prst="trapezoid">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ight Triangle 130"/>
              <p:cNvSpPr/>
              <p:nvPr/>
            </p:nvSpPr>
            <p:spPr>
              <a:xfrm>
                <a:off x="2870159" y="3024709"/>
                <a:ext cx="4133100" cy="2011144"/>
              </a:xfrm>
              <a:prstGeom prst="rtTriangle">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1828800" y="4711700"/>
                <a:ext cx="7061200" cy="2146300"/>
              </a:xfrm>
              <a:prstGeom prst="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6" name="TextBox 135"/>
            <p:cNvSpPr txBox="1"/>
            <p:nvPr/>
          </p:nvSpPr>
          <p:spPr>
            <a:xfrm>
              <a:off x="151220" y="2762941"/>
              <a:ext cx="1555767" cy="1292662"/>
            </a:xfrm>
            <a:prstGeom prst="rect">
              <a:avLst/>
            </a:prstGeom>
            <a:solidFill>
              <a:schemeClr val="bg1">
                <a:lumMod val="75000"/>
              </a:schemeClr>
            </a:solidFill>
            <a:ln w="12700" cmpd="sng">
              <a:solidFill>
                <a:schemeClr val="tx1">
                  <a:lumMod val="95000"/>
                  <a:lumOff val="5000"/>
                </a:schemeClr>
              </a:solidFill>
            </a:ln>
          </p:spPr>
          <p:txBody>
            <a:bodyPr wrap="square" rtlCol="0">
              <a:spAutoFit/>
            </a:bodyPr>
            <a:lstStyle/>
            <a:p>
              <a:pPr algn="ctr"/>
              <a:r>
                <a:rPr lang="en-US" b="1" dirty="0" smtClean="0">
                  <a:solidFill>
                    <a:srgbClr val="FF0000"/>
                  </a:solidFill>
                </a:rPr>
                <a:t>All-Campus Science DMZ</a:t>
              </a:r>
            </a:p>
            <a:p>
              <a:pPr algn="ctr"/>
              <a:r>
                <a:rPr lang="en-US" sz="1400" dirty="0">
                  <a:solidFill>
                    <a:schemeClr val="tx1">
                      <a:lumMod val="95000"/>
                      <a:lumOff val="5000"/>
                    </a:schemeClr>
                  </a:solidFill>
                </a:rPr>
                <a:t>Flows</a:t>
              </a:r>
            </a:p>
            <a:p>
              <a:pPr algn="ctr"/>
              <a:r>
                <a:rPr lang="en-US" sz="1400" dirty="0">
                  <a:solidFill>
                    <a:schemeClr val="tx1">
                      <a:lumMod val="95000"/>
                      <a:lumOff val="5000"/>
                    </a:schemeClr>
                  </a:solidFill>
                </a:rPr>
                <a:t>(not machines) </a:t>
              </a:r>
            </a:p>
            <a:p>
              <a:pPr algn="ctr"/>
              <a:r>
                <a:rPr lang="en-US" sz="1400" dirty="0">
                  <a:solidFill>
                    <a:schemeClr val="tx1">
                      <a:lumMod val="95000"/>
                      <a:lumOff val="5000"/>
                    </a:schemeClr>
                  </a:solidFill>
                </a:rPr>
                <a:t>join the DMZ.</a:t>
              </a:r>
            </a:p>
          </p:txBody>
        </p:sp>
      </p:grpSp>
      <p:sp>
        <p:nvSpPr>
          <p:cNvPr id="4" name="Title 3"/>
          <p:cNvSpPr>
            <a:spLocks noGrp="1"/>
          </p:cNvSpPr>
          <p:nvPr>
            <p:ph type="title"/>
          </p:nvPr>
        </p:nvSpPr>
        <p:spPr>
          <a:xfrm>
            <a:off x="437565" y="-209071"/>
            <a:ext cx="8585626" cy="1143000"/>
          </a:xfrm>
        </p:spPr>
        <p:txBody>
          <a:bodyPr>
            <a:normAutofit fontScale="90000"/>
          </a:bodyPr>
          <a:lstStyle/>
          <a:p>
            <a:r>
              <a:rPr lang="en-US" dirty="0" smtClean="0">
                <a:solidFill>
                  <a:schemeClr val="tx2"/>
                </a:solidFill>
              </a:rPr>
              <a:t>Developing an All-Campus Science DMZ</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2">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grpSp>
        <p:nvGrpSpPr>
          <p:cNvPr id="127" name="Group 126"/>
          <p:cNvGrpSpPr/>
          <p:nvPr/>
        </p:nvGrpSpPr>
        <p:grpSpPr>
          <a:xfrm>
            <a:off x="2397508" y="1997072"/>
            <a:ext cx="6380004" cy="4573858"/>
            <a:chOff x="2397508" y="1997072"/>
            <a:chExt cx="6380004" cy="4573858"/>
          </a:xfrm>
        </p:grpSpPr>
        <p:cxnSp>
          <p:nvCxnSpPr>
            <p:cNvPr id="115" name="Straight Connector 114"/>
            <p:cNvCxnSpPr/>
            <p:nvPr/>
          </p:nvCxnSpPr>
          <p:spPr>
            <a:xfrm>
              <a:off x="3050724" y="1997072"/>
              <a:ext cx="406810" cy="1604492"/>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2897503" y="4247895"/>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20" idx="2"/>
            </p:cNvCxnSpPr>
            <p:nvPr/>
          </p:nvCxnSpPr>
          <p:spPr>
            <a:xfrm>
              <a:off x="3551330" y="4247895"/>
              <a:ext cx="1103306" cy="6305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645408" y="4191975"/>
              <a:ext cx="2928033" cy="7364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pic>
          <p:nvPicPr>
            <p:cNvPr id="119" name="Picture 118"/>
            <p:cNvPicPr>
              <a:picLocks noChangeArrowheads="1"/>
            </p:cNvPicPr>
            <p:nvPr/>
          </p:nvPicPr>
          <p:blipFill>
            <a:blip r:embed="rId2"/>
            <a:srcRect/>
            <a:stretch>
              <a:fillRect/>
            </a:stretch>
          </p:blipFill>
          <p:spPr bwMode="auto">
            <a:xfrm rot="18547638">
              <a:off x="3038433" y="3545460"/>
              <a:ext cx="838200" cy="762000"/>
            </a:xfrm>
            <a:prstGeom prst="rect">
              <a:avLst/>
            </a:prstGeom>
            <a:noFill/>
            <a:ln w="9525">
              <a:noFill/>
              <a:miter lim="800000"/>
              <a:headEnd/>
              <a:tailEnd/>
            </a:ln>
            <a:effectLst/>
          </p:spPr>
        </p:pic>
        <p:sp>
          <p:nvSpPr>
            <p:cNvPr id="120" name="TextBox 119"/>
            <p:cNvSpPr txBox="1"/>
            <p:nvPr/>
          </p:nvSpPr>
          <p:spPr>
            <a:xfrm>
              <a:off x="3172255" y="3601564"/>
              <a:ext cx="758149" cy="646331"/>
            </a:xfrm>
            <a:prstGeom prst="rect">
              <a:avLst/>
            </a:prstGeom>
            <a:noFill/>
          </p:spPr>
          <p:txBody>
            <a:bodyPr wrap="square" rtlCol="0">
              <a:spAutoFit/>
            </a:bodyPr>
            <a:lstStyle/>
            <a:p>
              <a:r>
                <a:rPr lang="en-US" dirty="0" smtClean="0"/>
                <a:t>SDN Core</a:t>
              </a:r>
              <a:endParaRPr lang="en-US" dirty="0"/>
            </a:p>
          </p:txBody>
        </p:sp>
        <p:sp>
          <p:nvSpPr>
            <p:cNvPr id="121" name="Rounded Rectangle 120"/>
            <p:cNvSpPr/>
            <p:nvPr/>
          </p:nvSpPr>
          <p:spPr>
            <a:xfrm>
              <a:off x="2397508" y="4815329"/>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2" name="Rounded Rectangle 121"/>
            <p:cNvSpPr/>
            <p:nvPr/>
          </p:nvSpPr>
          <p:spPr>
            <a:xfrm>
              <a:off x="4243433" y="4806747"/>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3" name="Rounded Rectangle 122"/>
            <p:cNvSpPr/>
            <p:nvPr/>
          </p:nvSpPr>
          <p:spPr>
            <a:xfrm>
              <a:off x="6100790" y="4820955"/>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pic>
          <p:nvPicPr>
            <p:cNvPr id="124"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5" name="TextBox 124"/>
            <p:cNvSpPr txBox="1"/>
            <p:nvPr/>
          </p:nvSpPr>
          <p:spPr>
            <a:xfrm>
              <a:off x="7878495" y="5881347"/>
              <a:ext cx="837955" cy="369332"/>
            </a:xfrm>
            <a:prstGeom prst="rect">
              <a:avLst/>
            </a:prstGeom>
            <a:noFill/>
          </p:spPr>
          <p:txBody>
            <a:bodyPr wrap="square" rtlCol="0">
              <a:spAutoFit/>
            </a:bodyPr>
            <a:lstStyle/>
            <a:p>
              <a:r>
                <a:rPr lang="en-US" dirty="0" smtClean="0"/>
                <a:t>HPC</a:t>
              </a:r>
              <a:endParaRPr lang="en-US" dirty="0"/>
            </a:p>
          </p:txBody>
        </p:sp>
        <p:cxnSp>
          <p:nvCxnSpPr>
            <p:cNvPr id="126" name="Straight Connector 125"/>
            <p:cNvCxnSpPr>
              <a:endCxn id="125" idx="1"/>
            </p:cNvCxnSpPr>
            <p:nvPr/>
          </p:nvCxnSpPr>
          <p:spPr>
            <a:xfrm>
              <a:off x="7003259" y="6030101"/>
              <a:ext cx="875236" cy="359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6" name="Group 145"/>
          <p:cNvGrpSpPr/>
          <p:nvPr/>
        </p:nvGrpSpPr>
        <p:grpSpPr>
          <a:xfrm>
            <a:off x="136968" y="1394636"/>
            <a:ext cx="8354893" cy="5180078"/>
            <a:chOff x="136965" y="1394636"/>
            <a:chExt cx="8354893" cy="5180078"/>
          </a:xfrm>
        </p:grpSpPr>
        <p:sp>
          <p:nvSpPr>
            <p:cNvPr id="142" name="Freeform 141"/>
            <p:cNvSpPr/>
            <p:nvPr/>
          </p:nvSpPr>
          <p:spPr>
            <a:xfrm>
              <a:off x="136965" y="1394636"/>
              <a:ext cx="6063549" cy="5180078"/>
            </a:xfrm>
            <a:custGeom>
              <a:avLst/>
              <a:gdLst>
                <a:gd name="connsiteX0" fmla="*/ 5105076 w 6063549"/>
                <a:gd name="connsiteY0" fmla="*/ 5180078 h 5180078"/>
                <a:gd name="connsiteX1" fmla="*/ 4582117 w 6063549"/>
                <a:gd name="connsiteY1" fmla="*/ 3822798 h 5180078"/>
                <a:gd name="connsiteX2" fmla="*/ 5814806 w 6063549"/>
                <a:gd name="connsiteY2" fmla="*/ 2826630 h 5180078"/>
                <a:gd name="connsiteX3" fmla="*/ 5939320 w 6063549"/>
                <a:gd name="connsiteY3" fmla="*/ 1282568 h 5180078"/>
                <a:gd name="connsiteX4" fmla="*/ 4395346 w 6063549"/>
                <a:gd name="connsiteY4" fmla="*/ 435824 h 5180078"/>
                <a:gd name="connsiteX5" fmla="*/ 2664601 w 6063549"/>
                <a:gd name="connsiteY5" fmla="*/ 136974 h 5180078"/>
                <a:gd name="connsiteX6" fmla="*/ 0 w 6063549"/>
                <a:gd name="connsiteY6" fmla="*/ 0 h 51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549" h="5180078">
                  <a:moveTo>
                    <a:pt x="5105076" y="5180078"/>
                  </a:moveTo>
                  <a:cubicBezTo>
                    <a:pt x="4784452" y="4697558"/>
                    <a:pt x="4463829" y="4215039"/>
                    <a:pt x="4582117" y="3822798"/>
                  </a:cubicBezTo>
                  <a:cubicBezTo>
                    <a:pt x="4700405" y="3430557"/>
                    <a:pt x="5588606" y="3250002"/>
                    <a:pt x="5814806" y="2826630"/>
                  </a:cubicBezTo>
                  <a:cubicBezTo>
                    <a:pt x="6041007" y="2403258"/>
                    <a:pt x="6175897" y="1681036"/>
                    <a:pt x="5939320" y="1282568"/>
                  </a:cubicBezTo>
                  <a:cubicBezTo>
                    <a:pt x="5702743" y="884100"/>
                    <a:pt x="4941132" y="626756"/>
                    <a:pt x="4395346" y="435824"/>
                  </a:cubicBezTo>
                  <a:cubicBezTo>
                    <a:pt x="3849560" y="244892"/>
                    <a:pt x="3397159" y="209611"/>
                    <a:pt x="2664601" y="136974"/>
                  </a:cubicBezTo>
                  <a:cubicBezTo>
                    <a:pt x="1932043" y="64337"/>
                    <a:pt x="0" y="0"/>
                    <a:pt x="0" y="0"/>
                  </a:cubicBezTo>
                </a:path>
              </a:pathLst>
            </a:custGeom>
            <a:ln w="3810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TextBox 142"/>
            <p:cNvSpPr txBox="1"/>
            <p:nvPr/>
          </p:nvSpPr>
          <p:spPr>
            <a:xfrm>
              <a:off x="6640828" y="1696391"/>
              <a:ext cx="1851030" cy="369332"/>
            </a:xfrm>
            <a:prstGeom prst="rect">
              <a:avLst/>
            </a:prstGeom>
            <a:noFill/>
            <a:ln>
              <a:solidFill>
                <a:srgbClr val="FF0000"/>
              </a:solidFill>
            </a:ln>
          </p:spPr>
          <p:txBody>
            <a:bodyPr wrap="square" rtlCol="0">
              <a:spAutoFit/>
            </a:bodyPr>
            <a:lstStyle/>
            <a:p>
              <a:r>
                <a:rPr lang="en-US" dirty="0" smtClean="0">
                  <a:solidFill>
                    <a:srgbClr val="FF0000"/>
                  </a:solidFill>
                </a:rPr>
                <a:t>Normal Flow Path</a:t>
              </a:r>
              <a:endParaRPr lang="en-US" dirty="0">
                <a:solidFill>
                  <a:srgbClr val="FF0000"/>
                </a:solidFill>
              </a:endParaRPr>
            </a:p>
          </p:txBody>
        </p:sp>
        <p:cxnSp>
          <p:nvCxnSpPr>
            <p:cNvPr id="145" name="Straight Arrow Connector 144"/>
            <p:cNvCxnSpPr>
              <a:stCxn id="143" idx="1"/>
            </p:cNvCxnSpPr>
            <p:nvPr/>
          </p:nvCxnSpPr>
          <p:spPr>
            <a:xfrm flipH="1">
              <a:off x="5665392" y="1881057"/>
              <a:ext cx="975436" cy="342323"/>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51" name="Group 150"/>
          <p:cNvGrpSpPr/>
          <p:nvPr/>
        </p:nvGrpSpPr>
        <p:grpSpPr>
          <a:xfrm>
            <a:off x="136965" y="1628626"/>
            <a:ext cx="4905854" cy="4958544"/>
            <a:chOff x="136965" y="1628623"/>
            <a:chExt cx="4905854" cy="4958544"/>
          </a:xfrm>
        </p:grpSpPr>
        <p:sp>
          <p:nvSpPr>
            <p:cNvPr id="147" name="Freeform 146"/>
            <p:cNvSpPr/>
            <p:nvPr/>
          </p:nvSpPr>
          <p:spPr>
            <a:xfrm>
              <a:off x="136965" y="1628623"/>
              <a:ext cx="4905854" cy="4958544"/>
            </a:xfrm>
            <a:custGeom>
              <a:avLst/>
              <a:gdLst>
                <a:gd name="connsiteX0" fmla="*/ 4905854 w 4905854"/>
                <a:gd name="connsiteY0" fmla="*/ 4958544 h 4958544"/>
                <a:gd name="connsiteX1" fmla="*/ 4395346 w 4905854"/>
                <a:gd name="connsiteY1" fmla="*/ 3626168 h 4958544"/>
                <a:gd name="connsiteX2" fmla="*/ 3884839 w 4905854"/>
                <a:gd name="connsiteY2" fmla="*/ 2854137 h 4958544"/>
                <a:gd name="connsiteX3" fmla="*/ 3237366 w 4905854"/>
                <a:gd name="connsiteY3" fmla="*/ 2306244 h 4958544"/>
                <a:gd name="connsiteX4" fmla="*/ 2764212 w 4905854"/>
                <a:gd name="connsiteY4" fmla="*/ 189385 h 4958544"/>
                <a:gd name="connsiteX5" fmla="*/ 0 w 4905854"/>
                <a:gd name="connsiteY5" fmla="*/ 102220 h 495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854" h="4958544">
                  <a:moveTo>
                    <a:pt x="4905854" y="4958544"/>
                  </a:moveTo>
                  <a:cubicBezTo>
                    <a:pt x="4735684" y="4467723"/>
                    <a:pt x="4565515" y="3976902"/>
                    <a:pt x="4395346" y="3626168"/>
                  </a:cubicBezTo>
                  <a:cubicBezTo>
                    <a:pt x="4225177" y="3275434"/>
                    <a:pt x="4077836" y="3074124"/>
                    <a:pt x="3884839" y="2854137"/>
                  </a:cubicBezTo>
                  <a:cubicBezTo>
                    <a:pt x="3691842" y="2634150"/>
                    <a:pt x="3424137" y="2750369"/>
                    <a:pt x="3237366" y="2306244"/>
                  </a:cubicBezTo>
                  <a:cubicBezTo>
                    <a:pt x="3050595" y="1862119"/>
                    <a:pt x="3303773" y="556722"/>
                    <a:pt x="2764212" y="189385"/>
                  </a:cubicBezTo>
                  <a:cubicBezTo>
                    <a:pt x="2224651" y="-177952"/>
                    <a:pt x="0" y="102220"/>
                    <a:pt x="0" y="102220"/>
                  </a:cubicBezTo>
                </a:path>
              </a:pathLst>
            </a:custGeom>
            <a:ln w="76200" cmpd="sng">
              <a:solidFill>
                <a:srgbClr val="27FF07"/>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148" name="TextBox 147"/>
            <p:cNvSpPr txBox="1"/>
            <p:nvPr/>
          </p:nvSpPr>
          <p:spPr>
            <a:xfrm>
              <a:off x="271079" y="4492004"/>
              <a:ext cx="1335152" cy="646331"/>
            </a:xfrm>
            <a:prstGeom prst="rect">
              <a:avLst/>
            </a:prstGeom>
            <a:noFill/>
            <a:ln>
              <a:solidFill>
                <a:srgbClr val="1EB61C"/>
              </a:solidFill>
            </a:ln>
          </p:spPr>
          <p:txBody>
            <a:bodyPr wrap="square" rtlCol="0">
              <a:spAutoFit/>
            </a:bodyPr>
            <a:lstStyle/>
            <a:p>
              <a:pPr algn="ctr"/>
              <a:r>
                <a:rPr lang="en-US" dirty="0" smtClean="0">
                  <a:solidFill>
                    <a:srgbClr val="008000"/>
                  </a:solidFill>
                </a:rPr>
                <a:t>High-speed Flow Path</a:t>
              </a:r>
              <a:endParaRPr lang="en-US" dirty="0">
                <a:solidFill>
                  <a:srgbClr val="008000"/>
                </a:solidFill>
              </a:endParaRPr>
            </a:p>
          </p:txBody>
        </p:sp>
        <p:cxnSp>
          <p:nvCxnSpPr>
            <p:cNvPr id="150" name="Straight Arrow Connector 149"/>
            <p:cNvCxnSpPr>
              <a:stCxn id="148" idx="3"/>
            </p:cNvCxnSpPr>
            <p:nvPr/>
          </p:nvCxnSpPr>
          <p:spPr>
            <a:xfrm flipV="1">
              <a:off x="1606231" y="4492008"/>
              <a:ext cx="2190289" cy="323162"/>
            </a:xfrm>
            <a:prstGeom prst="straightConnector1">
              <a:avLst/>
            </a:prstGeom>
            <a:ln w="38100" cmpd="sng">
              <a:solidFill>
                <a:srgbClr val="1EB61C"/>
              </a:solidFill>
              <a:tailEnd type="arrow"/>
            </a:ln>
          </p:spPr>
          <p:style>
            <a:lnRef idx="2">
              <a:schemeClr val="accent1"/>
            </a:lnRef>
            <a:fillRef idx="0">
              <a:schemeClr val="accent1"/>
            </a:fillRef>
            <a:effectRef idx="1">
              <a:schemeClr val="accent1"/>
            </a:effectRef>
            <a:fontRef idx="minor">
              <a:schemeClr val="tx1"/>
            </a:fontRef>
          </p:style>
        </p:cxnSp>
      </p:grpSp>
      <p:cxnSp>
        <p:nvCxnSpPr>
          <p:cNvPr id="153" name="Straight Arrow Connector 152"/>
          <p:cNvCxnSpPr/>
          <p:nvPr/>
        </p:nvCxnSpPr>
        <p:spPr>
          <a:xfrm>
            <a:off x="1706987" y="3248125"/>
            <a:ext cx="367348" cy="119623"/>
          </a:xfrm>
          <a:prstGeom prst="straightConnector1">
            <a:avLst/>
          </a:prstGeom>
          <a:ln w="38100" cmpd="sng">
            <a:solidFill>
              <a:srgbClr val="0D0D0D"/>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237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Caveats</a:t>
            </a:r>
            <a:endParaRPr lang="en-US" dirty="0">
              <a:solidFill>
                <a:schemeClr val="tx2"/>
              </a:solidFill>
            </a:endParaRPr>
          </a:p>
        </p:txBody>
      </p:sp>
      <p:sp>
        <p:nvSpPr>
          <p:cNvPr id="3" name="Content Placeholder 2"/>
          <p:cNvSpPr>
            <a:spLocks noGrp="1"/>
          </p:cNvSpPr>
          <p:nvPr>
            <p:ph idx="1"/>
          </p:nvPr>
        </p:nvSpPr>
        <p:spPr/>
        <p:txBody>
          <a:bodyPr/>
          <a:lstStyle/>
          <a:p>
            <a:r>
              <a:rPr lang="en-US" dirty="0"/>
              <a:t>Being on the SDN network does not improve normal traffic</a:t>
            </a:r>
            <a:r>
              <a:rPr lang="en-US" dirty="0" smtClean="0"/>
              <a:t>.  </a:t>
            </a:r>
            <a:endParaRPr lang="en-US" dirty="0"/>
          </a:p>
          <a:p>
            <a:r>
              <a:rPr lang="en-US" dirty="0" smtClean="0"/>
              <a:t>By default, traffic still routes through the slow campus network</a:t>
            </a:r>
          </a:p>
          <a:p>
            <a:r>
              <a:rPr lang="en-US" dirty="0" smtClean="0"/>
              <a:t>High-speed is only enabled for “privileged” flows</a:t>
            </a:r>
          </a:p>
          <a:p>
            <a:pPr lvl="1"/>
            <a:r>
              <a:rPr lang="en-US" dirty="0" smtClean="0"/>
              <a:t>Must obtain permission </a:t>
            </a:r>
          </a:p>
          <a:p>
            <a:pPr lvl="1"/>
            <a:r>
              <a:rPr lang="en-US" dirty="0" smtClean="0"/>
              <a:t>Rules must be inserted to activate the flow</a:t>
            </a:r>
          </a:p>
        </p:txBody>
      </p:sp>
    </p:spTree>
    <p:extLst>
      <p:ext uri="{BB962C8B-B14F-4D97-AF65-F5344CB8AC3E}">
        <p14:creationId xmlns:p14="http://schemas.microsoft.com/office/powerpoint/2010/main" val="222573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Caveats</a:t>
            </a:r>
            <a:endParaRPr lang="en-US" dirty="0">
              <a:solidFill>
                <a:schemeClr val="tx2"/>
              </a:solidFill>
            </a:endParaRPr>
          </a:p>
        </p:txBody>
      </p:sp>
      <p:sp>
        <p:nvSpPr>
          <p:cNvPr id="3" name="Content Placeholder 2"/>
          <p:cNvSpPr>
            <a:spLocks noGrp="1"/>
          </p:cNvSpPr>
          <p:nvPr>
            <p:ph idx="1"/>
          </p:nvPr>
        </p:nvSpPr>
        <p:spPr/>
        <p:txBody>
          <a:bodyPr/>
          <a:lstStyle/>
          <a:p>
            <a:r>
              <a:rPr lang="en-US" dirty="0"/>
              <a:t>Being on the SDN network does not improve normal traffic</a:t>
            </a:r>
            <a:r>
              <a:rPr lang="en-US" dirty="0" smtClean="0"/>
              <a:t>.  </a:t>
            </a:r>
            <a:endParaRPr lang="en-US" dirty="0"/>
          </a:p>
          <a:p>
            <a:r>
              <a:rPr lang="en-US" dirty="0" smtClean="0"/>
              <a:t>By default, traffic still routes through the slow campus network</a:t>
            </a:r>
          </a:p>
          <a:p>
            <a:r>
              <a:rPr lang="en-US" dirty="0" smtClean="0"/>
              <a:t>High-speed is only enabled for “privileged” flows</a:t>
            </a:r>
          </a:p>
          <a:p>
            <a:pPr lvl="1"/>
            <a:r>
              <a:rPr lang="en-US" dirty="0" smtClean="0">
                <a:solidFill>
                  <a:srgbClr val="FF0000"/>
                </a:solidFill>
              </a:rPr>
              <a:t>Must obtain permission </a:t>
            </a:r>
          </a:p>
          <a:p>
            <a:pPr lvl="1"/>
            <a:r>
              <a:rPr lang="en-US" dirty="0" smtClean="0">
                <a:solidFill>
                  <a:srgbClr val="FF0000"/>
                </a:solidFill>
              </a:rPr>
              <a:t>Rules must be inserted to activate the flow</a:t>
            </a:r>
          </a:p>
        </p:txBody>
      </p:sp>
    </p:spTree>
    <p:extLst>
      <p:ext uri="{BB962C8B-B14F-4D97-AF65-F5344CB8AC3E}">
        <p14:creationId xmlns:p14="http://schemas.microsoft.com/office/powerpoint/2010/main" val="389569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Agenda</a:t>
            </a:r>
            <a:endParaRPr lang="en-US" dirty="0">
              <a:solidFill>
                <a:schemeClr val="tx2"/>
              </a:solidFill>
            </a:endParaRPr>
          </a:p>
        </p:txBody>
      </p:sp>
      <p:sp>
        <p:nvSpPr>
          <p:cNvPr id="3" name="Content Placeholder 2"/>
          <p:cNvSpPr>
            <a:spLocks noGrp="1"/>
          </p:cNvSpPr>
          <p:nvPr>
            <p:ph idx="1"/>
          </p:nvPr>
        </p:nvSpPr>
        <p:spPr/>
        <p:txBody>
          <a:bodyPr/>
          <a:lstStyle/>
          <a:p>
            <a:pPr>
              <a:buClr>
                <a:srgbClr val="FF0000"/>
              </a:buClr>
              <a:buFont typeface="Wingdings" charset="2"/>
              <a:buChar char="ü"/>
            </a:pPr>
            <a:r>
              <a:rPr lang="en-US" dirty="0" smtClean="0"/>
              <a:t>Big data woes on the </a:t>
            </a:r>
            <a:r>
              <a:rPr lang="en-US" dirty="0"/>
              <a:t>c</a:t>
            </a:r>
            <a:r>
              <a:rPr lang="en-US" dirty="0" smtClean="0"/>
              <a:t>ampus network</a:t>
            </a:r>
          </a:p>
          <a:p>
            <a:pPr>
              <a:buClr>
                <a:srgbClr val="FF0000"/>
              </a:buClr>
              <a:buFont typeface="Wingdings" charset="2"/>
              <a:buChar char="ü"/>
            </a:pPr>
            <a:r>
              <a:rPr lang="en-US" dirty="0"/>
              <a:t>An All-Campus Science DMZ using </a:t>
            </a:r>
            <a:r>
              <a:rPr lang="en-US" dirty="0" smtClean="0"/>
              <a:t>SDN</a:t>
            </a:r>
          </a:p>
          <a:p>
            <a:r>
              <a:rPr lang="en-US" dirty="0" smtClean="0"/>
              <a:t>Orchestrating </a:t>
            </a:r>
            <a:r>
              <a:rPr lang="en-US" dirty="0"/>
              <a:t>the All-Campus Science DMZ</a:t>
            </a:r>
          </a:p>
          <a:p>
            <a:r>
              <a:rPr lang="en-US" dirty="0"/>
              <a:t>Some results</a:t>
            </a:r>
          </a:p>
          <a:p>
            <a:r>
              <a:rPr lang="en-US" dirty="0"/>
              <a:t>Ongoing </a:t>
            </a:r>
            <a:r>
              <a:rPr lang="en-US" dirty="0" smtClean="0"/>
              <a:t>work</a:t>
            </a:r>
            <a:endParaRPr lang="en-US" dirty="0"/>
          </a:p>
        </p:txBody>
      </p:sp>
    </p:spTree>
    <p:extLst>
      <p:ext uri="{BB962C8B-B14F-4D97-AF65-F5344CB8AC3E}">
        <p14:creationId xmlns:p14="http://schemas.microsoft.com/office/powerpoint/2010/main" val="32920847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659468"/>
            <a:ext cx="8571337" cy="1143000"/>
          </a:xfrm>
        </p:spPr>
        <p:txBody>
          <a:bodyPr>
            <a:normAutofit fontScale="90000"/>
          </a:bodyPr>
          <a:lstStyle/>
          <a:p>
            <a:r>
              <a:rPr lang="en-US" dirty="0" smtClean="0">
                <a:solidFill>
                  <a:schemeClr val="tx2"/>
                </a:solidFill>
              </a:rPr>
              <a:t>Orchestrating </a:t>
            </a:r>
            <a:r>
              <a:rPr lang="en-US" dirty="0">
                <a:solidFill>
                  <a:schemeClr val="tx2"/>
                </a:solidFill>
              </a:rPr>
              <a:t>the All-Campus </a:t>
            </a:r>
            <a:r>
              <a:rPr lang="en-US" dirty="0" smtClean="0">
                <a:solidFill>
                  <a:schemeClr val="tx2"/>
                </a:solidFill>
              </a:rPr>
              <a:t>DMZ</a:t>
            </a:r>
            <a:br>
              <a:rPr lang="en-US" dirty="0" smtClean="0">
                <a:solidFill>
                  <a:schemeClr val="tx2"/>
                </a:solidFill>
              </a:rPr>
            </a:br>
            <a:r>
              <a:rPr lang="en-US" dirty="0" smtClean="0">
                <a:solidFill>
                  <a:schemeClr val="tx2"/>
                </a:solidFill>
              </a:rPr>
              <a:t>“VIP Lanes”</a:t>
            </a:r>
            <a:r>
              <a:rPr lang="en-US" dirty="0"/>
              <a:t/>
            </a:r>
            <a:br>
              <a:rPr lang="en-US" dirty="0"/>
            </a:br>
            <a:endParaRPr lang="en-US" dirty="0">
              <a:solidFill>
                <a:schemeClr val="tx2"/>
              </a:solidFill>
            </a:endParaRPr>
          </a:p>
        </p:txBody>
      </p:sp>
      <p:sp>
        <p:nvSpPr>
          <p:cNvPr id="3" name="Content Placeholder 2"/>
          <p:cNvSpPr>
            <a:spLocks noGrp="1"/>
          </p:cNvSpPr>
          <p:nvPr>
            <p:ph idx="1"/>
          </p:nvPr>
        </p:nvSpPr>
        <p:spPr>
          <a:xfrm>
            <a:off x="457200" y="1574544"/>
            <a:ext cx="8229600" cy="4525963"/>
          </a:xfrm>
        </p:spPr>
        <p:txBody>
          <a:bodyPr>
            <a:normAutofit/>
          </a:bodyPr>
          <a:lstStyle/>
          <a:p>
            <a:r>
              <a:rPr lang="en-US" dirty="0" smtClean="0"/>
              <a:t>Manage Trust</a:t>
            </a:r>
          </a:p>
          <a:p>
            <a:r>
              <a:rPr lang="en-US" dirty="0" smtClean="0"/>
              <a:t>Discover </a:t>
            </a:r>
            <a:r>
              <a:rPr lang="en-US" dirty="0"/>
              <a:t>topology </a:t>
            </a:r>
            <a:r>
              <a:rPr lang="en-US" dirty="0" smtClean="0"/>
              <a:t>information</a:t>
            </a:r>
          </a:p>
          <a:p>
            <a:r>
              <a:rPr lang="en-US" dirty="0"/>
              <a:t>Compute </a:t>
            </a:r>
            <a:r>
              <a:rPr lang="en-US" dirty="0" smtClean="0"/>
              <a:t>paths</a:t>
            </a:r>
          </a:p>
          <a:p>
            <a:r>
              <a:rPr lang="en-US" dirty="0"/>
              <a:t>Accept requests to enable “privileged </a:t>
            </a:r>
            <a:r>
              <a:rPr lang="en-US" dirty="0" smtClean="0"/>
              <a:t>flows”</a:t>
            </a:r>
          </a:p>
          <a:p>
            <a:r>
              <a:rPr lang="en-US" dirty="0" smtClean="0"/>
              <a:t>Compute and insert SDN (</a:t>
            </a:r>
            <a:r>
              <a:rPr lang="en-US" dirty="0" err="1" smtClean="0"/>
              <a:t>OpenFlow</a:t>
            </a:r>
            <a:r>
              <a:rPr lang="en-US" dirty="0" smtClean="0"/>
              <a:t>) rules</a:t>
            </a:r>
          </a:p>
          <a:p>
            <a:r>
              <a:rPr lang="en-US" dirty="0"/>
              <a:t>Remove rules that are no longer </a:t>
            </a:r>
            <a:r>
              <a:rPr lang="en-US" dirty="0" smtClean="0"/>
              <a:t>needed</a:t>
            </a:r>
          </a:p>
          <a:p>
            <a:r>
              <a:rPr lang="en-US" dirty="0" smtClean="0"/>
              <a:t>Ease of use</a:t>
            </a:r>
            <a:endParaRPr lang="en-US" dirty="0"/>
          </a:p>
          <a:p>
            <a:endParaRPr lang="en-US" dirty="0"/>
          </a:p>
          <a:p>
            <a:pPr marL="342900" lvl="2" indent="-342900"/>
            <a:endParaRPr lang="en-US" dirty="0"/>
          </a:p>
          <a:p>
            <a:endParaRPr lang="en-US" dirty="0"/>
          </a:p>
        </p:txBody>
      </p:sp>
    </p:spTree>
    <p:extLst>
      <p:ext uri="{BB962C8B-B14F-4D97-AF65-F5344CB8AC3E}">
        <p14:creationId xmlns:p14="http://schemas.microsoft.com/office/powerpoint/2010/main" val="3353761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379" y="139973"/>
            <a:ext cx="8862894" cy="6441249"/>
            <a:chOff x="132998" y="245990"/>
            <a:chExt cx="8862894" cy="5462277"/>
          </a:xfrm>
        </p:grpSpPr>
        <p:sp>
          <p:nvSpPr>
            <p:cNvPr id="3" name="Rounded Rectangle 2"/>
            <p:cNvSpPr/>
            <p:nvPr/>
          </p:nvSpPr>
          <p:spPr>
            <a:xfrm>
              <a:off x="2397508" y="5487743"/>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200" dirty="0"/>
                <a:t>SDN Switch</a:t>
              </a:r>
            </a:p>
          </p:txBody>
        </p:sp>
        <p:sp>
          <p:nvSpPr>
            <p:cNvPr id="4" name="Rounded Rectangle 3"/>
            <p:cNvSpPr/>
            <p:nvPr/>
          </p:nvSpPr>
          <p:spPr>
            <a:xfrm>
              <a:off x="4243433" y="5479161"/>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200" dirty="0"/>
                <a:t>SDN Switch</a:t>
              </a:r>
            </a:p>
          </p:txBody>
        </p:sp>
        <p:sp>
          <p:nvSpPr>
            <p:cNvPr id="5" name="Rounded Rectangle 4"/>
            <p:cNvSpPr/>
            <p:nvPr/>
          </p:nvSpPr>
          <p:spPr>
            <a:xfrm>
              <a:off x="6100791" y="5493369"/>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200" dirty="0"/>
                <a:t>SDN Switch</a:t>
              </a:r>
            </a:p>
          </p:txBody>
        </p:sp>
        <p:sp>
          <p:nvSpPr>
            <p:cNvPr id="6" name="Rectangle 5"/>
            <p:cNvSpPr/>
            <p:nvPr/>
          </p:nvSpPr>
          <p:spPr>
            <a:xfrm>
              <a:off x="3200011" y="3685826"/>
              <a:ext cx="3063045" cy="846744"/>
            </a:xfrm>
            <a:prstGeom prst="rect">
              <a:avLst/>
            </a:prstGeom>
            <a:solidFill>
              <a:schemeClr val="accent6">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8" name="TextBox 7"/>
            <p:cNvSpPr txBox="1"/>
            <p:nvPr/>
          </p:nvSpPr>
          <p:spPr>
            <a:xfrm>
              <a:off x="3342808" y="3712846"/>
              <a:ext cx="3007407" cy="313189"/>
            </a:xfrm>
            <a:prstGeom prst="rect">
              <a:avLst/>
            </a:prstGeom>
            <a:noFill/>
          </p:spPr>
          <p:txBody>
            <a:bodyPr wrap="square" lIns="91426" tIns="45714" rIns="91426" bIns="45714" rtlCol="0">
              <a:spAutoFit/>
            </a:bodyPr>
            <a:lstStyle/>
            <a:p>
              <a:r>
                <a:rPr lang="en-US" dirty="0"/>
                <a:t>       </a:t>
              </a:r>
              <a:r>
                <a:rPr lang="en-US" dirty="0" err="1"/>
                <a:t>OpenFlow</a:t>
              </a:r>
              <a:r>
                <a:rPr lang="en-US" dirty="0"/>
                <a:t> Controller</a:t>
              </a:r>
            </a:p>
          </p:txBody>
        </p:sp>
        <p:sp>
          <p:nvSpPr>
            <p:cNvPr id="13" name="TextBox 12"/>
            <p:cNvSpPr txBox="1"/>
            <p:nvPr/>
          </p:nvSpPr>
          <p:spPr>
            <a:xfrm>
              <a:off x="7438478" y="3845246"/>
              <a:ext cx="1286126" cy="913487"/>
            </a:xfrm>
            <a:prstGeom prst="rect">
              <a:avLst/>
            </a:prstGeom>
            <a:noFill/>
          </p:spPr>
          <p:txBody>
            <a:bodyPr wrap="none" lIns="91426" tIns="45714" rIns="91426" bIns="45714" rtlCol="0">
              <a:spAutoFit/>
            </a:bodyPr>
            <a:lstStyle/>
            <a:p>
              <a:pPr algn="ctr"/>
              <a:r>
                <a:rPr lang="en-US" b="1" dirty="0">
                  <a:solidFill>
                    <a:srgbClr val="0000FF"/>
                  </a:solidFill>
                </a:rPr>
                <a:t>VIP lanes</a:t>
              </a:r>
            </a:p>
            <a:p>
              <a:pPr algn="ctr"/>
              <a:r>
                <a:rPr lang="en-US" b="1" dirty="0">
                  <a:solidFill>
                    <a:srgbClr val="0000FF"/>
                  </a:solidFill>
                </a:rPr>
                <a:t>Software</a:t>
              </a:r>
            </a:p>
            <a:p>
              <a:pPr algn="ctr"/>
              <a:r>
                <a:rPr lang="en-US" sz="1400" i="1" dirty="0">
                  <a:solidFill>
                    <a:srgbClr val="0000FF"/>
                  </a:solidFill>
                </a:rPr>
                <a:t>(items in some</a:t>
              </a:r>
            </a:p>
            <a:p>
              <a:pPr algn="ctr"/>
              <a:r>
                <a:rPr lang="en-US" sz="1400" i="1" dirty="0">
                  <a:solidFill>
                    <a:srgbClr val="0000FF"/>
                  </a:solidFill>
                </a:rPr>
                <a:t>shade of blue)</a:t>
              </a:r>
            </a:p>
          </p:txBody>
        </p:sp>
        <p:sp>
          <p:nvSpPr>
            <p:cNvPr id="14" name="Rounded Rectangle 13"/>
            <p:cNvSpPr/>
            <p:nvPr/>
          </p:nvSpPr>
          <p:spPr>
            <a:xfrm>
              <a:off x="3365217" y="4082177"/>
              <a:ext cx="1232689" cy="36322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solidFill>
                    <a:srgbClr val="000090"/>
                  </a:solidFill>
                </a:rPr>
                <a:t>Default Code</a:t>
              </a:r>
            </a:p>
          </p:txBody>
        </p:sp>
        <p:sp>
          <p:nvSpPr>
            <p:cNvPr id="15" name="Rounded Rectangle 14"/>
            <p:cNvSpPr/>
            <p:nvPr/>
          </p:nvSpPr>
          <p:spPr>
            <a:xfrm>
              <a:off x="4765387" y="4082177"/>
              <a:ext cx="1385089" cy="363227"/>
            </a:xfrm>
            <a:prstGeom prst="round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solidFill>
                    <a:schemeClr val="bg1"/>
                  </a:solidFill>
                </a:rPr>
                <a:t>VIP Lanes Module</a:t>
              </a:r>
            </a:p>
          </p:txBody>
        </p:sp>
        <p:cxnSp>
          <p:nvCxnSpPr>
            <p:cNvPr id="17" name="Straight Arrow Connector 16"/>
            <p:cNvCxnSpPr>
              <a:cxnSpLocks/>
              <a:stCxn id="3" idx="0"/>
            </p:cNvCxnSpPr>
            <p:nvPr/>
          </p:nvCxnSpPr>
          <p:spPr>
            <a:xfrm flipV="1">
              <a:off x="2870159" y="4781611"/>
              <a:ext cx="1537638" cy="706132"/>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a:stCxn id="4" idx="0"/>
              <a:endCxn id="27" idx="2"/>
            </p:cNvCxnSpPr>
            <p:nvPr/>
          </p:nvCxnSpPr>
          <p:spPr>
            <a:xfrm flipV="1">
              <a:off x="4716084" y="4778781"/>
              <a:ext cx="15450" cy="700380"/>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5005466" y="4781611"/>
              <a:ext cx="1568861" cy="711758"/>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066742" y="4532572"/>
              <a:ext cx="1329584" cy="246209"/>
            </a:xfrm>
            <a:prstGeom prst="rect">
              <a:avLst/>
            </a:prstGeom>
            <a:noFill/>
            <a:ln>
              <a:solidFill>
                <a:srgbClr val="000000"/>
              </a:solidFill>
            </a:ln>
          </p:spPr>
          <p:txBody>
            <a:bodyPr wrap="square" lIns="91426" tIns="45714" rIns="91426" bIns="45714" rtlCol="0">
              <a:spAutoFit/>
            </a:bodyPr>
            <a:lstStyle/>
            <a:p>
              <a:r>
                <a:rPr lang="en-US" sz="1000" dirty="0"/>
                <a:t>Southbound Interface</a:t>
              </a:r>
            </a:p>
          </p:txBody>
        </p:sp>
        <p:sp>
          <p:nvSpPr>
            <p:cNvPr id="31" name="TextBox 30"/>
            <p:cNvSpPr txBox="1"/>
            <p:nvPr/>
          </p:nvSpPr>
          <p:spPr>
            <a:xfrm>
              <a:off x="4133603" y="3437492"/>
              <a:ext cx="1329584" cy="246209"/>
            </a:xfrm>
            <a:prstGeom prst="rect">
              <a:avLst/>
            </a:prstGeom>
            <a:noFill/>
            <a:ln>
              <a:solidFill>
                <a:srgbClr val="000000"/>
              </a:solidFill>
            </a:ln>
          </p:spPr>
          <p:txBody>
            <a:bodyPr wrap="square" lIns="91426" tIns="45714" rIns="91426" bIns="45714" rtlCol="0">
              <a:spAutoFit/>
            </a:bodyPr>
            <a:lstStyle/>
            <a:p>
              <a:r>
                <a:rPr lang="en-US" sz="1000" dirty="0"/>
                <a:t>Northbound Interface</a:t>
              </a:r>
            </a:p>
          </p:txBody>
        </p:sp>
        <p:sp>
          <p:nvSpPr>
            <p:cNvPr id="33" name="Rounded Rectangle 32"/>
            <p:cNvSpPr/>
            <p:nvPr/>
          </p:nvSpPr>
          <p:spPr>
            <a:xfrm>
              <a:off x="3350055" y="1009995"/>
              <a:ext cx="2896680" cy="801204"/>
            </a:xfrm>
            <a:prstGeom prst="round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t>VIP Lanes</a:t>
              </a:r>
            </a:p>
            <a:p>
              <a:pPr algn="ctr"/>
              <a:r>
                <a:rPr lang="en-US" sz="1400" dirty="0"/>
                <a:t>Server</a:t>
              </a:r>
            </a:p>
            <a:p>
              <a:pPr algn="ctr"/>
              <a:r>
                <a:rPr lang="en-US" sz="1200" dirty="0"/>
                <a:t> (</a:t>
              </a:r>
              <a:r>
                <a:rPr lang="en-US" sz="1200" dirty="0" err="1"/>
                <a:t>Auth</a:t>
              </a:r>
              <a:r>
                <a:rPr lang="en-US" sz="1200" dirty="0"/>
                <a:t> N/Z and Web Server)</a:t>
              </a:r>
            </a:p>
            <a:p>
              <a:pPr algn="ctr"/>
              <a:endParaRPr lang="en-US" sz="1200" dirty="0"/>
            </a:p>
          </p:txBody>
        </p:sp>
        <p:cxnSp>
          <p:nvCxnSpPr>
            <p:cNvPr id="35" name="Straight Arrow Connector 34"/>
            <p:cNvCxnSpPr>
              <a:cxnSpLocks/>
              <a:stCxn id="30" idx="2"/>
              <a:endCxn id="31" idx="0"/>
            </p:cNvCxnSpPr>
            <p:nvPr/>
          </p:nvCxnSpPr>
          <p:spPr>
            <a:xfrm flipH="1">
              <a:off x="4798395" y="2177122"/>
              <a:ext cx="1" cy="1260369"/>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4066531" y="1683903"/>
              <a:ext cx="1463729" cy="493219"/>
            </a:xfrm>
            <a:prstGeom prst="roundRect">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t>VIP Lanes</a:t>
              </a:r>
            </a:p>
            <a:p>
              <a:pPr algn="ctr"/>
              <a:r>
                <a:rPr lang="en-US" sz="1400" dirty="0"/>
                <a:t>Path Service</a:t>
              </a:r>
            </a:p>
          </p:txBody>
        </p:sp>
        <p:sp>
          <p:nvSpPr>
            <p:cNvPr id="9" name="Can 8"/>
            <p:cNvSpPr/>
            <p:nvPr/>
          </p:nvSpPr>
          <p:spPr>
            <a:xfrm>
              <a:off x="7759561" y="1434971"/>
              <a:ext cx="1058370" cy="996169"/>
            </a:xfrm>
            <a:prstGeom prst="can">
              <a:avLst/>
            </a:prstGeom>
            <a:solidFill>
              <a:schemeClr val="tx2">
                <a:lumMod val="40000"/>
                <a:lumOff val="6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VIP Lanes</a:t>
              </a:r>
            </a:p>
            <a:p>
              <a:pPr algn="ctr"/>
              <a:r>
                <a:rPr lang="en-US" sz="1400" dirty="0"/>
                <a:t>Graph DB</a:t>
              </a:r>
            </a:p>
          </p:txBody>
        </p:sp>
        <p:sp>
          <p:nvSpPr>
            <p:cNvPr id="32" name="Rounded Rectangle 31"/>
            <p:cNvSpPr/>
            <p:nvPr/>
          </p:nvSpPr>
          <p:spPr>
            <a:xfrm>
              <a:off x="5942400" y="2646510"/>
              <a:ext cx="1217157" cy="809387"/>
            </a:xfrm>
            <a:prstGeom prst="roundRect">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t>VIP Lanes</a:t>
              </a:r>
            </a:p>
            <a:p>
              <a:pPr algn="ctr"/>
              <a:r>
                <a:rPr lang="en-US" sz="1400" dirty="0"/>
                <a:t>Monitoring Service</a:t>
              </a:r>
            </a:p>
          </p:txBody>
        </p:sp>
        <p:sp>
          <p:nvSpPr>
            <p:cNvPr id="34" name="Can 33"/>
            <p:cNvSpPr/>
            <p:nvPr/>
          </p:nvSpPr>
          <p:spPr>
            <a:xfrm>
              <a:off x="7805058" y="2547733"/>
              <a:ext cx="1058370" cy="996169"/>
            </a:xfrm>
            <a:prstGeom prst="can">
              <a:avLst/>
            </a:prstGeom>
            <a:solidFill>
              <a:srgbClr val="8EB4E3"/>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VIP Lanes</a:t>
              </a:r>
            </a:p>
            <a:p>
              <a:pPr algn="ctr"/>
              <a:r>
                <a:rPr lang="en-US" sz="1400" dirty="0"/>
                <a:t>Relational</a:t>
              </a:r>
            </a:p>
            <a:p>
              <a:pPr algn="ctr"/>
              <a:r>
                <a:rPr lang="en-US" sz="1400" dirty="0"/>
                <a:t>DB</a:t>
              </a:r>
            </a:p>
          </p:txBody>
        </p:sp>
        <p:cxnSp>
          <p:nvCxnSpPr>
            <p:cNvPr id="37" name="Straight Arrow Connector 36"/>
            <p:cNvCxnSpPr>
              <a:cxnSpLocks/>
              <a:stCxn id="32" idx="1"/>
              <a:endCxn id="31" idx="3"/>
            </p:cNvCxnSpPr>
            <p:nvPr/>
          </p:nvCxnSpPr>
          <p:spPr>
            <a:xfrm flipH="1">
              <a:off x="5463187" y="3051204"/>
              <a:ext cx="479213" cy="509393"/>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cxnSpLocks/>
              <a:stCxn id="32" idx="0"/>
            </p:cNvCxnSpPr>
            <p:nvPr/>
          </p:nvCxnSpPr>
          <p:spPr>
            <a:xfrm flipH="1" flipV="1">
              <a:off x="6150476" y="1810570"/>
              <a:ext cx="400503" cy="835939"/>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cxnSpLocks/>
              <a:stCxn id="34" idx="2"/>
              <a:endCxn id="32" idx="3"/>
            </p:cNvCxnSpPr>
            <p:nvPr/>
          </p:nvCxnSpPr>
          <p:spPr>
            <a:xfrm flipH="1">
              <a:off x="7159557" y="3045818"/>
              <a:ext cx="645501" cy="5386"/>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cxnSpLocks/>
              <a:stCxn id="9" idx="2"/>
              <a:endCxn id="30" idx="3"/>
            </p:cNvCxnSpPr>
            <p:nvPr/>
          </p:nvCxnSpPr>
          <p:spPr>
            <a:xfrm flipH="1" flipV="1">
              <a:off x="5530260" y="1930513"/>
              <a:ext cx="2229301" cy="2543"/>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7337518" y="245990"/>
              <a:ext cx="1658374" cy="646331"/>
            </a:xfrm>
            <a:prstGeom prst="rect">
              <a:avLst/>
            </a:prstGeom>
            <a:noFill/>
            <a:ln>
              <a:solidFill>
                <a:srgbClr val="000000"/>
              </a:solidFill>
            </a:ln>
          </p:spPr>
          <p:txBody>
            <a:bodyPr wrap="square" rtlCol="0">
              <a:spAutoFit/>
            </a:bodyPr>
            <a:lstStyle/>
            <a:p>
              <a:pPr algn="ctr"/>
              <a:r>
                <a:rPr lang="en-US" dirty="0"/>
                <a:t>Network Administrator</a:t>
              </a:r>
            </a:p>
          </p:txBody>
        </p:sp>
        <p:cxnSp>
          <p:nvCxnSpPr>
            <p:cNvPr id="46" name="Straight Arrow Connector 45"/>
            <p:cNvCxnSpPr/>
            <p:nvPr/>
          </p:nvCxnSpPr>
          <p:spPr>
            <a:xfrm flipV="1">
              <a:off x="8166705" y="892322"/>
              <a:ext cx="0" cy="542649"/>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7108333" y="906494"/>
              <a:ext cx="887036" cy="1781038"/>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cxnSpLocks/>
              <a:stCxn id="33" idx="3"/>
              <a:endCxn id="45" idx="1"/>
            </p:cNvCxnSpPr>
            <p:nvPr/>
          </p:nvCxnSpPr>
          <p:spPr>
            <a:xfrm flipV="1">
              <a:off x="6246735" y="569156"/>
              <a:ext cx="1090783" cy="841441"/>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2566844" y="2839081"/>
              <a:ext cx="933746" cy="657149"/>
            </a:xfrm>
            <a:prstGeom prst="roundRect">
              <a:avLst/>
            </a:prstGeom>
            <a:solidFill>
              <a:srgbClr val="CCFFCC"/>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a:solidFill>
                    <a:schemeClr val="tx1"/>
                  </a:solidFill>
                </a:rPr>
                <a:t>LDAP</a:t>
              </a:r>
              <a:endParaRPr lang="en-US" sz="1400" dirty="0">
                <a:solidFill>
                  <a:schemeClr val="tx1"/>
                </a:solidFill>
              </a:endParaRPr>
            </a:p>
            <a:p>
              <a:pPr algn="ctr"/>
              <a:r>
                <a:rPr lang="en-US" sz="1400" dirty="0">
                  <a:solidFill>
                    <a:schemeClr val="tx1"/>
                  </a:solidFill>
                </a:rPr>
                <a:t>Service</a:t>
              </a:r>
            </a:p>
          </p:txBody>
        </p:sp>
        <p:cxnSp>
          <p:nvCxnSpPr>
            <p:cNvPr id="55" name="Straight Arrow Connector 54"/>
            <p:cNvCxnSpPr>
              <a:cxnSpLocks/>
              <a:endCxn id="54" idx="0"/>
            </p:cNvCxnSpPr>
            <p:nvPr/>
          </p:nvCxnSpPr>
          <p:spPr>
            <a:xfrm flipH="1">
              <a:off x="3033717" y="1799331"/>
              <a:ext cx="768268" cy="1039751"/>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132998" y="569156"/>
              <a:ext cx="1658374" cy="369332"/>
            </a:xfrm>
            <a:prstGeom prst="rect">
              <a:avLst/>
            </a:prstGeom>
            <a:noFill/>
            <a:ln>
              <a:solidFill>
                <a:srgbClr val="000000"/>
              </a:solidFill>
            </a:ln>
          </p:spPr>
          <p:txBody>
            <a:bodyPr wrap="square" rtlCol="0">
              <a:spAutoFit/>
            </a:bodyPr>
            <a:lstStyle/>
            <a:p>
              <a:pPr algn="ctr"/>
              <a:r>
                <a:rPr lang="en-US" dirty="0"/>
                <a:t> Researchers</a:t>
              </a:r>
            </a:p>
          </p:txBody>
        </p:sp>
        <p:cxnSp>
          <p:nvCxnSpPr>
            <p:cNvPr id="58" name="Straight Arrow Connector 57"/>
            <p:cNvCxnSpPr>
              <a:cxnSpLocks/>
              <a:endCxn id="33" idx="1"/>
            </p:cNvCxnSpPr>
            <p:nvPr/>
          </p:nvCxnSpPr>
          <p:spPr>
            <a:xfrm>
              <a:off x="776657" y="950778"/>
              <a:ext cx="2573398" cy="459820"/>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457200" y="1867817"/>
              <a:ext cx="887552" cy="336207"/>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sp>
          <p:nvSpPr>
            <p:cNvPr id="70" name="Rectangle 69"/>
            <p:cNvSpPr/>
            <p:nvPr/>
          </p:nvSpPr>
          <p:spPr>
            <a:xfrm>
              <a:off x="1586391" y="1867817"/>
              <a:ext cx="1283768" cy="778693"/>
            </a:xfrm>
            <a:prstGeom prst="rect">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100" dirty="0"/>
            </a:p>
            <a:p>
              <a:pPr algn="ctr"/>
              <a:r>
                <a:rPr lang="en-US" sz="1100" dirty="0"/>
                <a:t>VIP Lanes Wrapper</a:t>
              </a:r>
            </a:p>
          </p:txBody>
        </p:sp>
        <p:sp>
          <p:nvSpPr>
            <p:cNvPr id="72" name="Rectangle 71"/>
            <p:cNvSpPr/>
            <p:nvPr/>
          </p:nvSpPr>
          <p:spPr>
            <a:xfrm>
              <a:off x="1804934" y="1976637"/>
              <a:ext cx="887552" cy="336207"/>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cxnSp>
          <p:nvCxnSpPr>
            <p:cNvPr id="73" name="Straight Arrow Connector 72"/>
            <p:cNvCxnSpPr/>
            <p:nvPr/>
          </p:nvCxnSpPr>
          <p:spPr>
            <a:xfrm>
              <a:off x="809341" y="962016"/>
              <a:ext cx="1195335" cy="905801"/>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677234" y="938488"/>
              <a:ext cx="132107" cy="905801"/>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cxnSpLocks/>
              <a:endCxn id="33" idx="1"/>
            </p:cNvCxnSpPr>
            <p:nvPr/>
          </p:nvCxnSpPr>
          <p:spPr>
            <a:xfrm flipV="1">
              <a:off x="2572500" y="1410596"/>
              <a:ext cx="777555" cy="388734"/>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flipV="1">
              <a:off x="962185" y="2236096"/>
              <a:ext cx="1604659" cy="3243065"/>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flipV="1">
              <a:off x="2157992" y="2644388"/>
              <a:ext cx="534494" cy="2834773"/>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249031" y="3683701"/>
              <a:ext cx="1246518" cy="646331"/>
            </a:xfrm>
            <a:prstGeom prst="rect">
              <a:avLst/>
            </a:prstGeom>
            <a:noFill/>
          </p:spPr>
          <p:txBody>
            <a:bodyPr wrap="none" rtlCol="0">
              <a:spAutoFit/>
            </a:bodyPr>
            <a:lstStyle/>
            <a:p>
              <a:pPr algn="ctr"/>
              <a:r>
                <a:rPr lang="en-US" dirty="0"/>
                <a:t>Application</a:t>
              </a:r>
            </a:p>
            <a:p>
              <a:pPr algn="ctr"/>
              <a:r>
                <a:rPr lang="en-US" dirty="0"/>
                <a:t>Data</a:t>
              </a:r>
            </a:p>
          </p:txBody>
        </p:sp>
        <p:cxnSp>
          <p:nvCxnSpPr>
            <p:cNvPr id="84" name="Straight Arrow Connector 83"/>
            <p:cNvCxnSpPr/>
            <p:nvPr/>
          </p:nvCxnSpPr>
          <p:spPr>
            <a:xfrm>
              <a:off x="1198480" y="4082177"/>
              <a:ext cx="606454" cy="1"/>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44" name="Title 1"/>
          <p:cNvSpPr>
            <a:spLocks noGrp="1"/>
          </p:cNvSpPr>
          <p:nvPr>
            <p:ph type="title"/>
          </p:nvPr>
        </p:nvSpPr>
        <p:spPr>
          <a:xfrm>
            <a:off x="457200" y="139973"/>
            <a:ext cx="8229600" cy="1143000"/>
          </a:xfrm>
        </p:spPr>
        <p:txBody>
          <a:bodyPr>
            <a:noAutofit/>
          </a:bodyPr>
          <a:lstStyle/>
          <a:p>
            <a:r>
              <a:rPr lang="en-US" sz="3200" dirty="0" smtClean="0">
                <a:solidFill>
                  <a:schemeClr val="tx2"/>
                </a:solidFill>
              </a:rPr>
              <a:t>VIP Lanes</a:t>
            </a:r>
            <a:r>
              <a:rPr lang="en-US" sz="3200" dirty="0">
                <a:solidFill>
                  <a:schemeClr val="tx2"/>
                </a:solidFill>
              </a:rPr>
              <a:t/>
            </a:r>
            <a:br>
              <a:rPr lang="en-US" sz="3200" dirty="0">
                <a:solidFill>
                  <a:schemeClr val="tx2"/>
                </a:solidFill>
              </a:rPr>
            </a:br>
            <a:endParaRPr lang="en-US" sz="3200" dirty="0">
              <a:solidFill>
                <a:schemeClr val="tx2"/>
              </a:solidFill>
            </a:endParaRPr>
          </a:p>
        </p:txBody>
      </p:sp>
      <p:sp>
        <p:nvSpPr>
          <p:cNvPr id="7" name="TextBox 6"/>
          <p:cNvSpPr txBox="1"/>
          <p:nvPr/>
        </p:nvSpPr>
        <p:spPr>
          <a:xfrm>
            <a:off x="6284982" y="6581222"/>
            <a:ext cx="2877911" cy="338554"/>
          </a:xfrm>
          <a:prstGeom prst="rect">
            <a:avLst/>
          </a:prstGeom>
          <a:noFill/>
        </p:spPr>
        <p:txBody>
          <a:bodyPr wrap="none" rtlCol="0">
            <a:spAutoFit/>
          </a:bodyPr>
          <a:lstStyle/>
          <a:p>
            <a:r>
              <a:rPr lang="en-US" sz="1600" dirty="0"/>
              <a:t>See ICCCN 2017 VIP Lanes Paper</a:t>
            </a:r>
          </a:p>
        </p:txBody>
      </p:sp>
    </p:spTree>
    <p:extLst>
      <p:ext uri="{BB962C8B-B14F-4D97-AF65-F5344CB8AC3E}">
        <p14:creationId xmlns:p14="http://schemas.microsoft.com/office/powerpoint/2010/main" val="350091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Questions</a:t>
            </a:r>
          </a:p>
        </p:txBody>
      </p:sp>
      <p:sp>
        <p:nvSpPr>
          <p:cNvPr id="3" name="Content Placeholder 2"/>
          <p:cNvSpPr>
            <a:spLocks noGrp="1"/>
          </p:cNvSpPr>
          <p:nvPr>
            <p:ph idx="1"/>
          </p:nvPr>
        </p:nvSpPr>
        <p:spPr/>
        <p:txBody>
          <a:bodyPr>
            <a:normAutofit fontScale="92500" lnSpcReduction="10000"/>
          </a:bodyPr>
          <a:lstStyle/>
          <a:p>
            <a:r>
              <a:rPr lang="en-US" dirty="0"/>
              <a:t>Who can authorize a VIP Lane(s)?</a:t>
            </a:r>
          </a:p>
          <a:p>
            <a:pPr lvl="1"/>
            <a:r>
              <a:rPr lang="en-US" dirty="0"/>
              <a:t>A single authority?  Multiple authorities? </a:t>
            </a:r>
          </a:p>
          <a:p>
            <a:pPr lvl="1"/>
            <a:r>
              <a:rPr lang="en-US" dirty="0"/>
              <a:t>What is the authorization process?</a:t>
            </a:r>
          </a:p>
          <a:p>
            <a:r>
              <a:rPr lang="en-US" dirty="0"/>
              <a:t>When does authorization occur? When does instantiation occur?</a:t>
            </a:r>
          </a:p>
          <a:p>
            <a:pPr lvl="1"/>
            <a:r>
              <a:rPr lang="en-US" dirty="0"/>
              <a:t>Instantaneously?  Pre-authorized?, </a:t>
            </a:r>
          </a:p>
          <a:p>
            <a:r>
              <a:rPr lang="en-US" dirty="0"/>
              <a:t>What is the lifetime of a VIP Lane(s)?</a:t>
            </a:r>
          </a:p>
          <a:p>
            <a:pPr lvl="1"/>
            <a:r>
              <a:rPr lang="en-US" dirty="0"/>
              <a:t>Months, days, hours, minutes?</a:t>
            </a:r>
          </a:p>
          <a:p>
            <a:r>
              <a:rPr lang="en-US" dirty="0" err="1"/>
              <a:t>Etc</a:t>
            </a:r>
            <a:r>
              <a:rPr lang="en-US" dirty="0"/>
              <a:t> …</a:t>
            </a:r>
          </a:p>
          <a:p>
            <a:pPr lvl="1"/>
            <a:endParaRPr lang="en-US" dirty="0"/>
          </a:p>
        </p:txBody>
      </p:sp>
    </p:spTree>
    <p:extLst>
      <p:ext uri="{BB962C8B-B14F-4D97-AF65-F5344CB8AC3E}">
        <p14:creationId xmlns:p14="http://schemas.microsoft.com/office/powerpoint/2010/main" val="2895740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VIP Lanes </a:t>
            </a:r>
            <a:r>
              <a:rPr lang="en-US" dirty="0">
                <a:solidFill>
                  <a:schemeClr val="tx2"/>
                </a:solidFill>
              </a:rPr>
              <a:t>Policy Exceptions</a:t>
            </a:r>
          </a:p>
        </p:txBody>
      </p:sp>
      <p:sp>
        <p:nvSpPr>
          <p:cNvPr id="3" name="Content Placeholder 2"/>
          <p:cNvSpPr>
            <a:spLocks noGrp="1"/>
          </p:cNvSpPr>
          <p:nvPr>
            <p:ph idx="1"/>
          </p:nvPr>
        </p:nvSpPr>
        <p:spPr/>
        <p:txBody>
          <a:bodyPr>
            <a:normAutofit fontScale="92500" lnSpcReduction="10000"/>
          </a:bodyPr>
          <a:lstStyle/>
          <a:p>
            <a:r>
              <a:rPr lang="en-US" dirty="0"/>
              <a:t>Flows space is arranged into a hierarchy</a:t>
            </a:r>
          </a:p>
          <a:p>
            <a:pPr lvl="1"/>
            <a:r>
              <a:rPr lang="en-US" dirty="0"/>
              <a:t>Root = all flows</a:t>
            </a:r>
          </a:p>
          <a:p>
            <a:pPr lvl="1"/>
            <a:r>
              <a:rPr lang="en-US" dirty="0" err="1"/>
              <a:t>Subnodes</a:t>
            </a:r>
            <a:r>
              <a:rPr lang="en-US" dirty="0"/>
              <a:t> = strict subset of parent’s flows</a:t>
            </a:r>
          </a:p>
          <a:p>
            <a:pPr lvl="1"/>
            <a:r>
              <a:rPr lang="en-US" dirty="0"/>
              <a:t>Flows defined by tuple (e.g., </a:t>
            </a:r>
            <a:r>
              <a:rPr lang="en-US" dirty="0" err="1"/>
              <a:t>src</a:t>
            </a:r>
            <a:r>
              <a:rPr lang="en-US" dirty="0"/>
              <a:t>/</a:t>
            </a:r>
            <a:r>
              <a:rPr lang="en-US" dirty="0" err="1"/>
              <a:t>dst</a:t>
            </a:r>
            <a:r>
              <a:rPr lang="en-US" dirty="0"/>
              <a:t> IP </a:t>
            </a:r>
            <a:r>
              <a:rPr lang="en-US" dirty="0" err="1"/>
              <a:t>addrs</a:t>
            </a:r>
            <a:r>
              <a:rPr lang="en-US" dirty="0"/>
              <a:t> and ports)</a:t>
            </a:r>
          </a:p>
          <a:p>
            <a:r>
              <a:rPr lang="en-US" dirty="0"/>
              <a:t>Trusted Users assigned to manage portions of the hierarchy</a:t>
            </a:r>
          </a:p>
          <a:p>
            <a:pPr lvl="1"/>
            <a:r>
              <a:rPr lang="en-US" dirty="0"/>
              <a:t>Can instantiate a flow (i.e., create a policy exception)</a:t>
            </a:r>
          </a:p>
          <a:p>
            <a:pPr lvl="1"/>
            <a:r>
              <a:rPr lang="en-US" dirty="0"/>
              <a:t>Can delegate control to other Trusted User</a:t>
            </a:r>
          </a:p>
          <a:p>
            <a:pPr lvl="1"/>
            <a:r>
              <a:rPr lang="en-US" dirty="0"/>
              <a:t>Delegation defines a hierarchy of responsibility</a:t>
            </a:r>
          </a:p>
        </p:txBody>
      </p:sp>
      <p:sp>
        <p:nvSpPr>
          <p:cNvPr id="4" name="TextBox 3"/>
          <p:cNvSpPr txBox="1"/>
          <p:nvPr/>
        </p:nvSpPr>
        <p:spPr>
          <a:xfrm>
            <a:off x="6284982" y="6581222"/>
            <a:ext cx="2877911" cy="338554"/>
          </a:xfrm>
          <a:prstGeom prst="rect">
            <a:avLst/>
          </a:prstGeom>
          <a:noFill/>
        </p:spPr>
        <p:txBody>
          <a:bodyPr wrap="none" rtlCol="0">
            <a:spAutoFit/>
          </a:bodyPr>
          <a:lstStyle/>
          <a:p>
            <a:r>
              <a:rPr lang="en-US" sz="1600" dirty="0"/>
              <a:t>See ICCCN 2017 VIP Lanes Paper</a:t>
            </a:r>
          </a:p>
        </p:txBody>
      </p:sp>
    </p:spTree>
    <p:extLst>
      <p:ext uri="{BB962C8B-B14F-4D97-AF65-F5344CB8AC3E}">
        <p14:creationId xmlns:p14="http://schemas.microsoft.com/office/powerpoint/2010/main" val="2770552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1"/>
            <a:ext cx="8229600" cy="1143000"/>
          </a:xfrm>
        </p:spPr>
        <p:txBody>
          <a:bodyPr/>
          <a:lstStyle/>
          <a:p>
            <a:r>
              <a:rPr lang="en-US" dirty="0" smtClean="0">
                <a:solidFill>
                  <a:schemeClr val="tx2"/>
                </a:solidFill>
              </a:rPr>
              <a:t>Bourbon Whiskey</a:t>
            </a:r>
            <a:endParaRPr lang="en-US" dirty="0">
              <a:solidFill>
                <a:schemeClr val="tx2"/>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035756"/>
            <a:ext cx="8377787" cy="4908859"/>
          </a:xfrm>
          <a:prstGeom prst="rect">
            <a:avLst/>
          </a:prstGeom>
          <a:noFill/>
          <a:ln w="9525">
            <a:noFill/>
            <a:miter lim="800000"/>
            <a:headEnd/>
            <a:tailEnd/>
          </a:ln>
        </p:spPr>
      </p:pic>
    </p:spTree>
    <p:extLst>
      <p:ext uri="{BB962C8B-B14F-4D97-AF65-F5344CB8AC3E}">
        <p14:creationId xmlns:p14="http://schemas.microsoft.com/office/powerpoint/2010/main" val="3667943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9692" y="1417638"/>
            <a:ext cx="1299429"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chemeClr val="tx1"/>
                </a:solidFill>
              </a:rPr>
              <a:t>*</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a:solidFill>
                  <a:srgbClr val="000000"/>
                </a:solidFill>
              </a:rPr>
              <a:t>Campus IT</a:t>
            </a:r>
          </a:p>
        </p:txBody>
      </p:sp>
      <p:sp>
        <p:nvSpPr>
          <p:cNvPr id="5" name="Rectangle 4"/>
          <p:cNvSpPr/>
          <p:nvPr/>
        </p:nvSpPr>
        <p:spPr>
          <a:xfrm>
            <a:off x="3671673" y="2392177"/>
            <a:ext cx="1606232"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rgbClr val="000000"/>
                </a:solidFill>
              </a:rPr>
              <a:t>128.123.4.160/27</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err="1">
                <a:solidFill>
                  <a:srgbClr val="000000"/>
                </a:solidFill>
              </a:rPr>
              <a:t>CoE</a:t>
            </a:r>
            <a:r>
              <a:rPr lang="en-US" sz="1200" dirty="0">
                <a:solidFill>
                  <a:srgbClr val="000000"/>
                </a:solidFill>
              </a:rPr>
              <a:t> IT</a:t>
            </a:r>
          </a:p>
        </p:txBody>
      </p:sp>
      <p:sp>
        <p:nvSpPr>
          <p:cNvPr id="6" name="Rectangle 5"/>
          <p:cNvSpPr/>
          <p:nvPr/>
        </p:nvSpPr>
        <p:spPr>
          <a:xfrm>
            <a:off x="6041914" y="2408378"/>
            <a:ext cx="1640602"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rgbClr val="000000"/>
                </a:solidFill>
              </a:rPr>
              <a:t>128.123.123.0/24</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a:solidFill>
                  <a:srgbClr val="000000"/>
                </a:solidFill>
              </a:rPr>
              <a:t>A&amp;S IT</a:t>
            </a:r>
          </a:p>
        </p:txBody>
      </p:sp>
      <p:sp>
        <p:nvSpPr>
          <p:cNvPr id="7" name="Rectangle 6"/>
          <p:cNvSpPr/>
          <p:nvPr/>
        </p:nvSpPr>
        <p:spPr>
          <a:xfrm>
            <a:off x="2144622" y="3590255"/>
            <a:ext cx="1777571"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rgbClr val="000000"/>
                </a:solidFill>
              </a:rPr>
              <a:t>128.123.4.160/28</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a:solidFill>
                  <a:srgbClr val="000000"/>
                </a:solidFill>
              </a:rPr>
              <a:t>CS Researchers</a:t>
            </a:r>
          </a:p>
        </p:txBody>
      </p:sp>
      <p:sp>
        <p:nvSpPr>
          <p:cNvPr id="8" name="Rectangle 7"/>
          <p:cNvSpPr/>
          <p:nvPr/>
        </p:nvSpPr>
        <p:spPr>
          <a:xfrm>
            <a:off x="4774851" y="3590255"/>
            <a:ext cx="2148130"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rgbClr val="000000"/>
                </a:solidFill>
              </a:rPr>
              <a:t>128.123.4.176/28</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a:solidFill>
                  <a:srgbClr val="000000"/>
                </a:solidFill>
              </a:rPr>
              <a:t>ECE Researchers</a:t>
            </a:r>
          </a:p>
        </p:txBody>
      </p:sp>
      <p:sp>
        <p:nvSpPr>
          <p:cNvPr id="9" name="Rectangle 8"/>
          <p:cNvSpPr/>
          <p:nvPr/>
        </p:nvSpPr>
        <p:spPr>
          <a:xfrm>
            <a:off x="840207" y="4825988"/>
            <a:ext cx="1777571"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rgbClr val="000000"/>
                </a:solidFill>
              </a:rPr>
              <a:t>128.123.4.160/29</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a:solidFill>
                  <a:srgbClr val="000000"/>
                </a:solidFill>
              </a:rPr>
              <a:t>VIP Lanes</a:t>
            </a:r>
          </a:p>
        </p:txBody>
      </p:sp>
      <p:sp>
        <p:nvSpPr>
          <p:cNvPr id="10" name="Rectangle 9"/>
          <p:cNvSpPr/>
          <p:nvPr/>
        </p:nvSpPr>
        <p:spPr>
          <a:xfrm>
            <a:off x="3439567" y="4835984"/>
            <a:ext cx="1777571"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rgbClr val="000000"/>
                </a:solidFill>
              </a:rPr>
              <a:t>128.123.4.168/29</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a:solidFill>
                  <a:srgbClr val="000000"/>
                </a:solidFill>
              </a:rPr>
              <a:t>GENI Research</a:t>
            </a:r>
          </a:p>
        </p:txBody>
      </p:sp>
      <p:cxnSp>
        <p:nvCxnSpPr>
          <p:cNvPr id="12" name="Straight Connector 11"/>
          <p:cNvCxnSpPr>
            <a:stCxn id="4" idx="2"/>
            <a:endCxn id="5" idx="0"/>
          </p:cNvCxnSpPr>
          <p:nvPr/>
        </p:nvCxnSpPr>
        <p:spPr>
          <a:xfrm>
            <a:off x="4459407" y="2027792"/>
            <a:ext cx="15382" cy="36438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2916843" y="3000509"/>
            <a:ext cx="1529088" cy="58457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endCxn id="8" idx="0"/>
          </p:cNvCxnSpPr>
          <p:nvPr/>
        </p:nvCxnSpPr>
        <p:spPr>
          <a:xfrm>
            <a:off x="4458084" y="3006585"/>
            <a:ext cx="1390832" cy="58367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4" idx="2"/>
          </p:cNvCxnSpPr>
          <p:nvPr/>
        </p:nvCxnSpPr>
        <p:spPr>
          <a:xfrm>
            <a:off x="4459407" y="2027792"/>
            <a:ext cx="2686859" cy="36631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endCxn id="9" idx="0"/>
          </p:cNvCxnSpPr>
          <p:nvPr/>
        </p:nvCxnSpPr>
        <p:spPr>
          <a:xfrm flipH="1">
            <a:off x="1728993" y="4216282"/>
            <a:ext cx="1228614" cy="60970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10" idx="0"/>
          </p:cNvCxnSpPr>
          <p:nvPr/>
        </p:nvCxnSpPr>
        <p:spPr>
          <a:xfrm>
            <a:off x="2939375" y="4216283"/>
            <a:ext cx="1388978" cy="61970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Title 1"/>
          <p:cNvSpPr txBox="1">
            <a:spLocks/>
          </p:cNvSpPr>
          <p:nvPr/>
        </p:nvSpPr>
        <p:spPr>
          <a:xfrm>
            <a:off x="457200" y="274638"/>
            <a:ext cx="8229600" cy="1143000"/>
          </a:xfrm>
          <a:prstGeom prst="rect">
            <a:avLst/>
          </a:prstGeom>
        </p:spPr>
        <p:txBody>
          <a:bodyPr/>
          <a:lstStyle>
            <a:lvl1pPr algn="ctr" defTabSz="457131" rtl="0" eaLnBrk="1" latinLnBrk="0" hangingPunct="1">
              <a:spcBef>
                <a:spcPct val="0"/>
              </a:spcBef>
              <a:buNone/>
              <a:defRPr sz="4400" kern="1200">
                <a:solidFill>
                  <a:schemeClr val="tx1"/>
                </a:solidFill>
                <a:latin typeface="+mj-lt"/>
                <a:ea typeface="+mj-ea"/>
                <a:cs typeface="+mj-cs"/>
              </a:defRPr>
            </a:lvl1pPr>
          </a:lstStyle>
          <a:p>
            <a:r>
              <a:rPr lang="en-US" dirty="0"/>
              <a:t>Example Policy Exception Tree</a:t>
            </a:r>
          </a:p>
        </p:txBody>
      </p:sp>
      <p:sp>
        <p:nvSpPr>
          <p:cNvPr id="2" name="TextBox 1"/>
          <p:cNvSpPr txBox="1"/>
          <p:nvPr/>
        </p:nvSpPr>
        <p:spPr>
          <a:xfrm>
            <a:off x="1770024" y="5822798"/>
            <a:ext cx="5376242" cy="646331"/>
          </a:xfrm>
          <a:prstGeom prst="rect">
            <a:avLst/>
          </a:prstGeom>
          <a:noFill/>
          <a:ln>
            <a:solidFill>
              <a:srgbClr val="0000FF"/>
            </a:solidFill>
          </a:ln>
        </p:spPr>
        <p:txBody>
          <a:bodyPr wrap="square" rtlCol="0">
            <a:spAutoFit/>
          </a:bodyPr>
          <a:lstStyle/>
          <a:p>
            <a:r>
              <a:rPr lang="en-US" dirty="0">
                <a:solidFill>
                  <a:srgbClr val="0000FF"/>
                </a:solidFill>
              </a:rPr>
              <a:t>Policy tree is created by users in a distributed way </a:t>
            </a:r>
          </a:p>
          <a:p>
            <a:r>
              <a:rPr lang="en-US" dirty="0">
                <a:solidFill>
                  <a:srgbClr val="0000FF"/>
                </a:solidFill>
              </a:rPr>
              <a:t>(through a web server that maintains the policy tree).</a:t>
            </a:r>
          </a:p>
        </p:txBody>
      </p:sp>
    </p:spTree>
    <p:extLst>
      <p:ext uri="{BB962C8B-B14F-4D97-AF65-F5344CB8AC3E}">
        <p14:creationId xmlns:p14="http://schemas.microsoft.com/office/powerpoint/2010/main" val="2258469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Establishing/Managing Trust </a:t>
            </a:r>
            <a:br>
              <a:rPr lang="en-US" dirty="0">
                <a:solidFill>
                  <a:schemeClr val="tx2"/>
                </a:solidFill>
              </a:rPr>
            </a:br>
            <a:r>
              <a:rPr lang="en-US" sz="3100" dirty="0">
                <a:solidFill>
                  <a:schemeClr val="tx2"/>
                </a:solidFill>
              </a:rPr>
              <a:t>(In an All-campus Science DMZ)</a:t>
            </a:r>
          </a:p>
        </p:txBody>
      </p:sp>
      <p:sp>
        <p:nvSpPr>
          <p:cNvPr id="3" name="Content Placeholder 2"/>
          <p:cNvSpPr>
            <a:spLocks noGrp="1"/>
          </p:cNvSpPr>
          <p:nvPr>
            <p:ph idx="1"/>
          </p:nvPr>
        </p:nvSpPr>
        <p:spPr/>
        <p:txBody>
          <a:bodyPr>
            <a:normAutofit fontScale="55000" lnSpcReduction="20000"/>
          </a:bodyPr>
          <a:lstStyle/>
          <a:p>
            <a:r>
              <a:rPr lang="en-US" dirty="0">
                <a:solidFill>
                  <a:srgbClr val="0000FF"/>
                </a:solidFill>
              </a:rPr>
              <a:t>Authorized Bypass Flows: </a:t>
            </a:r>
            <a:r>
              <a:rPr lang="en-US" dirty="0"/>
              <a:t>Authorized bypass traffic should be at the granularity of flows, as opposed to all Science DMZ traffic.</a:t>
            </a:r>
          </a:p>
          <a:p>
            <a:r>
              <a:rPr lang="en-US" dirty="0">
                <a:solidFill>
                  <a:srgbClr val="0000FF"/>
                </a:solidFill>
              </a:rPr>
              <a:t>Trusted Users: </a:t>
            </a:r>
            <a:r>
              <a:rPr lang="en-US" dirty="0"/>
              <a:t>Users (not machines) should be authenticated and trusted (i.e., trust should be traceable to people, not machines). </a:t>
            </a:r>
          </a:p>
          <a:p>
            <a:r>
              <a:rPr lang="en-US" dirty="0">
                <a:solidFill>
                  <a:srgbClr val="0000FF"/>
                </a:solidFill>
              </a:rPr>
              <a:t>Limited Trust: </a:t>
            </a:r>
            <a:r>
              <a:rPr lang="en-US" dirty="0"/>
              <a:t>User trust should be limited to a specific set of flows for a limited amount of time.</a:t>
            </a:r>
          </a:p>
          <a:p>
            <a:r>
              <a:rPr lang="en-US" dirty="0">
                <a:solidFill>
                  <a:srgbClr val="0000FF"/>
                </a:solidFill>
              </a:rPr>
              <a:t>Distributed Trust Infrastructure: </a:t>
            </a:r>
            <a:r>
              <a:rPr lang="en-US" dirty="0"/>
              <a:t>Trust decisions should not be made by a single entity (e.g., campus IT), but rather should be distributed in a controlled way among trusted users.</a:t>
            </a:r>
          </a:p>
          <a:p>
            <a:r>
              <a:rPr lang="en-US" dirty="0">
                <a:solidFill>
                  <a:srgbClr val="0000FF"/>
                </a:solidFill>
              </a:rPr>
              <a:t>Dynamically Established Authorized Flows: </a:t>
            </a:r>
            <a:r>
              <a:rPr lang="en-US" dirty="0"/>
              <a:t>Trusted users should be able to dynamically create authorized bypass flows.</a:t>
            </a:r>
          </a:p>
          <a:p>
            <a:r>
              <a:rPr lang="en-US" dirty="0" err="1">
                <a:solidFill>
                  <a:srgbClr val="0000FF"/>
                </a:solidFill>
              </a:rPr>
              <a:t>Refinable</a:t>
            </a:r>
            <a:r>
              <a:rPr lang="en-US" dirty="0">
                <a:solidFill>
                  <a:srgbClr val="0000FF"/>
                </a:solidFill>
              </a:rPr>
              <a:t> Trust: </a:t>
            </a:r>
            <a:r>
              <a:rPr lang="en-US" dirty="0"/>
              <a:t>If a flow’s characteristics cannot be known until the flow becomes active, trust should be refined to match the flow as soon as the flow appears.</a:t>
            </a:r>
          </a:p>
          <a:p>
            <a:r>
              <a:rPr lang="en-US" dirty="0">
                <a:solidFill>
                  <a:srgbClr val="0000FF"/>
                </a:solidFill>
              </a:rPr>
              <a:t>Trust, but verify: </a:t>
            </a:r>
            <a:r>
              <a:rPr lang="en-US" dirty="0"/>
              <a:t>Users could misuse privilege in unauthorized ways. Usage should be verified.</a:t>
            </a:r>
          </a:p>
          <a:p>
            <a:r>
              <a:rPr lang="en-US" dirty="0">
                <a:solidFill>
                  <a:srgbClr val="0000FF"/>
                </a:solidFill>
              </a:rPr>
              <a:t>Backward Compatibility: </a:t>
            </a:r>
            <a:r>
              <a:rPr lang="en-US" dirty="0"/>
              <a:t>Legacy applications should be able to make use of VIP Lanes without modification.</a:t>
            </a:r>
          </a:p>
          <a:p>
            <a:endParaRPr lang="en-US" dirty="0"/>
          </a:p>
        </p:txBody>
      </p:sp>
    </p:spTree>
    <p:extLst>
      <p:ext uri="{BB962C8B-B14F-4D97-AF65-F5344CB8AC3E}">
        <p14:creationId xmlns:p14="http://schemas.microsoft.com/office/powerpoint/2010/main" val="3588733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Scaling </a:t>
            </a:r>
            <a:r>
              <a:rPr lang="en-US" dirty="0">
                <a:solidFill>
                  <a:schemeClr val="tx2"/>
                </a:solidFill>
              </a:rPr>
              <a:t>an All-Campus Science DMZ</a:t>
            </a:r>
          </a:p>
        </p:txBody>
      </p:sp>
      <p:sp>
        <p:nvSpPr>
          <p:cNvPr id="3" name="Content Placeholder 2"/>
          <p:cNvSpPr>
            <a:spLocks noGrp="1"/>
          </p:cNvSpPr>
          <p:nvPr>
            <p:ph idx="1"/>
          </p:nvPr>
        </p:nvSpPr>
        <p:spPr/>
        <p:txBody>
          <a:bodyPr>
            <a:normAutofit lnSpcReduction="10000"/>
          </a:bodyPr>
          <a:lstStyle/>
          <a:p>
            <a:r>
              <a:rPr lang="en-US" dirty="0"/>
              <a:t>Scaling the Science DMZ to the entire campus</a:t>
            </a:r>
          </a:p>
          <a:p>
            <a:pPr lvl="1"/>
            <a:r>
              <a:rPr lang="en-US" dirty="0"/>
              <a:t>The number of machines is much larger</a:t>
            </a:r>
          </a:p>
          <a:p>
            <a:pPr lvl="1"/>
            <a:r>
              <a:rPr lang="en-US" dirty="0"/>
              <a:t>The number of potential users is much larger</a:t>
            </a:r>
          </a:p>
          <a:p>
            <a:pPr lvl="1"/>
            <a:r>
              <a:rPr lang="en-US" dirty="0"/>
              <a:t>The number of policies is much larger</a:t>
            </a:r>
          </a:p>
          <a:p>
            <a:pPr lvl="2"/>
            <a:r>
              <a:rPr lang="en-US" dirty="0"/>
              <a:t>policies are per flow, not per machine</a:t>
            </a:r>
          </a:p>
          <a:p>
            <a:r>
              <a:rPr lang="en-US" dirty="0"/>
              <a:t>Scaling the decision-making processes</a:t>
            </a:r>
          </a:p>
          <a:p>
            <a:pPr lvl="1"/>
            <a:r>
              <a:rPr lang="en-US" dirty="0"/>
              <a:t>Defining policies</a:t>
            </a:r>
          </a:p>
          <a:p>
            <a:pPr lvl="1"/>
            <a:r>
              <a:rPr lang="en-US" dirty="0"/>
              <a:t>Authorizing Users</a:t>
            </a:r>
          </a:p>
          <a:p>
            <a:pPr lvl="1"/>
            <a:r>
              <a:rPr lang="en-US" dirty="0"/>
              <a:t>Defining Trust relationships</a:t>
            </a:r>
          </a:p>
        </p:txBody>
      </p:sp>
    </p:spTree>
    <p:extLst>
      <p:ext uri="{BB962C8B-B14F-4D97-AF65-F5344CB8AC3E}">
        <p14:creationId xmlns:p14="http://schemas.microsoft.com/office/powerpoint/2010/main" val="347208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VIPlanes</a:t>
            </a:r>
            <a:r>
              <a:rPr lang="en-US" dirty="0"/>
              <a:t> Design Goals</a:t>
            </a:r>
          </a:p>
        </p:txBody>
      </p:sp>
      <p:sp>
        <p:nvSpPr>
          <p:cNvPr id="3" name="Content Placeholder 2"/>
          <p:cNvSpPr>
            <a:spLocks noGrp="1"/>
          </p:cNvSpPr>
          <p:nvPr>
            <p:ph idx="1"/>
          </p:nvPr>
        </p:nvSpPr>
        <p:spPr>
          <a:xfrm>
            <a:off x="457200" y="1600200"/>
            <a:ext cx="8366016" cy="4525963"/>
          </a:xfrm>
        </p:spPr>
        <p:txBody>
          <a:bodyPr>
            <a:normAutofit fontScale="70000" lnSpcReduction="20000"/>
          </a:bodyPr>
          <a:lstStyle/>
          <a:p>
            <a:r>
              <a:rPr lang="en-US" dirty="0"/>
              <a:t>Standard Traffic: </a:t>
            </a:r>
          </a:p>
          <a:p>
            <a:pPr lvl="1"/>
            <a:r>
              <a:rPr lang="en-US" dirty="0"/>
              <a:t>By default, all traffic goes through the campus core and </a:t>
            </a:r>
            <a:r>
              <a:rPr lang="en-US" dirty="0" err="1"/>
              <a:t>middleboxes</a:t>
            </a:r>
            <a:endParaRPr lang="en-US" dirty="0"/>
          </a:p>
          <a:p>
            <a:pPr lvl="1"/>
            <a:r>
              <a:rPr lang="en-US" dirty="0"/>
              <a:t>Switches/Routers should be able to forward packets “normally”, (Implication: they must support standard routing/forwarding protocols)</a:t>
            </a:r>
          </a:p>
          <a:p>
            <a:endParaRPr lang="en-US" dirty="0"/>
          </a:p>
          <a:p>
            <a:r>
              <a:rPr lang="en-US" dirty="0"/>
              <a:t>Privileged Traffic:</a:t>
            </a:r>
          </a:p>
          <a:p>
            <a:pPr lvl="1"/>
            <a:r>
              <a:rPr lang="en-US" dirty="0"/>
              <a:t>Create Control Software that can:</a:t>
            </a:r>
          </a:p>
          <a:p>
            <a:pPr lvl="2"/>
            <a:r>
              <a:rPr lang="en-US" dirty="0"/>
              <a:t>Discover topology information</a:t>
            </a:r>
          </a:p>
          <a:p>
            <a:pPr lvl="2"/>
            <a:r>
              <a:rPr lang="en-US" dirty="0"/>
              <a:t>Discover the placement/role of </a:t>
            </a:r>
            <a:r>
              <a:rPr lang="en-US" dirty="0" err="1"/>
              <a:t>middleboxes</a:t>
            </a:r>
            <a:endParaRPr lang="en-US" dirty="0"/>
          </a:p>
          <a:p>
            <a:pPr lvl="2"/>
            <a:r>
              <a:rPr lang="en-US" dirty="0"/>
              <a:t>Accept requests to enable “privileged flows” via a (REST) API</a:t>
            </a:r>
          </a:p>
          <a:p>
            <a:pPr lvl="2"/>
            <a:r>
              <a:rPr lang="en-US" dirty="0"/>
              <a:t>Compute paths that by-pass </a:t>
            </a:r>
            <a:r>
              <a:rPr lang="en-US" dirty="0" err="1"/>
              <a:t>middleboxes</a:t>
            </a:r>
            <a:r>
              <a:rPr lang="en-US" dirty="0"/>
              <a:t> </a:t>
            </a:r>
          </a:p>
          <a:p>
            <a:pPr lvl="2"/>
            <a:r>
              <a:rPr lang="en-US" dirty="0"/>
              <a:t>Compute SDN rules and insert them to “pick off” privileged flows</a:t>
            </a:r>
          </a:p>
          <a:p>
            <a:pPr lvl="2"/>
            <a:r>
              <a:rPr lang="en-US" dirty="0"/>
              <a:t>Ensure rules remain in place for the duration of the flow</a:t>
            </a:r>
          </a:p>
          <a:p>
            <a:pPr lvl="2"/>
            <a:r>
              <a:rPr lang="en-US" dirty="0"/>
              <a:t>Remove rules that are no longer needed</a:t>
            </a:r>
          </a:p>
          <a:p>
            <a:pPr lvl="2"/>
            <a:r>
              <a:rPr lang="en-US" dirty="0"/>
              <a:t>Gracefully handle failures</a:t>
            </a:r>
          </a:p>
          <a:p>
            <a:endParaRPr lang="en-US" dirty="0"/>
          </a:p>
        </p:txBody>
      </p:sp>
    </p:spTree>
    <p:extLst>
      <p:ext uri="{BB962C8B-B14F-4D97-AF65-F5344CB8AC3E}">
        <p14:creationId xmlns:p14="http://schemas.microsoft.com/office/powerpoint/2010/main" val="266927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VIP Lane </a:t>
            </a:r>
            <a:br>
              <a:rPr lang="en-US" dirty="0"/>
            </a:br>
            <a:r>
              <a:rPr lang="en-US" dirty="0"/>
              <a:t>Authorization Concepts</a:t>
            </a:r>
          </a:p>
        </p:txBody>
      </p:sp>
      <p:sp>
        <p:nvSpPr>
          <p:cNvPr id="3" name="Content Placeholder 2"/>
          <p:cNvSpPr>
            <a:spLocks noGrp="1"/>
          </p:cNvSpPr>
          <p:nvPr>
            <p:ph idx="1"/>
          </p:nvPr>
        </p:nvSpPr>
        <p:spPr/>
        <p:txBody>
          <a:bodyPr>
            <a:normAutofit fontScale="62500" lnSpcReduction="20000"/>
          </a:bodyPr>
          <a:lstStyle/>
          <a:p>
            <a:r>
              <a:rPr lang="en-US" dirty="0">
                <a:solidFill>
                  <a:srgbClr val="0000FF"/>
                </a:solidFill>
              </a:rPr>
              <a:t>Flow Space:  </a:t>
            </a:r>
            <a:r>
              <a:rPr lang="en-US" dirty="0"/>
              <a:t>Defines a set of flows that can traverse the network.  </a:t>
            </a:r>
          </a:p>
          <a:p>
            <a:r>
              <a:rPr lang="en-US" dirty="0">
                <a:solidFill>
                  <a:srgbClr val="0000FF"/>
                </a:solidFill>
              </a:rPr>
              <a:t>Flow Range: </a:t>
            </a:r>
            <a:r>
              <a:rPr lang="en-US" dirty="0"/>
              <a:t>Defines a subset of flows in the Flow Space.  Each Flow Range has associated </a:t>
            </a:r>
            <a:r>
              <a:rPr lang="en-US" i="1" dirty="0"/>
              <a:t>User Group</a:t>
            </a:r>
            <a:r>
              <a:rPr lang="en-US" dirty="0"/>
              <a:t>.</a:t>
            </a:r>
          </a:p>
          <a:p>
            <a:r>
              <a:rPr lang="en-US" dirty="0">
                <a:solidFill>
                  <a:srgbClr val="0000FF"/>
                </a:solidFill>
              </a:rPr>
              <a:t>User Groups: </a:t>
            </a:r>
            <a:r>
              <a:rPr lang="en-US" dirty="0">
                <a:solidFill>
                  <a:srgbClr val="000000"/>
                </a:solidFill>
              </a:rPr>
              <a:t>A group of users (including both </a:t>
            </a:r>
            <a:r>
              <a:rPr lang="en-US" i="1" dirty="0">
                <a:solidFill>
                  <a:srgbClr val="000000"/>
                </a:solidFill>
              </a:rPr>
              <a:t>Admin Users </a:t>
            </a:r>
            <a:r>
              <a:rPr lang="en-US" dirty="0">
                <a:solidFill>
                  <a:srgbClr val="000000"/>
                </a:solidFill>
              </a:rPr>
              <a:t>and </a:t>
            </a:r>
            <a:r>
              <a:rPr lang="en-US" i="1" dirty="0">
                <a:solidFill>
                  <a:srgbClr val="000000"/>
                </a:solidFill>
              </a:rPr>
              <a:t>Standard Users</a:t>
            </a:r>
            <a:r>
              <a:rPr lang="en-US" dirty="0">
                <a:solidFill>
                  <a:srgbClr val="000000"/>
                </a:solidFill>
              </a:rPr>
              <a:t>).</a:t>
            </a:r>
            <a:endParaRPr lang="en-US" dirty="0"/>
          </a:p>
          <a:p>
            <a:r>
              <a:rPr lang="en-US" dirty="0">
                <a:solidFill>
                  <a:srgbClr val="0000FF"/>
                </a:solidFill>
              </a:rPr>
              <a:t>Admin Users: </a:t>
            </a:r>
            <a:r>
              <a:rPr lang="en-US" dirty="0">
                <a:solidFill>
                  <a:srgbClr val="000000"/>
                </a:solidFill>
              </a:rPr>
              <a:t>Decide who can use a Flow Range.</a:t>
            </a:r>
          </a:p>
          <a:p>
            <a:r>
              <a:rPr lang="en-US" dirty="0">
                <a:solidFill>
                  <a:srgbClr val="0000FF"/>
                </a:solidFill>
              </a:rPr>
              <a:t>Standard Users: </a:t>
            </a:r>
            <a:r>
              <a:rPr lang="en-US" dirty="0">
                <a:solidFill>
                  <a:srgbClr val="000000"/>
                </a:solidFill>
              </a:rPr>
              <a:t>Are allowed to instantiate flows in a Flow Range.</a:t>
            </a:r>
          </a:p>
          <a:p>
            <a:r>
              <a:rPr lang="en-US" dirty="0">
                <a:solidFill>
                  <a:srgbClr val="0000FF"/>
                </a:solidFill>
              </a:rPr>
              <a:t>Flow Space Tree:  </a:t>
            </a:r>
            <a:r>
              <a:rPr lang="en-US" dirty="0">
                <a:solidFill>
                  <a:srgbClr val="000000"/>
                </a:solidFill>
              </a:rPr>
              <a:t>Flow Ranges are </a:t>
            </a:r>
            <a:r>
              <a:rPr lang="en-US" dirty="0">
                <a:solidFill>
                  <a:srgbClr val="FF0000"/>
                </a:solidFill>
              </a:rPr>
              <a:t>arranged hierarchically </a:t>
            </a:r>
            <a:r>
              <a:rPr lang="en-US" dirty="0">
                <a:solidFill>
                  <a:srgbClr val="000000"/>
                </a:solidFill>
              </a:rPr>
              <a:t>with each child range being a strict subset of the parent flow range. Siblings must be unique (non-overlapping) flow ranges. This allows </a:t>
            </a:r>
            <a:r>
              <a:rPr lang="en-US" dirty="0">
                <a:solidFill>
                  <a:srgbClr val="FF0000"/>
                </a:solidFill>
              </a:rPr>
              <a:t>distributed user control </a:t>
            </a:r>
            <a:r>
              <a:rPr lang="en-US" dirty="0">
                <a:solidFill>
                  <a:srgbClr val="000000"/>
                </a:solidFill>
              </a:rPr>
              <a:t>of the flow space (with clear responsibility for each instantiated flow).</a:t>
            </a:r>
          </a:p>
          <a:p>
            <a:r>
              <a:rPr lang="en-US" dirty="0">
                <a:solidFill>
                  <a:srgbClr val="0000FF"/>
                </a:solidFill>
              </a:rPr>
              <a:t>Flow Delegation</a:t>
            </a:r>
            <a:r>
              <a:rPr lang="en-US" dirty="0">
                <a:solidFill>
                  <a:srgbClr val="000000"/>
                </a:solidFill>
              </a:rPr>
              <a:t>: The act of creating a child flow range and associating it with a User Group.  (Only Admin Users can do this.)</a:t>
            </a:r>
          </a:p>
          <a:p>
            <a:r>
              <a:rPr lang="en-US" dirty="0">
                <a:solidFill>
                  <a:srgbClr val="0000FF"/>
                </a:solidFill>
              </a:rPr>
              <a:t>Flow Instantiation: </a:t>
            </a:r>
            <a:r>
              <a:rPr lang="en-US" dirty="0">
                <a:solidFill>
                  <a:srgbClr val="000000"/>
                </a:solidFill>
              </a:rPr>
              <a:t>The act of instantiating a single flow – i.e., installing OF rules in switches needed to forward traffic. </a:t>
            </a:r>
          </a:p>
          <a:p>
            <a:r>
              <a:rPr lang="en-US" dirty="0">
                <a:solidFill>
                  <a:srgbClr val="0000FF"/>
                </a:solidFill>
              </a:rPr>
              <a:t>VIP Lanes Authorization: </a:t>
            </a:r>
            <a:r>
              <a:rPr lang="en-US" dirty="0">
                <a:solidFill>
                  <a:srgbClr val="000000"/>
                </a:solidFill>
              </a:rPr>
              <a:t>Enables users to originate privileged flows.</a:t>
            </a:r>
          </a:p>
          <a:p>
            <a:endParaRPr lang="en-US" dirty="0"/>
          </a:p>
          <a:p>
            <a:endParaRPr lang="en-US" dirty="0"/>
          </a:p>
        </p:txBody>
      </p:sp>
    </p:spTree>
    <p:extLst>
      <p:ext uri="{BB962C8B-B14F-4D97-AF65-F5344CB8AC3E}">
        <p14:creationId xmlns:p14="http://schemas.microsoft.com/office/powerpoint/2010/main" val="285720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809692" y="1417638"/>
            <a:ext cx="1299429"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chemeClr val="tx1"/>
                </a:solidFill>
              </a:rPr>
              <a:t>*</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a:solidFill>
                  <a:srgbClr val="000000"/>
                </a:solidFill>
              </a:rPr>
              <a:t>Campus IT</a:t>
            </a:r>
          </a:p>
        </p:txBody>
      </p:sp>
      <p:sp>
        <p:nvSpPr>
          <p:cNvPr id="5" name="Rectangle 4"/>
          <p:cNvSpPr/>
          <p:nvPr/>
        </p:nvSpPr>
        <p:spPr>
          <a:xfrm>
            <a:off x="3671673" y="2392177"/>
            <a:ext cx="1606232"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rgbClr val="000000"/>
                </a:solidFill>
              </a:rPr>
              <a:t>128.123.4.160/27</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err="1">
                <a:solidFill>
                  <a:srgbClr val="000000"/>
                </a:solidFill>
              </a:rPr>
              <a:t>CoE</a:t>
            </a:r>
            <a:r>
              <a:rPr lang="en-US" sz="1200" dirty="0">
                <a:solidFill>
                  <a:srgbClr val="000000"/>
                </a:solidFill>
              </a:rPr>
              <a:t> IT</a:t>
            </a:r>
          </a:p>
        </p:txBody>
      </p:sp>
      <p:sp>
        <p:nvSpPr>
          <p:cNvPr id="6" name="Rectangle 5"/>
          <p:cNvSpPr/>
          <p:nvPr/>
        </p:nvSpPr>
        <p:spPr>
          <a:xfrm>
            <a:off x="6041914" y="2408378"/>
            <a:ext cx="1640602"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rgbClr val="000000"/>
                </a:solidFill>
              </a:rPr>
              <a:t>128.123.123.0/24</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a:solidFill>
                  <a:srgbClr val="000000"/>
                </a:solidFill>
              </a:rPr>
              <a:t>A&amp;S IT</a:t>
            </a:r>
          </a:p>
        </p:txBody>
      </p:sp>
      <p:sp>
        <p:nvSpPr>
          <p:cNvPr id="7" name="Rectangle 6"/>
          <p:cNvSpPr/>
          <p:nvPr/>
        </p:nvSpPr>
        <p:spPr>
          <a:xfrm>
            <a:off x="2144622" y="3590255"/>
            <a:ext cx="1777571"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rgbClr val="000000"/>
                </a:solidFill>
              </a:rPr>
              <a:t>128.123.4.160/28</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a:solidFill>
                  <a:srgbClr val="000000"/>
                </a:solidFill>
              </a:rPr>
              <a:t>CS Researchers</a:t>
            </a:r>
          </a:p>
        </p:txBody>
      </p:sp>
      <p:sp>
        <p:nvSpPr>
          <p:cNvPr id="8" name="Rectangle 7"/>
          <p:cNvSpPr/>
          <p:nvPr/>
        </p:nvSpPr>
        <p:spPr>
          <a:xfrm>
            <a:off x="4774851" y="3590255"/>
            <a:ext cx="2148130"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rgbClr val="000000"/>
                </a:solidFill>
              </a:rPr>
              <a:t>128.123.4.176/28</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a:solidFill>
                  <a:srgbClr val="000000"/>
                </a:solidFill>
              </a:rPr>
              <a:t>ECE Researchers</a:t>
            </a:r>
          </a:p>
        </p:txBody>
      </p:sp>
      <p:sp>
        <p:nvSpPr>
          <p:cNvPr id="9" name="Rectangle 8"/>
          <p:cNvSpPr/>
          <p:nvPr/>
        </p:nvSpPr>
        <p:spPr>
          <a:xfrm>
            <a:off x="840207" y="4825988"/>
            <a:ext cx="1777571"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rgbClr val="000000"/>
                </a:solidFill>
              </a:rPr>
              <a:t>128.123.4.160/29</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a:solidFill>
                  <a:srgbClr val="000000"/>
                </a:solidFill>
              </a:rPr>
              <a:t>VIP Lanes</a:t>
            </a:r>
          </a:p>
        </p:txBody>
      </p:sp>
      <p:sp>
        <p:nvSpPr>
          <p:cNvPr id="10" name="Rectangle 9"/>
          <p:cNvSpPr/>
          <p:nvPr/>
        </p:nvSpPr>
        <p:spPr>
          <a:xfrm>
            <a:off x="3439567" y="4835984"/>
            <a:ext cx="1777571" cy="61015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rgbClr val="0000FF"/>
                </a:solidFill>
              </a:rPr>
              <a:t>Src</a:t>
            </a:r>
            <a:r>
              <a:rPr lang="en-US" sz="1200" dirty="0">
                <a:solidFill>
                  <a:srgbClr val="0000FF"/>
                </a:solidFill>
              </a:rPr>
              <a:t>: </a:t>
            </a:r>
            <a:r>
              <a:rPr lang="en-US" sz="1200" dirty="0">
                <a:solidFill>
                  <a:srgbClr val="000000"/>
                </a:solidFill>
              </a:rPr>
              <a:t>128.123.4.168/29</a:t>
            </a:r>
          </a:p>
          <a:p>
            <a:r>
              <a:rPr lang="en-US" sz="1200" dirty="0" err="1">
                <a:solidFill>
                  <a:srgbClr val="0000FF"/>
                </a:solidFill>
              </a:rPr>
              <a:t>Dst</a:t>
            </a:r>
            <a:r>
              <a:rPr lang="en-US" sz="1200" dirty="0">
                <a:solidFill>
                  <a:srgbClr val="0000FF"/>
                </a:solidFill>
              </a:rPr>
              <a:t>: </a:t>
            </a:r>
            <a:r>
              <a:rPr lang="en-US" sz="1200" dirty="0">
                <a:solidFill>
                  <a:srgbClr val="000000"/>
                </a:solidFill>
              </a:rPr>
              <a:t>*</a:t>
            </a:r>
          </a:p>
          <a:p>
            <a:r>
              <a:rPr lang="en-US" sz="1200" dirty="0">
                <a:solidFill>
                  <a:srgbClr val="FF0000"/>
                </a:solidFill>
              </a:rPr>
              <a:t>Group: </a:t>
            </a:r>
            <a:r>
              <a:rPr lang="en-US" sz="1200" dirty="0">
                <a:solidFill>
                  <a:srgbClr val="000000"/>
                </a:solidFill>
              </a:rPr>
              <a:t>GENI Research</a:t>
            </a:r>
          </a:p>
        </p:txBody>
      </p:sp>
      <p:cxnSp>
        <p:nvCxnSpPr>
          <p:cNvPr id="12" name="Straight Connector 11"/>
          <p:cNvCxnSpPr>
            <a:stCxn id="4" idx="2"/>
            <a:endCxn id="5" idx="0"/>
          </p:cNvCxnSpPr>
          <p:nvPr/>
        </p:nvCxnSpPr>
        <p:spPr>
          <a:xfrm>
            <a:off x="4459407" y="2027792"/>
            <a:ext cx="15382" cy="36438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2916843" y="3000509"/>
            <a:ext cx="1529088" cy="58457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endCxn id="8" idx="0"/>
          </p:cNvCxnSpPr>
          <p:nvPr/>
        </p:nvCxnSpPr>
        <p:spPr>
          <a:xfrm>
            <a:off x="4458084" y="3006585"/>
            <a:ext cx="1390832" cy="58367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4" idx="2"/>
          </p:cNvCxnSpPr>
          <p:nvPr/>
        </p:nvCxnSpPr>
        <p:spPr>
          <a:xfrm>
            <a:off x="4459407" y="2027792"/>
            <a:ext cx="2686859" cy="36631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endCxn id="9" idx="0"/>
          </p:cNvCxnSpPr>
          <p:nvPr/>
        </p:nvCxnSpPr>
        <p:spPr>
          <a:xfrm flipH="1">
            <a:off x="1728993" y="4216282"/>
            <a:ext cx="1228614" cy="60970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10" idx="0"/>
          </p:cNvCxnSpPr>
          <p:nvPr/>
        </p:nvCxnSpPr>
        <p:spPr>
          <a:xfrm>
            <a:off x="2939375" y="4216283"/>
            <a:ext cx="1388978" cy="61970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Title 1"/>
          <p:cNvSpPr txBox="1">
            <a:spLocks/>
          </p:cNvSpPr>
          <p:nvPr/>
        </p:nvSpPr>
        <p:spPr>
          <a:xfrm>
            <a:off x="457200" y="274638"/>
            <a:ext cx="8229600" cy="1143000"/>
          </a:xfrm>
          <a:prstGeom prst="rect">
            <a:avLst/>
          </a:prstGeom>
        </p:spPr>
        <p:txBody>
          <a:bodyPr/>
          <a:lstStyle>
            <a:lvl1pPr algn="ctr" defTabSz="457131" rtl="0" eaLnBrk="1" latinLnBrk="0" hangingPunct="1">
              <a:spcBef>
                <a:spcPct val="0"/>
              </a:spcBef>
              <a:buNone/>
              <a:defRPr sz="4400" kern="1200">
                <a:solidFill>
                  <a:schemeClr val="tx1"/>
                </a:solidFill>
                <a:latin typeface="+mj-lt"/>
                <a:ea typeface="+mj-ea"/>
                <a:cs typeface="+mj-cs"/>
              </a:defRPr>
            </a:lvl1pPr>
          </a:lstStyle>
          <a:p>
            <a:r>
              <a:rPr lang="en-US" dirty="0"/>
              <a:t>Example Policy Exception Tree</a:t>
            </a:r>
          </a:p>
        </p:txBody>
      </p:sp>
      <p:sp>
        <p:nvSpPr>
          <p:cNvPr id="17" name="TextBox 16"/>
          <p:cNvSpPr txBox="1"/>
          <p:nvPr/>
        </p:nvSpPr>
        <p:spPr>
          <a:xfrm>
            <a:off x="6047457" y="1295596"/>
            <a:ext cx="2910758" cy="646331"/>
          </a:xfrm>
          <a:prstGeom prst="rect">
            <a:avLst/>
          </a:prstGeom>
          <a:noFill/>
        </p:spPr>
        <p:txBody>
          <a:bodyPr wrap="square" rtlCol="0">
            <a:spAutoFit/>
          </a:bodyPr>
          <a:lstStyle/>
          <a:p>
            <a:r>
              <a:rPr lang="en-US" dirty="0"/>
              <a:t>Control: user1</a:t>
            </a:r>
          </a:p>
          <a:p>
            <a:r>
              <a:rPr lang="en-US" dirty="0"/>
              <a:t>Use:  user1, user2, user3</a:t>
            </a:r>
          </a:p>
        </p:txBody>
      </p:sp>
      <p:sp>
        <p:nvSpPr>
          <p:cNvPr id="18" name="TextBox 17"/>
          <p:cNvSpPr txBox="1"/>
          <p:nvPr/>
        </p:nvSpPr>
        <p:spPr>
          <a:xfrm>
            <a:off x="283744" y="1781516"/>
            <a:ext cx="3101610" cy="646331"/>
          </a:xfrm>
          <a:prstGeom prst="rect">
            <a:avLst/>
          </a:prstGeom>
          <a:noFill/>
        </p:spPr>
        <p:txBody>
          <a:bodyPr wrap="square" rtlCol="0">
            <a:spAutoFit/>
          </a:bodyPr>
          <a:lstStyle/>
          <a:p>
            <a:r>
              <a:rPr lang="en-US" dirty="0"/>
              <a:t>Control: user2</a:t>
            </a:r>
          </a:p>
          <a:p>
            <a:r>
              <a:rPr lang="en-US" dirty="0"/>
              <a:t>Use:  user2, user3, user4 </a:t>
            </a:r>
          </a:p>
        </p:txBody>
      </p:sp>
      <p:sp>
        <p:nvSpPr>
          <p:cNvPr id="19" name="TextBox 18"/>
          <p:cNvSpPr txBox="1"/>
          <p:nvPr/>
        </p:nvSpPr>
        <p:spPr>
          <a:xfrm>
            <a:off x="6858961" y="4343988"/>
            <a:ext cx="2091051" cy="646331"/>
          </a:xfrm>
          <a:prstGeom prst="rect">
            <a:avLst/>
          </a:prstGeom>
          <a:noFill/>
        </p:spPr>
        <p:txBody>
          <a:bodyPr wrap="square" rtlCol="0">
            <a:spAutoFit/>
          </a:bodyPr>
          <a:lstStyle/>
          <a:p>
            <a:r>
              <a:rPr lang="en-US" dirty="0"/>
              <a:t>Control: user8</a:t>
            </a:r>
          </a:p>
          <a:p>
            <a:r>
              <a:rPr lang="en-US" dirty="0"/>
              <a:t>Use:  user8</a:t>
            </a:r>
          </a:p>
        </p:txBody>
      </p:sp>
      <p:sp>
        <p:nvSpPr>
          <p:cNvPr id="20" name="TextBox 19"/>
          <p:cNvSpPr txBox="1"/>
          <p:nvPr/>
        </p:nvSpPr>
        <p:spPr>
          <a:xfrm>
            <a:off x="1513843" y="5715019"/>
            <a:ext cx="3080113" cy="646331"/>
          </a:xfrm>
          <a:prstGeom prst="rect">
            <a:avLst/>
          </a:prstGeom>
          <a:noFill/>
        </p:spPr>
        <p:txBody>
          <a:bodyPr wrap="square" rtlCol="0">
            <a:spAutoFit/>
          </a:bodyPr>
          <a:lstStyle/>
          <a:p>
            <a:r>
              <a:rPr lang="en-US" dirty="0"/>
              <a:t>Control: user6</a:t>
            </a:r>
          </a:p>
          <a:p>
            <a:r>
              <a:rPr lang="en-US" dirty="0"/>
              <a:t>Use:  user6, user9, user10, …</a:t>
            </a:r>
          </a:p>
        </p:txBody>
      </p:sp>
      <p:sp>
        <p:nvSpPr>
          <p:cNvPr id="21" name="TextBox 20"/>
          <p:cNvSpPr txBox="1"/>
          <p:nvPr/>
        </p:nvSpPr>
        <p:spPr>
          <a:xfrm>
            <a:off x="0" y="3366020"/>
            <a:ext cx="2565837" cy="646331"/>
          </a:xfrm>
          <a:prstGeom prst="rect">
            <a:avLst/>
          </a:prstGeom>
          <a:noFill/>
        </p:spPr>
        <p:txBody>
          <a:bodyPr wrap="square" rtlCol="0">
            <a:spAutoFit/>
          </a:bodyPr>
          <a:lstStyle/>
          <a:p>
            <a:r>
              <a:rPr lang="en-US" dirty="0"/>
              <a:t>Control: user6, user7</a:t>
            </a:r>
          </a:p>
          <a:p>
            <a:r>
              <a:rPr lang="en-US" dirty="0"/>
              <a:t>Use:  user6, user7</a:t>
            </a:r>
          </a:p>
        </p:txBody>
      </p:sp>
      <p:sp>
        <p:nvSpPr>
          <p:cNvPr id="22" name="TextBox 21"/>
          <p:cNvSpPr txBox="1"/>
          <p:nvPr/>
        </p:nvSpPr>
        <p:spPr>
          <a:xfrm>
            <a:off x="5258414" y="5687832"/>
            <a:ext cx="3375522" cy="646331"/>
          </a:xfrm>
          <a:prstGeom prst="rect">
            <a:avLst/>
          </a:prstGeom>
          <a:noFill/>
        </p:spPr>
        <p:txBody>
          <a:bodyPr wrap="square" rtlCol="0">
            <a:spAutoFit/>
          </a:bodyPr>
          <a:lstStyle/>
          <a:p>
            <a:r>
              <a:rPr lang="en-US" dirty="0"/>
              <a:t>Control: user7</a:t>
            </a:r>
          </a:p>
          <a:p>
            <a:r>
              <a:rPr lang="en-US" dirty="0"/>
              <a:t>Use:  user7, user9, user11, …</a:t>
            </a:r>
          </a:p>
        </p:txBody>
      </p:sp>
      <p:cxnSp>
        <p:nvCxnSpPr>
          <p:cNvPr id="23" name="Straight Arrow Connector 22"/>
          <p:cNvCxnSpPr/>
          <p:nvPr/>
        </p:nvCxnSpPr>
        <p:spPr>
          <a:xfrm flipH="1" flipV="1">
            <a:off x="2742862" y="2337225"/>
            <a:ext cx="908678" cy="3862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1511114" y="3943557"/>
            <a:ext cx="615801" cy="2308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5114886" y="1623658"/>
            <a:ext cx="859556" cy="179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954969" y="4220656"/>
            <a:ext cx="1863332" cy="3750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650302" y="5476236"/>
            <a:ext cx="1581089" cy="6023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017962" y="5451598"/>
            <a:ext cx="927714" cy="3441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026052" y="3101235"/>
            <a:ext cx="2239554" cy="646331"/>
          </a:xfrm>
          <a:prstGeom prst="rect">
            <a:avLst/>
          </a:prstGeom>
          <a:noFill/>
        </p:spPr>
        <p:txBody>
          <a:bodyPr wrap="square" rtlCol="0">
            <a:spAutoFit/>
          </a:bodyPr>
          <a:lstStyle/>
          <a:p>
            <a:r>
              <a:rPr lang="en-US" dirty="0"/>
              <a:t>Control: user3</a:t>
            </a:r>
          </a:p>
          <a:p>
            <a:r>
              <a:rPr lang="en-US" dirty="0"/>
              <a:t>Use:  user3, user5</a:t>
            </a:r>
          </a:p>
        </p:txBody>
      </p:sp>
      <p:cxnSp>
        <p:nvCxnSpPr>
          <p:cNvPr id="31" name="Straight Arrow Connector 30"/>
          <p:cNvCxnSpPr/>
          <p:nvPr/>
        </p:nvCxnSpPr>
        <p:spPr>
          <a:xfrm>
            <a:off x="6281337" y="3042040"/>
            <a:ext cx="809789" cy="3735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33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SDN Control Software</a:t>
            </a:r>
            <a:br>
              <a:rPr lang="en-US" dirty="0"/>
            </a:br>
            <a:r>
              <a:rPr lang="en-US" sz="3100" dirty="0"/>
              <a:t>(A.K.A. VIP Lanes)</a:t>
            </a:r>
          </a:p>
        </p:txBody>
      </p:sp>
      <p:sp>
        <p:nvSpPr>
          <p:cNvPr id="3" name="Content Placeholder 2"/>
          <p:cNvSpPr>
            <a:spLocks noGrp="1"/>
          </p:cNvSpPr>
          <p:nvPr>
            <p:ph idx="1"/>
          </p:nvPr>
        </p:nvSpPr>
        <p:spPr>
          <a:xfrm>
            <a:off x="457200" y="1469951"/>
            <a:ext cx="8229600" cy="4750106"/>
          </a:xfrm>
        </p:spPr>
        <p:txBody>
          <a:bodyPr>
            <a:normAutofit fontScale="55000" lnSpcReduction="20000"/>
          </a:bodyPr>
          <a:lstStyle/>
          <a:p>
            <a:pPr marL="0" indent="0">
              <a:buNone/>
            </a:pPr>
            <a:r>
              <a:rPr lang="en-US" dirty="0" err="1"/>
              <a:t>Prereq</a:t>
            </a:r>
            <a:r>
              <a:rPr lang="en-US" dirty="0"/>
              <a:t>: </a:t>
            </a:r>
          </a:p>
          <a:p>
            <a:pPr lvl="1"/>
            <a:r>
              <a:rPr lang="en-US" dirty="0"/>
              <a:t>Switches/Routers must be configured to process packets “normally” by default</a:t>
            </a:r>
          </a:p>
          <a:p>
            <a:pPr lvl="1"/>
            <a:r>
              <a:rPr lang="en-US" dirty="0"/>
              <a:t>Multiple ways to achieve this.  Easy way is to insert a “normal” rule.</a:t>
            </a:r>
          </a:p>
          <a:p>
            <a:pPr marL="457131" lvl="1" indent="0">
              <a:buNone/>
            </a:pPr>
            <a:endParaRPr lang="en-US" dirty="0"/>
          </a:p>
          <a:p>
            <a:pPr marL="514273" indent="-514273">
              <a:buFont typeface="+mj-lt"/>
              <a:buAutoNum type="arabicPeriod"/>
            </a:pPr>
            <a:r>
              <a:rPr lang="en-US" dirty="0" err="1"/>
              <a:t>OpenFlow</a:t>
            </a:r>
            <a:r>
              <a:rPr lang="en-US" dirty="0"/>
              <a:t> controller module</a:t>
            </a:r>
          </a:p>
          <a:p>
            <a:pPr lvl="1"/>
            <a:r>
              <a:rPr lang="en-US" dirty="0"/>
              <a:t>Discover topology information and makes it available to </a:t>
            </a:r>
            <a:r>
              <a:rPr lang="en-US" dirty="0" err="1"/>
              <a:t>VIPlanes</a:t>
            </a:r>
            <a:r>
              <a:rPr lang="en-US" dirty="0"/>
              <a:t> services</a:t>
            </a:r>
          </a:p>
          <a:p>
            <a:pPr lvl="1"/>
            <a:r>
              <a:rPr lang="en-US" dirty="0"/>
              <a:t>Accept requests to insert a set of rules comprising a flow</a:t>
            </a:r>
          </a:p>
          <a:p>
            <a:pPr marL="457131" lvl="1" indent="0">
              <a:buNone/>
            </a:pPr>
            <a:endParaRPr lang="en-US" dirty="0"/>
          </a:p>
          <a:p>
            <a:pPr marL="514273" indent="-514273">
              <a:buFont typeface="+mj-lt"/>
              <a:buAutoNum type="arabicPeriod"/>
            </a:pPr>
            <a:r>
              <a:rPr lang="en-US" dirty="0" err="1"/>
              <a:t>VIPlanes</a:t>
            </a:r>
            <a:r>
              <a:rPr lang="en-US" dirty="0"/>
              <a:t> services</a:t>
            </a:r>
          </a:p>
          <a:p>
            <a:pPr lvl="1"/>
            <a:r>
              <a:rPr lang="en-US" dirty="0"/>
              <a:t>Discover the placement/role of </a:t>
            </a:r>
            <a:r>
              <a:rPr lang="en-US" dirty="0" err="1"/>
              <a:t>middleboxes</a:t>
            </a:r>
            <a:endParaRPr lang="en-US" dirty="0"/>
          </a:p>
          <a:p>
            <a:pPr lvl="2"/>
            <a:r>
              <a:rPr lang="en-US" dirty="0"/>
              <a:t>Via topology discovery and </a:t>
            </a:r>
            <a:r>
              <a:rPr lang="en-US" dirty="0" err="1">
                <a:solidFill>
                  <a:srgbClr val="3366FF"/>
                </a:solidFill>
              </a:rPr>
              <a:t>config</a:t>
            </a:r>
            <a:r>
              <a:rPr lang="en-US" dirty="0">
                <a:solidFill>
                  <a:srgbClr val="3366FF"/>
                </a:solidFill>
              </a:rPr>
              <a:t> files</a:t>
            </a:r>
          </a:p>
          <a:p>
            <a:pPr lvl="1"/>
            <a:r>
              <a:rPr lang="en-US" dirty="0"/>
              <a:t>Accept requests to enable “privileged flows”</a:t>
            </a:r>
          </a:p>
          <a:p>
            <a:pPr lvl="2"/>
            <a:r>
              <a:rPr lang="en-US" dirty="0" err="1">
                <a:solidFill>
                  <a:srgbClr val="3366FF"/>
                </a:solidFill>
              </a:rPr>
              <a:t>VIPlanes</a:t>
            </a:r>
            <a:r>
              <a:rPr lang="en-US" dirty="0">
                <a:solidFill>
                  <a:srgbClr val="3366FF"/>
                </a:solidFill>
              </a:rPr>
              <a:t> server </a:t>
            </a:r>
            <a:r>
              <a:rPr lang="en-US" dirty="0"/>
              <a:t>authenticates/authorizes requests</a:t>
            </a:r>
          </a:p>
          <a:p>
            <a:pPr lvl="1"/>
            <a:r>
              <a:rPr lang="en-US" dirty="0"/>
              <a:t>Compute paths that by-pass </a:t>
            </a:r>
            <a:r>
              <a:rPr lang="en-US" dirty="0" err="1"/>
              <a:t>middleboxes</a:t>
            </a:r>
            <a:r>
              <a:rPr lang="en-US" dirty="0"/>
              <a:t> </a:t>
            </a:r>
          </a:p>
          <a:p>
            <a:pPr lvl="2"/>
            <a:r>
              <a:rPr lang="en-US" dirty="0">
                <a:solidFill>
                  <a:srgbClr val="3366FF"/>
                </a:solidFill>
              </a:rPr>
              <a:t>Path computation service </a:t>
            </a:r>
            <a:r>
              <a:rPr lang="en-US" dirty="0"/>
              <a:t>uses </a:t>
            </a:r>
            <a:r>
              <a:rPr lang="en-US" dirty="0" err="1"/>
              <a:t>topo</a:t>
            </a:r>
            <a:r>
              <a:rPr lang="en-US" dirty="0"/>
              <a:t> info to compute </a:t>
            </a:r>
            <a:r>
              <a:rPr lang="en-US" dirty="0" err="1"/>
              <a:t>middlebox</a:t>
            </a:r>
            <a:r>
              <a:rPr lang="en-US" dirty="0"/>
              <a:t> free paths</a:t>
            </a:r>
          </a:p>
          <a:p>
            <a:pPr lvl="1"/>
            <a:r>
              <a:rPr lang="en-US" dirty="0"/>
              <a:t>Compute SDN rules and invokes controller to insert them to “pick off” privileged flows</a:t>
            </a:r>
          </a:p>
          <a:p>
            <a:pPr lvl="2"/>
            <a:r>
              <a:rPr lang="en-US" dirty="0"/>
              <a:t>Path computation service and </a:t>
            </a:r>
            <a:r>
              <a:rPr lang="en-US" dirty="0">
                <a:solidFill>
                  <a:srgbClr val="3366FF"/>
                </a:solidFill>
              </a:rPr>
              <a:t>new controller module create and install rules</a:t>
            </a:r>
          </a:p>
          <a:p>
            <a:pPr lvl="1"/>
            <a:r>
              <a:rPr lang="en-US" dirty="0"/>
              <a:t>Ensure rules remain in place for the duration of the flow</a:t>
            </a:r>
          </a:p>
          <a:p>
            <a:pPr lvl="1"/>
            <a:r>
              <a:rPr lang="en-US" dirty="0"/>
              <a:t>Remove rules that are no longer needed</a:t>
            </a:r>
          </a:p>
          <a:p>
            <a:pPr lvl="1"/>
            <a:r>
              <a:rPr lang="en-US" dirty="0"/>
              <a:t>Gracefully handle failures</a:t>
            </a:r>
          </a:p>
          <a:p>
            <a:endParaRPr lang="en-US" dirty="0"/>
          </a:p>
        </p:txBody>
      </p:sp>
    </p:spTree>
    <p:extLst>
      <p:ext uri="{BB962C8B-B14F-4D97-AF65-F5344CB8AC3E}">
        <p14:creationId xmlns:p14="http://schemas.microsoft.com/office/powerpoint/2010/main" val="2436367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659468"/>
            <a:ext cx="8571337" cy="1143000"/>
          </a:xfrm>
        </p:spPr>
        <p:txBody>
          <a:bodyPr>
            <a:normAutofit fontScale="90000"/>
          </a:bodyPr>
          <a:lstStyle/>
          <a:p>
            <a:r>
              <a:rPr lang="en-US" dirty="0" smtClean="0">
                <a:solidFill>
                  <a:schemeClr val="tx2"/>
                </a:solidFill>
              </a:rPr>
              <a:t>Orchestrating </a:t>
            </a:r>
            <a:r>
              <a:rPr lang="en-US" dirty="0">
                <a:solidFill>
                  <a:schemeClr val="tx2"/>
                </a:solidFill>
              </a:rPr>
              <a:t>the All-Campus </a:t>
            </a:r>
            <a:r>
              <a:rPr lang="en-US" dirty="0" smtClean="0">
                <a:solidFill>
                  <a:schemeClr val="tx2"/>
                </a:solidFill>
              </a:rPr>
              <a:t>DMZ</a:t>
            </a:r>
            <a:br>
              <a:rPr lang="en-US" dirty="0" smtClean="0">
                <a:solidFill>
                  <a:schemeClr val="tx2"/>
                </a:solidFill>
              </a:rPr>
            </a:br>
            <a:r>
              <a:rPr lang="en-US" dirty="0" smtClean="0">
                <a:solidFill>
                  <a:schemeClr val="tx2"/>
                </a:solidFill>
              </a:rPr>
              <a:t>VIP Lanes</a:t>
            </a:r>
            <a:r>
              <a:rPr lang="en-US" dirty="0"/>
              <a:t/>
            </a:r>
            <a:br>
              <a:rPr lang="en-US" dirty="0"/>
            </a:br>
            <a:endParaRPr lang="en-US" dirty="0">
              <a:solidFill>
                <a:schemeClr val="tx2"/>
              </a:solidFill>
            </a:endParaRPr>
          </a:p>
        </p:txBody>
      </p:sp>
      <p:sp>
        <p:nvSpPr>
          <p:cNvPr id="3" name="Content Placeholder 2"/>
          <p:cNvSpPr>
            <a:spLocks noGrp="1"/>
          </p:cNvSpPr>
          <p:nvPr>
            <p:ph idx="1"/>
          </p:nvPr>
        </p:nvSpPr>
        <p:spPr>
          <a:xfrm>
            <a:off x="457200" y="1574544"/>
            <a:ext cx="8229600" cy="4525963"/>
          </a:xfrm>
        </p:spPr>
        <p:txBody>
          <a:bodyPr>
            <a:normAutofit/>
          </a:bodyPr>
          <a:lstStyle/>
          <a:p>
            <a:pPr>
              <a:buClr>
                <a:srgbClr val="FF0000"/>
              </a:buClr>
              <a:buFont typeface="Wingdings" charset="2"/>
              <a:buChar char="ü"/>
            </a:pPr>
            <a:r>
              <a:rPr lang="en-US" dirty="0" smtClean="0"/>
              <a:t>Manage Trust</a:t>
            </a:r>
            <a:endParaRPr lang="en-US" dirty="0" smtClean="0">
              <a:solidFill>
                <a:srgbClr val="FF0000"/>
              </a:solidFill>
            </a:endParaRPr>
          </a:p>
          <a:p>
            <a:r>
              <a:rPr lang="en-US" dirty="0" smtClean="0"/>
              <a:t>Discover </a:t>
            </a:r>
            <a:r>
              <a:rPr lang="en-US" dirty="0"/>
              <a:t>topology </a:t>
            </a:r>
            <a:r>
              <a:rPr lang="en-US" dirty="0" smtClean="0"/>
              <a:t>information</a:t>
            </a:r>
          </a:p>
          <a:p>
            <a:r>
              <a:rPr lang="en-US" dirty="0"/>
              <a:t>Compute </a:t>
            </a:r>
            <a:r>
              <a:rPr lang="en-US" dirty="0" smtClean="0"/>
              <a:t>paths</a:t>
            </a:r>
          </a:p>
          <a:p>
            <a:r>
              <a:rPr lang="en-US" dirty="0"/>
              <a:t>Accept requests to enable “privileged </a:t>
            </a:r>
            <a:r>
              <a:rPr lang="en-US" dirty="0" smtClean="0"/>
              <a:t>flows”</a:t>
            </a:r>
          </a:p>
          <a:p>
            <a:r>
              <a:rPr lang="en-US" dirty="0" smtClean="0"/>
              <a:t>Compute and insert SDN (</a:t>
            </a:r>
            <a:r>
              <a:rPr lang="en-US" dirty="0" err="1" smtClean="0"/>
              <a:t>OpenFlow</a:t>
            </a:r>
            <a:r>
              <a:rPr lang="en-US" dirty="0" smtClean="0"/>
              <a:t>) rules</a:t>
            </a:r>
          </a:p>
          <a:p>
            <a:r>
              <a:rPr lang="en-US" dirty="0"/>
              <a:t>Remove rules that are no longer </a:t>
            </a:r>
            <a:r>
              <a:rPr lang="en-US" dirty="0" smtClean="0"/>
              <a:t>needed</a:t>
            </a:r>
          </a:p>
          <a:p>
            <a:r>
              <a:rPr lang="en-US" dirty="0" smtClean="0"/>
              <a:t>Ease of use</a:t>
            </a:r>
            <a:endParaRPr lang="en-US" dirty="0"/>
          </a:p>
          <a:p>
            <a:endParaRPr lang="en-US" dirty="0"/>
          </a:p>
          <a:p>
            <a:pPr marL="342900" lvl="2" indent="-342900"/>
            <a:endParaRPr lang="en-US" dirty="0"/>
          </a:p>
          <a:p>
            <a:endParaRPr lang="en-US" dirty="0"/>
          </a:p>
        </p:txBody>
      </p:sp>
    </p:spTree>
    <p:extLst>
      <p:ext uri="{BB962C8B-B14F-4D97-AF65-F5344CB8AC3E}">
        <p14:creationId xmlns:p14="http://schemas.microsoft.com/office/powerpoint/2010/main" val="616664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2E55A4"/>
                </a:solidFill>
              </a:rPr>
              <a:t>Discover Topology Information</a:t>
            </a:r>
            <a:endParaRPr lang="en-US" dirty="0">
              <a:solidFill>
                <a:srgbClr val="2E55A4"/>
              </a:solidFill>
            </a:endParaRPr>
          </a:p>
        </p:txBody>
      </p:sp>
      <p:sp>
        <p:nvSpPr>
          <p:cNvPr id="2" name="Content Placeholder 1"/>
          <p:cNvSpPr>
            <a:spLocks noGrp="1"/>
          </p:cNvSpPr>
          <p:nvPr>
            <p:ph idx="1"/>
          </p:nvPr>
        </p:nvSpPr>
        <p:spPr/>
        <p:txBody>
          <a:bodyPr>
            <a:normAutofit/>
          </a:bodyPr>
          <a:lstStyle/>
          <a:p>
            <a:pPr marL="0" indent="0">
              <a:buNone/>
            </a:pPr>
            <a:r>
              <a:rPr lang="en-US" sz="2400" dirty="0" smtClean="0"/>
              <a:t>Controller pushes initial </a:t>
            </a:r>
            <a:r>
              <a:rPr lang="en-US" sz="2400" dirty="0" err="1" smtClean="0"/>
              <a:t>OpenFlow</a:t>
            </a:r>
            <a:r>
              <a:rPr lang="en-US" sz="2400" dirty="0" smtClean="0"/>
              <a:t> rules to every switch</a:t>
            </a:r>
          </a:p>
          <a:p>
            <a:pPr marL="0" indent="0">
              <a:buNone/>
            </a:pPr>
            <a:endParaRPr lang="en-US" sz="2400" dirty="0"/>
          </a:p>
        </p:txBody>
      </p:sp>
      <p:sp>
        <p:nvSpPr>
          <p:cNvPr id="4" name="Content Placeholder 1"/>
          <p:cNvSpPr txBox="1">
            <a:spLocks/>
          </p:cNvSpPr>
          <p:nvPr/>
        </p:nvSpPr>
        <p:spPr>
          <a:xfrm>
            <a:off x="1600200" y="2438400"/>
            <a:ext cx="6286500" cy="2438400"/>
          </a:xfrm>
          <a:prstGeom prst="rect">
            <a:avLst/>
          </a:prstGeom>
        </p:spPr>
        <p:txBody>
          <a:bodyPr vert="horz" lIns="0" tIns="0" rIns="0" bIns="0" rtlCol="0">
            <a:normAutofit fontScale="92500"/>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rgbClr val="FF8300"/>
                </a:solidFill>
              </a:rPr>
              <a:t>Action</a:t>
            </a:r>
          </a:p>
          <a:p>
            <a:pPr marL="0" indent="0">
              <a:buFont typeface="Arial" panose="020B0604020202020204" pitchFamily="34" charset="0"/>
              <a:buNone/>
            </a:pPr>
            <a:r>
              <a:rPr lang="en-US" sz="2400" dirty="0" smtClean="0">
                <a:solidFill>
                  <a:prstClr val="black"/>
                </a:solidFill>
              </a:rPr>
              <a:t>forward to controller (topology discovery)</a:t>
            </a:r>
          </a:p>
          <a:p>
            <a:pPr marL="0" indent="0">
              <a:buFont typeface="Arial" panose="020B0604020202020204" pitchFamily="34" charset="0"/>
              <a:buNone/>
            </a:pPr>
            <a:r>
              <a:rPr lang="en-US" sz="2400" dirty="0" smtClean="0">
                <a:solidFill>
                  <a:prstClr val="black"/>
                </a:solidFill>
              </a:rPr>
              <a:t>forward to controller &amp; Normal (end node discovery)</a:t>
            </a:r>
          </a:p>
          <a:p>
            <a:pPr marL="0" indent="0">
              <a:buFont typeface="Arial" panose="020B0604020202020204" pitchFamily="34" charset="0"/>
              <a:buNone/>
            </a:pPr>
            <a:r>
              <a:rPr lang="en-US" sz="2400" dirty="0" smtClean="0">
                <a:solidFill>
                  <a:prstClr val="black"/>
                </a:solidFill>
              </a:rPr>
              <a:t>forward to controller &amp; Normal (end node discovery)</a:t>
            </a:r>
          </a:p>
          <a:p>
            <a:pPr marL="0" indent="0">
              <a:buFont typeface="Arial" panose="020B0604020202020204" pitchFamily="34" charset="0"/>
              <a:buNone/>
            </a:pPr>
            <a:r>
              <a:rPr lang="en-US" sz="2400" dirty="0" smtClean="0">
                <a:solidFill>
                  <a:prstClr val="black"/>
                </a:solidFill>
              </a:rPr>
              <a:t>Normal</a:t>
            </a:r>
            <a:endParaRPr lang="en-US" sz="2400" dirty="0">
              <a:solidFill>
                <a:prstClr val="black"/>
              </a:solidFill>
            </a:endParaRPr>
          </a:p>
        </p:txBody>
      </p:sp>
      <p:sp>
        <p:nvSpPr>
          <p:cNvPr id="5" name="Content Placeholder 1"/>
          <p:cNvSpPr txBox="1">
            <a:spLocks/>
          </p:cNvSpPr>
          <p:nvPr/>
        </p:nvSpPr>
        <p:spPr>
          <a:xfrm>
            <a:off x="514350" y="2438400"/>
            <a:ext cx="1028700" cy="2438400"/>
          </a:xfrm>
          <a:prstGeom prst="rect">
            <a:avLst/>
          </a:prstGeom>
        </p:spPr>
        <p:txBody>
          <a:bodyPr vert="horz" lIns="0" tIns="0" rIns="0" bIns="0" rtlCol="0">
            <a:normAutofit/>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rgbClr val="FF8300"/>
                </a:solidFill>
              </a:rPr>
              <a:t>Match</a:t>
            </a:r>
          </a:p>
          <a:p>
            <a:pPr marL="0" indent="0">
              <a:buFont typeface="Arial" panose="020B0604020202020204" pitchFamily="34" charset="0"/>
              <a:buNone/>
            </a:pPr>
            <a:r>
              <a:rPr lang="en-US" sz="2400" dirty="0">
                <a:solidFill>
                  <a:prstClr val="black"/>
                </a:solidFill>
              </a:rPr>
              <a:t> </a:t>
            </a:r>
            <a:r>
              <a:rPr lang="en-US" sz="2400" dirty="0" err="1" smtClean="0">
                <a:solidFill>
                  <a:prstClr val="black"/>
                </a:solidFill>
              </a:rPr>
              <a:t>bddp</a:t>
            </a:r>
            <a:endParaRPr lang="en-US" sz="2400" dirty="0" smtClean="0">
              <a:solidFill>
                <a:prstClr val="black"/>
              </a:solidFill>
            </a:endParaRPr>
          </a:p>
          <a:p>
            <a:pPr marL="0" indent="0">
              <a:buFont typeface="Arial" panose="020B0604020202020204" pitchFamily="34" charset="0"/>
              <a:buNone/>
            </a:pPr>
            <a:r>
              <a:rPr lang="en-US" sz="2400" dirty="0">
                <a:solidFill>
                  <a:prstClr val="black"/>
                </a:solidFill>
              </a:rPr>
              <a:t> </a:t>
            </a:r>
            <a:r>
              <a:rPr lang="en-US" sz="2400" dirty="0" err="1" smtClean="0">
                <a:solidFill>
                  <a:prstClr val="black"/>
                </a:solidFill>
              </a:rPr>
              <a:t>dhcp</a:t>
            </a:r>
            <a:endParaRPr lang="en-US" sz="2400" dirty="0" smtClean="0">
              <a:solidFill>
                <a:prstClr val="black"/>
              </a:solidFill>
            </a:endParaRPr>
          </a:p>
          <a:p>
            <a:pPr marL="0" indent="0">
              <a:buFont typeface="Arial" panose="020B0604020202020204" pitchFamily="34" charset="0"/>
              <a:buNone/>
            </a:pPr>
            <a:r>
              <a:rPr lang="en-US" sz="2400" dirty="0">
                <a:solidFill>
                  <a:prstClr val="black"/>
                </a:solidFill>
              </a:rPr>
              <a:t> </a:t>
            </a:r>
            <a:r>
              <a:rPr lang="en-US" sz="2400" dirty="0" err="1" smtClean="0">
                <a:solidFill>
                  <a:prstClr val="black"/>
                </a:solidFill>
              </a:rPr>
              <a:t>arp</a:t>
            </a:r>
            <a:endParaRPr lang="en-US" sz="2400" dirty="0" smtClean="0">
              <a:solidFill>
                <a:prstClr val="black"/>
              </a:solidFill>
            </a:endParaRPr>
          </a:p>
          <a:p>
            <a:pPr marL="0" indent="0">
              <a:buFont typeface="Arial" panose="020B0604020202020204" pitchFamily="34" charset="0"/>
              <a:buNone/>
            </a:pPr>
            <a:r>
              <a:rPr lang="en-US" sz="2400" dirty="0" smtClean="0">
                <a:solidFill>
                  <a:prstClr val="black"/>
                </a:solidFill>
              </a:rPr>
              <a:t>   *</a:t>
            </a:r>
            <a:endParaRPr lang="en-US" sz="2400" dirty="0">
              <a:solidFill>
                <a:prstClr val="black"/>
              </a:solidFill>
            </a:endParaRPr>
          </a:p>
        </p:txBody>
      </p:sp>
    </p:spTree>
    <p:extLst>
      <p:ext uri="{BB962C8B-B14F-4D97-AF65-F5344CB8AC3E}">
        <p14:creationId xmlns:p14="http://schemas.microsoft.com/office/powerpoint/2010/main" val="3555279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Placeholder 8"/>
          <p:cNvPicPr>
            <a:picLocks noChangeAspect="1"/>
          </p:cNvPicPr>
          <p:nvPr/>
        </p:nvPicPr>
        <p:blipFill rotWithShape="1">
          <a:blip r:embed="rId2">
            <a:extLst>
              <a:ext uri="{28A0092B-C50C-407E-A947-70E740481C1C}">
                <a14:useLocalDpi xmlns:a14="http://schemas.microsoft.com/office/drawing/2010/main" val="0"/>
              </a:ext>
            </a:extLst>
          </a:blip>
          <a:srcRect l="2236" t="-12779" r="-2240" b="12779"/>
          <a:stretch/>
        </p:blipFill>
        <p:spPr>
          <a:xfrm>
            <a:off x="-1849102" y="145865"/>
            <a:ext cx="11201400" cy="6538913"/>
          </a:xfrm>
          <a:prstGeom prst="rect">
            <a:avLst/>
          </a:prstGeom>
        </p:spPr>
      </p:pic>
    </p:spTree>
    <p:extLst>
      <p:ext uri="{BB962C8B-B14F-4D97-AF65-F5344CB8AC3E}">
        <p14:creationId xmlns:p14="http://schemas.microsoft.com/office/powerpoint/2010/main" val="2142753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1"/>
            <a:ext cx="8229600" cy="1143000"/>
          </a:xfrm>
        </p:spPr>
        <p:txBody>
          <a:bodyPr/>
          <a:lstStyle/>
          <a:p>
            <a:r>
              <a:rPr lang="en-US" dirty="0" smtClean="0">
                <a:solidFill>
                  <a:schemeClr val="tx2"/>
                </a:solidFill>
              </a:rPr>
              <a:t>Red River Gorge</a:t>
            </a:r>
            <a:endParaRPr lang="en-US" dirty="0">
              <a:solidFill>
                <a:schemeClr val="tx2"/>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813" y="960496"/>
            <a:ext cx="7383046" cy="4909726"/>
          </a:xfrm>
          <a:prstGeom prst="rect">
            <a:avLst/>
          </a:prstGeom>
          <a:noFill/>
          <a:ln w="9525">
            <a:noFill/>
            <a:miter lim="800000"/>
            <a:headEnd/>
            <a:tailEnd/>
          </a:ln>
        </p:spPr>
      </p:pic>
    </p:spTree>
    <p:extLst>
      <p:ext uri="{BB962C8B-B14F-4D97-AF65-F5344CB8AC3E}">
        <p14:creationId xmlns:p14="http://schemas.microsoft.com/office/powerpoint/2010/main" val="3438976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659468"/>
            <a:ext cx="8571337" cy="1143000"/>
          </a:xfrm>
        </p:spPr>
        <p:txBody>
          <a:bodyPr>
            <a:normAutofit fontScale="90000"/>
          </a:bodyPr>
          <a:lstStyle/>
          <a:p>
            <a:r>
              <a:rPr lang="en-US" dirty="0" smtClean="0">
                <a:solidFill>
                  <a:schemeClr val="tx2"/>
                </a:solidFill>
              </a:rPr>
              <a:t>Orchestrating </a:t>
            </a:r>
            <a:r>
              <a:rPr lang="en-US" dirty="0">
                <a:solidFill>
                  <a:schemeClr val="tx2"/>
                </a:solidFill>
              </a:rPr>
              <a:t>the All-Campus </a:t>
            </a:r>
            <a:r>
              <a:rPr lang="en-US" dirty="0" smtClean="0">
                <a:solidFill>
                  <a:schemeClr val="tx2"/>
                </a:solidFill>
              </a:rPr>
              <a:t>DMZ</a:t>
            </a:r>
            <a:br>
              <a:rPr lang="en-US" dirty="0" smtClean="0">
                <a:solidFill>
                  <a:schemeClr val="tx2"/>
                </a:solidFill>
              </a:rPr>
            </a:br>
            <a:r>
              <a:rPr lang="en-US" dirty="0" smtClean="0">
                <a:solidFill>
                  <a:schemeClr val="tx2"/>
                </a:solidFill>
              </a:rPr>
              <a:t>VIP Lanes</a:t>
            </a:r>
            <a:r>
              <a:rPr lang="en-US" dirty="0"/>
              <a:t/>
            </a:r>
            <a:br>
              <a:rPr lang="en-US" dirty="0"/>
            </a:br>
            <a:endParaRPr lang="en-US" dirty="0">
              <a:solidFill>
                <a:schemeClr val="tx2"/>
              </a:solidFill>
            </a:endParaRPr>
          </a:p>
        </p:txBody>
      </p:sp>
      <p:sp>
        <p:nvSpPr>
          <p:cNvPr id="3" name="Content Placeholder 2"/>
          <p:cNvSpPr>
            <a:spLocks noGrp="1"/>
          </p:cNvSpPr>
          <p:nvPr>
            <p:ph idx="1"/>
          </p:nvPr>
        </p:nvSpPr>
        <p:spPr>
          <a:xfrm>
            <a:off x="457200" y="1574544"/>
            <a:ext cx="8229600" cy="4525963"/>
          </a:xfrm>
        </p:spPr>
        <p:txBody>
          <a:bodyPr>
            <a:normAutofit/>
          </a:bodyPr>
          <a:lstStyle/>
          <a:p>
            <a:pPr>
              <a:buClr>
                <a:srgbClr val="FF0000"/>
              </a:buClr>
              <a:buFont typeface="Wingdings" charset="2"/>
              <a:buChar char="ü"/>
            </a:pPr>
            <a:r>
              <a:rPr lang="en-US" dirty="0" smtClean="0"/>
              <a:t>Manage Trust</a:t>
            </a:r>
          </a:p>
          <a:p>
            <a:pPr>
              <a:buClr>
                <a:srgbClr val="FF0000"/>
              </a:buClr>
              <a:buFont typeface="Wingdings" charset="2"/>
              <a:buChar char="ü"/>
            </a:pPr>
            <a:r>
              <a:rPr lang="en-US" dirty="0"/>
              <a:t>Discover topology information</a:t>
            </a:r>
          </a:p>
          <a:p>
            <a:pPr>
              <a:buClr>
                <a:srgbClr val="FF0000"/>
              </a:buClr>
              <a:buFont typeface="Wingdings" charset="2"/>
              <a:buChar char="ü"/>
            </a:pPr>
            <a:r>
              <a:rPr lang="en-US" dirty="0"/>
              <a:t>Compute </a:t>
            </a:r>
            <a:r>
              <a:rPr lang="en-US" dirty="0" smtClean="0"/>
              <a:t>paths</a:t>
            </a:r>
            <a:endParaRPr lang="en-US" dirty="0" smtClean="0">
              <a:solidFill>
                <a:srgbClr val="FF0000"/>
              </a:solidFill>
            </a:endParaRPr>
          </a:p>
          <a:p>
            <a:r>
              <a:rPr lang="en-US" dirty="0" smtClean="0"/>
              <a:t>Accept </a:t>
            </a:r>
            <a:r>
              <a:rPr lang="en-US" dirty="0"/>
              <a:t>requests to enable “privileged </a:t>
            </a:r>
            <a:r>
              <a:rPr lang="en-US" dirty="0" smtClean="0"/>
              <a:t>flows”</a:t>
            </a:r>
          </a:p>
          <a:p>
            <a:r>
              <a:rPr lang="en-US" dirty="0" smtClean="0"/>
              <a:t>Compute and insert SDN (</a:t>
            </a:r>
            <a:r>
              <a:rPr lang="en-US" dirty="0" err="1" smtClean="0"/>
              <a:t>OpenFlow</a:t>
            </a:r>
            <a:r>
              <a:rPr lang="en-US" dirty="0" smtClean="0"/>
              <a:t>) rules</a:t>
            </a:r>
          </a:p>
          <a:p>
            <a:r>
              <a:rPr lang="en-US" dirty="0"/>
              <a:t>Remove rules that are no longer </a:t>
            </a:r>
            <a:r>
              <a:rPr lang="en-US" dirty="0" smtClean="0"/>
              <a:t>needed</a:t>
            </a:r>
          </a:p>
          <a:p>
            <a:r>
              <a:rPr lang="en-US" dirty="0" smtClean="0"/>
              <a:t>Ease of use</a:t>
            </a:r>
            <a:endParaRPr lang="en-US" dirty="0"/>
          </a:p>
          <a:p>
            <a:endParaRPr lang="en-US" dirty="0"/>
          </a:p>
          <a:p>
            <a:pPr marL="342900" lvl="2" indent="-342900"/>
            <a:endParaRPr lang="en-US" dirty="0"/>
          </a:p>
          <a:p>
            <a:endParaRPr lang="en-US" dirty="0"/>
          </a:p>
        </p:txBody>
      </p:sp>
    </p:spTree>
    <p:extLst>
      <p:ext uri="{BB962C8B-B14F-4D97-AF65-F5344CB8AC3E}">
        <p14:creationId xmlns:p14="http://schemas.microsoft.com/office/powerpoint/2010/main" val="16716201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379" y="139973"/>
            <a:ext cx="8862894" cy="6441249"/>
            <a:chOff x="132998" y="245990"/>
            <a:chExt cx="8862894" cy="5462277"/>
          </a:xfrm>
        </p:grpSpPr>
        <p:sp>
          <p:nvSpPr>
            <p:cNvPr id="3" name="Rounded Rectangle 2"/>
            <p:cNvSpPr/>
            <p:nvPr/>
          </p:nvSpPr>
          <p:spPr>
            <a:xfrm>
              <a:off x="2397508" y="5487743"/>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200" dirty="0"/>
                <a:t>SDN Switch</a:t>
              </a:r>
            </a:p>
          </p:txBody>
        </p:sp>
        <p:sp>
          <p:nvSpPr>
            <p:cNvPr id="4" name="Rounded Rectangle 3"/>
            <p:cNvSpPr/>
            <p:nvPr/>
          </p:nvSpPr>
          <p:spPr>
            <a:xfrm>
              <a:off x="4243433" y="5479161"/>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200" dirty="0"/>
                <a:t>SDN Switch</a:t>
              </a:r>
            </a:p>
          </p:txBody>
        </p:sp>
        <p:sp>
          <p:nvSpPr>
            <p:cNvPr id="5" name="Rounded Rectangle 4"/>
            <p:cNvSpPr/>
            <p:nvPr/>
          </p:nvSpPr>
          <p:spPr>
            <a:xfrm>
              <a:off x="6100791" y="5493369"/>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200" dirty="0"/>
                <a:t>SDN Switch</a:t>
              </a:r>
            </a:p>
          </p:txBody>
        </p:sp>
        <p:sp>
          <p:nvSpPr>
            <p:cNvPr id="6" name="Rectangle 5"/>
            <p:cNvSpPr/>
            <p:nvPr/>
          </p:nvSpPr>
          <p:spPr>
            <a:xfrm>
              <a:off x="3200011" y="3685826"/>
              <a:ext cx="3063045" cy="846744"/>
            </a:xfrm>
            <a:prstGeom prst="rect">
              <a:avLst/>
            </a:prstGeom>
            <a:solidFill>
              <a:schemeClr val="accent6">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8" name="TextBox 7"/>
            <p:cNvSpPr txBox="1"/>
            <p:nvPr/>
          </p:nvSpPr>
          <p:spPr>
            <a:xfrm>
              <a:off x="3342808" y="3712846"/>
              <a:ext cx="3007407" cy="313189"/>
            </a:xfrm>
            <a:prstGeom prst="rect">
              <a:avLst/>
            </a:prstGeom>
            <a:noFill/>
          </p:spPr>
          <p:txBody>
            <a:bodyPr wrap="square" lIns="91426" tIns="45714" rIns="91426" bIns="45714" rtlCol="0">
              <a:spAutoFit/>
            </a:bodyPr>
            <a:lstStyle/>
            <a:p>
              <a:r>
                <a:rPr lang="en-US" dirty="0"/>
                <a:t>       </a:t>
              </a:r>
              <a:r>
                <a:rPr lang="en-US" dirty="0" err="1"/>
                <a:t>OpenFlow</a:t>
              </a:r>
              <a:r>
                <a:rPr lang="en-US" dirty="0"/>
                <a:t> Controller</a:t>
              </a:r>
            </a:p>
          </p:txBody>
        </p:sp>
        <p:sp>
          <p:nvSpPr>
            <p:cNvPr id="13" name="TextBox 12"/>
            <p:cNvSpPr txBox="1"/>
            <p:nvPr/>
          </p:nvSpPr>
          <p:spPr>
            <a:xfrm>
              <a:off x="7438478" y="3845246"/>
              <a:ext cx="1286126" cy="913487"/>
            </a:xfrm>
            <a:prstGeom prst="rect">
              <a:avLst/>
            </a:prstGeom>
            <a:noFill/>
          </p:spPr>
          <p:txBody>
            <a:bodyPr wrap="none" lIns="91426" tIns="45714" rIns="91426" bIns="45714" rtlCol="0">
              <a:spAutoFit/>
            </a:bodyPr>
            <a:lstStyle/>
            <a:p>
              <a:pPr algn="ctr"/>
              <a:r>
                <a:rPr lang="en-US" b="1" dirty="0">
                  <a:solidFill>
                    <a:srgbClr val="0000FF"/>
                  </a:solidFill>
                </a:rPr>
                <a:t>VIP lanes</a:t>
              </a:r>
            </a:p>
            <a:p>
              <a:pPr algn="ctr"/>
              <a:r>
                <a:rPr lang="en-US" b="1" dirty="0">
                  <a:solidFill>
                    <a:srgbClr val="0000FF"/>
                  </a:solidFill>
                </a:rPr>
                <a:t>Software</a:t>
              </a:r>
            </a:p>
            <a:p>
              <a:pPr algn="ctr"/>
              <a:r>
                <a:rPr lang="en-US" sz="1400" i="1" dirty="0">
                  <a:solidFill>
                    <a:srgbClr val="0000FF"/>
                  </a:solidFill>
                </a:rPr>
                <a:t>(items in some</a:t>
              </a:r>
            </a:p>
            <a:p>
              <a:pPr algn="ctr"/>
              <a:r>
                <a:rPr lang="en-US" sz="1400" i="1" dirty="0">
                  <a:solidFill>
                    <a:srgbClr val="0000FF"/>
                  </a:solidFill>
                </a:rPr>
                <a:t>shade of blue)</a:t>
              </a:r>
            </a:p>
          </p:txBody>
        </p:sp>
        <p:sp>
          <p:nvSpPr>
            <p:cNvPr id="14" name="Rounded Rectangle 13"/>
            <p:cNvSpPr/>
            <p:nvPr/>
          </p:nvSpPr>
          <p:spPr>
            <a:xfrm>
              <a:off x="3365217" y="4082177"/>
              <a:ext cx="1232689" cy="36322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solidFill>
                    <a:srgbClr val="000090"/>
                  </a:solidFill>
                </a:rPr>
                <a:t>Default Code</a:t>
              </a:r>
            </a:p>
          </p:txBody>
        </p:sp>
        <p:sp>
          <p:nvSpPr>
            <p:cNvPr id="15" name="Rounded Rectangle 14"/>
            <p:cNvSpPr/>
            <p:nvPr/>
          </p:nvSpPr>
          <p:spPr>
            <a:xfrm>
              <a:off x="4765387" y="4082177"/>
              <a:ext cx="1385089" cy="363227"/>
            </a:xfrm>
            <a:prstGeom prst="round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solidFill>
                    <a:schemeClr val="bg1"/>
                  </a:solidFill>
                </a:rPr>
                <a:t>VIP Lanes Module</a:t>
              </a:r>
            </a:p>
          </p:txBody>
        </p:sp>
        <p:cxnSp>
          <p:nvCxnSpPr>
            <p:cNvPr id="17" name="Straight Arrow Connector 16"/>
            <p:cNvCxnSpPr>
              <a:cxnSpLocks/>
              <a:stCxn id="3" idx="0"/>
            </p:cNvCxnSpPr>
            <p:nvPr/>
          </p:nvCxnSpPr>
          <p:spPr>
            <a:xfrm flipV="1">
              <a:off x="2870159" y="4781611"/>
              <a:ext cx="1537638" cy="706132"/>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a:stCxn id="4" idx="0"/>
              <a:endCxn id="27" idx="2"/>
            </p:cNvCxnSpPr>
            <p:nvPr/>
          </p:nvCxnSpPr>
          <p:spPr>
            <a:xfrm flipV="1">
              <a:off x="4716084" y="4778781"/>
              <a:ext cx="15450" cy="700380"/>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5005466" y="4781611"/>
              <a:ext cx="1568861" cy="711758"/>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066742" y="4532572"/>
              <a:ext cx="1329584" cy="246209"/>
            </a:xfrm>
            <a:prstGeom prst="rect">
              <a:avLst/>
            </a:prstGeom>
            <a:noFill/>
            <a:ln>
              <a:solidFill>
                <a:srgbClr val="000000"/>
              </a:solidFill>
            </a:ln>
          </p:spPr>
          <p:txBody>
            <a:bodyPr wrap="square" lIns="91426" tIns="45714" rIns="91426" bIns="45714" rtlCol="0">
              <a:spAutoFit/>
            </a:bodyPr>
            <a:lstStyle/>
            <a:p>
              <a:r>
                <a:rPr lang="en-US" sz="1000" dirty="0"/>
                <a:t>Southbound Interface</a:t>
              </a:r>
            </a:p>
          </p:txBody>
        </p:sp>
        <p:sp>
          <p:nvSpPr>
            <p:cNvPr id="31" name="TextBox 30"/>
            <p:cNvSpPr txBox="1"/>
            <p:nvPr/>
          </p:nvSpPr>
          <p:spPr>
            <a:xfrm>
              <a:off x="4133603" y="3437492"/>
              <a:ext cx="1329584" cy="246209"/>
            </a:xfrm>
            <a:prstGeom prst="rect">
              <a:avLst/>
            </a:prstGeom>
            <a:noFill/>
            <a:ln>
              <a:solidFill>
                <a:srgbClr val="000000"/>
              </a:solidFill>
            </a:ln>
          </p:spPr>
          <p:txBody>
            <a:bodyPr wrap="square" lIns="91426" tIns="45714" rIns="91426" bIns="45714" rtlCol="0">
              <a:spAutoFit/>
            </a:bodyPr>
            <a:lstStyle/>
            <a:p>
              <a:r>
                <a:rPr lang="en-US" sz="1000" dirty="0"/>
                <a:t>Northbound Interface</a:t>
              </a:r>
            </a:p>
          </p:txBody>
        </p:sp>
        <p:sp>
          <p:nvSpPr>
            <p:cNvPr id="33" name="Rounded Rectangle 32"/>
            <p:cNvSpPr/>
            <p:nvPr/>
          </p:nvSpPr>
          <p:spPr>
            <a:xfrm>
              <a:off x="3350055" y="1009995"/>
              <a:ext cx="2896680" cy="801204"/>
            </a:xfrm>
            <a:prstGeom prst="round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t>VIP Lanes</a:t>
              </a:r>
            </a:p>
            <a:p>
              <a:pPr algn="ctr"/>
              <a:r>
                <a:rPr lang="en-US" sz="1400" dirty="0"/>
                <a:t>Server</a:t>
              </a:r>
            </a:p>
            <a:p>
              <a:pPr algn="ctr"/>
              <a:r>
                <a:rPr lang="en-US" sz="1200" dirty="0"/>
                <a:t> (</a:t>
              </a:r>
              <a:r>
                <a:rPr lang="en-US" sz="1200" dirty="0" err="1"/>
                <a:t>Auth</a:t>
              </a:r>
              <a:r>
                <a:rPr lang="en-US" sz="1200" dirty="0"/>
                <a:t> N/Z and Web Server)</a:t>
              </a:r>
            </a:p>
            <a:p>
              <a:pPr algn="ctr"/>
              <a:endParaRPr lang="en-US" sz="1200" dirty="0"/>
            </a:p>
          </p:txBody>
        </p:sp>
        <p:cxnSp>
          <p:nvCxnSpPr>
            <p:cNvPr id="35" name="Straight Arrow Connector 34"/>
            <p:cNvCxnSpPr>
              <a:cxnSpLocks/>
              <a:stCxn id="30" idx="2"/>
              <a:endCxn id="31" idx="0"/>
            </p:cNvCxnSpPr>
            <p:nvPr/>
          </p:nvCxnSpPr>
          <p:spPr>
            <a:xfrm flipH="1">
              <a:off x="4798395" y="2177122"/>
              <a:ext cx="1" cy="1260369"/>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4066531" y="1683903"/>
              <a:ext cx="1463729" cy="493219"/>
            </a:xfrm>
            <a:prstGeom prst="roundRect">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t>VIP Lanes</a:t>
              </a:r>
            </a:p>
            <a:p>
              <a:pPr algn="ctr"/>
              <a:r>
                <a:rPr lang="en-US" sz="1400" dirty="0"/>
                <a:t>Path Service</a:t>
              </a:r>
            </a:p>
          </p:txBody>
        </p:sp>
        <p:sp>
          <p:nvSpPr>
            <p:cNvPr id="9" name="Can 8"/>
            <p:cNvSpPr/>
            <p:nvPr/>
          </p:nvSpPr>
          <p:spPr>
            <a:xfrm>
              <a:off x="7759561" y="1434971"/>
              <a:ext cx="1058370" cy="996169"/>
            </a:xfrm>
            <a:prstGeom prst="can">
              <a:avLst/>
            </a:prstGeom>
            <a:solidFill>
              <a:schemeClr val="tx2">
                <a:lumMod val="40000"/>
                <a:lumOff val="6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VIP Lanes</a:t>
              </a:r>
            </a:p>
            <a:p>
              <a:pPr algn="ctr"/>
              <a:r>
                <a:rPr lang="en-US" sz="1400" dirty="0"/>
                <a:t>Graph DB</a:t>
              </a:r>
            </a:p>
          </p:txBody>
        </p:sp>
        <p:sp>
          <p:nvSpPr>
            <p:cNvPr id="32" name="Rounded Rectangle 31"/>
            <p:cNvSpPr/>
            <p:nvPr/>
          </p:nvSpPr>
          <p:spPr>
            <a:xfrm>
              <a:off x="5942400" y="2646510"/>
              <a:ext cx="1217157" cy="809387"/>
            </a:xfrm>
            <a:prstGeom prst="roundRect">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t>VIP Lanes</a:t>
              </a:r>
            </a:p>
            <a:p>
              <a:pPr algn="ctr"/>
              <a:r>
                <a:rPr lang="en-US" sz="1400" dirty="0"/>
                <a:t>Monitoring Service</a:t>
              </a:r>
            </a:p>
          </p:txBody>
        </p:sp>
        <p:sp>
          <p:nvSpPr>
            <p:cNvPr id="34" name="Can 33"/>
            <p:cNvSpPr/>
            <p:nvPr/>
          </p:nvSpPr>
          <p:spPr>
            <a:xfrm>
              <a:off x="7805058" y="2547733"/>
              <a:ext cx="1058370" cy="996169"/>
            </a:xfrm>
            <a:prstGeom prst="can">
              <a:avLst/>
            </a:prstGeom>
            <a:solidFill>
              <a:srgbClr val="8EB4E3"/>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VIP Lanes</a:t>
              </a:r>
            </a:p>
            <a:p>
              <a:pPr algn="ctr"/>
              <a:r>
                <a:rPr lang="en-US" sz="1400" dirty="0"/>
                <a:t>Relational</a:t>
              </a:r>
            </a:p>
            <a:p>
              <a:pPr algn="ctr"/>
              <a:r>
                <a:rPr lang="en-US" sz="1400" dirty="0"/>
                <a:t>DB</a:t>
              </a:r>
            </a:p>
          </p:txBody>
        </p:sp>
        <p:cxnSp>
          <p:nvCxnSpPr>
            <p:cNvPr id="37" name="Straight Arrow Connector 36"/>
            <p:cNvCxnSpPr>
              <a:cxnSpLocks/>
              <a:stCxn id="32" idx="1"/>
              <a:endCxn id="31" idx="3"/>
            </p:cNvCxnSpPr>
            <p:nvPr/>
          </p:nvCxnSpPr>
          <p:spPr>
            <a:xfrm flipH="1">
              <a:off x="5463187" y="3051204"/>
              <a:ext cx="479213" cy="509393"/>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cxnSpLocks/>
              <a:stCxn id="32" idx="0"/>
            </p:cNvCxnSpPr>
            <p:nvPr/>
          </p:nvCxnSpPr>
          <p:spPr>
            <a:xfrm flipH="1" flipV="1">
              <a:off x="6150476" y="1810570"/>
              <a:ext cx="400503" cy="835939"/>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cxnSpLocks/>
              <a:stCxn id="34" idx="2"/>
              <a:endCxn id="32" idx="3"/>
            </p:cNvCxnSpPr>
            <p:nvPr/>
          </p:nvCxnSpPr>
          <p:spPr>
            <a:xfrm flipH="1">
              <a:off x="7159557" y="3045818"/>
              <a:ext cx="645501" cy="5386"/>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cxnSpLocks/>
              <a:stCxn id="9" idx="2"/>
              <a:endCxn id="30" idx="3"/>
            </p:cNvCxnSpPr>
            <p:nvPr/>
          </p:nvCxnSpPr>
          <p:spPr>
            <a:xfrm flipH="1" flipV="1">
              <a:off x="5530260" y="1930513"/>
              <a:ext cx="2229301" cy="2543"/>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7337518" y="245990"/>
              <a:ext cx="1658374" cy="646331"/>
            </a:xfrm>
            <a:prstGeom prst="rect">
              <a:avLst/>
            </a:prstGeom>
            <a:noFill/>
            <a:ln>
              <a:solidFill>
                <a:srgbClr val="000000"/>
              </a:solidFill>
            </a:ln>
          </p:spPr>
          <p:txBody>
            <a:bodyPr wrap="square" rtlCol="0">
              <a:spAutoFit/>
            </a:bodyPr>
            <a:lstStyle/>
            <a:p>
              <a:pPr algn="ctr"/>
              <a:r>
                <a:rPr lang="en-US" dirty="0"/>
                <a:t>Network Administrator</a:t>
              </a:r>
            </a:p>
          </p:txBody>
        </p:sp>
        <p:cxnSp>
          <p:nvCxnSpPr>
            <p:cNvPr id="46" name="Straight Arrow Connector 45"/>
            <p:cNvCxnSpPr/>
            <p:nvPr/>
          </p:nvCxnSpPr>
          <p:spPr>
            <a:xfrm flipV="1">
              <a:off x="8166705" y="892322"/>
              <a:ext cx="0" cy="542649"/>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7108333" y="906494"/>
              <a:ext cx="887036" cy="1781038"/>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cxnSpLocks/>
              <a:stCxn id="33" idx="3"/>
              <a:endCxn id="45" idx="1"/>
            </p:cNvCxnSpPr>
            <p:nvPr/>
          </p:nvCxnSpPr>
          <p:spPr>
            <a:xfrm flipV="1">
              <a:off x="6246735" y="569156"/>
              <a:ext cx="1090783" cy="841441"/>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2566844" y="2839081"/>
              <a:ext cx="933746" cy="657149"/>
            </a:xfrm>
            <a:prstGeom prst="roundRect">
              <a:avLst/>
            </a:prstGeom>
            <a:solidFill>
              <a:srgbClr val="CCFFCC"/>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a:solidFill>
                    <a:schemeClr val="tx1"/>
                  </a:solidFill>
                </a:rPr>
                <a:t>LDAP</a:t>
              </a:r>
              <a:endParaRPr lang="en-US" sz="1400" dirty="0">
                <a:solidFill>
                  <a:schemeClr val="tx1"/>
                </a:solidFill>
              </a:endParaRPr>
            </a:p>
            <a:p>
              <a:pPr algn="ctr"/>
              <a:r>
                <a:rPr lang="en-US" sz="1400" dirty="0">
                  <a:solidFill>
                    <a:schemeClr val="tx1"/>
                  </a:solidFill>
                </a:rPr>
                <a:t>Service</a:t>
              </a:r>
            </a:p>
          </p:txBody>
        </p:sp>
        <p:cxnSp>
          <p:nvCxnSpPr>
            <p:cNvPr id="55" name="Straight Arrow Connector 54"/>
            <p:cNvCxnSpPr>
              <a:cxnSpLocks/>
              <a:endCxn id="54" idx="0"/>
            </p:cNvCxnSpPr>
            <p:nvPr/>
          </p:nvCxnSpPr>
          <p:spPr>
            <a:xfrm flipH="1">
              <a:off x="3033717" y="1799331"/>
              <a:ext cx="768268" cy="1039751"/>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132998" y="569156"/>
              <a:ext cx="1658374" cy="369332"/>
            </a:xfrm>
            <a:prstGeom prst="rect">
              <a:avLst/>
            </a:prstGeom>
            <a:noFill/>
            <a:ln>
              <a:solidFill>
                <a:srgbClr val="000000"/>
              </a:solidFill>
            </a:ln>
          </p:spPr>
          <p:txBody>
            <a:bodyPr wrap="square" rtlCol="0">
              <a:spAutoFit/>
            </a:bodyPr>
            <a:lstStyle/>
            <a:p>
              <a:pPr algn="ctr"/>
              <a:r>
                <a:rPr lang="en-US" dirty="0"/>
                <a:t> Researchers</a:t>
              </a:r>
            </a:p>
          </p:txBody>
        </p:sp>
        <p:cxnSp>
          <p:nvCxnSpPr>
            <p:cNvPr id="58" name="Straight Arrow Connector 57"/>
            <p:cNvCxnSpPr>
              <a:cxnSpLocks/>
              <a:endCxn id="33" idx="1"/>
            </p:cNvCxnSpPr>
            <p:nvPr/>
          </p:nvCxnSpPr>
          <p:spPr>
            <a:xfrm>
              <a:off x="776657" y="950778"/>
              <a:ext cx="2573398" cy="459820"/>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457200" y="1867817"/>
              <a:ext cx="887552" cy="336207"/>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sp>
          <p:nvSpPr>
            <p:cNvPr id="70" name="Rectangle 69"/>
            <p:cNvSpPr/>
            <p:nvPr/>
          </p:nvSpPr>
          <p:spPr>
            <a:xfrm>
              <a:off x="1586391" y="1867817"/>
              <a:ext cx="1283768" cy="778693"/>
            </a:xfrm>
            <a:prstGeom prst="rect">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100" dirty="0"/>
            </a:p>
            <a:p>
              <a:pPr algn="ctr"/>
              <a:r>
                <a:rPr lang="en-US" sz="1100" dirty="0"/>
                <a:t>VIP Lanes Wrapper</a:t>
              </a:r>
            </a:p>
          </p:txBody>
        </p:sp>
        <p:sp>
          <p:nvSpPr>
            <p:cNvPr id="72" name="Rectangle 71"/>
            <p:cNvSpPr/>
            <p:nvPr/>
          </p:nvSpPr>
          <p:spPr>
            <a:xfrm>
              <a:off x="1804934" y="1976637"/>
              <a:ext cx="887552" cy="336207"/>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cxnSp>
          <p:nvCxnSpPr>
            <p:cNvPr id="73" name="Straight Arrow Connector 72"/>
            <p:cNvCxnSpPr/>
            <p:nvPr/>
          </p:nvCxnSpPr>
          <p:spPr>
            <a:xfrm>
              <a:off x="809341" y="962016"/>
              <a:ext cx="1195335" cy="905801"/>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677234" y="938488"/>
              <a:ext cx="132107" cy="905801"/>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cxnSpLocks/>
              <a:endCxn id="33" idx="1"/>
            </p:cNvCxnSpPr>
            <p:nvPr/>
          </p:nvCxnSpPr>
          <p:spPr>
            <a:xfrm flipV="1">
              <a:off x="2572500" y="1410596"/>
              <a:ext cx="777555" cy="388734"/>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flipV="1">
              <a:off x="962185" y="2236096"/>
              <a:ext cx="1604659" cy="3243065"/>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flipV="1">
              <a:off x="2157992" y="2644388"/>
              <a:ext cx="534494" cy="2834773"/>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249031" y="3683701"/>
              <a:ext cx="1246518" cy="646331"/>
            </a:xfrm>
            <a:prstGeom prst="rect">
              <a:avLst/>
            </a:prstGeom>
            <a:noFill/>
          </p:spPr>
          <p:txBody>
            <a:bodyPr wrap="none" rtlCol="0">
              <a:spAutoFit/>
            </a:bodyPr>
            <a:lstStyle/>
            <a:p>
              <a:pPr algn="ctr"/>
              <a:r>
                <a:rPr lang="en-US" dirty="0"/>
                <a:t>Application</a:t>
              </a:r>
            </a:p>
            <a:p>
              <a:pPr algn="ctr"/>
              <a:r>
                <a:rPr lang="en-US" dirty="0"/>
                <a:t>Data</a:t>
              </a:r>
            </a:p>
          </p:txBody>
        </p:sp>
        <p:cxnSp>
          <p:nvCxnSpPr>
            <p:cNvPr id="84" name="Straight Arrow Connector 83"/>
            <p:cNvCxnSpPr/>
            <p:nvPr/>
          </p:nvCxnSpPr>
          <p:spPr>
            <a:xfrm>
              <a:off x="1198480" y="4082177"/>
              <a:ext cx="606454" cy="1"/>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44" name="Title 1"/>
          <p:cNvSpPr>
            <a:spLocks noGrp="1"/>
          </p:cNvSpPr>
          <p:nvPr>
            <p:ph type="title"/>
          </p:nvPr>
        </p:nvSpPr>
        <p:spPr>
          <a:xfrm>
            <a:off x="457200" y="139973"/>
            <a:ext cx="8229600" cy="1143000"/>
          </a:xfrm>
        </p:spPr>
        <p:txBody>
          <a:bodyPr>
            <a:noAutofit/>
          </a:bodyPr>
          <a:lstStyle/>
          <a:p>
            <a:r>
              <a:rPr lang="en-US" sz="3200" dirty="0" smtClean="0">
                <a:solidFill>
                  <a:schemeClr val="tx2"/>
                </a:solidFill>
              </a:rPr>
              <a:t>VIP Lanes</a:t>
            </a:r>
            <a:r>
              <a:rPr lang="en-US" sz="3200" dirty="0">
                <a:solidFill>
                  <a:schemeClr val="tx2"/>
                </a:solidFill>
              </a:rPr>
              <a:t/>
            </a:r>
            <a:br>
              <a:rPr lang="en-US" sz="3200" dirty="0">
                <a:solidFill>
                  <a:schemeClr val="tx2"/>
                </a:solidFill>
              </a:rPr>
            </a:br>
            <a:endParaRPr lang="en-US" sz="3200" dirty="0">
              <a:solidFill>
                <a:schemeClr val="tx2"/>
              </a:solidFill>
            </a:endParaRPr>
          </a:p>
        </p:txBody>
      </p:sp>
      <p:sp>
        <p:nvSpPr>
          <p:cNvPr id="7" name="TextBox 6"/>
          <p:cNvSpPr txBox="1"/>
          <p:nvPr/>
        </p:nvSpPr>
        <p:spPr>
          <a:xfrm>
            <a:off x="6284982" y="6581222"/>
            <a:ext cx="2877911" cy="338554"/>
          </a:xfrm>
          <a:prstGeom prst="rect">
            <a:avLst/>
          </a:prstGeom>
          <a:noFill/>
        </p:spPr>
        <p:txBody>
          <a:bodyPr wrap="none" rtlCol="0">
            <a:spAutoFit/>
          </a:bodyPr>
          <a:lstStyle/>
          <a:p>
            <a:r>
              <a:rPr lang="en-US" sz="1600" dirty="0"/>
              <a:t>See ICCCN 2017 VIP Lanes Paper</a:t>
            </a:r>
          </a:p>
        </p:txBody>
      </p:sp>
    </p:spTree>
    <p:extLst>
      <p:ext uri="{BB962C8B-B14F-4D97-AF65-F5344CB8AC3E}">
        <p14:creationId xmlns:p14="http://schemas.microsoft.com/office/powerpoint/2010/main" val="412896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2">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grpSp>
        <p:nvGrpSpPr>
          <p:cNvPr id="127" name="Group 126"/>
          <p:cNvGrpSpPr/>
          <p:nvPr/>
        </p:nvGrpSpPr>
        <p:grpSpPr>
          <a:xfrm>
            <a:off x="2397508" y="1997072"/>
            <a:ext cx="6380004" cy="4573858"/>
            <a:chOff x="2397508" y="1997072"/>
            <a:chExt cx="6380004" cy="4573858"/>
          </a:xfrm>
        </p:grpSpPr>
        <p:cxnSp>
          <p:nvCxnSpPr>
            <p:cNvPr id="115" name="Straight Connector 114"/>
            <p:cNvCxnSpPr/>
            <p:nvPr/>
          </p:nvCxnSpPr>
          <p:spPr>
            <a:xfrm>
              <a:off x="3050724" y="1997072"/>
              <a:ext cx="406810" cy="1604492"/>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2897503" y="4247895"/>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20" idx="2"/>
            </p:cNvCxnSpPr>
            <p:nvPr/>
          </p:nvCxnSpPr>
          <p:spPr>
            <a:xfrm>
              <a:off x="3551330" y="4247895"/>
              <a:ext cx="1103306" cy="6305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645408" y="4191975"/>
              <a:ext cx="2928033" cy="7364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pic>
          <p:nvPicPr>
            <p:cNvPr id="119" name="Picture 118"/>
            <p:cNvPicPr>
              <a:picLocks noChangeArrowheads="1"/>
            </p:cNvPicPr>
            <p:nvPr/>
          </p:nvPicPr>
          <p:blipFill>
            <a:blip r:embed="rId2"/>
            <a:srcRect/>
            <a:stretch>
              <a:fillRect/>
            </a:stretch>
          </p:blipFill>
          <p:spPr bwMode="auto">
            <a:xfrm rot="18547638">
              <a:off x="3038433" y="3545460"/>
              <a:ext cx="838200" cy="762000"/>
            </a:xfrm>
            <a:prstGeom prst="rect">
              <a:avLst/>
            </a:prstGeom>
            <a:noFill/>
            <a:ln w="9525">
              <a:noFill/>
              <a:miter lim="800000"/>
              <a:headEnd/>
              <a:tailEnd/>
            </a:ln>
            <a:effectLst/>
          </p:spPr>
        </p:pic>
        <p:sp>
          <p:nvSpPr>
            <p:cNvPr id="120" name="TextBox 119"/>
            <p:cNvSpPr txBox="1"/>
            <p:nvPr/>
          </p:nvSpPr>
          <p:spPr>
            <a:xfrm>
              <a:off x="3172255" y="3601564"/>
              <a:ext cx="758149" cy="646331"/>
            </a:xfrm>
            <a:prstGeom prst="rect">
              <a:avLst/>
            </a:prstGeom>
            <a:noFill/>
          </p:spPr>
          <p:txBody>
            <a:bodyPr wrap="square" rtlCol="0">
              <a:spAutoFit/>
            </a:bodyPr>
            <a:lstStyle/>
            <a:p>
              <a:r>
                <a:rPr lang="en-US" dirty="0" smtClean="0"/>
                <a:t>SDN Core</a:t>
              </a:r>
              <a:endParaRPr lang="en-US" dirty="0"/>
            </a:p>
          </p:txBody>
        </p:sp>
        <p:sp>
          <p:nvSpPr>
            <p:cNvPr id="121" name="Rounded Rectangle 120"/>
            <p:cNvSpPr/>
            <p:nvPr/>
          </p:nvSpPr>
          <p:spPr>
            <a:xfrm>
              <a:off x="2397508" y="4815329"/>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2" name="Rounded Rectangle 121"/>
            <p:cNvSpPr/>
            <p:nvPr/>
          </p:nvSpPr>
          <p:spPr>
            <a:xfrm>
              <a:off x="4243433" y="4806747"/>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sp>
          <p:nvSpPr>
            <p:cNvPr id="123" name="Rounded Rectangle 122"/>
            <p:cNvSpPr/>
            <p:nvPr/>
          </p:nvSpPr>
          <p:spPr>
            <a:xfrm>
              <a:off x="6100790" y="4820955"/>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SDN Switch</a:t>
              </a:r>
            </a:p>
          </p:txBody>
        </p:sp>
        <p:pic>
          <p:nvPicPr>
            <p:cNvPr id="124"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5" name="TextBox 124"/>
            <p:cNvSpPr txBox="1"/>
            <p:nvPr/>
          </p:nvSpPr>
          <p:spPr>
            <a:xfrm>
              <a:off x="7878495" y="5881347"/>
              <a:ext cx="837955" cy="369332"/>
            </a:xfrm>
            <a:prstGeom prst="rect">
              <a:avLst/>
            </a:prstGeom>
            <a:noFill/>
          </p:spPr>
          <p:txBody>
            <a:bodyPr wrap="square" rtlCol="0">
              <a:spAutoFit/>
            </a:bodyPr>
            <a:lstStyle/>
            <a:p>
              <a:r>
                <a:rPr lang="en-US" dirty="0" smtClean="0"/>
                <a:t>HPC</a:t>
              </a:r>
              <a:endParaRPr lang="en-US" dirty="0"/>
            </a:p>
          </p:txBody>
        </p:sp>
        <p:cxnSp>
          <p:nvCxnSpPr>
            <p:cNvPr id="126" name="Straight Connector 125"/>
            <p:cNvCxnSpPr>
              <a:endCxn id="125" idx="1"/>
            </p:cNvCxnSpPr>
            <p:nvPr/>
          </p:nvCxnSpPr>
          <p:spPr>
            <a:xfrm>
              <a:off x="7003259" y="6030101"/>
              <a:ext cx="875236" cy="359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1" name="Group 150"/>
          <p:cNvGrpSpPr/>
          <p:nvPr/>
        </p:nvGrpSpPr>
        <p:grpSpPr>
          <a:xfrm>
            <a:off x="136965" y="1628626"/>
            <a:ext cx="4905854" cy="4958544"/>
            <a:chOff x="136965" y="1628623"/>
            <a:chExt cx="4905854" cy="4958544"/>
          </a:xfrm>
        </p:grpSpPr>
        <p:sp>
          <p:nvSpPr>
            <p:cNvPr id="147" name="Freeform 146"/>
            <p:cNvSpPr/>
            <p:nvPr/>
          </p:nvSpPr>
          <p:spPr>
            <a:xfrm>
              <a:off x="136965" y="1628623"/>
              <a:ext cx="4905854" cy="4958544"/>
            </a:xfrm>
            <a:custGeom>
              <a:avLst/>
              <a:gdLst>
                <a:gd name="connsiteX0" fmla="*/ 4905854 w 4905854"/>
                <a:gd name="connsiteY0" fmla="*/ 4958544 h 4958544"/>
                <a:gd name="connsiteX1" fmla="*/ 4395346 w 4905854"/>
                <a:gd name="connsiteY1" fmla="*/ 3626168 h 4958544"/>
                <a:gd name="connsiteX2" fmla="*/ 3884839 w 4905854"/>
                <a:gd name="connsiteY2" fmla="*/ 2854137 h 4958544"/>
                <a:gd name="connsiteX3" fmla="*/ 3237366 w 4905854"/>
                <a:gd name="connsiteY3" fmla="*/ 2306244 h 4958544"/>
                <a:gd name="connsiteX4" fmla="*/ 2764212 w 4905854"/>
                <a:gd name="connsiteY4" fmla="*/ 189385 h 4958544"/>
                <a:gd name="connsiteX5" fmla="*/ 0 w 4905854"/>
                <a:gd name="connsiteY5" fmla="*/ 102220 h 495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854" h="4958544">
                  <a:moveTo>
                    <a:pt x="4905854" y="4958544"/>
                  </a:moveTo>
                  <a:cubicBezTo>
                    <a:pt x="4735684" y="4467723"/>
                    <a:pt x="4565515" y="3976902"/>
                    <a:pt x="4395346" y="3626168"/>
                  </a:cubicBezTo>
                  <a:cubicBezTo>
                    <a:pt x="4225177" y="3275434"/>
                    <a:pt x="4077836" y="3074124"/>
                    <a:pt x="3884839" y="2854137"/>
                  </a:cubicBezTo>
                  <a:cubicBezTo>
                    <a:pt x="3691842" y="2634150"/>
                    <a:pt x="3424137" y="2750369"/>
                    <a:pt x="3237366" y="2306244"/>
                  </a:cubicBezTo>
                  <a:cubicBezTo>
                    <a:pt x="3050595" y="1862119"/>
                    <a:pt x="3303773" y="556722"/>
                    <a:pt x="2764212" y="189385"/>
                  </a:cubicBezTo>
                  <a:cubicBezTo>
                    <a:pt x="2224651" y="-177952"/>
                    <a:pt x="0" y="102220"/>
                    <a:pt x="0" y="102220"/>
                  </a:cubicBezTo>
                </a:path>
              </a:pathLst>
            </a:custGeom>
            <a:ln w="76200" cmpd="sng">
              <a:solidFill>
                <a:srgbClr val="27FF07"/>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148" name="TextBox 147"/>
            <p:cNvSpPr txBox="1"/>
            <p:nvPr/>
          </p:nvSpPr>
          <p:spPr>
            <a:xfrm>
              <a:off x="437565" y="3601553"/>
              <a:ext cx="1335152" cy="923330"/>
            </a:xfrm>
            <a:prstGeom prst="rect">
              <a:avLst/>
            </a:prstGeom>
            <a:noFill/>
            <a:ln>
              <a:solidFill>
                <a:srgbClr val="1EB61C"/>
              </a:solidFill>
            </a:ln>
          </p:spPr>
          <p:txBody>
            <a:bodyPr wrap="square" rtlCol="0">
              <a:spAutoFit/>
            </a:bodyPr>
            <a:lstStyle/>
            <a:p>
              <a:pPr algn="ctr"/>
              <a:r>
                <a:rPr lang="en-US" dirty="0" err="1" smtClean="0">
                  <a:solidFill>
                    <a:srgbClr val="008000"/>
                  </a:solidFill>
                </a:rPr>
                <a:t>OpenFlow</a:t>
              </a:r>
              <a:endParaRPr lang="en-US" dirty="0" smtClean="0">
                <a:solidFill>
                  <a:srgbClr val="008000"/>
                </a:solidFill>
              </a:endParaRPr>
            </a:p>
            <a:p>
              <a:pPr algn="ctr"/>
              <a:r>
                <a:rPr lang="en-US" dirty="0" smtClean="0">
                  <a:solidFill>
                    <a:srgbClr val="008000"/>
                  </a:solidFill>
                </a:rPr>
                <a:t>Rule Match?</a:t>
              </a:r>
              <a:endParaRPr lang="en-US" dirty="0">
                <a:solidFill>
                  <a:srgbClr val="008000"/>
                </a:solidFill>
              </a:endParaRPr>
            </a:p>
          </p:txBody>
        </p:sp>
        <p:cxnSp>
          <p:nvCxnSpPr>
            <p:cNvPr id="150" name="Straight Arrow Connector 149"/>
            <p:cNvCxnSpPr>
              <a:stCxn id="148" idx="3"/>
              <a:endCxn id="122" idx="1"/>
            </p:cNvCxnSpPr>
            <p:nvPr/>
          </p:nvCxnSpPr>
          <p:spPr>
            <a:xfrm>
              <a:off x="1772717" y="4063218"/>
              <a:ext cx="2470716" cy="850975"/>
            </a:xfrm>
            <a:prstGeom prst="straightConnector1">
              <a:avLst/>
            </a:prstGeom>
            <a:ln w="38100" cmpd="sng">
              <a:solidFill>
                <a:srgbClr val="1EB61C"/>
              </a:solidFill>
              <a:tailEnd type="arrow"/>
            </a:ln>
          </p:spPr>
          <p:style>
            <a:lnRef idx="2">
              <a:schemeClr val="accent1"/>
            </a:lnRef>
            <a:fillRef idx="0">
              <a:schemeClr val="accent1"/>
            </a:fillRef>
            <a:effectRef idx="1">
              <a:schemeClr val="accent1"/>
            </a:effectRef>
            <a:fontRef idx="minor">
              <a:schemeClr val="tx1"/>
            </a:fontRef>
          </p:style>
        </p:cxnSp>
      </p:grpSp>
      <p:sp>
        <p:nvSpPr>
          <p:cNvPr id="58" name="Title 2"/>
          <p:cNvSpPr>
            <a:spLocks noGrp="1"/>
          </p:cNvSpPr>
          <p:nvPr>
            <p:ph type="title"/>
          </p:nvPr>
        </p:nvSpPr>
        <p:spPr>
          <a:xfrm>
            <a:off x="437565" y="0"/>
            <a:ext cx="8229600" cy="1143000"/>
          </a:xfrm>
        </p:spPr>
        <p:txBody>
          <a:bodyPr/>
          <a:lstStyle/>
          <a:p>
            <a:r>
              <a:rPr lang="en-US" dirty="0" smtClean="0">
                <a:solidFill>
                  <a:srgbClr val="2E55A4"/>
                </a:solidFill>
              </a:rPr>
              <a:t>Insert </a:t>
            </a:r>
            <a:r>
              <a:rPr lang="en-US" dirty="0" err="1" smtClean="0">
                <a:solidFill>
                  <a:srgbClr val="2E55A4"/>
                </a:solidFill>
              </a:rPr>
              <a:t>OpenFlow</a:t>
            </a:r>
            <a:r>
              <a:rPr lang="en-US" dirty="0" smtClean="0">
                <a:solidFill>
                  <a:srgbClr val="2E55A4"/>
                </a:solidFill>
              </a:rPr>
              <a:t> Rules</a:t>
            </a:r>
            <a:endParaRPr lang="en-US" dirty="0">
              <a:solidFill>
                <a:srgbClr val="2E55A4"/>
              </a:solidFill>
            </a:endParaRPr>
          </a:p>
        </p:txBody>
      </p:sp>
    </p:spTree>
    <p:extLst>
      <p:ext uri="{BB962C8B-B14F-4D97-AF65-F5344CB8AC3E}">
        <p14:creationId xmlns:p14="http://schemas.microsoft.com/office/powerpoint/2010/main" val="3241469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943100" y="1219200"/>
            <a:ext cx="6753388" cy="2743200"/>
          </a:xfrm>
        </p:spPr>
      </p:pic>
      <p:sp>
        <p:nvSpPr>
          <p:cNvPr id="4" name="Text Placeholder 3"/>
          <p:cNvSpPr>
            <a:spLocks noGrp="1"/>
          </p:cNvSpPr>
          <p:nvPr>
            <p:ph type="body" sz="half" idx="2"/>
          </p:nvPr>
        </p:nvSpPr>
        <p:spPr>
          <a:xfrm>
            <a:off x="1085850" y="1828800"/>
            <a:ext cx="7200900" cy="4191000"/>
          </a:xfrm>
        </p:spPr>
        <p:txBody>
          <a:bodyPr/>
          <a:lstStyle/>
          <a:p>
            <a:r>
              <a:rPr lang="en-US" sz="2400" dirty="0" smtClean="0"/>
              <a:t>Match:</a:t>
            </a:r>
          </a:p>
          <a:p>
            <a:endParaRPr lang="en-US" sz="2400" dirty="0"/>
          </a:p>
          <a:p>
            <a:endParaRPr lang="en-US" sz="2400" dirty="0" smtClean="0"/>
          </a:p>
          <a:p>
            <a:endParaRPr lang="en-US" sz="2400" dirty="0"/>
          </a:p>
          <a:p>
            <a:r>
              <a:rPr lang="en-US" sz="2400" dirty="0" smtClean="0"/>
              <a:t>Actions:</a:t>
            </a:r>
          </a:p>
          <a:p>
            <a:r>
              <a:rPr lang="en-US" sz="2400" dirty="0"/>
              <a:t> </a:t>
            </a:r>
            <a:r>
              <a:rPr lang="en-US" sz="2400" dirty="0" smtClean="0"/>
              <a:t>  Drop</a:t>
            </a:r>
          </a:p>
          <a:p>
            <a:r>
              <a:rPr lang="en-US" sz="2400" dirty="0"/>
              <a:t> </a:t>
            </a:r>
            <a:r>
              <a:rPr lang="en-US" sz="2400" dirty="0" smtClean="0"/>
              <a:t>  Forward </a:t>
            </a:r>
            <a:r>
              <a:rPr lang="mr-IN" sz="2400" dirty="0" smtClean="0"/>
              <a:t>–</a:t>
            </a:r>
            <a:r>
              <a:rPr lang="en-US" sz="2400" dirty="0" smtClean="0"/>
              <a:t> to port, flood, to controller, </a:t>
            </a:r>
            <a:r>
              <a:rPr lang="en-US" sz="2400" dirty="0" smtClean="0">
                <a:solidFill>
                  <a:schemeClr val="accent2"/>
                </a:solidFill>
              </a:rPr>
              <a:t>normal</a:t>
            </a:r>
            <a:r>
              <a:rPr lang="mr-IN" sz="2400" dirty="0" smtClean="0"/>
              <a:t>…</a:t>
            </a:r>
            <a:endParaRPr lang="en-US" sz="2400" dirty="0" smtClean="0"/>
          </a:p>
          <a:p>
            <a:r>
              <a:rPr lang="en-US" sz="2400" dirty="0" smtClean="0"/>
              <a:t>   Set </a:t>
            </a:r>
            <a:r>
              <a:rPr lang="mr-IN" sz="2400" dirty="0" smtClean="0"/>
              <a:t>–</a:t>
            </a:r>
            <a:r>
              <a:rPr lang="en-US" sz="2400" dirty="0" smtClean="0"/>
              <a:t> mac, </a:t>
            </a:r>
            <a:r>
              <a:rPr lang="en-US" sz="2400" dirty="0" err="1" smtClean="0"/>
              <a:t>vlan</a:t>
            </a:r>
            <a:r>
              <a:rPr lang="en-US" sz="2400" dirty="0" smtClean="0"/>
              <a:t> id, </a:t>
            </a:r>
            <a:r>
              <a:rPr lang="en-US" sz="2400" dirty="0" err="1" smtClean="0"/>
              <a:t>ip</a:t>
            </a:r>
            <a:r>
              <a:rPr lang="en-US" sz="2400" dirty="0" smtClean="0"/>
              <a:t> address</a:t>
            </a:r>
            <a:r>
              <a:rPr lang="mr-IN" sz="2400" dirty="0" smtClean="0"/>
              <a:t>…</a:t>
            </a:r>
            <a:endParaRPr lang="en-US" sz="2400" dirty="0"/>
          </a:p>
        </p:txBody>
      </p:sp>
      <p:sp>
        <p:nvSpPr>
          <p:cNvPr id="6" name="Title 1"/>
          <p:cNvSpPr txBox="1">
            <a:spLocks/>
          </p:cNvSpPr>
          <p:nvPr/>
        </p:nvSpPr>
        <p:spPr>
          <a:xfrm>
            <a:off x="457080" y="460433"/>
            <a:ext cx="8229719"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800" kern="1200">
                <a:solidFill>
                  <a:schemeClr val="tx1"/>
                </a:solidFill>
                <a:latin typeface="+mj-lt"/>
                <a:ea typeface="+mj-ea"/>
                <a:cs typeface="+mj-cs"/>
              </a:defRPr>
            </a:lvl1pPr>
          </a:lstStyle>
          <a:p>
            <a:r>
              <a:rPr lang="en-US" dirty="0" err="1" smtClean="0">
                <a:solidFill>
                  <a:schemeClr val="tx2"/>
                </a:solidFill>
              </a:rPr>
              <a:t>OpenFlow</a:t>
            </a:r>
            <a:r>
              <a:rPr lang="en-US" dirty="0" smtClean="0">
                <a:solidFill>
                  <a:schemeClr val="tx2"/>
                </a:solidFill>
              </a:rPr>
              <a:t> Rules : Match Packet then Take Actions</a:t>
            </a:r>
            <a:endParaRPr lang="en-US" dirty="0">
              <a:solidFill>
                <a:schemeClr val="tx2"/>
              </a:solidFill>
            </a:endParaRPr>
          </a:p>
        </p:txBody>
      </p:sp>
    </p:spTree>
    <p:extLst>
      <p:ext uri="{BB962C8B-B14F-4D97-AF65-F5344CB8AC3E}">
        <p14:creationId xmlns:p14="http://schemas.microsoft.com/office/powerpoint/2010/main" val="6129105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85850" y="1828800"/>
            <a:ext cx="7200900" cy="4191000"/>
          </a:xfrm>
        </p:spPr>
        <p:txBody>
          <a:bodyPr/>
          <a:lstStyle/>
          <a:p>
            <a:r>
              <a:rPr lang="en-US" sz="2400" dirty="0" smtClean="0"/>
              <a:t>Match Research Flow? </a:t>
            </a:r>
          </a:p>
          <a:p>
            <a:r>
              <a:rPr lang="en-US" sz="2400" dirty="0" smtClean="0"/>
              <a:t>    Source IP</a:t>
            </a:r>
          </a:p>
          <a:p>
            <a:r>
              <a:rPr lang="en-US" sz="2400" dirty="0"/>
              <a:t> </a:t>
            </a:r>
            <a:r>
              <a:rPr lang="en-US" sz="2400" dirty="0" smtClean="0"/>
              <a:t>   Destination IP</a:t>
            </a:r>
          </a:p>
          <a:p>
            <a:r>
              <a:rPr lang="en-US" sz="2400" dirty="0"/>
              <a:t> </a:t>
            </a:r>
            <a:r>
              <a:rPr lang="en-US" sz="2400" dirty="0" smtClean="0"/>
              <a:t>   Ports (optional)</a:t>
            </a:r>
            <a:endParaRPr lang="en-US" sz="2400" dirty="0"/>
          </a:p>
          <a:p>
            <a:r>
              <a:rPr lang="en-US" sz="2400" dirty="0" smtClean="0"/>
              <a:t>Actions:</a:t>
            </a:r>
          </a:p>
          <a:p>
            <a:r>
              <a:rPr lang="en-US" sz="2400" dirty="0" smtClean="0"/>
              <a:t>   Set </a:t>
            </a:r>
            <a:r>
              <a:rPr lang="mr-IN" sz="2400" dirty="0" smtClean="0"/>
              <a:t>–</a:t>
            </a:r>
            <a:r>
              <a:rPr lang="en-US" sz="2400" dirty="0" smtClean="0"/>
              <a:t> mac, </a:t>
            </a:r>
            <a:r>
              <a:rPr lang="en-US" sz="2400" dirty="0" err="1" smtClean="0"/>
              <a:t>vlan</a:t>
            </a:r>
            <a:r>
              <a:rPr lang="en-US" sz="2400" dirty="0" smtClean="0"/>
              <a:t> id</a:t>
            </a:r>
            <a:endParaRPr lang="en-US" sz="2400" dirty="0"/>
          </a:p>
          <a:p>
            <a:r>
              <a:rPr lang="en-US" sz="2400" dirty="0"/>
              <a:t>   Forward </a:t>
            </a:r>
            <a:r>
              <a:rPr lang="mr-IN" sz="2400" dirty="0"/>
              <a:t>–</a:t>
            </a:r>
            <a:r>
              <a:rPr lang="en-US" sz="2400" dirty="0"/>
              <a:t> </a:t>
            </a:r>
            <a:r>
              <a:rPr lang="en-US" sz="2400" dirty="0" smtClean="0"/>
              <a:t>toward SDN Core port</a:t>
            </a:r>
            <a:endParaRPr lang="en-US" sz="2400" dirty="0"/>
          </a:p>
        </p:txBody>
      </p:sp>
      <p:sp>
        <p:nvSpPr>
          <p:cNvPr id="6" name="Title 1"/>
          <p:cNvSpPr txBox="1">
            <a:spLocks/>
          </p:cNvSpPr>
          <p:nvPr/>
        </p:nvSpPr>
        <p:spPr>
          <a:xfrm>
            <a:off x="457080" y="460433"/>
            <a:ext cx="8229719"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800" kern="1200">
                <a:solidFill>
                  <a:schemeClr val="tx1"/>
                </a:solidFill>
                <a:latin typeface="+mj-lt"/>
                <a:ea typeface="+mj-ea"/>
                <a:cs typeface="+mj-cs"/>
              </a:defRPr>
            </a:lvl1pPr>
          </a:lstStyle>
          <a:p>
            <a:r>
              <a:rPr lang="en-US" dirty="0" err="1" smtClean="0">
                <a:solidFill>
                  <a:schemeClr val="tx2"/>
                </a:solidFill>
              </a:rPr>
              <a:t>OpenFlow</a:t>
            </a:r>
            <a:r>
              <a:rPr lang="en-US" dirty="0" smtClean="0">
                <a:solidFill>
                  <a:schemeClr val="tx2"/>
                </a:solidFill>
              </a:rPr>
              <a:t> Rules : Match Packet then Take Actions</a:t>
            </a:r>
            <a:endParaRPr lang="en-US" dirty="0">
              <a:solidFill>
                <a:schemeClr val="tx2"/>
              </a:solidFill>
            </a:endParaRPr>
          </a:p>
        </p:txBody>
      </p:sp>
    </p:spTree>
    <p:extLst>
      <p:ext uri="{BB962C8B-B14F-4D97-AF65-F5344CB8AC3E}">
        <p14:creationId xmlns:p14="http://schemas.microsoft.com/office/powerpoint/2010/main" val="9198118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659468"/>
            <a:ext cx="8571337" cy="1143000"/>
          </a:xfrm>
        </p:spPr>
        <p:txBody>
          <a:bodyPr>
            <a:normAutofit fontScale="90000"/>
          </a:bodyPr>
          <a:lstStyle/>
          <a:p>
            <a:r>
              <a:rPr lang="en-US" dirty="0" smtClean="0">
                <a:solidFill>
                  <a:schemeClr val="tx2"/>
                </a:solidFill>
              </a:rPr>
              <a:t>Orchestrating </a:t>
            </a:r>
            <a:r>
              <a:rPr lang="en-US" dirty="0">
                <a:solidFill>
                  <a:schemeClr val="tx2"/>
                </a:solidFill>
              </a:rPr>
              <a:t>the All-Campus </a:t>
            </a:r>
            <a:r>
              <a:rPr lang="en-US" dirty="0" smtClean="0">
                <a:solidFill>
                  <a:schemeClr val="tx2"/>
                </a:solidFill>
              </a:rPr>
              <a:t>DMZ</a:t>
            </a:r>
            <a:br>
              <a:rPr lang="en-US" dirty="0" smtClean="0">
                <a:solidFill>
                  <a:schemeClr val="tx2"/>
                </a:solidFill>
              </a:rPr>
            </a:br>
            <a:r>
              <a:rPr lang="en-US" dirty="0" smtClean="0">
                <a:solidFill>
                  <a:schemeClr val="tx2"/>
                </a:solidFill>
              </a:rPr>
              <a:t>VIP Lanes</a:t>
            </a:r>
            <a:r>
              <a:rPr lang="en-US" dirty="0"/>
              <a:t/>
            </a:r>
            <a:br>
              <a:rPr lang="en-US" dirty="0"/>
            </a:br>
            <a:endParaRPr lang="en-US" dirty="0">
              <a:solidFill>
                <a:schemeClr val="tx2"/>
              </a:solidFill>
            </a:endParaRPr>
          </a:p>
        </p:txBody>
      </p:sp>
      <p:sp>
        <p:nvSpPr>
          <p:cNvPr id="3" name="Content Placeholder 2"/>
          <p:cNvSpPr>
            <a:spLocks noGrp="1"/>
          </p:cNvSpPr>
          <p:nvPr>
            <p:ph idx="1"/>
          </p:nvPr>
        </p:nvSpPr>
        <p:spPr>
          <a:xfrm>
            <a:off x="457200" y="1574544"/>
            <a:ext cx="8229600" cy="4525963"/>
          </a:xfrm>
        </p:spPr>
        <p:txBody>
          <a:bodyPr>
            <a:normAutofit/>
          </a:bodyPr>
          <a:lstStyle/>
          <a:p>
            <a:pPr>
              <a:buClr>
                <a:srgbClr val="FF0000"/>
              </a:buClr>
              <a:buFont typeface="Wingdings" charset="2"/>
              <a:buChar char="ü"/>
            </a:pPr>
            <a:r>
              <a:rPr lang="en-US" dirty="0" smtClean="0"/>
              <a:t>Manage Trust</a:t>
            </a:r>
          </a:p>
          <a:p>
            <a:pPr>
              <a:buClr>
                <a:srgbClr val="FF0000"/>
              </a:buClr>
              <a:buFont typeface="Wingdings" charset="2"/>
              <a:buChar char="ü"/>
            </a:pPr>
            <a:r>
              <a:rPr lang="en-US" dirty="0"/>
              <a:t>Discover topology information</a:t>
            </a:r>
          </a:p>
          <a:p>
            <a:pPr>
              <a:buClr>
                <a:srgbClr val="FF0000"/>
              </a:buClr>
              <a:buFont typeface="Wingdings" charset="2"/>
              <a:buChar char="ü"/>
            </a:pPr>
            <a:r>
              <a:rPr lang="en-US" dirty="0"/>
              <a:t>Compute </a:t>
            </a:r>
            <a:r>
              <a:rPr lang="en-US" dirty="0" smtClean="0"/>
              <a:t>paths</a:t>
            </a:r>
          </a:p>
          <a:p>
            <a:pPr>
              <a:buClr>
                <a:srgbClr val="FF0000"/>
              </a:buClr>
              <a:buFont typeface="Wingdings" charset="2"/>
              <a:buChar char="ü"/>
            </a:pPr>
            <a:r>
              <a:rPr lang="en-US" dirty="0"/>
              <a:t>Accept requests to enable “privileged flows”</a:t>
            </a:r>
          </a:p>
          <a:p>
            <a:pPr>
              <a:buClr>
                <a:srgbClr val="FF0000"/>
              </a:buClr>
              <a:buFont typeface="Wingdings" charset="2"/>
              <a:buChar char="ü"/>
            </a:pPr>
            <a:r>
              <a:rPr lang="en-US" dirty="0"/>
              <a:t>Compute and insert SDN (</a:t>
            </a:r>
            <a:r>
              <a:rPr lang="en-US" dirty="0" err="1"/>
              <a:t>OpenFlow</a:t>
            </a:r>
            <a:r>
              <a:rPr lang="en-US" dirty="0"/>
              <a:t>) rules</a:t>
            </a:r>
          </a:p>
          <a:p>
            <a:pPr>
              <a:buClr>
                <a:srgbClr val="FF0000"/>
              </a:buClr>
              <a:buFont typeface="Wingdings" charset="2"/>
              <a:buChar char="ü"/>
            </a:pPr>
            <a:r>
              <a:rPr lang="en-US" dirty="0"/>
              <a:t>Remove rules that are no longer </a:t>
            </a:r>
            <a:r>
              <a:rPr lang="en-US" dirty="0" smtClean="0"/>
              <a:t>needed</a:t>
            </a:r>
            <a:endParaRPr lang="en-US" dirty="0" smtClean="0">
              <a:solidFill>
                <a:srgbClr val="FF0000"/>
              </a:solidFill>
            </a:endParaRPr>
          </a:p>
          <a:p>
            <a:r>
              <a:rPr lang="en-US" dirty="0" smtClean="0"/>
              <a:t>Ease of use</a:t>
            </a:r>
            <a:endParaRPr lang="en-US" dirty="0"/>
          </a:p>
          <a:p>
            <a:endParaRPr lang="en-US" dirty="0"/>
          </a:p>
          <a:p>
            <a:pPr marL="342900" lvl="2" indent="-342900"/>
            <a:endParaRPr lang="en-US" dirty="0"/>
          </a:p>
          <a:p>
            <a:endParaRPr lang="en-US" dirty="0"/>
          </a:p>
        </p:txBody>
      </p:sp>
    </p:spTree>
    <p:extLst>
      <p:ext uri="{BB962C8B-B14F-4D97-AF65-F5344CB8AC3E}">
        <p14:creationId xmlns:p14="http://schemas.microsoft.com/office/powerpoint/2010/main" val="8726392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9-04-01 at 10.39.52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014" t="-15683" r="-4391" b="-15202"/>
          <a:stretch/>
        </p:blipFill>
        <p:spPr>
          <a:xfrm>
            <a:off x="0" y="641350"/>
            <a:ext cx="9344025" cy="5138738"/>
          </a:xfrm>
        </p:spPr>
      </p:pic>
    </p:spTree>
    <p:extLst>
      <p:ext uri="{BB962C8B-B14F-4D97-AF65-F5344CB8AC3E}">
        <p14:creationId xmlns:p14="http://schemas.microsoft.com/office/powerpoint/2010/main" val="14077536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9697" y="0"/>
            <a:ext cx="6781191" cy="6644198"/>
          </a:xfrm>
        </p:spPr>
      </p:pic>
    </p:spTree>
    <p:extLst>
      <p:ext uri="{BB962C8B-B14F-4D97-AF65-F5344CB8AC3E}">
        <p14:creationId xmlns:p14="http://schemas.microsoft.com/office/powerpoint/2010/main" val="12167118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840" y="911374"/>
            <a:ext cx="8862894" cy="6441249"/>
            <a:chOff x="132998" y="245990"/>
            <a:chExt cx="8862894" cy="5462277"/>
          </a:xfrm>
        </p:grpSpPr>
        <p:sp>
          <p:nvSpPr>
            <p:cNvPr id="3" name="Rounded Rectangle 2"/>
            <p:cNvSpPr/>
            <p:nvPr/>
          </p:nvSpPr>
          <p:spPr>
            <a:xfrm>
              <a:off x="2397508" y="5487743"/>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200" dirty="0"/>
                <a:t>SDN Switch</a:t>
              </a:r>
            </a:p>
          </p:txBody>
        </p:sp>
        <p:sp>
          <p:nvSpPr>
            <p:cNvPr id="4" name="Rounded Rectangle 3"/>
            <p:cNvSpPr/>
            <p:nvPr/>
          </p:nvSpPr>
          <p:spPr>
            <a:xfrm>
              <a:off x="4243433" y="5479161"/>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200" dirty="0"/>
                <a:t>SDN Switch</a:t>
              </a:r>
            </a:p>
          </p:txBody>
        </p:sp>
        <p:sp>
          <p:nvSpPr>
            <p:cNvPr id="5" name="Rounded Rectangle 4"/>
            <p:cNvSpPr/>
            <p:nvPr/>
          </p:nvSpPr>
          <p:spPr>
            <a:xfrm>
              <a:off x="6100791" y="5493369"/>
              <a:ext cx="945301" cy="21489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200" dirty="0"/>
                <a:t>SDN Switch</a:t>
              </a:r>
            </a:p>
          </p:txBody>
        </p:sp>
        <p:sp>
          <p:nvSpPr>
            <p:cNvPr id="6" name="Rectangle 5"/>
            <p:cNvSpPr/>
            <p:nvPr/>
          </p:nvSpPr>
          <p:spPr>
            <a:xfrm>
              <a:off x="3200011" y="3685826"/>
              <a:ext cx="3063045" cy="846744"/>
            </a:xfrm>
            <a:prstGeom prst="rect">
              <a:avLst/>
            </a:prstGeom>
            <a:solidFill>
              <a:schemeClr val="accent6">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8" name="TextBox 7"/>
            <p:cNvSpPr txBox="1"/>
            <p:nvPr/>
          </p:nvSpPr>
          <p:spPr>
            <a:xfrm>
              <a:off x="3342808" y="3712846"/>
              <a:ext cx="3007407" cy="313189"/>
            </a:xfrm>
            <a:prstGeom prst="rect">
              <a:avLst/>
            </a:prstGeom>
            <a:noFill/>
          </p:spPr>
          <p:txBody>
            <a:bodyPr wrap="square" lIns="91426" tIns="45714" rIns="91426" bIns="45714" rtlCol="0">
              <a:spAutoFit/>
            </a:bodyPr>
            <a:lstStyle/>
            <a:p>
              <a:r>
                <a:rPr lang="en-US" dirty="0"/>
                <a:t>       </a:t>
              </a:r>
              <a:r>
                <a:rPr lang="en-US" dirty="0" err="1"/>
                <a:t>OpenFlow</a:t>
              </a:r>
              <a:r>
                <a:rPr lang="en-US" dirty="0"/>
                <a:t> Controller</a:t>
              </a:r>
            </a:p>
          </p:txBody>
        </p:sp>
        <p:sp>
          <p:nvSpPr>
            <p:cNvPr id="13" name="TextBox 12"/>
            <p:cNvSpPr txBox="1"/>
            <p:nvPr/>
          </p:nvSpPr>
          <p:spPr>
            <a:xfrm>
              <a:off x="7438478" y="3845246"/>
              <a:ext cx="1286126" cy="913487"/>
            </a:xfrm>
            <a:prstGeom prst="rect">
              <a:avLst/>
            </a:prstGeom>
            <a:noFill/>
          </p:spPr>
          <p:txBody>
            <a:bodyPr wrap="none" lIns="91426" tIns="45714" rIns="91426" bIns="45714" rtlCol="0">
              <a:spAutoFit/>
            </a:bodyPr>
            <a:lstStyle/>
            <a:p>
              <a:pPr algn="ctr"/>
              <a:r>
                <a:rPr lang="en-US" b="1" dirty="0">
                  <a:solidFill>
                    <a:srgbClr val="0000FF"/>
                  </a:solidFill>
                </a:rPr>
                <a:t>VIP lanes</a:t>
              </a:r>
            </a:p>
            <a:p>
              <a:pPr algn="ctr"/>
              <a:r>
                <a:rPr lang="en-US" b="1" dirty="0">
                  <a:solidFill>
                    <a:srgbClr val="0000FF"/>
                  </a:solidFill>
                </a:rPr>
                <a:t>Software</a:t>
              </a:r>
            </a:p>
            <a:p>
              <a:pPr algn="ctr"/>
              <a:r>
                <a:rPr lang="en-US" sz="1400" i="1" dirty="0">
                  <a:solidFill>
                    <a:srgbClr val="0000FF"/>
                  </a:solidFill>
                </a:rPr>
                <a:t>(items in some</a:t>
              </a:r>
            </a:p>
            <a:p>
              <a:pPr algn="ctr"/>
              <a:r>
                <a:rPr lang="en-US" sz="1400" i="1" dirty="0">
                  <a:solidFill>
                    <a:srgbClr val="0000FF"/>
                  </a:solidFill>
                </a:rPr>
                <a:t>shade of blue)</a:t>
              </a:r>
            </a:p>
          </p:txBody>
        </p:sp>
        <p:sp>
          <p:nvSpPr>
            <p:cNvPr id="14" name="Rounded Rectangle 13"/>
            <p:cNvSpPr/>
            <p:nvPr/>
          </p:nvSpPr>
          <p:spPr>
            <a:xfrm>
              <a:off x="3365217" y="4082177"/>
              <a:ext cx="1232689" cy="36322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solidFill>
                    <a:srgbClr val="000090"/>
                  </a:solidFill>
                </a:rPr>
                <a:t>Default Code</a:t>
              </a:r>
            </a:p>
          </p:txBody>
        </p:sp>
        <p:sp>
          <p:nvSpPr>
            <p:cNvPr id="15" name="Rounded Rectangle 14"/>
            <p:cNvSpPr/>
            <p:nvPr/>
          </p:nvSpPr>
          <p:spPr>
            <a:xfrm>
              <a:off x="4765387" y="4082177"/>
              <a:ext cx="1385089" cy="363227"/>
            </a:xfrm>
            <a:prstGeom prst="round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solidFill>
                    <a:schemeClr val="bg1"/>
                  </a:solidFill>
                </a:rPr>
                <a:t>VIP Lanes Module</a:t>
              </a:r>
            </a:p>
          </p:txBody>
        </p:sp>
        <p:cxnSp>
          <p:nvCxnSpPr>
            <p:cNvPr id="17" name="Straight Arrow Connector 16"/>
            <p:cNvCxnSpPr>
              <a:cxnSpLocks/>
              <a:stCxn id="3" idx="0"/>
            </p:cNvCxnSpPr>
            <p:nvPr/>
          </p:nvCxnSpPr>
          <p:spPr>
            <a:xfrm flipV="1">
              <a:off x="2870159" y="4781611"/>
              <a:ext cx="1537638" cy="706132"/>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a:stCxn id="4" idx="0"/>
              <a:endCxn id="27" idx="2"/>
            </p:cNvCxnSpPr>
            <p:nvPr/>
          </p:nvCxnSpPr>
          <p:spPr>
            <a:xfrm flipV="1">
              <a:off x="4716084" y="4778781"/>
              <a:ext cx="15450" cy="700380"/>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5005466" y="4781611"/>
              <a:ext cx="1568861" cy="711758"/>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066742" y="4532572"/>
              <a:ext cx="1329584" cy="246209"/>
            </a:xfrm>
            <a:prstGeom prst="rect">
              <a:avLst/>
            </a:prstGeom>
            <a:noFill/>
            <a:ln>
              <a:solidFill>
                <a:srgbClr val="000000"/>
              </a:solidFill>
            </a:ln>
          </p:spPr>
          <p:txBody>
            <a:bodyPr wrap="square" lIns="91426" tIns="45714" rIns="91426" bIns="45714" rtlCol="0">
              <a:spAutoFit/>
            </a:bodyPr>
            <a:lstStyle/>
            <a:p>
              <a:r>
                <a:rPr lang="en-US" sz="1000" dirty="0"/>
                <a:t>Southbound Interface</a:t>
              </a:r>
            </a:p>
          </p:txBody>
        </p:sp>
        <p:sp>
          <p:nvSpPr>
            <p:cNvPr id="31" name="TextBox 30"/>
            <p:cNvSpPr txBox="1"/>
            <p:nvPr/>
          </p:nvSpPr>
          <p:spPr>
            <a:xfrm>
              <a:off x="4133603" y="3437492"/>
              <a:ext cx="1329584" cy="246209"/>
            </a:xfrm>
            <a:prstGeom prst="rect">
              <a:avLst/>
            </a:prstGeom>
            <a:noFill/>
            <a:ln>
              <a:solidFill>
                <a:srgbClr val="000000"/>
              </a:solidFill>
            </a:ln>
          </p:spPr>
          <p:txBody>
            <a:bodyPr wrap="square" lIns="91426" tIns="45714" rIns="91426" bIns="45714" rtlCol="0">
              <a:spAutoFit/>
            </a:bodyPr>
            <a:lstStyle/>
            <a:p>
              <a:r>
                <a:rPr lang="en-US" sz="1000" dirty="0"/>
                <a:t>Northbound Interface</a:t>
              </a:r>
            </a:p>
          </p:txBody>
        </p:sp>
        <p:sp>
          <p:nvSpPr>
            <p:cNvPr id="33" name="Rounded Rectangle 32"/>
            <p:cNvSpPr/>
            <p:nvPr/>
          </p:nvSpPr>
          <p:spPr>
            <a:xfrm>
              <a:off x="3350055" y="1009995"/>
              <a:ext cx="2896680" cy="801204"/>
            </a:xfrm>
            <a:prstGeom prst="round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t>VIP Lanes</a:t>
              </a:r>
            </a:p>
            <a:p>
              <a:pPr algn="ctr"/>
              <a:r>
                <a:rPr lang="en-US" sz="1400" dirty="0"/>
                <a:t>Server</a:t>
              </a:r>
            </a:p>
            <a:p>
              <a:pPr algn="ctr"/>
              <a:r>
                <a:rPr lang="en-US" sz="1200" dirty="0"/>
                <a:t> (</a:t>
              </a:r>
              <a:r>
                <a:rPr lang="en-US" sz="1200" dirty="0" err="1"/>
                <a:t>Auth</a:t>
              </a:r>
              <a:r>
                <a:rPr lang="en-US" sz="1200" dirty="0"/>
                <a:t> N/Z and Web Server)</a:t>
              </a:r>
            </a:p>
            <a:p>
              <a:pPr algn="ctr"/>
              <a:endParaRPr lang="en-US" sz="1200" dirty="0"/>
            </a:p>
          </p:txBody>
        </p:sp>
        <p:cxnSp>
          <p:nvCxnSpPr>
            <p:cNvPr id="35" name="Straight Arrow Connector 34"/>
            <p:cNvCxnSpPr>
              <a:cxnSpLocks/>
              <a:stCxn id="30" idx="2"/>
              <a:endCxn id="31" idx="0"/>
            </p:cNvCxnSpPr>
            <p:nvPr/>
          </p:nvCxnSpPr>
          <p:spPr>
            <a:xfrm flipH="1">
              <a:off x="4798395" y="2177122"/>
              <a:ext cx="1" cy="1260369"/>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4066531" y="1683903"/>
              <a:ext cx="1463729" cy="493219"/>
            </a:xfrm>
            <a:prstGeom prst="roundRect">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t>VIP Lanes</a:t>
              </a:r>
            </a:p>
            <a:p>
              <a:pPr algn="ctr"/>
              <a:r>
                <a:rPr lang="en-US" sz="1400" dirty="0"/>
                <a:t>Path Service</a:t>
              </a:r>
            </a:p>
          </p:txBody>
        </p:sp>
        <p:sp>
          <p:nvSpPr>
            <p:cNvPr id="9" name="Can 8"/>
            <p:cNvSpPr/>
            <p:nvPr/>
          </p:nvSpPr>
          <p:spPr>
            <a:xfrm>
              <a:off x="7759561" y="1434971"/>
              <a:ext cx="1058370" cy="996169"/>
            </a:xfrm>
            <a:prstGeom prst="can">
              <a:avLst/>
            </a:prstGeom>
            <a:solidFill>
              <a:schemeClr val="tx2">
                <a:lumMod val="40000"/>
                <a:lumOff val="6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VIP Lanes</a:t>
              </a:r>
            </a:p>
            <a:p>
              <a:pPr algn="ctr"/>
              <a:r>
                <a:rPr lang="en-US" sz="1400" dirty="0"/>
                <a:t>Graph DB</a:t>
              </a:r>
            </a:p>
          </p:txBody>
        </p:sp>
        <p:sp>
          <p:nvSpPr>
            <p:cNvPr id="32" name="Rounded Rectangle 31"/>
            <p:cNvSpPr/>
            <p:nvPr/>
          </p:nvSpPr>
          <p:spPr>
            <a:xfrm>
              <a:off x="5942400" y="2646510"/>
              <a:ext cx="1217157" cy="809387"/>
            </a:xfrm>
            <a:prstGeom prst="roundRect">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dirty="0"/>
                <a:t>VIP Lanes</a:t>
              </a:r>
            </a:p>
            <a:p>
              <a:pPr algn="ctr"/>
              <a:r>
                <a:rPr lang="en-US" sz="1400" dirty="0"/>
                <a:t>Monitoring Service</a:t>
              </a:r>
            </a:p>
          </p:txBody>
        </p:sp>
        <p:sp>
          <p:nvSpPr>
            <p:cNvPr id="34" name="Can 33"/>
            <p:cNvSpPr/>
            <p:nvPr/>
          </p:nvSpPr>
          <p:spPr>
            <a:xfrm>
              <a:off x="7805058" y="2547733"/>
              <a:ext cx="1058370" cy="996169"/>
            </a:xfrm>
            <a:prstGeom prst="can">
              <a:avLst/>
            </a:prstGeom>
            <a:solidFill>
              <a:srgbClr val="8EB4E3"/>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VIP Lanes</a:t>
              </a:r>
            </a:p>
            <a:p>
              <a:pPr algn="ctr"/>
              <a:r>
                <a:rPr lang="en-US" sz="1400" dirty="0"/>
                <a:t>Relational</a:t>
              </a:r>
            </a:p>
            <a:p>
              <a:pPr algn="ctr"/>
              <a:r>
                <a:rPr lang="en-US" sz="1400" dirty="0"/>
                <a:t>DB</a:t>
              </a:r>
            </a:p>
          </p:txBody>
        </p:sp>
        <p:cxnSp>
          <p:nvCxnSpPr>
            <p:cNvPr id="37" name="Straight Arrow Connector 36"/>
            <p:cNvCxnSpPr>
              <a:cxnSpLocks/>
              <a:stCxn id="32" idx="1"/>
              <a:endCxn id="31" idx="3"/>
            </p:cNvCxnSpPr>
            <p:nvPr/>
          </p:nvCxnSpPr>
          <p:spPr>
            <a:xfrm flipH="1">
              <a:off x="5463187" y="3051204"/>
              <a:ext cx="479213" cy="509393"/>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cxnSpLocks/>
              <a:stCxn id="32" idx="0"/>
            </p:cNvCxnSpPr>
            <p:nvPr/>
          </p:nvCxnSpPr>
          <p:spPr>
            <a:xfrm flipH="1" flipV="1">
              <a:off x="6150476" y="1810570"/>
              <a:ext cx="400503" cy="835939"/>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cxnSpLocks/>
              <a:stCxn id="34" idx="2"/>
              <a:endCxn id="32" idx="3"/>
            </p:cNvCxnSpPr>
            <p:nvPr/>
          </p:nvCxnSpPr>
          <p:spPr>
            <a:xfrm flipH="1">
              <a:off x="7159557" y="3045818"/>
              <a:ext cx="645501" cy="5386"/>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cxnSpLocks/>
              <a:stCxn id="9" idx="2"/>
              <a:endCxn id="30" idx="3"/>
            </p:cNvCxnSpPr>
            <p:nvPr/>
          </p:nvCxnSpPr>
          <p:spPr>
            <a:xfrm flipH="1" flipV="1">
              <a:off x="5530260" y="1930513"/>
              <a:ext cx="2229301" cy="2543"/>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7337518" y="245990"/>
              <a:ext cx="1658374" cy="646331"/>
            </a:xfrm>
            <a:prstGeom prst="rect">
              <a:avLst/>
            </a:prstGeom>
            <a:noFill/>
            <a:ln>
              <a:solidFill>
                <a:srgbClr val="000000"/>
              </a:solidFill>
            </a:ln>
          </p:spPr>
          <p:txBody>
            <a:bodyPr wrap="square" rtlCol="0">
              <a:spAutoFit/>
            </a:bodyPr>
            <a:lstStyle/>
            <a:p>
              <a:pPr algn="ctr"/>
              <a:r>
                <a:rPr lang="en-US" dirty="0"/>
                <a:t>Network Administrator</a:t>
              </a:r>
            </a:p>
          </p:txBody>
        </p:sp>
        <p:cxnSp>
          <p:nvCxnSpPr>
            <p:cNvPr id="46" name="Straight Arrow Connector 45"/>
            <p:cNvCxnSpPr/>
            <p:nvPr/>
          </p:nvCxnSpPr>
          <p:spPr>
            <a:xfrm flipV="1">
              <a:off x="8166705" y="892322"/>
              <a:ext cx="0" cy="542649"/>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7108333" y="906494"/>
              <a:ext cx="887036" cy="1781038"/>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cxnSpLocks/>
              <a:stCxn id="33" idx="3"/>
              <a:endCxn id="45" idx="1"/>
            </p:cNvCxnSpPr>
            <p:nvPr/>
          </p:nvCxnSpPr>
          <p:spPr>
            <a:xfrm flipV="1">
              <a:off x="6246735" y="569156"/>
              <a:ext cx="1090783" cy="841441"/>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2566844" y="2839081"/>
              <a:ext cx="933746" cy="657149"/>
            </a:xfrm>
            <a:prstGeom prst="roundRect">
              <a:avLst/>
            </a:prstGeom>
            <a:solidFill>
              <a:srgbClr val="CCFFCC"/>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400">
                  <a:solidFill>
                    <a:schemeClr val="tx1"/>
                  </a:solidFill>
                </a:rPr>
                <a:t>LDAP</a:t>
              </a:r>
              <a:endParaRPr lang="en-US" sz="1400" dirty="0">
                <a:solidFill>
                  <a:schemeClr val="tx1"/>
                </a:solidFill>
              </a:endParaRPr>
            </a:p>
            <a:p>
              <a:pPr algn="ctr"/>
              <a:r>
                <a:rPr lang="en-US" sz="1400" dirty="0">
                  <a:solidFill>
                    <a:schemeClr val="tx1"/>
                  </a:solidFill>
                </a:rPr>
                <a:t>Service</a:t>
              </a:r>
            </a:p>
          </p:txBody>
        </p:sp>
        <p:cxnSp>
          <p:nvCxnSpPr>
            <p:cNvPr id="55" name="Straight Arrow Connector 54"/>
            <p:cNvCxnSpPr>
              <a:cxnSpLocks/>
              <a:endCxn id="54" idx="0"/>
            </p:cNvCxnSpPr>
            <p:nvPr/>
          </p:nvCxnSpPr>
          <p:spPr>
            <a:xfrm flipH="1">
              <a:off x="3033717" y="1799331"/>
              <a:ext cx="768268" cy="1039751"/>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132998" y="569156"/>
              <a:ext cx="1658374" cy="369332"/>
            </a:xfrm>
            <a:prstGeom prst="rect">
              <a:avLst/>
            </a:prstGeom>
            <a:noFill/>
            <a:ln>
              <a:solidFill>
                <a:srgbClr val="000000"/>
              </a:solidFill>
            </a:ln>
          </p:spPr>
          <p:txBody>
            <a:bodyPr wrap="square" rtlCol="0">
              <a:spAutoFit/>
            </a:bodyPr>
            <a:lstStyle/>
            <a:p>
              <a:pPr algn="ctr"/>
              <a:r>
                <a:rPr lang="en-US" dirty="0"/>
                <a:t> Researchers</a:t>
              </a:r>
            </a:p>
          </p:txBody>
        </p:sp>
        <p:cxnSp>
          <p:nvCxnSpPr>
            <p:cNvPr id="58" name="Straight Arrow Connector 57"/>
            <p:cNvCxnSpPr>
              <a:cxnSpLocks/>
              <a:endCxn id="33" idx="1"/>
            </p:cNvCxnSpPr>
            <p:nvPr/>
          </p:nvCxnSpPr>
          <p:spPr>
            <a:xfrm>
              <a:off x="776657" y="950778"/>
              <a:ext cx="2573398" cy="459820"/>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457200" y="1867817"/>
              <a:ext cx="887552" cy="336207"/>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sp>
          <p:nvSpPr>
            <p:cNvPr id="70" name="Rectangle 69"/>
            <p:cNvSpPr/>
            <p:nvPr/>
          </p:nvSpPr>
          <p:spPr>
            <a:xfrm>
              <a:off x="1586391" y="1867817"/>
              <a:ext cx="1283768" cy="778693"/>
            </a:xfrm>
            <a:prstGeom prst="rect">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100" dirty="0"/>
            </a:p>
            <a:p>
              <a:pPr algn="ctr"/>
              <a:r>
                <a:rPr lang="en-US" sz="1100" dirty="0"/>
                <a:t>VIP Lanes Wrapper</a:t>
              </a:r>
            </a:p>
          </p:txBody>
        </p:sp>
        <p:sp>
          <p:nvSpPr>
            <p:cNvPr id="72" name="Rectangle 71"/>
            <p:cNvSpPr/>
            <p:nvPr/>
          </p:nvSpPr>
          <p:spPr>
            <a:xfrm>
              <a:off x="1804934" y="1976637"/>
              <a:ext cx="887552" cy="336207"/>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cxnSp>
          <p:nvCxnSpPr>
            <p:cNvPr id="73" name="Straight Arrow Connector 72"/>
            <p:cNvCxnSpPr/>
            <p:nvPr/>
          </p:nvCxnSpPr>
          <p:spPr>
            <a:xfrm>
              <a:off x="809341" y="962016"/>
              <a:ext cx="1195335" cy="905801"/>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677234" y="938488"/>
              <a:ext cx="132107" cy="905801"/>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cxnSpLocks/>
              <a:endCxn id="33" idx="1"/>
            </p:cNvCxnSpPr>
            <p:nvPr/>
          </p:nvCxnSpPr>
          <p:spPr>
            <a:xfrm flipV="1">
              <a:off x="2572500" y="1410596"/>
              <a:ext cx="777555" cy="388734"/>
            </a:xfrm>
            <a:prstGeom prst="straightConnector1">
              <a:avLst/>
            </a:prstGeom>
            <a:ln w="28575"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flipV="1">
              <a:off x="962185" y="2236096"/>
              <a:ext cx="1604659" cy="3243065"/>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flipV="1">
              <a:off x="2157992" y="2644388"/>
              <a:ext cx="534494" cy="2834773"/>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249031" y="3683701"/>
              <a:ext cx="1246518" cy="646331"/>
            </a:xfrm>
            <a:prstGeom prst="rect">
              <a:avLst/>
            </a:prstGeom>
            <a:noFill/>
          </p:spPr>
          <p:txBody>
            <a:bodyPr wrap="none" rtlCol="0">
              <a:spAutoFit/>
            </a:bodyPr>
            <a:lstStyle/>
            <a:p>
              <a:pPr algn="ctr"/>
              <a:r>
                <a:rPr lang="en-US" dirty="0"/>
                <a:t>Application</a:t>
              </a:r>
            </a:p>
            <a:p>
              <a:pPr algn="ctr"/>
              <a:r>
                <a:rPr lang="en-US" dirty="0"/>
                <a:t>Data</a:t>
              </a:r>
            </a:p>
          </p:txBody>
        </p:sp>
        <p:cxnSp>
          <p:nvCxnSpPr>
            <p:cNvPr id="84" name="Straight Arrow Connector 83"/>
            <p:cNvCxnSpPr/>
            <p:nvPr/>
          </p:nvCxnSpPr>
          <p:spPr>
            <a:xfrm>
              <a:off x="1198480" y="4082177"/>
              <a:ext cx="606454" cy="1"/>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44" name="Title 1"/>
          <p:cNvSpPr>
            <a:spLocks noGrp="1"/>
          </p:cNvSpPr>
          <p:nvPr>
            <p:ph type="title"/>
          </p:nvPr>
        </p:nvSpPr>
        <p:spPr>
          <a:xfrm>
            <a:off x="457200" y="-129408"/>
            <a:ext cx="8229600" cy="1143000"/>
          </a:xfrm>
        </p:spPr>
        <p:txBody>
          <a:bodyPr>
            <a:noAutofit/>
          </a:bodyPr>
          <a:lstStyle/>
          <a:p>
            <a:r>
              <a:rPr lang="en-US" sz="4000" dirty="0" smtClean="0">
                <a:solidFill>
                  <a:schemeClr val="tx2"/>
                </a:solidFill>
              </a:rPr>
              <a:t>VIP Lanes Application Wrapper</a:t>
            </a:r>
            <a:endParaRPr lang="en-US" sz="4000" dirty="0">
              <a:solidFill>
                <a:schemeClr val="tx2"/>
              </a:solidFill>
            </a:endParaRPr>
          </a:p>
        </p:txBody>
      </p:sp>
      <p:sp>
        <p:nvSpPr>
          <p:cNvPr id="7" name="TextBox 6"/>
          <p:cNvSpPr txBox="1"/>
          <p:nvPr/>
        </p:nvSpPr>
        <p:spPr>
          <a:xfrm>
            <a:off x="6284982" y="6581222"/>
            <a:ext cx="2877911" cy="338554"/>
          </a:xfrm>
          <a:prstGeom prst="rect">
            <a:avLst/>
          </a:prstGeom>
          <a:noFill/>
        </p:spPr>
        <p:txBody>
          <a:bodyPr wrap="none" rtlCol="0">
            <a:spAutoFit/>
          </a:bodyPr>
          <a:lstStyle/>
          <a:p>
            <a:r>
              <a:rPr lang="en-US" sz="1600" dirty="0"/>
              <a:t>See ICCCN 2017 VIP Lanes Paper</a:t>
            </a:r>
          </a:p>
        </p:txBody>
      </p:sp>
    </p:spTree>
    <p:extLst>
      <p:ext uri="{BB962C8B-B14F-4D97-AF65-F5344CB8AC3E}">
        <p14:creationId xmlns:p14="http://schemas.microsoft.com/office/powerpoint/2010/main" val="160993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VIP Lanes Application Wrapper</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t>#</a:t>
            </a:r>
            <a:r>
              <a:rPr lang="en-US" dirty="0" err="1" smtClean="0"/>
              <a:t>scp</a:t>
            </a:r>
            <a:r>
              <a:rPr lang="en-US" dirty="0" smtClean="0"/>
              <a:t>   </a:t>
            </a:r>
            <a:r>
              <a:rPr lang="en-US" dirty="0" err="1" smtClean="0"/>
              <a:t>bigdata.dat</a:t>
            </a:r>
            <a:r>
              <a:rPr lang="en-US" dirty="0" smtClean="0"/>
              <a:t>   </a:t>
            </a:r>
            <a:r>
              <a:rPr lang="en-US" dirty="0" err="1" smtClean="0"/>
              <a:t>storage.state.edu</a:t>
            </a:r>
            <a:r>
              <a:rPr lang="en-US" dirty="0" smtClean="0"/>
              <a:t>:</a:t>
            </a:r>
          </a:p>
          <a:p>
            <a:endParaRPr lang="en-US" dirty="0"/>
          </a:p>
          <a:p>
            <a:pPr marL="514350" indent="-514350">
              <a:buFont typeface="+mj-ea"/>
              <a:buAutoNum type="circleNumDbPlain"/>
            </a:pPr>
            <a:r>
              <a:rPr lang="en-US" dirty="0" smtClean="0"/>
              <a:t> Intercept socket connect with Linux LD_PRELOAD module</a:t>
            </a:r>
          </a:p>
          <a:p>
            <a:pPr marL="514350" indent="-514350">
              <a:buFont typeface="+mj-ea"/>
              <a:buAutoNum type="circleNumDbPlain"/>
            </a:pPr>
            <a:r>
              <a:rPr lang="en-US" dirty="0" smtClean="0"/>
              <a:t> Sleep connect request</a:t>
            </a:r>
          </a:p>
          <a:p>
            <a:pPr marL="514350" indent="-514350">
              <a:buFont typeface="+mj-ea"/>
              <a:buAutoNum type="circleNumDbPlain"/>
            </a:pPr>
            <a:r>
              <a:rPr lang="en-US" dirty="0" smtClean="0"/>
              <a:t> Contact </a:t>
            </a:r>
            <a:r>
              <a:rPr lang="en-US" dirty="0" err="1"/>
              <a:t>VipLanes</a:t>
            </a:r>
            <a:r>
              <a:rPr lang="en-US" dirty="0"/>
              <a:t> API to set up </a:t>
            </a:r>
            <a:r>
              <a:rPr lang="en-US" dirty="0" smtClean="0"/>
              <a:t>flow</a:t>
            </a:r>
          </a:p>
          <a:p>
            <a:pPr marL="514350" indent="-514350">
              <a:buFont typeface="+mj-ea"/>
              <a:buAutoNum type="circleNumDbPlain"/>
            </a:pPr>
            <a:r>
              <a:rPr lang="en-US" dirty="0" smtClean="0"/>
              <a:t> </a:t>
            </a:r>
            <a:r>
              <a:rPr lang="en-US" dirty="0" err="1" smtClean="0"/>
              <a:t>Unsleep</a:t>
            </a:r>
            <a:r>
              <a:rPr lang="en-US" dirty="0" smtClean="0"/>
              <a:t> </a:t>
            </a:r>
            <a:r>
              <a:rPr lang="en-US" dirty="0"/>
              <a:t>call to real socket connect routine</a:t>
            </a:r>
          </a:p>
          <a:p>
            <a:pPr marL="0" indent="0">
              <a:buNone/>
            </a:pPr>
            <a:endParaRPr lang="en-US" dirty="0"/>
          </a:p>
          <a:p>
            <a:pPr marL="514350" indent="-514350">
              <a:buFont typeface="+mj-ea"/>
              <a:buAutoNum type="circleNumDbPlain"/>
            </a:pPr>
            <a:endParaRPr lang="en-US" dirty="0" smtClean="0"/>
          </a:p>
        </p:txBody>
      </p:sp>
    </p:spTree>
    <p:extLst>
      <p:ext uri="{BB962C8B-B14F-4D97-AF65-F5344CB8AC3E}">
        <p14:creationId xmlns:p14="http://schemas.microsoft.com/office/powerpoint/2010/main" val="2842357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UK Research Computing Infrastructure</a:t>
            </a:r>
            <a:endParaRPr lang="en-US" dirty="0">
              <a:solidFill>
                <a:schemeClr val="tx2"/>
              </a:solidFill>
            </a:endParaRPr>
          </a:p>
        </p:txBody>
      </p:sp>
      <p:sp>
        <p:nvSpPr>
          <p:cNvPr id="3" name="Content Placeholder 2"/>
          <p:cNvSpPr>
            <a:spLocks noGrp="1"/>
          </p:cNvSpPr>
          <p:nvPr>
            <p:ph idx="1"/>
          </p:nvPr>
        </p:nvSpPr>
        <p:spPr/>
        <p:txBody>
          <a:bodyPr/>
          <a:lstStyle/>
          <a:p>
            <a:r>
              <a:rPr lang="en-US" dirty="0" err="1" smtClean="0"/>
              <a:t>SuperComputing</a:t>
            </a:r>
            <a:r>
              <a:rPr lang="en-US" dirty="0" smtClean="0"/>
              <a:t> </a:t>
            </a:r>
            <a:r>
              <a:rPr lang="mr-IN" dirty="0" smtClean="0"/>
              <a:t>–</a:t>
            </a:r>
            <a:r>
              <a:rPr lang="en-US" dirty="0" smtClean="0"/>
              <a:t> </a:t>
            </a:r>
            <a:r>
              <a:rPr lang="en-US" dirty="0" err="1" smtClean="0"/>
              <a:t>OpenHPC</a:t>
            </a:r>
            <a:r>
              <a:rPr lang="en-US" dirty="0" smtClean="0"/>
              <a:t>, Singularity</a:t>
            </a:r>
          </a:p>
          <a:p>
            <a:r>
              <a:rPr lang="en-US" dirty="0" smtClean="0"/>
              <a:t>Petabyte-scale Object Storage Clusters - </a:t>
            </a:r>
            <a:r>
              <a:rPr lang="en-US" dirty="0" err="1" smtClean="0"/>
              <a:t>Ceph</a:t>
            </a:r>
            <a:endParaRPr lang="en-US" dirty="0" smtClean="0"/>
          </a:p>
          <a:p>
            <a:r>
              <a:rPr lang="en-US" dirty="0" smtClean="0"/>
              <a:t>Cloud Virtualization Clusters - </a:t>
            </a:r>
            <a:r>
              <a:rPr lang="en-US" dirty="0" err="1" smtClean="0"/>
              <a:t>OpenStack</a:t>
            </a:r>
            <a:endParaRPr lang="en-US" dirty="0" smtClean="0"/>
          </a:p>
          <a:p>
            <a:r>
              <a:rPr lang="en-US" dirty="0" smtClean="0"/>
              <a:t>Machine Learning GPU Cluster</a:t>
            </a:r>
          </a:p>
          <a:p>
            <a:r>
              <a:rPr lang="en-US" dirty="0" smtClean="0"/>
              <a:t>SDN-enabled Research Network - </a:t>
            </a:r>
            <a:r>
              <a:rPr lang="en-US" dirty="0" err="1" smtClean="0"/>
              <a:t>OpenFlow</a:t>
            </a:r>
            <a:endParaRPr lang="en-US" dirty="0" smtClean="0"/>
          </a:p>
          <a:p>
            <a:pPr marL="0" indent="0">
              <a:buNone/>
            </a:pPr>
            <a:endParaRPr lang="en-US" dirty="0" smtClean="0"/>
          </a:p>
        </p:txBody>
      </p:sp>
    </p:spTree>
    <p:extLst>
      <p:ext uri="{BB962C8B-B14F-4D97-AF65-F5344CB8AC3E}">
        <p14:creationId xmlns:p14="http://schemas.microsoft.com/office/powerpoint/2010/main" val="2407369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Agenda</a:t>
            </a:r>
            <a:endParaRPr lang="en-US" dirty="0">
              <a:solidFill>
                <a:schemeClr val="tx2"/>
              </a:solidFill>
            </a:endParaRPr>
          </a:p>
        </p:txBody>
      </p:sp>
      <p:sp>
        <p:nvSpPr>
          <p:cNvPr id="3" name="Content Placeholder 2"/>
          <p:cNvSpPr>
            <a:spLocks noGrp="1"/>
          </p:cNvSpPr>
          <p:nvPr>
            <p:ph idx="1"/>
          </p:nvPr>
        </p:nvSpPr>
        <p:spPr/>
        <p:txBody>
          <a:bodyPr/>
          <a:lstStyle/>
          <a:p>
            <a:pPr>
              <a:buClr>
                <a:srgbClr val="FF0000"/>
              </a:buClr>
              <a:buFont typeface="Wingdings" charset="2"/>
              <a:buChar char="ü"/>
            </a:pPr>
            <a:r>
              <a:rPr lang="en-US" dirty="0" smtClean="0"/>
              <a:t>Big data woes on the </a:t>
            </a:r>
            <a:r>
              <a:rPr lang="en-US" dirty="0"/>
              <a:t>c</a:t>
            </a:r>
            <a:r>
              <a:rPr lang="en-US" dirty="0" smtClean="0"/>
              <a:t>ampus network</a:t>
            </a:r>
          </a:p>
          <a:p>
            <a:pPr>
              <a:buClr>
                <a:srgbClr val="FF0000"/>
              </a:buClr>
              <a:buFont typeface="Wingdings" charset="2"/>
              <a:buChar char="ü"/>
            </a:pPr>
            <a:r>
              <a:rPr lang="en-US" dirty="0"/>
              <a:t>An All-Campus Science DMZ using </a:t>
            </a:r>
            <a:r>
              <a:rPr lang="en-US" dirty="0" smtClean="0"/>
              <a:t>SDN</a:t>
            </a:r>
          </a:p>
          <a:p>
            <a:pPr>
              <a:buClr>
                <a:srgbClr val="FF0000"/>
              </a:buClr>
              <a:buFont typeface="Wingdings" charset="2"/>
              <a:buChar char="ü"/>
            </a:pPr>
            <a:r>
              <a:rPr lang="en-US" dirty="0"/>
              <a:t>Orchestrating the All-Campus Science </a:t>
            </a:r>
            <a:r>
              <a:rPr lang="en-US" dirty="0" smtClean="0"/>
              <a:t>DMZ</a:t>
            </a:r>
          </a:p>
          <a:p>
            <a:r>
              <a:rPr lang="en-US" dirty="0" smtClean="0"/>
              <a:t>Some </a:t>
            </a:r>
            <a:r>
              <a:rPr lang="en-US" dirty="0"/>
              <a:t>results</a:t>
            </a:r>
          </a:p>
          <a:p>
            <a:r>
              <a:rPr lang="en-US" dirty="0"/>
              <a:t>Ongoing </a:t>
            </a:r>
            <a:r>
              <a:rPr lang="en-US" dirty="0" smtClean="0"/>
              <a:t>work</a:t>
            </a:r>
            <a:endParaRPr lang="en-US" dirty="0"/>
          </a:p>
        </p:txBody>
      </p:sp>
    </p:spTree>
    <p:extLst>
      <p:ext uri="{BB962C8B-B14F-4D97-AF65-F5344CB8AC3E}">
        <p14:creationId xmlns:p14="http://schemas.microsoft.com/office/powerpoint/2010/main" val="25232760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Internet Performance Results</a:t>
            </a:r>
          </a:p>
        </p:txBody>
      </p:sp>
      <p:pic>
        <p:nvPicPr>
          <p:cNvPr id="4" name="Content Placeholder 3" descr="Screen Shot 2017-07-29 at 10.40.57 PM.png"/>
          <p:cNvPicPr>
            <a:picLocks noGrp="1" noChangeAspect="1"/>
          </p:cNvPicPr>
          <p:nvPr>
            <p:ph idx="1"/>
          </p:nvPr>
        </p:nvPicPr>
        <p:blipFill>
          <a:blip r:embed="rId2">
            <a:extLst>
              <a:ext uri="{28A0092B-C50C-407E-A947-70E740481C1C}">
                <a14:useLocalDpi xmlns:a14="http://schemas.microsoft.com/office/drawing/2010/main" val="0"/>
              </a:ext>
            </a:extLst>
          </a:blip>
          <a:srcRect t="-63921" b="-63921"/>
          <a:stretch>
            <a:fillRect/>
          </a:stretch>
        </p:blipFill>
        <p:spPr/>
      </p:pic>
      <p:sp>
        <p:nvSpPr>
          <p:cNvPr id="3" name="Rectangle 2"/>
          <p:cNvSpPr/>
          <p:nvPr/>
        </p:nvSpPr>
        <p:spPr>
          <a:xfrm>
            <a:off x="3001831" y="2941053"/>
            <a:ext cx="1023977" cy="33421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992194" y="2941053"/>
            <a:ext cx="1292788" cy="334210"/>
          </a:xfrm>
          <a:prstGeom prst="rect">
            <a:avLst/>
          </a:prstGeom>
          <a:noFill/>
          <a:ln w="38100" cmpd="sng">
            <a:solidFill>
              <a:srgbClr val="27FF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561264" y="4799264"/>
            <a:ext cx="0" cy="411168"/>
          </a:xfrm>
          <a:prstGeom prst="straightConnector1">
            <a:avLst/>
          </a:prstGeom>
          <a:ln>
            <a:solidFill>
              <a:srgbClr val="27FF07"/>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414295" y="4799263"/>
            <a:ext cx="0" cy="4111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284982" y="6581222"/>
            <a:ext cx="2877911" cy="338554"/>
          </a:xfrm>
          <a:prstGeom prst="rect">
            <a:avLst/>
          </a:prstGeom>
          <a:noFill/>
        </p:spPr>
        <p:txBody>
          <a:bodyPr wrap="none" rtlCol="0">
            <a:spAutoFit/>
          </a:bodyPr>
          <a:lstStyle/>
          <a:p>
            <a:r>
              <a:rPr lang="en-US" sz="1600" dirty="0"/>
              <a:t>See ICCCN 2017 VIP Lanes Paper</a:t>
            </a:r>
          </a:p>
        </p:txBody>
      </p:sp>
      <p:sp>
        <p:nvSpPr>
          <p:cNvPr id="11" name="TextBox 10"/>
          <p:cNvSpPr txBox="1"/>
          <p:nvPr/>
        </p:nvSpPr>
        <p:spPr>
          <a:xfrm>
            <a:off x="2953437" y="5210432"/>
            <a:ext cx="891590" cy="461665"/>
          </a:xfrm>
          <a:prstGeom prst="rect">
            <a:avLst/>
          </a:prstGeom>
          <a:noFill/>
        </p:spPr>
        <p:txBody>
          <a:bodyPr wrap="none" rtlCol="0">
            <a:spAutoFit/>
          </a:bodyPr>
          <a:lstStyle/>
          <a:p>
            <a:r>
              <a:rPr lang="en-US" sz="2400" dirty="0">
                <a:solidFill>
                  <a:srgbClr val="FF0000"/>
                </a:solidFill>
              </a:rPr>
              <a:t>Mbps</a:t>
            </a:r>
          </a:p>
        </p:txBody>
      </p:sp>
      <p:sp>
        <p:nvSpPr>
          <p:cNvPr id="12" name="TextBox 11"/>
          <p:cNvSpPr txBox="1"/>
          <p:nvPr/>
        </p:nvSpPr>
        <p:spPr>
          <a:xfrm>
            <a:off x="5146842" y="5210432"/>
            <a:ext cx="822611" cy="461665"/>
          </a:xfrm>
          <a:prstGeom prst="rect">
            <a:avLst/>
          </a:prstGeom>
          <a:noFill/>
        </p:spPr>
        <p:txBody>
          <a:bodyPr wrap="none" rtlCol="0">
            <a:spAutoFit/>
          </a:bodyPr>
          <a:lstStyle/>
          <a:p>
            <a:r>
              <a:rPr lang="en-US" sz="2400" dirty="0" err="1">
                <a:solidFill>
                  <a:srgbClr val="3FA33F"/>
                </a:solidFill>
              </a:rPr>
              <a:t>Gbps</a:t>
            </a:r>
            <a:endParaRPr lang="en-US" sz="2400" dirty="0">
              <a:solidFill>
                <a:srgbClr val="3FA33F"/>
              </a:solidFill>
            </a:endParaRPr>
          </a:p>
        </p:txBody>
      </p:sp>
      <p:sp>
        <p:nvSpPr>
          <p:cNvPr id="16" name="Rounded Rectangle 15"/>
          <p:cNvSpPr/>
          <p:nvPr/>
        </p:nvSpPr>
        <p:spPr>
          <a:xfrm>
            <a:off x="7245684" y="3168315"/>
            <a:ext cx="1347537" cy="1630948"/>
          </a:xfrm>
          <a:prstGeom prst="round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4179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Agenda</a:t>
            </a:r>
            <a:endParaRPr lang="en-US" dirty="0">
              <a:solidFill>
                <a:schemeClr val="tx2"/>
              </a:solidFill>
            </a:endParaRPr>
          </a:p>
        </p:txBody>
      </p:sp>
      <p:sp>
        <p:nvSpPr>
          <p:cNvPr id="3" name="Content Placeholder 2"/>
          <p:cNvSpPr>
            <a:spLocks noGrp="1"/>
          </p:cNvSpPr>
          <p:nvPr>
            <p:ph idx="1"/>
          </p:nvPr>
        </p:nvSpPr>
        <p:spPr/>
        <p:txBody>
          <a:bodyPr/>
          <a:lstStyle/>
          <a:p>
            <a:pPr>
              <a:buClr>
                <a:srgbClr val="FF0000"/>
              </a:buClr>
              <a:buFont typeface="Wingdings" charset="2"/>
              <a:buChar char="ü"/>
            </a:pPr>
            <a:r>
              <a:rPr lang="en-US" dirty="0" smtClean="0"/>
              <a:t>Big data woes on the </a:t>
            </a:r>
            <a:r>
              <a:rPr lang="en-US" dirty="0"/>
              <a:t>c</a:t>
            </a:r>
            <a:r>
              <a:rPr lang="en-US" dirty="0" smtClean="0"/>
              <a:t>ampus network</a:t>
            </a:r>
          </a:p>
          <a:p>
            <a:pPr>
              <a:buClr>
                <a:srgbClr val="FF0000"/>
              </a:buClr>
              <a:buFont typeface="Wingdings" charset="2"/>
              <a:buChar char="ü"/>
            </a:pPr>
            <a:r>
              <a:rPr lang="en-US" dirty="0"/>
              <a:t>An All-Campus Science DMZ using </a:t>
            </a:r>
            <a:r>
              <a:rPr lang="en-US" dirty="0" smtClean="0"/>
              <a:t>SDN</a:t>
            </a:r>
          </a:p>
          <a:p>
            <a:pPr>
              <a:buClr>
                <a:srgbClr val="FF0000"/>
              </a:buClr>
              <a:buFont typeface="Wingdings" charset="2"/>
              <a:buChar char="ü"/>
            </a:pPr>
            <a:r>
              <a:rPr lang="en-US" dirty="0"/>
              <a:t>Orchestrating the All-Campus Science </a:t>
            </a:r>
            <a:r>
              <a:rPr lang="en-US" dirty="0" smtClean="0"/>
              <a:t>DMZ</a:t>
            </a:r>
          </a:p>
          <a:p>
            <a:pPr>
              <a:buClr>
                <a:srgbClr val="FF0000"/>
              </a:buClr>
              <a:buFont typeface="Wingdings" charset="2"/>
              <a:buChar char="ü"/>
            </a:pPr>
            <a:r>
              <a:rPr lang="en-US" dirty="0"/>
              <a:t>Some </a:t>
            </a:r>
            <a:r>
              <a:rPr lang="en-US" dirty="0" smtClean="0"/>
              <a:t>results</a:t>
            </a:r>
          </a:p>
          <a:p>
            <a:r>
              <a:rPr lang="en-US" dirty="0" smtClean="0"/>
              <a:t>Ongoing work</a:t>
            </a:r>
            <a:endParaRPr lang="en-US" dirty="0"/>
          </a:p>
        </p:txBody>
      </p:sp>
    </p:spTree>
    <p:extLst>
      <p:ext uri="{BB962C8B-B14F-4D97-AF65-F5344CB8AC3E}">
        <p14:creationId xmlns:p14="http://schemas.microsoft.com/office/powerpoint/2010/main" val="16980887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Modifying Flows without </a:t>
            </a:r>
            <a:r>
              <a:rPr lang="en-US" dirty="0" err="1" smtClean="0">
                <a:solidFill>
                  <a:schemeClr val="tx2"/>
                </a:solidFill>
              </a:rPr>
              <a:t>OpenFlow</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P4</a:t>
            </a:r>
          </a:p>
          <a:p>
            <a:r>
              <a:rPr lang="en-US" dirty="0" smtClean="0"/>
              <a:t>IP policy routing</a:t>
            </a:r>
          </a:p>
          <a:p>
            <a:r>
              <a:rPr lang="en-US" dirty="0" smtClean="0"/>
              <a:t>BGP</a:t>
            </a:r>
            <a:endParaRPr lang="en-US" dirty="0"/>
          </a:p>
        </p:txBody>
      </p:sp>
    </p:spTree>
    <p:extLst>
      <p:ext uri="{BB962C8B-B14F-4D97-AF65-F5344CB8AC3E}">
        <p14:creationId xmlns:p14="http://schemas.microsoft.com/office/powerpoint/2010/main" val="28458377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6" name="Content Placeholder 5"/>
          <p:cNvSpPr>
            <a:spLocks noGrp="1"/>
          </p:cNvSpPr>
          <p:nvPr>
            <p:ph sz="half" idx="1"/>
          </p:nvPr>
        </p:nvSpPr>
        <p:spPr/>
        <p:txBody>
          <a:bodyPr>
            <a:normAutofit fontScale="77500" lnSpcReduction="20000"/>
          </a:bodyPr>
          <a:lstStyle/>
          <a:p>
            <a:pPr marL="0" indent="0">
              <a:buNone/>
            </a:pPr>
            <a:r>
              <a:rPr lang="en-US" sz="2000" b="1" dirty="0" smtClean="0"/>
              <a:t>Current and Past Principle </a:t>
            </a:r>
            <a:r>
              <a:rPr lang="en-US" sz="2000" b="1" dirty="0"/>
              <a:t>Investigators</a:t>
            </a:r>
          </a:p>
          <a:p>
            <a:pPr>
              <a:buFont typeface="Wingdings" panose="05000000000000000000" pitchFamily="2" charset="2"/>
              <a:buChar char="§"/>
            </a:pPr>
            <a:r>
              <a:rPr lang="en-US" dirty="0"/>
              <a:t>James </a:t>
            </a:r>
            <a:r>
              <a:rPr lang="en-US" dirty="0" err="1"/>
              <a:t>Griffioen</a:t>
            </a:r>
            <a:endParaRPr lang="en-US" dirty="0"/>
          </a:p>
          <a:p>
            <a:pPr>
              <a:buFont typeface="Wingdings" panose="05000000000000000000" pitchFamily="2" charset="2"/>
              <a:buChar char="§"/>
            </a:pPr>
            <a:r>
              <a:rPr lang="en-US" dirty="0"/>
              <a:t>Cody </a:t>
            </a:r>
            <a:r>
              <a:rPr lang="en-US" dirty="0" err="1"/>
              <a:t>Bumgardner</a:t>
            </a:r>
            <a:endParaRPr lang="en-US" dirty="0"/>
          </a:p>
          <a:p>
            <a:pPr>
              <a:buFont typeface="Wingdings" panose="05000000000000000000" pitchFamily="2" charset="2"/>
              <a:buChar char="§"/>
            </a:pPr>
            <a:r>
              <a:rPr lang="en-US" dirty="0" err="1"/>
              <a:t>Zongming</a:t>
            </a:r>
            <a:r>
              <a:rPr lang="en-US" dirty="0"/>
              <a:t> </a:t>
            </a:r>
            <a:r>
              <a:rPr lang="en-US" dirty="0" err="1" smtClean="0"/>
              <a:t>Fei</a:t>
            </a:r>
            <a:endParaRPr lang="en-US" dirty="0" smtClean="0"/>
          </a:p>
          <a:p>
            <a:pPr>
              <a:buFont typeface="Wingdings" panose="05000000000000000000" pitchFamily="2" charset="2"/>
              <a:buChar char="§"/>
            </a:pPr>
            <a:r>
              <a:rPr lang="en-US" dirty="0" smtClean="0"/>
              <a:t>Ken Calvert</a:t>
            </a:r>
          </a:p>
          <a:p>
            <a:pPr>
              <a:buFont typeface="Wingdings" panose="05000000000000000000" pitchFamily="2" charset="2"/>
              <a:buChar char="§"/>
            </a:pPr>
            <a:r>
              <a:rPr lang="en-US" dirty="0" smtClean="0"/>
              <a:t>Brian Nichols</a:t>
            </a:r>
            <a:endParaRPr lang="en-US" dirty="0"/>
          </a:p>
          <a:p>
            <a:pPr>
              <a:buFont typeface="Wingdings" panose="05000000000000000000" pitchFamily="2" charset="2"/>
              <a:buChar char="§"/>
            </a:pPr>
            <a:r>
              <a:rPr lang="en-US" dirty="0"/>
              <a:t>Vince </a:t>
            </a:r>
            <a:r>
              <a:rPr lang="en-US" dirty="0" smtClean="0"/>
              <a:t>Kellen</a:t>
            </a:r>
          </a:p>
          <a:p>
            <a:pPr marL="0" indent="0">
              <a:buNone/>
            </a:pPr>
            <a:endParaRPr lang="en-US" sz="2000" dirty="0" smtClean="0"/>
          </a:p>
          <a:p>
            <a:pPr marL="0" indent="0">
              <a:buNone/>
            </a:pPr>
            <a:r>
              <a:rPr lang="en-US" sz="2000" b="1" dirty="0" smtClean="0"/>
              <a:t>Funding Agencies</a:t>
            </a:r>
          </a:p>
          <a:p>
            <a:pPr marL="0" indent="0">
              <a:buNone/>
            </a:pPr>
            <a:r>
              <a:rPr lang="en-US" dirty="0" smtClean="0"/>
              <a:t>This work is supported, in part, by the National Science Foundation under NSF grants OCI-1246332, ACI-1541380, and ACI-1541426.</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sz="2000" b="1" dirty="0" smtClean="0"/>
              <a:t>Infrastructure and Software Developers</a:t>
            </a:r>
          </a:p>
          <a:p>
            <a:pPr>
              <a:buFont typeface="Wingdings" panose="05000000000000000000" pitchFamily="2" charset="2"/>
              <a:buChar char="§"/>
            </a:pPr>
            <a:r>
              <a:rPr lang="en-US" dirty="0" smtClean="0"/>
              <a:t>Matthew Moseley</a:t>
            </a:r>
          </a:p>
          <a:p>
            <a:pPr>
              <a:buFont typeface="Wingdings" panose="05000000000000000000" pitchFamily="2" charset="2"/>
              <a:buChar char="§"/>
            </a:pPr>
            <a:r>
              <a:rPr lang="en-US" dirty="0" smtClean="0"/>
              <a:t>Sergio Rivera</a:t>
            </a:r>
          </a:p>
          <a:p>
            <a:pPr>
              <a:buFont typeface="Wingdings" panose="05000000000000000000" pitchFamily="2" charset="2"/>
              <a:buChar char="§"/>
            </a:pPr>
            <a:r>
              <a:rPr lang="en-US" dirty="0" err="1" smtClean="0"/>
              <a:t>Mami</a:t>
            </a:r>
            <a:r>
              <a:rPr lang="en-US" dirty="0" smtClean="0"/>
              <a:t> </a:t>
            </a:r>
            <a:r>
              <a:rPr lang="en-US" dirty="0" err="1" smtClean="0"/>
              <a:t>Hayashida</a:t>
            </a:r>
            <a:endParaRPr lang="en-US" dirty="0" smtClean="0"/>
          </a:p>
          <a:p>
            <a:pPr>
              <a:buFont typeface="Wingdings" panose="05000000000000000000" pitchFamily="2" charset="2"/>
              <a:buChar char="§"/>
            </a:pPr>
            <a:r>
              <a:rPr lang="en-US" dirty="0" smtClean="0"/>
              <a:t>Charles Carpenter</a:t>
            </a:r>
          </a:p>
          <a:p>
            <a:pPr>
              <a:buFont typeface="Wingdings" panose="05000000000000000000" pitchFamily="2" charset="2"/>
              <a:buChar char="§"/>
            </a:pPr>
            <a:r>
              <a:rPr lang="en-US" dirty="0" err="1" smtClean="0"/>
              <a:t>Yongwook</a:t>
            </a:r>
            <a:r>
              <a:rPr lang="en-US" dirty="0" smtClean="0"/>
              <a:t> Song</a:t>
            </a:r>
          </a:p>
          <a:p>
            <a:pPr>
              <a:buFont typeface="Wingdings" panose="05000000000000000000" pitchFamily="2" charset="2"/>
              <a:buChar char="§"/>
            </a:pPr>
            <a:r>
              <a:rPr lang="en-US" dirty="0" err="1" smtClean="0"/>
              <a:t>Hussamuddin</a:t>
            </a:r>
            <a:r>
              <a:rPr lang="en-US" dirty="0" smtClean="0"/>
              <a:t> Nasir</a:t>
            </a:r>
          </a:p>
          <a:p>
            <a:pPr>
              <a:buFont typeface="Wingdings" panose="05000000000000000000" pitchFamily="2" charset="2"/>
              <a:buChar char="§"/>
            </a:pPr>
            <a:r>
              <a:rPr lang="en-US" dirty="0" smtClean="0"/>
              <a:t>Andrew </a:t>
            </a:r>
            <a:r>
              <a:rPr lang="en-US" dirty="0" err="1" smtClean="0"/>
              <a:t>Groenewold</a:t>
            </a:r>
            <a:endParaRPr lang="en-US" dirty="0" smtClean="0"/>
          </a:p>
          <a:p>
            <a:pPr>
              <a:buFont typeface="Wingdings" panose="05000000000000000000" pitchFamily="2" charset="2"/>
              <a:buChar char="§"/>
            </a:pPr>
            <a:r>
              <a:rPr lang="en-US" dirty="0" smtClean="0"/>
              <a:t>Peter </a:t>
            </a:r>
            <a:r>
              <a:rPr lang="en-US" dirty="0" err="1" smtClean="0"/>
              <a:t>Oostema</a:t>
            </a:r>
            <a:endParaRPr lang="en-US" dirty="0" smtClean="0"/>
          </a:p>
          <a:p>
            <a:pPr>
              <a:buFont typeface="Wingdings" panose="05000000000000000000" pitchFamily="2" charset="2"/>
              <a:buChar char="§"/>
            </a:pPr>
            <a:endParaRPr lang="en-US" dirty="0"/>
          </a:p>
          <a:p>
            <a:pPr marL="0" indent="0">
              <a:buNone/>
            </a:pPr>
            <a:r>
              <a:rPr lang="en-US" sz="2000" b="1" dirty="0" smtClean="0"/>
              <a:t>Aruba VAN Support</a:t>
            </a:r>
          </a:p>
          <a:p>
            <a:pPr>
              <a:buFont typeface="Wingdings" panose="05000000000000000000" pitchFamily="2" charset="2"/>
              <a:buChar char="§"/>
            </a:pPr>
            <a:r>
              <a:rPr lang="en-US" dirty="0" smtClean="0"/>
              <a:t>Shaun </a:t>
            </a:r>
            <a:r>
              <a:rPr lang="en-US" dirty="0" err="1" smtClean="0"/>
              <a:t>Wackerly</a:t>
            </a:r>
            <a:endParaRPr lang="en-US" dirty="0"/>
          </a:p>
        </p:txBody>
      </p:sp>
    </p:spTree>
    <p:extLst>
      <p:ext uri="{BB962C8B-B14F-4D97-AF65-F5344CB8AC3E}">
        <p14:creationId xmlns:p14="http://schemas.microsoft.com/office/powerpoint/2010/main" val="23268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Thanks</a:t>
            </a:r>
            <a:endParaRPr lang="en-US" dirty="0"/>
          </a:p>
        </p:txBody>
      </p:sp>
      <p:sp>
        <p:nvSpPr>
          <p:cNvPr id="5" name="Subtitle 4"/>
          <p:cNvSpPr>
            <a:spLocks noGrp="1"/>
          </p:cNvSpPr>
          <p:nvPr>
            <p:ph type="subTitle" idx="1"/>
          </p:nvPr>
        </p:nvSpPr>
        <p:spPr/>
        <p:txBody>
          <a:bodyPr/>
          <a:lstStyle/>
          <a:p>
            <a:r>
              <a:rPr lang="en-US" dirty="0" smtClean="0"/>
              <a:t>Questions?</a:t>
            </a:r>
            <a:endParaRPr lang="en-US" dirty="0"/>
          </a:p>
        </p:txBody>
      </p:sp>
    </p:spTree>
    <p:extLst>
      <p:ext uri="{BB962C8B-B14F-4D97-AF65-F5344CB8AC3E}">
        <p14:creationId xmlns:p14="http://schemas.microsoft.com/office/powerpoint/2010/main" val="1294450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Agenda</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Big data woes on the </a:t>
            </a:r>
            <a:r>
              <a:rPr lang="en-US" dirty="0"/>
              <a:t>c</a:t>
            </a:r>
            <a:r>
              <a:rPr lang="en-US" dirty="0" smtClean="0"/>
              <a:t>ampus network</a:t>
            </a:r>
          </a:p>
          <a:p>
            <a:r>
              <a:rPr lang="en-US" dirty="0"/>
              <a:t>A</a:t>
            </a:r>
            <a:r>
              <a:rPr lang="en-US" dirty="0" smtClean="0"/>
              <a:t>n All-Campus Science DMZ using SDN</a:t>
            </a:r>
          </a:p>
          <a:p>
            <a:r>
              <a:rPr lang="en-US" dirty="0" smtClean="0"/>
              <a:t>Orchestrating the </a:t>
            </a:r>
            <a:r>
              <a:rPr lang="en-US" dirty="0"/>
              <a:t>All-Campus Science </a:t>
            </a:r>
            <a:r>
              <a:rPr lang="en-US" dirty="0" smtClean="0"/>
              <a:t>DMZ</a:t>
            </a:r>
          </a:p>
          <a:p>
            <a:r>
              <a:rPr lang="en-US" dirty="0" smtClean="0"/>
              <a:t>Some results</a:t>
            </a:r>
          </a:p>
          <a:p>
            <a:r>
              <a:rPr lang="en-US" dirty="0" smtClean="0"/>
              <a:t>Ongoing work</a:t>
            </a:r>
          </a:p>
          <a:p>
            <a:endParaRPr lang="en-US" dirty="0" smtClean="0"/>
          </a:p>
        </p:txBody>
      </p:sp>
    </p:spTree>
    <p:extLst>
      <p:ext uri="{BB962C8B-B14F-4D97-AF65-F5344CB8AC3E}">
        <p14:creationId xmlns:p14="http://schemas.microsoft.com/office/powerpoint/2010/main" val="2794142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131763" cy="4525963"/>
          </a:xfrm>
        </p:spPr>
        <p:txBody>
          <a:bodyPr>
            <a:normAutofit fontScale="85000" lnSpcReduction="20000"/>
          </a:bodyPr>
          <a:lstStyle/>
          <a:p>
            <a:r>
              <a:rPr lang="en-US" dirty="0"/>
              <a:t>Large data sets are becoming increasingly prevalent in research.</a:t>
            </a:r>
          </a:p>
          <a:p>
            <a:pPr lvl="1">
              <a:buFont typeface="Arial"/>
              <a:buChar char="•"/>
            </a:pPr>
            <a:r>
              <a:rPr lang="en-US" dirty="0"/>
              <a:t>Machine Learning</a:t>
            </a:r>
          </a:p>
          <a:p>
            <a:pPr lvl="1">
              <a:buFont typeface="Arial"/>
              <a:buChar char="•"/>
            </a:pPr>
            <a:r>
              <a:rPr lang="en-US" dirty="0"/>
              <a:t>Data Mining</a:t>
            </a:r>
          </a:p>
          <a:p>
            <a:pPr lvl="1">
              <a:buFont typeface="Arial"/>
              <a:buChar char="•"/>
            </a:pPr>
            <a:r>
              <a:rPr lang="en-US" dirty="0"/>
              <a:t>Analytics</a:t>
            </a:r>
          </a:p>
          <a:p>
            <a:pPr lvl="1">
              <a:buFont typeface="Arial"/>
              <a:buChar char="•"/>
            </a:pPr>
            <a:r>
              <a:rPr lang="en-US" dirty="0"/>
              <a:t>Modeling</a:t>
            </a:r>
          </a:p>
          <a:p>
            <a:pPr lvl="1">
              <a:buFont typeface="Arial"/>
              <a:buChar char="•"/>
            </a:pPr>
            <a:r>
              <a:rPr lang="en-US" dirty="0"/>
              <a:t>Visualization</a:t>
            </a:r>
          </a:p>
          <a:p>
            <a:pPr lvl="1">
              <a:buFont typeface="Arial"/>
              <a:buChar char="•"/>
            </a:pPr>
            <a:r>
              <a:rPr lang="en-US" dirty="0"/>
              <a:t>Simulation</a:t>
            </a:r>
          </a:p>
          <a:p>
            <a:pPr lvl="1">
              <a:buFont typeface="Arial"/>
              <a:buChar char="•"/>
            </a:pPr>
            <a:r>
              <a:rPr lang="en-US" dirty="0" smtClean="0"/>
              <a:t>…</a:t>
            </a:r>
          </a:p>
          <a:p>
            <a:r>
              <a:rPr lang="en-US" dirty="0" smtClean="0"/>
              <a:t>Furthermore, researchers often need to move their large datasets between research sites and into and out of cloud storage.</a:t>
            </a:r>
          </a:p>
          <a:p>
            <a:r>
              <a:rPr lang="en-US" dirty="0">
                <a:solidFill>
                  <a:srgbClr val="C00000"/>
                </a:solidFill>
              </a:rPr>
              <a:t>Traditional campus networks are not designed to support pervasive big data usage</a:t>
            </a:r>
            <a:r>
              <a:rPr lang="en-US" dirty="0" smtClean="0">
                <a:solidFill>
                  <a:srgbClr val="C00000"/>
                </a:solidFill>
              </a:rPr>
              <a:t>.</a:t>
            </a:r>
            <a:endParaRPr lang="en-US" dirty="0">
              <a:solidFill>
                <a:srgbClr val="C00000"/>
              </a:solidFill>
            </a:endParaRPr>
          </a:p>
        </p:txBody>
      </p:sp>
      <p:sp>
        <p:nvSpPr>
          <p:cNvPr id="6" name="TextBox 5"/>
          <p:cNvSpPr txBox="1"/>
          <p:nvPr/>
        </p:nvSpPr>
        <p:spPr>
          <a:xfrm>
            <a:off x="3827205" y="6553200"/>
            <a:ext cx="1836340" cy="112851"/>
          </a:xfrm>
          <a:prstGeom prst="rect">
            <a:avLst/>
          </a:prstGeom>
          <a:noFill/>
        </p:spPr>
        <p:txBody>
          <a:bodyPr wrap="none" lIns="0" tIns="0" rIns="0" bIns="0" rtlCol="0">
            <a:spAutoFit/>
          </a:bodyPr>
          <a:lstStyle/>
          <a:p>
            <a:pPr>
              <a:lnSpc>
                <a:spcPct val="90000"/>
              </a:lnSpc>
            </a:pPr>
            <a:r>
              <a:rPr lang="en-US" sz="800" dirty="0" smtClean="0">
                <a:solidFill>
                  <a:schemeClr val="accent4"/>
                </a:solidFill>
              </a:rPr>
              <a:t>Image Source</a:t>
            </a:r>
            <a:r>
              <a:rPr lang="en-US" sz="800" dirty="0">
                <a:solidFill>
                  <a:schemeClr val="accent4"/>
                </a:solidFill>
              </a:rPr>
              <a:t>: http://ohno.es/67076403.jpg</a:t>
            </a:r>
          </a:p>
        </p:txBody>
      </p:sp>
      <p:sp>
        <p:nvSpPr>
          <p:cNvPr id="7" name="Title 1"/>
          <p:cNvSpPr>
            <a:spLocks noGrp="1"/>
          </p:cNvSpPr>
          <p:nvPr>
            <p:ph type="title"/>
          </p:nvPr>
        </p:nvSpPr>
        <p:spPr>
          <a:xfrm>
            <a:off x="457200" y="274638"/>
            <a:ext cx="8229600" cy="1143000"/>
          </a:xfrm>
        </p:spPr>
        <p:txBody>
          <a:bodyPr/>
          <a:lstStyle/>
          <a:p>
            <a:r>
              <a:rPr lang="en-US" dirty="0" smtClean="0">
                <a:solidFill>
                  <a:schemeClr val="tx2"/>
                </a:solidFill>
              </a:rPr>
              <a:t>Big Data in Research</a:t>
            </a:r>
            <a:endParaRPr lang="en-US" dirty="0">
              <a:solidFill>
                <a:schemeClr val="tx2"/>
              </a:solidFill>
            </a:endParaRPr>
          </a:p>
        </p:txBody>
      </p:sp>
    </p:spTree>
    <p:extLst>
      <p:ext uri="{BB962C8B-B14F-4D97-AF65-F5344CB8AC3E}">
        <p14:creationId xmlns:p14="http://schemas.microsoft.com/office/powerpoint/2010/main" val="31706822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65" y="-209071"/>
            <a:ext cx="8585626" cy="1143000"/>
          </a:xfrm>
        </p:spPr>
        <p:txBody>
          <a:bodyPr>
            <a:normAutofit/>
          </a:bodyPr>
          <a:lstStyle/>
          <a:p>
            <a:r>
              <a:rPr lang="en-US" dirty="0" smtClean="0">
                <a:solidFill>
                  <a:schemeClr val="tx2"/>
                </a:solidFill>
              </a:rPr>
              <a:t>Typical Campus Network</a:t>
            </a:r>
            <a:endParaRPr lang="en-US" dirty="0">
              <a:solidFill>
                <a:schemeClr val="tx2"/>
              </a:solidFill>
            </a:endParaRPr>
          </a:p>
        </p:txBody>
      </p:sp>
      <p:cxnSp>
        <p:nvCxnSpPr>
          <p:cNvPr id="8" name="Straight Connector 7"/>
          <p:cNvCxnSpPr/>
          <p:nvPr/>
        </p:nvCxnSpPr>
        <p:spPr>
          <a:xfrm flipH="1">
            <a:off x="4078963" y="598656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31246" y="6030104"/>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967185" y="5971079"/>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19469" y="6014613"/>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85226" y="5974690"/>
            <a:ext cx="386814" cy="584363"/>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37509" y="6018227"/>
            <a:ext cx="320025" cy="54082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7" idx="3"/>
          </p:cNvCxnSpPr>
          <p:nvPr/>
        </p:nvCxnSpPr>
        <p:spPr>
          <a:xfrm>
            <a:off x="3457534" y="1733747"/>
            <a:ext cx="560030" cy="2603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1"/>
          </p:cNvCxnSpPr>
          <p:nvPr/>
        </p:nvCxnSpPr>
        <p:spPr>
          <a:xfrm>
            <a:off x="4781614" y="2123423"/>
            <a:ext cx="1010483" cy="45294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4494" y="272876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12992" y="4055606"/>
            <a:ext cx="216098" cy="8728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89268" y="4191978"/>
            <a:ext cx="1471327" cy="68050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97503" y="4055603"/>
            <a:ext cx="2894591" cy="77665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6"/>
            <a:endCxn id="27" idx="1"/>
          </p:cNvCxnSpPr>
          <p:nvPr/>
        </p:nvCxnSpPr>
        <p:spPr>
          <a:xfrm>
            <a:off x="2176143" y="1696391"/>
            <a:ext cx="541616" cy="37356"/>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rrowheads="1"/>
          </p:cNvPicPr>
          <p:nvPr/>
        </p:nvPicPr>
        <p:blipFill>
          <a:blip r:embed="rId2">
            <a:duotone>
              <a:prstClr val="black"/>
              <a:srgbClr val="0E00F4">
                <a:tint val="45000"/>
                <a:satMod val="400000"/>
              </a:srgbClr>
            </a:duotone>
          </a:blip>
          <a:srcRect/>
          <a:stretch>
            <a:fillRect/>
          </a:stretch>
        </p:blipFill>
        <p:spPr bwMode="auto">
          <a:xfrm rot="18547638">
            <a:off x="5580928" y="3278564"/>
            <a:ext cx="1264647" cy="1282910"/>
          </a:xfrm>
          <a:prstGeom prst="rect">
            <a:avLst/>
          </a:prstGeom>
          <a:noFill/>
          <a:ln w="9525">
            <a:noFill/>
            <a:miter lim="800000"/>
            <a:headEnd/>
            <a:tailEnd/>
          </a:ln>
          <a:effectLst/>
        </p:spPr>
      </p:pic>
      <p:sp>
        <p:nvSpPr>
          <p:cNvPr id="22" name="Oval 21"/>
          <p:cNvSpPr/>
          <p:nvPr/>
        </p:nvSpPr>
        <p:spPr>
          <a:xfrm>
            <a:off x="271079" y="862099"/>
            <a:ext cx="1905065" cy="1668583"/>
          </a:xfrm>
          <a:prstGeom prst="ellips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smtClean="0">
                <a:solidFill>
                  <a:srgbClr val="000000"/>
                </a:solidFill>
              </a:rPr>
              <a:t>Internet</a:t>
            </a:r>
            <a:endParaRPr lang="en-US" dirty="0">
              <a:solidFill>
                <a:srgbClr val="000000"/>
              </a:solidFill>
            </a:endParaRPr>
          </a:p>
        </p:txBody>
      </p:sp>
      <p:sp>
        <p:nvSpPr>
          <p:cNvPr id="23" name="Isosceles Triangle 22"/>
          <p:cNvSpPr/>
          <p:nvPr/>
        </p:nvSpPr>
        <p:spPr>
          <a:xfrm>
            <a:off x="2299554"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A</a:t>
            </a:r>
          </a:p>
        </p:txBody>
      </p:sp>
      <p:sp>
        <p:nvSpPr>
          <p:cNvPr id="24" name="Isosceles Triangle 23"/>
          <p:cNvSpPr/>
          <p:nvPr/>
        </p:nvSpPr>
        <p:spPr>
          <a:xfrm>
            <a:off x="4087173"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B</a:t>
            </a:r>
          </a:p>
        </p:txBody>
      </p:sp>
      <p:sp>
        <p:nvSpPr>
          <p:cNvPr id="25" name="Isosceles Triangle 24"/>
          <p:cNvSpPr/>
          <p:nvPr/>
        </p:nvSpPr>
        <p:spPr>
          <a:xfrm>
            <a:off x="5951902" y="4815329"/>
            <a:ext cx="1157980" cy="1500795"/>
          </a:xfrm>
          <a:prstGeom prst="triangl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sz="1600" dirty="0" err="1"/>
              <a:t>Bldg</a:t>
            </a:r>
            <a:endParaRPr lang="en-US" sz="1600" dirty="0"/>
          </a:p>
          <a:p>
            <a:pPr algn="ctr"/>
            <a:r>
              <a:rPr lang="en-US" sz="1600" dirty="0"/>
              <a:t>C</a:t>
            </a:r>
          </a:p>
        </p:txBody>
      </p:sp>
      <p:pic>
        <p:nvPicPr>
          <p:cNvPr id="26" name="Picture 25" descr="Screen Shot 2016-07-11 at 3.1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07" y="1764815"/>
            <a:ext cx="974453" cy="458566"/>
          </a:xfrm>
          <a:prstGeom prst="rect">
            <a:avLst/>
          </a:prstGeom>
        </p:spPr>
      </p:pic>
      <p:pic>
        <p:nvPicPr>
          <p:cNvPr id="27" name="Picture 115" descr="D:\Documents and Settings\sbeaver\My Documents\documents\packet\icons\router-gen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759" y="1473397"/>
            <a:ext cx="739775" cy="5207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Cube 27"/>
          <p:cNvSpPr/>
          <p:nvPr/>
        </p:nvSpPr>
        <p:spPr>
          <a:xfrm>
            <a:off x="5061626" y="2480873"/>
            <a:ext cx="1556425" cy="381958"/>
          </a:xfrm>
          <a:prstGeom prst="cube">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r>
              <a:rPr lang="en-US" dirty="0" err="1" smtClean="0">
                <a:solidFill>
                  <a:schemeClr val="tx1"/>
                </a:solidFill>
              </a:rPr>
              <a:t>Middleboxes</a:t>
            </a:r>
            <a:endParaRPr lang="en-US" dirty="0">
              <a:solidFill>
                <a:schemeClr val="tx1"/>
              </a:solidFill>
            </a:endParaRPr>
          </a:p>
        </p:txBody>
      </p:sp>
      <p:sp>
        <p:nvSpPr>
          <p:cNvPr id="29" name="TextBox 28"/>
          <p:cNvSpPr txBox="1"/>
          <p:nvPr/>
        </p:nvSpPr>
        <p:spPr>
          <a:xfrm>
            <a:off x="5800452" y="3601568"/>
            <a:ext cx="945302" cy="646319"/>
          </a:xfrm>
          <a:prstGeom prst="rect">
            <a:avLst/>
          </a:prstGeom>
          <a:noFill/>
        </p:spPr>
        <p:txBody>
          <a:bodyPr wrap="square" lIns="91426" tIns="45714" rIns="91426" bIns="45714" rtlCol="0">
            <a:spAutoFit/>
          </a:bodyPr>
          <a:lstStyle/>
          <a:p>
            <a:r>
              <a:rPr lang="en-US" dirty="0" smtClean="0">
                <a:solidFill>
                  <a:schemeClr val="bg1"/>
                </a:solidFill>
              </a:rPr>
              <a:t>Campus Core</a:t>
            </a:r>
            <a:endParaRPr lang="en-US" dirty="0">
              <a:solidFill>
                <a:schemeClr val="bg1"/>
              </a:solidFill>
            </a:endParaRPr>
          </a:p>
        </p:txBody>
      </p:sp>
      <p:pic>
        <p:nvPicPr>
          <p:cNvPr id="3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7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55" y="642530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31"/>
          <p:cNvSpPr/>
          <p:nvPr/>
        </p:nvSpPr>
        <p:spPr>
          <a:xfrm>
            <a:off x="2672042" y="655905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3" name="Oval 32"/>
          <p:cNvSpPr/>
          <p:nvPr/>
        </p:nvSpPr>
        <p:spPr>
          <a:xfrm flipH="1">
            <a:off x="2870159" y="6559056"/>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4" name="Oval 33"/>
          <p:cNvSpPr/>
          <p:nvPr/>
        </p:nvSpPr>
        <p:spPr>
          <a:xfrm flipH="1">
            <a:off x="3068277"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35"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9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474" y="6448260"/>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Oval 36"/>
          <p:cNvSpPr/>
          <p:nvPr/>
        </p:nvSpPr>
        <p:spPr>
          <a:xfrm>
            <a:off x="4532259" y="6582011"/>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8" name="Oval 37"/>
          <p:cNvSpPr/>
          <p:nvPr/>
        </p:nvSpPr>
        <p:spPr>
          <a:xfrm flipH="1">
            <a:off x="4730379" y="658201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39" name="Oval 38"/>
          <p:cNvSpPr/>
          <p:nvPr/>
        </p:nvSpPr>
        <p:spPr>
          <a:xfrm flipH="1">
            <a:off x="4928497" y="6602590"/>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pic>
        <p:nvPicPr>
          <p:cNvPr id="40"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82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5" descr="D:\Documents and Settings\sbeaver\My Documents\documents\packet\icons\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204" y="6431889"/>
            <a:ext cx="425358" cy="35418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Oval 41"/>
          <p:cNvSpPr/>
          <p:nvPr/>
        </p:nvSpPr>
        <p:spPr>
          <a:xfrm>
            <a:off x="6396989" y="6565638"/>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3" name="Oval 42"/>
          <p:cNvSpPr/>
          <p:nvPr/>
        </p:nvSpPr>
        <p:spPr>
          <a:xfrm flipH="1">
            <a:off x="6595109" y="656563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4" name="Oval 43"/>
          <p:cNvSpPr/>
          <p:nvPr/>
        </p:nvSpPr>
        <p:spPr>
          <a:xfrm flipH="1">
            <a:off x="6793227" y="6586217"/>
            <a:ext cx="45719" cy="4571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a:endParaRPr lang="en-US"/>
          </a:p>
        </p:txBody>
      </p:sp>
      <p:sp>
        <p:nvSpPr>
          <p:cNvPr id="45" name="TextBox 44"/>
          <p:cNvSpPr txBox="1"/>
          <p:nvPr/>
        </p:nvSpPr>
        <p:spPr>
          <a:xfrm>
            <a:off x="4087176" y="1473399"/>
            <a:ext cx="1229447" cy="369320"/>
          </a:xfrm>
          <a:prstGeom prst="rect">
            <a:avLst/>
          </a:prstGeom>
          <a:noFill/>
        </p:spPr>
        <p:txBody>
          <a:bodyPr wrap="square" lIns="91426" tIns="45714" rIns="91426" bIns="45714" rtlCol="0">
            <a:spAutoFit/>
          </a:bodyPr>
          <a:lstStyle/>
          <a:p>
            <a:r>
              <a:rPr lang="en-US" dirty="0" smtClean="0"/>
              <a:t>Firewalls</a:t>
            </a:r>
            <a:endParaRPr lang="en-US" dirty="0"/>
          </a:p>
        </p:txBody>
      </p:sp>
      <p:sp>
        <p:nvSpPr>
          <p:cNvPr id="46" name="TextBox 45"/>
          <p:cNvSpPr txBox="1"/>
          <p:nvPr/>
        </p:nvSpPr>
        <p:spPr>
          <a:xfrm>
            <a:off x="2317288" y="1140791"/>
            <a:ext cx="1418171" cy="369320"/>
          </a:xfrm>
          <a:prstGeom prst="rect">
            <a:avLst/>
          </a:prstGeom>
          <a:noFill/>
        </p:spPr>
        <p:txBody>
          <a:bodyPr wrap="square" lIns="91426" tIns="45714" rIns="91426" bIns="45714" rtlCol="0">
            <a:spAutoFit/>
          </a:bodyPr>
          <a:lstStyle/>
          <a:p>
            <a:r>
              <a:rPr lang="en-US" dirty="0" smtClean="0"/>
              <a:t>Edge Router</a:t>
            </a:r>
            <a:endParaRPr lang="en-US" dirty="0"/>
          </a:p>
        </p:txBody>
      </p:sp>
      <p:sp>
        <p:nvSpPr>
          <p:cNvPr id="143" name="TextBox 142"/>
          <p:cNvSpPr txBox="1"/>
          <p:nvPr/>
        </p:nvSpPr>
        <p:spPr>
          <a:xfrm>
            <a:off x="6640828" y="1696394"/>
            <a:ext cx="1851030" cy="646319"/>
          </a:xfrm>
          <a:prstGeom prst="rect">
            <a:avLst/>
          </a:prstGeom>
          <a:noFill/>
          <a:ln>
            <a:solidFill>
              <a:srgbClr val="FF0000"/>
            </a:solidFill>
          </a:ln>
        </p:spPr>
        <p:txBody>
          <a:bodyPr wrap="square" lIns="91426" tIns="45714" rIns="91426" bIns="45714" rtlCol="0">
            <a:spAutoFit/>
          </a:bodyPr>
          <a:lstStyle/>
          <a:p>
            <a:pPr algn="ctr"/>
            <a:r>
              <a:rPr lang="en-US" dirty="0" smtClean="0">
                <a:solidFill>
                  <a:srgbClr val="FF0000"/>
                </a:solidFill>
              </a:rPr>
              <a:t>Normal Flow Path</a:t>
            </a:r>
          </a:p>
          <a:p>
            <a:pPr algn="ctr"/>
            <a:r>
              <a:rPr lang="en-US" dirty="0" smtClean="0">
                <a:solidFill>
                  <a:srgbClr val="FF0000"/>
                </a:solidFill>
              </a:rPr>
              <a:t>(100s of Mbps)</a:t>
            </a:r>
            <a:endParaRPr lang="en-US" dirty="0">
              <a:solidFill>
                <a:srgbClr val="FF0000"/>
              </a:solidFill>
            </a:endParaRPr>
          </a:p>
        </p:txBody>
      </p:sp>
      <p:cxnSp>
        <p:nvCxnSpPr>
          <p:cNvPr id="145" name="Straight Arrow Connector 144"/>
          <p:cNvCxnSpPr>
            <a:stCxn id="143" idx="1"/>
          </p:cNvCxnSpPr>
          <p:nvPr/>
        </p:nvCxnSpPr>
        <p:spPr>
          <a:xfrm flipH="1">
            <a:off x="5665390" y="2019554"/>
            <a:ext cx="975438" cy="203829"/>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7"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12" y="5688280"/>
            <a:ext cx="1016000" cy="88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cxnSp>
        <p:nvCxnSpPr>
          <p:cNvPr id="78" name="Straight Connector 77"/>
          <p:cNvCxnSpPr/>
          <p:nvPr/>
        </p:nvCxnSpPr>
        <p:spPr>
          <a:xfrm>
            <a:off x="7003259" y="6030101"/>
            <a:ext cx="875236" cy="3591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7878496" y="5881349"/>
            <a:ext cx="837955" cy="369320"/>
          </a:xfrm>
          <a:prstGeom prst="rect">
            <a:avLst/>
          </a:prstGeom>
          <a:noFill/>
        </p:spPr>
        <p:txBody>
          <a:bodyPr wrap="square" lIns="91426" tIns="45714" rIns="91426" bIns="45714" rtlCol="0">
            <a:spAutoFit/>
          </a:bodyPr>
          <a:lstStyle/>
          <a:p>
            <a:r>
              <a:rPr lang="en-US" dirty="0" smtClean="0"/>
              <a:t>HPC</a:t>
            </a:r>
            <a:endParaRPr lang="en-US" dirty="0"/>
          </a:p>
        </p:txBody>
      </p:sp>
      <p:sp>
        <p:nvSpPr>
          <p:cNvPr id="2" name="Freeform 1"/>
          <p:cNvSpPr/>
          <p:nvPr/>
        </p:nvSpPr>
        <p:spPr>
          <a:xfrm>
            <a:off x="183607" y="1652349"/>
            <a:ext cx="7803288" cy="4427821"/>
          </a:xfrm>
          <a:custGeom>
            <a:avLst/>
            <a:gdLst>
              <a:gd name="connsiteX0" fmla="*/ 0 w 7803288"/>
              <a:gd name="connsiteY0" fmla="*/ 0 h 4427821"/>
              <a:gd name="connsiteX1" fmla="*/ 2953009 w 7803288"/>
              <a:gd name="connsiteY1" fmla="*/ 107096 h 4427821"/>
              <a:gd name="connsiteX2" fmla="*/ 4590169 w 7803288"/>
              <a:gd name="connsiteY2" fmla="*/ 443685 h 4427821"/>
              <a:gd name="connsiteX3" fmla="*/ 5753012 w 7803288"/>
              <a:gd name="connsiteY3" fmla="*/ 1086264 h 4427821"/>
              <a:gd name="connsiteX4" fmla="*/ 6548641 w 7803288"/>
              <a:gd name="connsiteY4" fmla="*/ 2861006 h 4427821"/>
              <a:gd name="connsiteX5" fmla="*/ 6808751 w 7803288"/>
              <a:gd name="connsiteY5" fmla="*/ 4222661 h 4427821"/>
              <a:gd name="connsiteX6" fmla="*/ 7803288 w 7803288"/>
              <a:gd name="connsiteY6" fmla="*/ 4421555 h 442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3288" h="4427821">
                <a:moveTo>
                  <a:pt x="0" y="0"/>
                </a:moveTo>
                <a:cubicBezTo>
                  <a:pt x="1093990" y="16574"/>
                  <a:pt x="2187981" y="33149"/>
                  <a:pt x="2953009" y="107096"/>
                </a:cubicBezTo>
                <a:cubicBezTo>
                  <a:pt x="3718037" y="181043"/>
                  <a:pt x="4123502" y="280490"/>
                  <a:pt x="4590169" y="443685"/>
                </a:cubicBezTo>
                <a:cubicBezTo>
                  <a:pt x="5056836" y="606880"/>
                  <a:pt x="5426600" y="683377"/>
                  <a:pt x="5753012" y="1086264"/>
                </a:cubicBezTo>
                <a:cubicBezTo>
                  <a:pt x="6079424" y="1489151"/>
                  <a:pt x="6372685" y="2338273"/>
                  <a:pt x="6548641" y="2861006"/>
                </a:cubicBezTo>
                <a:cubicBezTo>
                  <a:pt x="6724598" y="3383739"/>
                  <a:pt x="6599643" y="3962570"/>
                  <a:pt x="6808751" y="4222661"/>
                </a:cubicBezTo>
                <a:cubicBezTo>
                  <a:pt x="7017859" y="4482752"/>
                  <a:pt x="7803288" y="4421555"/>
                  <a:pt x="7803288" y="4421555"/>
                </a:cubicBezTo>
              </a:path>
            </a:pathLst>
          </a:custGeom>
          <a:ln w="3810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lIns="91426" tIns="45714" rIns="91426" bIns="45714" rtlCol="0" anchor="ctr"/>
          <a:lstStyle/>
          <a:p>
            <a:pPr algn="ctr"/>
            <a:endParaRPr lang="en-US"/>
          </a:p>
        </p:txBody>
      </p:sp>
    </p:spTree>
    <p:extLst>
      <p:ext uri="{BB962C8B-B14F-4D97-AF65-F5344CB8AC3E}">
        <p14:creationId xmlns:p14="http://schemas.microsoft.com/office/powerpoint/2010/main" val="1586440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orCS2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efault Theme">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forCS2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RCI-ACC">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9555</TotalTime>
  <Words>3456</Words>
  <Application>Microsoft Office PowerPoint</Application>
  <PresentationFormat>On-screen Show (4:3)</PresentationFormat>
  <Paragraphs>840</Paragraphs>
  <Slides>65</Slides>
  <Notes>5</Notes>
  <HiddenSlides>9</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65</vt:i4>
      </vt:variant>
    </vt:vector>
  </HeadingPairs>
  <TitlesOfParts>
    <vt:vector size="78" baseType="lpstr">
      <vt:lpstr>Mangal</vt:lpstr>
      <vt:lpstr>Arial</vt:lpstr>
      <vt:lpstr>Bookman Old Style</vt:lpstr>
      <vt:lpstr>Calibri</vt:lpstr>
      <vt:lpstr>Times New Roman</vt:lpstr>
      <vt:lpstr>Wingdings</vt:lpstr>
      <vt:lpstr>Default Theme</vt:lpstr>
      <vt:lpstr>1_Custom Design</vt:lpstr>
      <vt:lpstr>forCS215</vt:lpstr>
      <vt:lpstr>1_Default Theme</vt:lpstr>
      <vt:lpstr>2_Custom Design</vt:lpstr>
      <vt:lpstr>1_forCS215</vt:lpstr>
      <vt:lpstr>RCI-ACC</vt:lpstr>
      <vt:lpstr>Orchestrating SDN High-Speed Network Flows for Secure Research Data Transfers</vt:lpstr>
      <vt:lpstr>Where is Kentucky?</vt:lpstr>
      <vt:lpstr>Horse Racing and Breeding</vt:lpstr>
      <vt:lpstr>Bourbon Whiskey</vt:lpstr>
      <vt:lpstr>Red River Gorge</vt:lpstr>
      <vt:lpstr>UK Research Computing Infrastructure</vt:lpstr>
      <vt:lpstr>Agenda</vt:lpstr>
      <vt:lpstr>Big Data in Research</vt:lpstr>
      <vt:lpstr>Typical Campus Network</vt:lpstr>
      <vt:lpstr>Typical Campus Network</vt:lpstr>
      <vt:lpstr>Big Data Woes on Campus Network</vt:lpstr>
      <vt:lpstr>PowerPoint Presentation</vt:lpstr>
      <vt:lpstr>Middleboxes</vt:lpstr>
      <vt:lpstr>How does one normally solve this problem?</vt:lpstr>
      <vt:lpstr>Move Nodes Outside the Firewall</vt:lpstr>
      <vt:lpstr>Move Nodes Outside the Firewall</vt:lpstr>
      <vt:lpstr>Move Nodes Outside the Firewall</vt:lpstr>
      <vt:lpstr>Campus Science DMZ</vt:lpstr>
      <vt:lpstr>Campus Science DMZ</vt:lpstr>
      <vt:lpstr>Standard Science DMZ Solution</vt:lpstr>
      <vt:lpstr>Standard Science DMZ Solution</vt:lpstr>
      <vt:lpstr>Standard Science DMZ Solution</vt:lpstr>
      <vt:lpstr>Agenda</vt:lpstr>
      <vt:lpstr>Developing an All-Campus Science DMZ</vt:lpstr>
      <vt:lpstr>Developing an All-Campus Science DMZ</vt:lpstr>
      <vt:lpstr>Developing an All-Campus Science DMZ</vt:lpstr>
      <vt:lpstr>Developing an All-Campus Science DMZ</vt:lpstr>
      <vt:lpstr>Developing an All-Campus Science DMZ</vt:lpstr>
      <vt:lpstr>University of Kentucky SDN Implementation</vt:lpstr>
      <vt:lpstr>Developing an All-Campus Science DMZ</vt:lpstr>
      <vt:lpstr>Developing an All-Campus Science DMZ</vt:lpstr>
      <vt:lpstr>Developing an All-Campus Science DMZ</vt:lpstr>
      <vt:lpstr>Caveats</vt:lpstr>
      <vt:lpstr>Caveats</vt:lpstr>
      <vt:lpstr>Agenda</vt:lpstr>
      <vt:lpstr>Orchestrating the All-Campus DMZ “VIP Lanes” </vt:lpstr>
      <vt:lpstr>VIP Lanes </vt:lpstr>
      <vt:lpstr>Authorization Questions</vt:lpstr>
      <vt:lpstr>VIP Lanes Policy Exceptions</vt:lpstr>
      <vt:lpstr>PowerPoint Presentation</vt:lpstr>
      <vt:lpstr>Establishing/Managing Trust  (In an All-campus Science DMZ)</vt:lpstr>
      <vt:lpstr>Scaling an All-Campus Science DMZ</vt:lpstr>
      <vt:lpstr>VIPlanes Design Goals</vt:lpstr>
      <vt:lpstr>VIP Lane  Authorization Concepts</vt:lpstr>
      <vt:lpstr>PowerPoint Presentation</vt:lpstr>
      <vt:lpstr>The SDN Control Software (A.K.A. VIP Lanes)</vt:lpstr>
      <vt:lpstr>Orchestrating the All-Campus DMZ VIP Lanes </vt:lpstr>
      <vt:lpstr>Discover Topology Information</vt:lpstr>
      <vt:lpstr>PowerPoint Presentation</vt:lpstr>
      <vt:lpstr>Orchestrating the All-Campus DMZ VIP Lanes </vt:lpstr>
      <vt:lpstr>VIP Lanes </vt:lpstr>
      <vt:lpstr>Insert OpenFlow Rules</vt:lpstr>
      <vt:lpstr>PowerPoint Presentation</vt:lpstr>
      <vt:lpstr>PowerPoint Presentation</vt:lpstr>
      <vt:lpstr>Orchestrating the All-Campus DMZ VIP Lanes </vt:lpstr>
      <vt:lpstr>PowerPoint Presentation</vt:lpstr>
      <vt:lpstr>PowerPoint Presentation</vt:lpstr>
      <vt:lpstr>VIP Lanes Application Wrapper</vt:lpstr>
      <vt:lpstr>VIP Lanes Application Wrapper</vt:lpstr>
      <vt:lpstr>Agenda</vt:lpstr>
      <vt:lpstr>Internet Performance Results</vt:lpstr>
      <vt:lpstr>Agenda</vt:lpstr>
      <vt:lpstr>Modifying Flows without OpenFlow</vt:lpstr>
      <vt:lpstr>Acknowledgements</vt:lpstr>
      <vt:lpstr>Thanks</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Research Computing Group  Orangizational Plan</dc:title>
  <dc:creator>griff</dc:creator>
  <cp:lastModifiedBy>Windows User</cp:lastModifiedBy>
  <cp:revision>538</cp:revision>
  <cp:lastPrinted>2017-09-13T21:21:40Z</cp:lastPrinted>
  <dcterms:created xsi:type="dcterms:W3CDTF">2016-06-04T15:48:04Z</dcterms:created>
  <dcterms:modified xsi:type="dcterms:W3CDTF">2019-04-11T03:31:22Z</dcterms:modified>
</cp:coreProperties>
</file>