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4"/>
  </p:notesMasterIdLst>
  <p:handoutMasterIdLst>
    <p:handoutMasterId r:id="rId15"/>
  </p:handoutMasterIdLst>
  <p:sldIdLst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8" autoAdjust="0"/>
    <p:restoredTop sz="94660"/>
  </p:normalViewPr>
  <p:slideViewPr>
    <p:cSldViewPr snapToGrid="0">
      <p:cViewPr varScale="1">
        <p:scale>
          <a:sx n="43" d="100"/>
          <a:sy n="43" d="100"/>
        </p:scale>
        <p:origin x="101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F6D991F-C6C0-4A02-AF8B-2ABF81AFC53A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8568184-27C6-4BBA-868C-01E15A329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0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EB2967E-AEED-4192-AD04-31507F66370E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8600" y="1200150"/>
            <a:ext cx="431800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4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E8D52E4-C24C-4261-8E8F-7BA1DE8F3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3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 31,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- ECAI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08F87-C8B2-4800-8445-8C8A2B6FC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5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 31,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- ECAI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08F87-C8B2-4800-8445-8C8A2B6FC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3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 31,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- ECAI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08F87-C8B2-4800-8445-8C8A2B6FC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02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 31,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- ECAI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7F27-6B54-492F-8E07-C0CB74B651E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64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 31,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- ECAI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7F27-6B54-492F-8E07-C0CB74B651E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0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 31,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- ECAI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AD56-91D0-44A1-ADB1-AC84DE1DA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81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 31,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- ECAI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91A9-A346-4715-A758-381A3E9F8E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74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 31,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- ECAI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08F87-C8B2-4800-8445-8C8A2B6FC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21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 31,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- ECAI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08F87-C8B2-4800-8445-8C8A2B6FC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0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 31,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- ECAI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08F87-C8B2-4800-8445-8C8A2B6FC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62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 31, 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- ECAI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08F87-C8B2-4800-8445-8C8A2B6FC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40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 31,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- ECAI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08F87-C8B2-4800-8445-8C8A2B6FC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35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 31,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- ECAI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08F87-C8B2-4800-8445-8C8A2B6FC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0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 31,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- ECAI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08F87-C8B2-4800-8445-8C8A2B6FC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01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 31,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- ECAI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08F87-C8B2-4800-8445-8C8A2B6FC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1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Mar 31,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ISGC - ECAI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08F87-C8B2-4800-8445-8C8A2B6FC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7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Mar 31,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ISGC - ECAI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D7F27-6B54-492F-8E07-C0CB74B65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2" y="556674"/>
            <a:ext cx="7445828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Symposium on Grids and Clouds (ISGC)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2019. Efficient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Safe Processing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Findable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Accessible, Interoperable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Re-usable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Open Data.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ECAI Workshop: Infrastructures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Supporting Historical Text Projects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Atlas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Maritime Buddhism, Cultural Mapping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Metadata for Big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Data.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 31,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- ECAI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08F87-C8B2-4800-8445-8C8A2B6FC318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27" y="3035301"/>
            <a:ext cx="3150215" cy="3111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77742" y="3046503"/>
            <a:ext cx="433760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Session 1: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 New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Understanding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Bibliography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Bibliography and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Michael Buckland</a:t>
            </a:r>
          </a:p>
          <a:p>
            <a:pPr algn="ctr">
              <a:spcAft>
                <a:spcPts val="1200"/>
              </a:spcAft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Univ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California, Berkeley</a:t>
            </a: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Academia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Sinica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Taiwan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March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31, 2019</a:t>
            </a:r>
          </a:p>
        </p:txBody>
      </p:sp>
    </p:spTree>
    <p:extLst>
      <p:ext uri="{BB962C8B-B14F-4D97-AF65-F5344CB8AC3E}">
        <p14:creationId xmlns:p14="http://schemas.microsoft.com/office/powerpoint/2010/main" val="361111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 31, 2019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ISGC - ECAI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7D7F27-6B54-492F-8E07-C0CB74B651E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132" y="290008"/>
            <a:ext cx="7588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Processes for Learning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086491"/>
              </p:ext>
            </p:extLst>
          </p:nvPr>
        </p:nvGraphicFramePr>
        <p:xfrm>
          <a:off x="593163" y="895659"/>
          <a:ext cx="8102601" cy="4615844"/>
        </p:xfrm>
        <a:graphic>
          <a:graphicData uri="http://schemas.openxmlformats.org/drawingml/2006/table">
            <a:tbl>
              <a:tblPr firstRow="1" bandRow="1"/>
              <a:tblGrid>
                <a:gridCol w="2030726">
                  <a:extLst>
                    <a:ext uri="{9D8B030D-6E8A-4147-A177-3AD203B41FA5}">
                      <a16:colId xmlns:a16="http://schemas.microsoft.com/office/drawing/2014/main" val="2818817898"/>
                    </a:ext>
                  </a:extLst>
                </a:gridCol>
                <a:gridCol w="2427468">
                  <a:extLst>
                    <a:ext uri="{9D8B030D-6E8A-4147-A177-3AD203B41FA5}">
                      <a16:colId xmlns:a16="http://schemas.microsoft.com/office/drawing/2014/main" val="1905094255"/>
                    </a:ext>
                  </a:extLst>
                </a:gridCol>
                <a:gridCol w="3644407">
                  <a:extLst>
                    <a:ext uri="{9D8B030D-6E8A-4147-A177-3AD203B41FA5}">
                      <a16:colId xmlns:a16="http://schemas.microsoft.com/office/drawing/2014/main" val="3341790310"/>
                    </a:ext>
                  </a:extLst>
                </a:gridCol>
              </a:tblGrid>
              <a:tr h="95042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Conditions for learning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Related Processes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Bibliographical Services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163984"/>
                  </a:ext>
                </a:extLst>
              </a:tr>
              <a:tr h="5564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Exist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Preservation.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[Stewardship]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94349"/>
                  </a:ext>
                </a:extLst>
              </a:tr>
              <a:tr h="3985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Perceptible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Revealing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Listing, inclusion (1)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739647"/>
                  </a:ext>
                </a:extLst>
              </a:tr>
              <a:tr h="7051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Awareness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Noticing, alerting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Discovery: Selection,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finding, selecting (3)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752558"/>
                  </a:ext>
                </a:extLst>
              </a:tr>
              <a:tr h="3985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Interpreted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Relate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Description,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link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 (2, 4)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563354"/>
                  </a:ext>
                </a:extLst>
              </a:tr>
              <a:tr h="3985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Trust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Unconcealment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Description</a:t>
                      </a:r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</a:rPr>
                        <a:t> links</a:t>
                      </a:r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(2,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963715"/>
                  </a:ext>
                </a:extLst>
              </a:tr>
              <a:tr h="3985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Responses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(In)action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[Tools for cognitive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work]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593575"/>
                  </a:ext>
                </a:extLst>
              </a:tr>
              <a:tr h="3985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Economy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Evaluation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[? Reveal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alternatives]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991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08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 31,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- ECAI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AD56-91D0-44A1-ADB1-AC84DE1DA734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37643" y="573744"/>
            <a:ext cx="2904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Summary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70965" y="1237130"/>
            <a:ext cx="7726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Being (living) is always already </a:t>
            </a:r>
            <a:r>
              <a:rPr lang="en-US" sz="2800" dirty="0" smtClean="0"/>
              <a:t>learning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60610" y="1882608"/>
            <a:ext cx="7726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</a:t>
            </a:r>
            <a:r>
              <a:rPr lang="en-US" sz="2800" dirty="0" smtClean="0"/>
              <a:t>iving depends on perceiving and interpreting evidence (media).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78539" y="2922514"/>
            <a:ext cx="7726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Bibliography </a:t>
            </a:r>
            <a:r>
              <a:rPr lang="en-US" sz="2800" dirty="0" smtClean="0"/>
              <a:t>lists, describes</a:t>
            </a:r>
            <a:r>
              <a:rPr lang="en-US" sz="2800" dirty="0" smtClean="0"/>
              <a:t>, finds evidence.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124630" y="3657600"/>
            <a:ext cx="5136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Bibliography mediates media!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461512" y="4351224"/>
            <a:ext cx="2293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Thank-you!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622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 31,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- ECAI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08F87-C8B2-4800-8445-8C8A2B6FC318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32328" y="448235"/>
            <a:ext cx="712692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Part 1:  What Bibliography Does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Bibliography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originally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writing copies of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books.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17th century became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describing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books.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1272" y="1676401"/>
            <a:ext cx="757407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Features of bibliographical describing: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Listing: Inclusion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within scope.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Describing.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Discovery, finding, retrieving, selecting, display using element(s) of descriptions.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Linking: Relationships from elements of description that are related semantically or syntactically, graph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Discovery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linking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powers depend on descriptions.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bibliography (description of the physical book) </a:t>
            </a:r>
          </a:p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Intellectual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bibliography (characterization of narrative).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44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 31,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- ECAI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7F27-6B54-492F-8E07-C0CB74B651E2}" type="slidenum">
              <a:rPr lang="en-US" smtClean="0"/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59143" y="813352"/>
            <a:ext cx="4823883" cy="621002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Francis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Bacon, 1561-1626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8928" y="2985819"/>
            <a:ext cx="7863048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Power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the ability to cause an effect and if you do not know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to do that you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lack power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ay need other resources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effect 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change (time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materials, tools,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cooperation),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but knowledge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needed.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ore knowledge, more power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Less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knowledge, less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So enabling learning gives power.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Documents and, so, access to documents give power!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8990" r="26296" b="51540"/>
          <a:stretch/>
        </p:blipFill>
        <p:spPr>
          <a:xfrm>
            <a:off x="868574" y="630531"/>
            <a:ext cx="1769184" cy="2349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68224" y="1353321"/>
            <a:ext cx="6009216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“For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knowledge itself is power”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(1597).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Human knowledge and human power meet in one; for where the cause is not known the effect cannot be produced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2487" y="215160"/>
            <a:ext cx="3478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Part 2: 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52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 31, 2019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ISGC - ECAI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7D7F27-6B54-492F-8E07-C0CB74B651E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8154" y="869000"/>
            <a:ext cx="5089735" cy="861774"/>
          </a:xfr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Jakob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Uexküll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1864-1944)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Biosemiotics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6867" r="17085" b="68016"/>
          <a:stretch/>
        </p:blipFill>
        <p:spPr>
          <a:xfrm>
            <a:off x="5807889" y="802056"/>
            <a:ext cx="2665998" cy="23355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6438" y="1845828"/>
            <a:ext cx="48698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Organisms experience life in terms of species-specific,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spatio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-temporal, 'self-in-world' subjective reference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frame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that he called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“surrounding world” </a:t>
            </a:r>
            <a:r>
              <a:rPr lang="en-US" sz="2400" dirty="0" smtClean="0">
                <a:solidFill>
                  <a:prstClr val="black"/>
                </a:solidFill>
                <a:latin typeface="Arial"/>
              </a:rPr>
              <a:t>(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Umwelt</a:t>
            </a:r>
            <a:r>
              <a:rPr kumimoji="0" lang="en-US" sz="2400" b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956" y="3809860"/>
            <a:ext cx="826310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Selective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perception within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conscious environment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Cannot or do not notice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much that is irrelevant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413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 31, 2019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ISGC - ECAI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7D7F27-6B54-492F-8E07-C0CB74B651E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82737" y="551036"/>
            <a:ext cx="5486400" cy="861774"/>
          </a:xfrm>
        </p:spPr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800" dirty="0">
                <a:latin typeface="+mn-lt"/>
              </a:rPr>
              <a:t>Martin Heidegger (1889-1976</a:t>
            </a:r>
            <a:r>
              <a:rPr lang="en-US" sz="2800" dirty="0" smtClean="0">
                <a:latin typeface="+mn-lt"/>
              </a:rPr>
              <a:t>):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Being</a:t>
            </a:r>
            <a:endParaRPr lang="en-US" sz="24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381" y="477106"/>
            <a:ext cx="2166409" cy="2745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99188" y="1589631"/>
            <a:ext cx="5465361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does it mean for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someone to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 thrown into 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world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Arial"/>
              </a:rPr>
              <a:t>and must cope.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2335" y="3264308"/>
            <a:ext cx="7718428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Life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(“being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there,”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Dasein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is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characterized by 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 (concern, worry,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Sorge</a:t>
            </a:r>
            <a:r>
              <a:rPr kumimoji="0" lang="en-US" sz="2400" b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One is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"always already" concerned with a practically engaged and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concernful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mode of being-in-the-world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/>
              </a:rPr>
              <a:t>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earning is central to being, to life.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 cultural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resources, incl. language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technology.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“Truth”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unconcealment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801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 31, 2019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ISGC - ECAI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7D7F27-6B54-492F-8E07-C0CB74B651E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3565" y="776496"/>
            <a:ext cx="5734050" cy="1305165"/>
          </a:xfr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2800" dirty="0">
                <a:latin typeface="+mn-lt"/>
              </a:rPr>
              <a:t>Hans-Georg </a:t>
            </a:r>
            <a:r>
              <a:rPr lang="en-US" sz="2800" dirty="0" err="1" smtClean="0">
                <a:latin typeface="+mn-lt"/>
              </a:rPr>
              <a:t>Gadamer</a:t>
            </a:r>
            <a:r>
              <a:rPr lang="en-US" sz="2800" dirty="0" smtClean="0">
                <a:latin typeface="+mn-lt"/>
              </a:rPr>
              <a:t>, 1900-2002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Hermeneutics.</a:t>
            </a:r>
            <a:endParaRPr lang="en-US" sz="24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4141" t="130" r="3771" b="38811"/>
          <a:stretch/>
        </p:blipFill>
        <p:spPr>
          <a:xfrm>
            <a:off x="6299201" y="728140"/>
            <a:ext cx="1940710" cy="21292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6017" y="3305351"/>
            <a:ext cx="8009333" cy="2080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interpret based on our prior understanding 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prejudices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Interpretation of a text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 a fusion of one’s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“horizon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understanding”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“horizon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/>
              </a:rPr>
              <a:t>P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roblems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if these horizons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do not match.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495313" y="2166016"/>
            <a:ext cx="5837133" cy="1089529"/>
          </a:xfrm>
          <a:prstGeom prst="rect">
            <a:avLst/>
          </a:prstGeom>
        </p:spPr>
        <p:txBody>
          <a:bodyPr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450"/>
              </a:spcAft>
            </a:pPr>
            <a:r>
              <a:rPr lang="en-US" sz="2400" i="1" dirty="0" smtClean="0">
                <a:latin typeface="+mn-lt"/>
              </a:rPr>
              <a:t>Hermeneutics</a:t>
            </a:r>
            <a:r>
              <a:rPr lang="en-US" sz="2400" dirty="0" smtClean="0">
                <a:latin typeface="+mn-lt"/>
              </a:rPr>
              <a:t>, once the study of texts, is </a:t>
            </a:r>
            <a:r>
              <a:rPr lang="en-US" sz="2400" dirty="0" smtClean="0">
                <a:latin typeface="+mn-lt"/>
              </a:rPr>
              <a:t>now more </a:t>
            </a:r>
            <a:r>
              <a:rPr lang="en-US" sz="2400" dirty="0" smtClean="0">
                <a:latin typeface="+mn-lt"/>
              </a:rPr>
              <a:t>broadly the nature of human interpretation and understanding.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215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 31, 2019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ISGC - ECAI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7AD56-91D0-44A1-ADB1-AC84DE1DA7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4513" y="1724623"/>
            <a:ext cx="425268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Hermeneutic “horizon”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is similar to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Elfreda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Chatman’s “small [information] worlds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/>
              </a:rPr>
              <a:t>Our daily lives are based on only a small part of a larger world.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60" y="619346"/>
            <a:ext cx="2569026" cy="32262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5028" y="812800"/>
            <a:ext cx="4731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Elfreda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Chatman 1943-2002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0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 31, 2019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ISGC - ECAI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7D7F27-6B54-492F-8E07-C0CB74B651E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771" y="612730"/>
            <a:ext cx="7787218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 3:  Conditions For Learning (Living, Power)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Significant things in the environment need: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66725" marR="0" lvl="0" indent="-466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latin typeface="Arial"/>
              </a:rPr>
              <a:t> - Evidence must exist (or be recoverable, substitute, surrogate).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- </a:t>
            </a:r>
            <a:r>
              <a:rPr lang="en-US" sz="2400" dirty="0" smtClean="0">
                <a:solidFill>
                  <a:prstClr val="black"/>
                </a:solidFill>
                <a:latin typeface="Arial"/>
              </a:rPr>
              <a:t>B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e percept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ible</a:t>
            </a:r>
            <a:r>
              <a:rPr lang="en-US" sz="2400" dirty="0" smtClean="0">
                <a:solidFill>
                  <a:prstClr val="black"/>
                </a:solidFill>
                <a:latin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within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one’s “horizon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”, accessible.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/>
              </a:rPr>
              <a:t>3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- Noticed.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/>
              </a:rPr>
              <a:t>4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-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Interpreted. </a:t>
            </a:r>
            <a:r>
              <a:rPr lang="en-US" sz="2400" dirty="0" smtClean="0">
                <a:solidFill>
                  <a:prstClr val="black"/>
                </a:solidFill>
                <a:latin typeface="Arial"/>
              </a:rPr>
              <a:t>M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ade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sense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of.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/>
              </a:rPr>
              <a:t>5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-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Trusted, sufficiently believed, unconcealed.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66725" marR="0" lvl="0" indent="-466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/>
              </a:rPr>
              <a:t>6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-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Arial"/>
              </a:rPr>
              <a:t>R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eaction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, response.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4700" y="4588437"/>
            <a:ext cx="7613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6725" marR="0" lvl="0" indent="-466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7 - Economy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expected effort-effectiveness, expected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cost, expected benefit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and alternative options.</a:t>
            </a:r>
          </a:p>
        </p:txBody>
      </p:sp>
    </p:spTree>
    <p:extLst>
      <p:ext uri="{BB962C8B-B14F-4D97-AF65-F5344CB8AC3E}">
        <p14:creationId xmlns:p14="http://schemas.microsoft.com/office/powerpoint/2010/main" val="175533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 31, 2019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ISGC - ECAI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7D7F27-6B54-492F-8E07-C0CB74B651E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132" y="612730"/>
            <a:ext cx="7588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prstClr val="black"/>
                </a:solidFill>
                <a:latin typeface="Arial"/>
              </a:rPr>
              <a:t>Processes for Learning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341904"/>
              </p:ext>
            </p:extLst>
          </p:nvPr>
        </p:nvGraphicFramePr>
        <p:xfrm>
          <a:off x="948766" y="1209493"/>
          <a:ext cx="7153834" cy="4876800"/>
        </p:xfrm>
        <a:graphic>
          <a:graphicData uri="http://schemas.openxmlformats.org/drawingml/2006/table">
            <a:tbl>
              <a:tblPr firstRow="1" bandRow="1"/>
              <a:tblGrid>
                <a:gridCol w="1852491">
                  <a:extLst>
                    <a:ext uri="{9D8B030D-6E8A-4147-A177-3AD203B41FA5}">
                      <a16:colId xmlns:a16="http://schemas.microsoft.com/office/drawing/2014/main" val="2818817898"/>
                    </a:ext>
                  </a:extLst>
                </a:gridCol>
                <a:gridCol w="5301343">
                  <a:extLst>
                    <a:ext uri="{9D8B030D-6E8A-4147-A177-3AD203B41FA5}">
                      <a16:colId xmlns:a16="http://schemas.microsoft.com/office/drawing/2014/main" val="1905094255"/>
                    </a:ext>
                  </a:extLst>
                </a:gridCol>
              </a:tblGrid>
              <a:tr h="94210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Conditions for learning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Corresponding Processes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163984"/>
                  </a:ext>
                </a:extLst>
              </a:tr>
              <a:tr h="6989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Exist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Preservation: Creation, conservation, substitution, reconstruction.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94349"/>
                  </a:ext>
                </a:extLst>
              </a:tr>
              <a:tr h="3950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Perceptible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Revealing, providing access.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739647"/>
                  </a:ext>
                </a:extLst>
              </a:tr>
              <a:tr h="3950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Awareness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Noticing, alerting services.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752558"/>
                  </a:ext>
                </a:extLst>
              </a:tr>
              <a:tr h="3950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Interpreted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Establish relationship(s)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563354"/>
                  </a:ext>
                </a:extLst>
              </a:tr>
              <a:tr h="6989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Trust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Verification,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unconcealment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provenance, corroboration.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963715"/>
                  </a:ext>
                </a:extLst>
              </a:tr>
              <a:tr h="3950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Responses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Action – or none.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593575"/>
                  </a:ext>
                </a:extLst>
              </a:tr>
              <a:tr h="3950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Economy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Evaluation of costs and benefits.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991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61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mk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idayfeb82019.potx" id="{E4A32953-4639-47CC-B466-1BC875863395}" vid="{8C90D0CB-1A5E-47FF-9429-22E52B80E5B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482</TotalTime>
  <Words>792</Words>
  <Application>Microsoft Office PowerPoint</Application>
  <PresentationFormat>On-screen Show (4:3)</PresentationFormat>
  <Paragraphs>135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Francis Bacon, 1561-1626. </vt:lpstr>
      <vt:lpstr>Jakob von Uexküll (1864-1944) Biosemiotics</vt:lpstr>
      <vt:lpstr>Martin Heidegger (1889-1976): Being</vt:lpstr>
      <vt:lpstr>Hans-Georg Gadamer, 1900-2002 Hermeneutics.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Anon</dc:creator>
  <cp:lastModifiedBy>Anon</cp:lastModifiedBy>
  <cp:revision>79</cp:revision>
  <cp:lastPrinted>2019-03-28T06:04:30Z</cp:lastPrinted>
  <dcterms:created xsi:type="dcterms:W3CDTF">2019-03-25T18:58:30Z</dcterms:created>
  <dcterms:modified xsi:type="dcterms:W3CDTF">2019-03-31T00:19:06Z</dcterms:modified>
</cp:coreProperties>
</file>