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37"/>
  </p:notesMasterIdLst>
  <p:sldIdLst>
    <p:sldId id="256" r:id="rId2"/>
    <p:sldId id="257" r:id="rId3"/>
    <p:sldId id="260" r:id="rId4"/>
    <p:sldId id="259" r:id="rId5"/>
    <p:sldId id="261" r:id="rId6"/>
    <p:sldId id="262" r:id="rId7"/>
    <p:sldId id="270" r:id="rId8"/>
    <p:sldId id="271" r:id="rId9"/>
    <p:sldId id="272" r:id="rId10"/>
    <p:sldId id="273" r:id="rId11"/>
    <p:sldId id="274" r:id="rId12"/>
    <p:sldId id="275" r:id="rId13"/>
    <p:sldId id="263" r:id="rId14"/>
    <p:sldId id="280" r:id="rId15"/>
    <p:sldId id="276" r:id="rId16"/>
    <p:sldId id="277" r:id="rId17"/>
    <p:sldId id="278" r:id="rId18"/>
    <p:sldId id="279" r:id="rId19"/>
    <p:sldId id="265" r:id="rId20"/>
    <p:sldId id="281" r:id="rId21"/>
    <p:sldId id="282" r:id="rId22"/>
    <p:sldId id="286" r:id="rId23"/>
    <p:sldId id="266" r:id="rId24"/>
    <p:sldId id="284" r:id="rId25"/>
    <p:sldId id="285" r:id="rId26"/>
    <p:sldId id="267" r:id="rId27"/>
    <p:sldId id="287" r:id="rId28"/>
    <p:sldId id="288" r:id="rId29"/>
    <p:sldId id="289" r:id="rId30"/>
    <p:sldId id="290" r:id="rId31"/>
    <p:sldId id="291" r:id="rId32"/>
    <p:sldId id="292" r:id="rId33"/>
    <p:sldId id="268" r:id="rId34"/>
    <p:sldId id="269" r:id="rId35"/>
    <p:sldId id="283" r:id="rId36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C60036"/>
    <a:srgbClr val="8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13" autoAdjust="0"/>
    <p:restoredTop sz="94567" autoAdjust="0"/>
  </p:normalViewPr>
  <p:slideViewPr>
    <p:cSldViewPr snapToGrid="0">
      <p:cViewPr varScale="1">
        <p:scale>
          <a:sx n="82" d="100"/>
          <a:sy n="82" d="100"/>
        </p:scale>
        <p:origin x="-426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46" d="100"/>
          <a:sy n="46" d="100"/>
        </p:scale>
        <p:origin x="-2658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0DDE668-1C34-46D8-8C87-45DBD7915F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476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DDE668-1C34-46D8-8C87-45DBD7915FB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20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DDE668-1C34-46D8-8C87-45DBD7915FB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2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DDE668-1C34-46D8-8C87-45DBD7915FB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20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DDE668-1C34-46D8-8C87-45DBD7915FB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20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DDE668-1C34-46D8-8C87-45DBD7915FB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20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CHTC_logo_color_ver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514" y="436960"/>
            <a:ext cx="2211387" cy="941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C:\Users\vmuser\Desktop\HTCondor_red_blk_nota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226" y="1494235"/>
            <a:ext cx="2708275" cy="479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64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3258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7830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3505200" y="4869657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7B0B7-E75A-45E6-8334-DC3A57A25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160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3771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3771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3505200" y="4869657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E83DE-4924-4CEB-B587-40D68EDCB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942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281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60934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3505200" y="4869657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BF044-77D7-4194-95AC-E462B665E7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79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25178"/>
            <a:ext cx="3810000" cy="280392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25178"/>
            <a:ext cx="3810000" cy="280392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467600" y="4686300"/>
            <a:ext cx="990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DFF8D-01C6-456E-8402-4011AB2E71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36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3505200" y="4869657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8208D-0250-4ED8-9CAC-6A438104E5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4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3505200" y="4869657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16ACA-F66D-42EC-9687-31F200158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34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3505200" y="4869657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2BB8D-2BA2-4A87-8345-E04FA754A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47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218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3910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2263" y="1016794"/>
            <a:ext cx="8399462" cy="3170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29" r:id="rId2"/>
    <p:sldLayoutId id="2147483730" r:id="rId3"/>
    <p:sldLayoutId id="2147483739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40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0036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0036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0036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0036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0036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charset="0"/>
          <a:ea typeface="ＭＳ Ｐゴシック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charset="0"/>
          <a:ea typeface="ＭＳ Ｐゴシック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charset="0"/>
          <a:ea typeface="ＭＳ Ｐゴシック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charset="0"/>
          <a:ea typeface="ＭＳ Ｐゴシック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808000"/>
        </a:buClr>
        <a:buSzPct val="120000"/>
        <a:buChar char="›"/>
        <a:defRPr sz="3200">
          <a:solidFill>
            <a:schemeClr val="tx1"/>
          </a:solidFill>
          <a:latin typeface="+mn-lt"/>
          <a:ea typeface="MS PGothic" pitchFamily="34" charset="-128"/>
          <a:cs typeface="MS PGothic" pitchFamily="34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90000"/>
        <a:buFont typeface="Marlett" pitchFamily="2" charset="2"/>
        <a:buChar char="h"/>
        <a:defRPr sz="2800">
          <a:solidFill>
            <a:schemeClr val="tx1"/>
          </a:solidFill>
          <a:latin typeface="+mn-lt"/>
          <a:ea typeface="MS PGothic" pitchFamily="34" charset="-128"/>
          <a:cs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joe@remotesched.example.com\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8637"/>
            <a:ext cx="7772400" cy="1961002"/>
          </a:xfrm>
        </p:spPr>
        <p:txBody>
          <a:bodyPr/>
          <a:lstStyle/>
          <a:p>
            <a:r>
              <a:rPr lang="en-US" dirty="0" smtClean="0">
                <a:latin typeface="Arial Black" panose="020B0A04020102020204" pitchFamily="34" charset="0"/>
              </a:rPr>
              <a:t>Federating HTCondor pools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Greg Thain</a:t>
            </a:r>
          </a:p>
        </p:txBody>
      </p:sp>
    </p:spTree>
    <p:extLst>
      <p:ext uri="{BB962C8B-B14F-4D97-AF65-F5344CB8AC3E}">
        <p14:creationId xmlns:p14="http://schemas.microsoft.com/office/powerpoint/2010/main" val="140976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Flocking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670" y="2599038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05" y="2598998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6114" y="1552597"/>
            <a:ext cx="4022060" cy="40011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FLOCK_TO = ip.addr.to.cm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 rot="501287">
            <a:off x="714852" y="3825074"/>
            <a:ext cx="6137095" cy="52434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6113" y="1977302"/>
            <a:ext cx="4022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schedd </a:t>
            </a:r>
            <a:r>
              <a:rPr lang="en-US" dirty="0" err="1" smtClean="0"/>
              <a:t>config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73860" y="1294283"/>
            <a:ext cx="3370140" cy="70788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FLOCK_FROM = \ 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ip.addr.from.sched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73860" y="2075778"/>
            <a:ext cx="3370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cm </a:t>
            </a:r>
            <a:r>
              <a:rPr lang="en-US" dirty="0" err="1" smtClean="0"/>
              <a:t>config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-98716" y="3445164"/>
            <a:ext cx="908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From</a:t>
            </a:r>
          </a:p>
          <a:p>
            <a:r>
              <a:rPr lang="en-US" sz="1800" dirty="0" smtClean="0"/>
              <a:t>schedd</a:t>
            </a:r>
            <a:endParaRPr lang="en-US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7947617" y="4469333"/>
            <a:ext cx="908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To</a:t>
            </a:r>
          </a:p>
          <a:p>
            <a:r>
              <a:rPr lang="en-US" sz="1800" dirty="0" smtClean="0"/>
              <a:t>cm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9915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Flocking: Pros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670" y="2599038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05" y="2598998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 bwMode="auto">
          <a:xfrm rot="501287">
            <a:off x="714852" y="3825074"/>
            <a:ext cx="6137095" cy="52434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98716" y="3445164"/>
            <a:ext cx="908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From</a:t>
            </a:r>
          </a:p>
          <a:p>
            <a:r>
              <a:rPr lang="en-US" sz="1800" dirty="0" smtClean="0"/>
              <a:t>schedd</a:t>
            </a:r>
            <a:endParaRPr lang="en-US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7947617" y="4469333"/>
            <a:ext cx="908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To</a:t>
            </a:r>
          </a:p>
          <a:p>
            <a:r>
              <a:rPr lang="en-US" sz="1800" dirty="0" smtClean="0"/>
              <a:t>cm</a:t>
            </a:r>
            <a:endParaRPr lang="en-US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111210" y="801072"/>
            <a:ext cx="8377881" cy="95410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dirty="0" smtClean="0"/>
              <a:t>Easy to set up</a:t>
            </a:r>
            <a:endParaRPr lang="en-US" dirty="0"/>
          </a:p>
          <a:p>
            <a:r>
              <a:rPr lang="en-US" dirty="0" smtClean="0"/>
              <a:t>Policy is fixed</a:t>
            </a:r>
          </a:p>
          <a:p>
            <a:r>
              <a:rPr lang="en-US" dirty="0" smtClean="0"/>
              <a:t>Works for many uses</a:t>
            </a:r>
          </a:p>
        </p:txBody>
      </p:sp>
    </p:spTree>
    <p:extLst>
      <p:ext uri="{BB962C8B-B14F-4D97-AF65-F5344CB8AC3E}">
        <p14:creationId xmlns:p14="http://schemas.microsoft.com/office/powerpoint/2010/main" val="145547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Flocking: Cons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670" y="2599038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05" y="2598998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 bwMode="auto">
          <a:xfrm rot="501287">
            <a:off x="714852" y="3825074"/>
            <a:ext cx="6137095" cy="52434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98716" y="3445164"/>
            <a:ext cx="908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From</a:t>
            </a:r>
          </a:p>
          <a:p>
            <a:r>
              <a:rPr lang="en-US" sz="1800" dirty="0" smtClean="0"/>
              <a:t>schedd</a:t>
            </a:r>
            <a:endParaRPr lang="en-US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7947617" y="4469333"/>
            <a:ext cx="908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To</a:t>
            </a:r>
          </a:p>
          <a:p>
            <a:r>
              <a:rPr lang="en-US" sz="1800" dirty="0" smtClean="0"/>
              <a:t>cm</a:t>
            </a:r>
            <a:endParaRPr lang="en-US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111210" y="801072"/>
            <a:ext cx="8745354" cy="138499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dirty="0" smtClean="0"/>
              <a:t>Difficult when many </a:t>
            </a:r>
            <a:r>
              <a:rPr lang="en-US" dirty="0" err="1" smtClean="0"/>
              <a:t>scheds</a:t>
            </a:r>
            <a:endParaRPr lang="en-US" dirty="0" smtClean="0"/>
          </a:p>
          <a:p>
            <a:r>
              <a:rPr lang="en-US" dirty="0" smtClean="0"/>
              <a:t>Or many </a:t>
            </a:r>
            <a:r>
              <a:rPr lang="en-US" dirty="0" err="1" smtClean="0"/>
              <a:t>cms</a:t>
            </a:r>
            <a:endParaRPr lang="en-US" dirty="0"/>
          </a:p>
          <a:p>
            <a:r>
              <a:rPr lang="en-US" dirty="0" smtClean="0"/>
              <a:t>Policy is fixed</a:t>
            </a:r>
          </a:p>
          <a:p>
            <a:r>
              <a:rPr lang="en-US" dirty="0" smtClean="0"/>
              <a:t>Requires trust between pools</a:t>
            </a:r>
            <a:endParaRPr lang="en-US" dirty="0"/>
          </a:p>
          <a:p>
            <a:r>
              <a:rPr lang="en-US" dirty="0" smtClean="0"/>
              <a:t>Requires good networks</a:t>
            </a:r>
          </a:p>
        </p:txBody>
      </p:sp>
    </p:spTree>
    <p:extLst>
      <p:ext uri="{BB962C8B-B14F-4D97-AF65-F5344CB8AC3E}">
        <p14:creationId xmlns:p14="http://schemas.microsoft.com/office/powerpoint/2010/main" val="52323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default, ALL jobs eligible to flock</a:t>
            </a:r>
          </a:p>
          <a:p>
            <a:r>
              <a:rPr lang="en-US" dirty="0" smtClean="0"/>
              <a:t>May want users to opt in via job submission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Selective Flocking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172" y="2501136"/>
            <a:ext cx="8912505" cy="203132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JOB_TRANSFORM_NAMES =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REQUIREMENTS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JOB_TRANSFORM_REQUIREMENTS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@= end 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REQUIREMENTS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JobUniverse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 5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&amp;&amp; !(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MY.WantGlidein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?:0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requirements (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TARGET.PoolName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MyHomePool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&amp;&amp;\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MY.requirements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6874" y="4532461"/>
            <a:ext cx="4022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schedd </a:t>
            </a:r>
            <a:r>
              <a:rPr lang="en-US" dirty="0" err="1" smtClean="0"/>
              <a:t>config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58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Selective Flocking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172" y="764933"/>
            <a:ext cx="8912505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STARTD_ATTRS =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PoolName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$(STARTD_ATTRS)</a:t>
            </a:r>
          </a:p>
          <a:p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PoolName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“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MyHomePool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172" y="1418024"/>
            <a:ext cx="4022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startd </a:t>
            </a:r>
            <a:r>
              <a:rPr lang="en-US" dirty="0" err="1" smtClean="0"/>
              <a:t>config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4172" y="2572513"/>
            <a:ext cx="8912505" cy="147732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Executable = foo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Arguments = 1 2 3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Log = log</a:t>
            </a:r>
          </a:p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WantGlidein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true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172" y="4048467"/>
            <a:ext cx="4022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submit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7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Startd (reverse) Flocking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670" y="2599038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05" y="2599038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3056" y="803189"/>
            <a:ext cx="79191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Startd flocking allows one startd to appear in &gt; 1 pool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 bwMode="auto">
          <a:xfrm rot="10024964">
            <a:off x="2518204" y="3725294"/>
            <a:ext cx="5938016" cy="17228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749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Startd Flocking </a:t>
            </a:r>
            <a:r>
              <a:rPr lang="en-US" dirty="0" err="1" smtClean="0"/>
              <a:t>Config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670" y="2599038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05" y="2599038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ight Arrow 6"/>
          <p:cNvSpPr/>
          <p:nvPr/>
        </p:nvSpPr>
        <p:spPr bwMode="auto">
          <a:xfrm rot="10024964">
            <a:off x="2518204" y="3725294"/>
            <a:ext cx="5938016" cy="17228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73860" y="1294283"/>
            <a:ext cx="3370140" cy="70788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COLLECTOR_HOST = \ 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my.cm,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your.cm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73860" y="2075778"/>
            <a:ext cx="3370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startd </a:t>
            </a:r>
            <a:r>
              <a:rPr lang="en-US" dirty="0" err="1" smtClean="0"/>
              <a:t>config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80451" y="1294283"/>
            <a:ext cx="4198952" cy="70788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ALLOW_ADVERTISE_STARTD = \ </a:t>
            </a: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from.startd.addr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0452" y="1936465"/>
            <a:ext cx="3370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cm </a:t>
            </a:r>
            <a:r>
              <a:rPr lang="en-US" dirty="0" err="1" smtClean="0"/>
              <a:t>config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41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Startd Flocking: Pros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670" y="2599038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05" y="2599038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ight Arrow 6"/>
          <p:cNvSpPr/>
          <p:nvPr/>
        </p:nvSpPr>
        <p:spPr bwMode="auto">
          <a:xfrm rot="10024964">
            <a:off x="2518204" y="3725294"/>
            <a:ext cx="5938016" cy="17228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210" y="801072"/>
            <a:ext cx="8745354" cy="138499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dirty="0" smtClean="0"/>
              <a:t>Per startd control</a:t>
            </a:r>
          </a:p>
          <a:p>
            <a:r>
              <a:rPr lang="en-US" dirty="0" smtClean="0"/>
              <a:t>Easy to set up</a:t>
            </a:r>
            <a:endParaRPr lang="en-US" dirty="0"/>
          </a:p>
          <a:p>
            <a:r>
              <a:rPr lang="en-US" dirty="0" smtClean="0"/>
              <a:t>Policy is fixed</a:t>
            </a:r>
          </a:p>
          <a:p>
            <a:r>
              <a:rPr lang="en-US" dirty="0" smtClean="0"/>
              <a:t>Good for friendly pools</a:t>
            </a:r>
          </a:p>
        </p:txBody>
      </p:sp>
    </p:spTree>
    <p:extLst>
      <p:ext uri="{BB962C8B-B14F-4D97-AF65-F5344CB8AC3E}">
        <p14:creationId xmlns:p14="http://schemas.microsoft.com/office/powerpoint/2010/main" val="371571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Startd Flocking: Cons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670" y="2599038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05" y="2599038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ight Arrow 6"/>
          <p:cNvSpPr/>
          <p:nvPr/>
        </p:nvSpPr>
        <p:spPr bwMode="auto">
          <a:xfrm rot="10024964">
            <a:off x="2518204" y="3725294"/>
            <a:ext cx="5938016" cy="17228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210" y="801072"/>
            <a:ext cx="8745354" cy="138499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dirty="0" smtClean="0"/>
              <a:t>Difficult when many pools</a:t>
            </a:r>
          </a:p>
          <a:p>
            <a:r>
              <a:rPr lang="en-US" dirty="0" smtClean="0"/>
              <a:t>Accounting may be tricky</a:t>
            </a:r>
            <a:endParaRPr lang="en-US" dirty="0"/>
          </a:p>
          <a:p>
            <a:r>
              <a:rPr lang="en-US" dirty="0" smtClean="0"/>
              <a:t>Policy is mostly fixed</a:t>
            </a:r>
          </a:p>
          <a:p>
            <a:r>
              <a:rPr lang="en-US" dirty="0" smtClean="0"/>
              <a:t>Requires trust between pools</a:t>
            </a:r>
            <a:endParaRPr lang="en-US" dirty="0"/>
          </a:p>
          <a:p>
            <a:r>
              <a:rPr lang="en-US" dirty="0" smtClean="0"/>
              <a:t>Requires good networks</a:t>
            </a:r>
          </a:p>
          <a:p>
            <a:r>
              <a:rPr lang="en-US" dirty="0" smtClean="0"/>
              <a:t>No user mapping</a:t>
            </a:r>
          </a:p>
        </p:txBody>
      </p:sp>
    </p:spTree>
    <p:extLst>
      <p:ext uri="{BB962C8B-B14F-4D97-AF65-F5344CB8AC3E}">
        <p14:creationId xmlns:p14="http://schemas.microsoft.com/office/powerpoint/2010/main" val="143642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2263" y="1016794"/>
            <a:ext cx="8399462" cy="66153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Condor-c is a </a:t>
            </a:r>
            <a:r>
              <a:rPr lang="en-US" b="1" dirty="0" smtClean="0"/>
              <a:t>job</a:t>
            </a:r>
            <a:r>
              <a:rPr lang="en-US" dirty="0" smtClean="0"/>
              <a:t> that runs on foreign schedd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Condor-C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172" y="1797009"/>
            <a:ext cx="8912505" cy="313932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grid_resource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condor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joe@remotesched.example.com\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	remotecm.example.com  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remote_jobuniverse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5  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remote_requirements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True  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remote_ShouldTransferFiles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"YES"  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remote_WhenToTransferOutput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"ON_EXIT" 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Executable = foo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Arguments = 1 2 3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Log = log</a:t>
            </a: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7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292" y="770109"/>
            <a:ext cx="1261641" cy="1571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9311" y="2903839"/>
            <a:ext cx="8399462" cy="1964724"/>
          </a:xfrm>
          <a:solidFill>
            <a:schemeClr val="bg2">
              <a:lumMod val="90000"/>
            </a:schemeClr>
          </a:solidFill>
        </p:spPr>
        <p:txBody>
          <a:bodyPr numCol="2"/>
          <a:lstStyle/>
          <a:p>
            <a:pPr lvl="1"/>
            <a:r>
              <a:rPr lang="en-US" dirty="0" smtClean="0"/>
              <a:t>Merging</a:t>
            </a:r>
          </a:p>
          <a:p>
            <a:pPr lvl="1"/>
            <a:r>
              <a:rPr lang="en-US" dirty="0" smtClean="0"/>
              <a:t>Flocking</a:t>
            </a:r>
          </a:p>
          <a:p>
            <a:pPr lvl="1"/>
            <a:r>
              <a:rPr lang="en-US" dirty="0" smtClean="0"/>
              <a:t>Startd flocking</a:t>
            </a:r>
          </a:p>
          <a:p>
            <a:pPr lvl="1"/>
            <a:r>
              <a:rPr lang="en-US" dirty="0" smtClean="0"/>
              <a:t>Condor-C</a:t>
            </a:r>
          </a:p>
          <a:p>
            <a:pPr lvl="1"/>
            <a:r>
              <a:rPr lang="en-US" dirty="0" smtClean="0"/>
              <a:t>Job Router</a:t>
            </a:r>
          </a:p>
          <a:p>
            <a:pPr lvl="1"/>
            <a:r>
              <a:rPr lang="en-US" dirty="0" err="1" smtClean="0"/>
              <a:t>Glidein</a:t>
            </a:r>
            <a:r>
              <a:rPr lang="en-US" dirty="0" smtClean="0"/>
              <a:t>, in general</a:t>
            </a:r>
          </a:p>
          <a:p>
            <a:pPr lvl="1"/>
            <a:r>
              <a:rPr lang="en-US" dirty="0" err="1" smtClean="0"/>
              <a:t>GlideinWMS</a:t>
            </a:r>
            <a:endParaRPr lang="en-US" dirty="0" smtClean="0"/>
          </a:p>
          <a:p>
            <a:pPr lvl="1"/>
            <a:r>
              <a:rPr lang="en-US" dirty="0" smtClean="0"/>
              <a:t>Condor CE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289311" y="671385"/>
            <a:ext cx="8399462" cy="1964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Char char="›"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pitchFamily="34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Marlett" pitchFamily="2" charset="2"/>
              <a:buChar char="h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kern="0" dirty="0" smtClean="0"/>
              <a:t>Ways to send jobs from one pool to another</a:t>
            </a:r>
          </a:p>
          <a:p>
            <a:pPr marL="457200" lvl="1" indent="0">
              <a:buNone/>
            </a:pPr>
            <a:r>
              <a:rPr lang="en-US" kern="0" dirty="0"/>
              <a:t>	</a:t>
            </a:r>
            <a:r>
              <a:rPr lang="en-US" kern="0" dirty="0" smtClean="0"/>
              <a:t>or… machines from one pool to another</a:t>
            </a:r>
          </a:p>
          <a:p>
            <a:pPr marL="457200" lvl="1" indent="0">
              <a:buNone/>
            </a:pPr>
            <a:endParaRPr lang="en-US" kern="0" dirty="0" smtClean="0"/>
          </a:p>
          <a:p>
            <a:pPr marL="457200" lvl="1" indent="0">
              <a:buNone/>
            </a:pPr>
            <a:r>
              <a:rPr lang="en-US" kern="0" dirty="0" smtClean="0"/>
              <a:t>Advantages and Disadvantages to every way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07693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Condor-C: Pros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1210" y="801072"/>
            <a:ext cx="8377881" cy="35394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dirty="0" smtClean="0"/>
              <a:t>Per job forwarding</a:t>
            </a:r>
          </a:p>
          <a:p>
            <a:r>
              <a:rPr lang="en-US" dirty="0" smtClean="0"/>
              <a:t>No policy</a:t>
            </a:r>
            <a:endParaRPr lang="en-US" dirty="0"/>
          </a:p>
          <a:p>
            <a:r>
              <a:rPr lang="en-US" dirty="0" smtClean="0"/>
              <a:t>Useful as a base for other systems</a:t>
            </a:r>
          </a:p>
          <a:p>
            <a:r>
              <a:rPr lang="en-US" dirty="0" smtClean="0"/>
              <a:t>After job sent, network can be broken</a:t>
            </a:r>
          </a:p>
          <a:p>
            <a:r>
              <a:rPr lang="en-US" dirty="0" smtClean="0"/>
              <a:t>Good scalability</a:t>
            </a:r>
          </a:p>
          <a:p>
            <a:r>
              <a:rPr lang="en-US" dirty="0" smtClean="0"/>
              <a:t>User is in charge</a:t>
            </a:r>
          </a:p>
          <a:p>
            <a:r>
              <a:rPr lang="en-US" dirty="0" smtClean="0"/>
              <a:t>Good for submitting pilots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252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Condor-C: Cons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1210" y="801072"/>
            <a:ext cx="8377881" cy="138499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dirty="0" smtClean="0"/>
              <a:t>Requires GSI or SSL authentication – tough to set up</a:t>
            </a:r>
          </a:p>
          <a:p>
            <a:r>
              <a:rPr lang="en-US" dirty="0" smtClean="0"/>
              <a:t>Job policy is fixed at submit time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5619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316582" y="823000"/>
            <a:ext cx="6114306" cy="313932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JOB_ROUTER_DEFAULTS = \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 \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requirements =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WantJobRouter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;\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MaxJobs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10;\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delete_requirements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true;\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JOB_ROUTER_ENTRIES = \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GridResource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“condor”;\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name = “some”;\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Router: </a:t>
            </a:r>
            <a:r>
              <a:rPr lang="en-US" dirty="0" err="1" smtClean="0"/>
              <a:t>config</a:t>
            </a:r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>
            <a:off x="544010" y="3437910"/>
            <a:ext cx="601884" cy="1064642"/>
          </a:xfrm>
          <a:prstGeom prst="verticalScroll">
            <a:avLst/>
          </a:prstGeom>
          <a:solidFill>
            <a:srgbClr val="FF99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accent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Job5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Job7</a:t>
            </a:r>
          </a:p>
        </p:txBody>
      </p:sp>
      <p:pic>
        <p:nvPicPr>
          <p:cNvPr id="5" name="Picture 2" descr="C:\Users\gthain\AppData\Local\Microsoft\Windows\INetCache\IE\UX4WY9Z7\Server2_by_mimooh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0890" y="2331618"/>
            <a:ext cx="1158550" cy="163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2233649" y="3962322"/>
            <a:ext cx="1350934" cy="896835"/>
            <a:chOff x="1632" y="1248"/>
            <a:chExt cx="2682" cy="2286"/>
          </a:xfrm>
        </p:grpSpPr>
        <p:sp>
          <p:nvSpPr>
            <p:cNvPr id="7" name="Gear"/>
            <p:cNvSpPr>
              <a:spLocks noEditPoints="1" noChangeArrowheads="1"/>
            </p:cNvSpPr>
            <p:nvPr/>
          </p:nvSpPr>
          <p:spPr bwMode="auto">
            <a:xfrm>
              <a:off x="3119" y="1248"/>
              <a:ext cx="1195" cy="1048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US"/>
            </a:p>
          </p:txBody>
        </p:sp>
        <p:sp>
          <p:nvSpPr>
            <p:cNvPr id="8" name="AutoShape 4"/>
            <p:cNvSpPr>
              <a:spLocks noEditPoints="1" noChangeArrowheads="1"/>
            </p:cNvSpPr>
            <p:nvPr/>
          </p:nvSpPr>
          <p:spPr bwMode="auto">
            <a:xfrm>
              <a:off x="1632" y="1680"/>
              <a:ext cx="1429" cy="1253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US"/>
            </a:p>
          </p:txBody>
        </p:sp>
        <p:sp>
          <p:nvSpPr>
            <p:cNvPr id="9" name="AutoShape 5"/>
            <p:cNvSpPr>
              <a:spLocks noEditPoints="1" noChangeArrowheads="1"/>
            </p:cNvSpPr>
            <p:nvPr/>
          </p:nvSpPr>
          <p:spPr bwMode="auto">
            <a:xfrm>
              <a:off x="2559" y="2142"/>
              <a:ext cx="1588" cy="1392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4384" y="4435614"/>
            <a:ext cx="2206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Schedd </a:t>
            </a:r>
          </a:p>
          <a:p>
            <a:r>
              <a:rPr lang="en-US" sz="2000" dirty="0" smtClean="0"/>
              <a:t>with jobs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3500465" y="4743390"/>
            <a:ext cx="2206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Job router</a:t>
            </a:r>
            <a:endParaRPr lang="en-US" sz="20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1124499" y="4131802"/>
            <a:ext cx="1645885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1" name="TextBox 20"/>
          <p:cNvSpPr txBox="1"/>
          <p:nvPr/>
        </p:nvSpPr>
        <p:spPr>
          <a:xfrm>
            <a:off x="1761811" y="3722138"/>
            <a:ext cx="767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Job5</a:t>
            </a:r>
            <a:endParaRPr lang="en-US" sz="2000" dirty="0"/>
          </a:p>
        </p:txBody>
      </p:sp>
      <p:sp>
        <p:nvSpPr>
          <p:cNvPr id="22" name="Vertical Scroll 21"/>
          <p:cNvSpPr/>
          <p:nvPr/>
        </p:nvSpPr>
        <p:spPr bwMode="auto">
          <a:xfrm>
            <a:off x="7759818" y="4249307"/>
            <a:ext cx="601884" cy="1064642"/>
          </a:xfrm>
          <a:prstGeom prst="verticalScroll">
            <a:avLst/>
          </a:prstGeom>
          <a:solidFill>
            <a:srgbClr val="FF99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dirty="0"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dirty="0" smtClean="0"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Job5’</a:t>
            </a:r>
          </a:p>
        </p:txBody>
      </p:sp>
      <p:pic>
        <p:nvPicPr>
          <p:cNvPr id="23" name="Picture 2" descr="C:\Users\gthain\AppData\Local\Microsoft\Windows\INetCache\IE\UX4WY9Z7\Server2_by_mimooh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918" y="3143015"/>
            <a:ext cx="1158550" cy="163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Straight Arrow Connector 23"/>
          <p:cNvCxnSpPr/>
          <p:nvPr/>
        </p:nvCxnSpPr>
        <p:spPr bwMode="auto">
          <a:xfrm flipV="1">
            <a:off x="3702693" y="4122248"/>
            <a:ext cx="3440229" cy="43825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7" name="TextBox 26"/>
          <p:cNvSpPr txBox="1"/>
          <p:nvPr/>
        </p:nvSpPr>
        <p:spPr>
          <a:xfrm>
            <a:off x="5038826" y="4313053"/>
            <a:ext cx="767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Job5’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891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1575" y="785147"/>
            <a:ext cx="6224841" cy="64131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JobRouter</a:t>
            </a:r>
            <a:r>
              <a:rPr lang="en-US" dirty="0" smtClean="0"/>
              <a:t> is a condor daemon…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Router</a:t>
            </a:r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>
            <a:off x="544010" y="3437910"/>
            <a:ext cx="601884" cy="1064642"/>
          </a:xfrm>
          <a:prstGeom prst="verticalScroll">
            <a:avLst/>
          </a:prstGeom>
          <a:solidFill>
            <a:srgbClr val="FF99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accent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Job5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Job7</a:t>
            </a:r>
          </a:p>
        </p:txBody>
      </p:sp>
      <p:pic>
        <p:nvPicPr>
          <p:cNvPr id="5" name="Picture 2" descr="C:\Users\gthain\AppData\Local\Microsoft\Windows\INetCache\IE\UX4WY9Z7\Server2_by_mimooh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0890" y="2331618"/>
            <a:ext cx="1158550" cy="163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2233649" y="3962322"/>
            <a:ext cx="1350934" cy="896835"/>
            <a:chOff x="1632" y="1248"/>
            <a:chExt cx="2682" cy="2286"/>
          </a:xfrm>
        </p:grpSpPr>
        <p:sp>
          <p:nvSpPr>
            <p:cNvPr id="7" name="Gear"/>
            <p:cNvSpPr>
              <a:spLocks noEditPoints="1" noChangeArrowheads="1"/>
            </p:cNvSpPr>
            <p:nvPr/>
          </p:nvSpPr>
          <p:spPr bwMode="auto">
            <a:xfrm>
              <a:off x="3119" y="1248"/>
              <a:ext cx="1195" cy="1048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US"/>
            </a:p>
          </p:txBody>
        </p:sp>
        <p:sp>
          <p:nvSpPr>
            <p:cNvPr id="8" name="AutoShape 4"/>
            <p:cNvSpPr>
              <a:spLocks noEditPoints="1" noChangeArrowheads="1"/>
            </p:cNvSpPr>
            <p:nvPr/>
          </p:nvSpPr>
          <p:spPr bwMode="auto">
            <a:xfrm>
              <a:off x="1632" y="1680"/>
              <a:ext cx="1429" cy="1253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US"/>
            </a:p>
          </p:txBody>
        </p:sp>
        <p:sp>
          <p:nvSpPr>
            <p:cNvPr id="9" name="AutoShape 5"/>
            <p:cNvSpPr>
              <a:spLocks noEditPoints="1" noChangeArrowheads="1"/>
            </p:cNvSpPr>
            <p:nvPr/>
          </p:nvSpPr>
          <p:spPr bwMode="auto">
            <a:xfrm>
              <a:off x="2559" y="2142"/>
              <a:ext cx="1588" cy="1392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4384" y="4435614"/>
            <a:ext cx="2206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Schedd </a:t>
            </a:r>
          </a:p>
          <a:p>
            <a:r>
              <a:rPr lang="en-US" sz="2000" dirty="0" smtClean="0"/>
              <a:t>with jobs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3500465" y="4743390"/>
            <a:ext cx="2206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Job router</a:t>
            </a:r>
            <a:endParaRPr lang="en-US" sz="2000" dirty="0"/>
          </a:p>
        </p:txBody>
      </p:sp>
      <p:sp>
        <p:nvSpPr>
          <p:cNvPr id="12" name="Content Placeholder 1"/>
          <p:cNvSpPr txBox="1">
            <a:spLocks/>
          </p:cNvSpPr>
          <p:nvPr/>
        </p:nvSpPr>
        <p:spPr bwMode="auto">
          <a:xfrm>
            <a:off x="523302" y="1353314"/>
            <a:ext cx="8161078" cy="641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Char char="›"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pitchFamily="34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Marlett" pitchFamily="2" charset="2"/>
              <a:buChar char="h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Grabs jobs from schedd, “I’ve got this one”</a:t>
            </a:r>
            <a:endParaRPr lang="en-US" kern="0" dirty="0"/>
          </a:p>
        </p:txBody>
      </p:sp>
      <p:sp>
        <p:nvSpPr>
          <p:cNvPr id="13" name="Content Placeholder 1"/>
          <p:cNvSpPr txBox="1">
            <a:spLocks/>
          </p:cNvSpPr>
          <p:nvPr/>
        </p:nvSpPr>
        <p:spPr bwMode="auto">
          <a:xfrm>
            <a:off x="1320732" y="2010959"/>
            <a:ext cx="6957636" cy="641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Char char="›"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pitchFamily="34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Marlett" pitchFamily="2" charset="2"/>
              <a:buChar char="h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Uses rules to transform into new job</a:t>
            </a:r>
            <a:endParaRPr lang="en-US" kern="0" dirty="0"/>
          </a:p>
        </p:txBody>
      </p:sp>
      <p:sp>
        <p:nvSpPr>
          <p:cNvPr id="14" name="Content Placeholder 1"/>
          <p:cNvSpPr txBox="1">
            <a:spLocks/>
          </p:cNvSpPr>
          <p:nvPr/>
        </p:nvSpPr>
        <p:spPr bwMode="auto">
          <a:xfrm>
            <a:off x="1761811" y="2684758"/>
            <a:ext cx="6224841" cy="641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Char char="›"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pitchFamily="34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Marlett" pitchFamily="2" charset="2"/>
              <a:buChar char="h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Submits new job to new schedd</a:t>
            </a:r>
            <a:endParaRPr lang="en-US" kern="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1124499" y="4131802"/>
            <a:ext cx="1645885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1" name="TextBox 20"/>
          <p:cNvSpPr txBox="1"/>
          <p:nvPr/>
        </p:nvSpPr>
        <p:spPr>
          <a:xfrm>
            <a:off x="1761811" y="3722138"/>
            <a:ext cx="767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Job5</a:t>
            </a:r>
            <a:endParaRPr lang="en-US" sz="2000" dirty="0"/>
          </a:p>
        </p:txBody>
      </p:sp>
      <p:sp>
        <p:nvSpPr>
          <p:cNvPr id="22" name="Vertical Scroll 21"/>
          <p:cNvSpPr/>
          <p:nvPr/>
        </p:nvSpPr>
        <p:spPr bwMode="auto">
          <a:xfrm>
            <a:off x="7759818" y="4249307"/>
            <a:ext cx="601884" cy="1064642"/>
          </a:xfrm>
          <a:prstGeom prst="verticalScroll">
            <a:avLst/>
          </a:prstGeom>
          <a:solidFill>
            <a:srgbClr val="FF99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dirty="0"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dirty="0" smtClean="0"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Job5’</a:t>
            </a:r>
          </a:p>
        </p:txBody>
      </p:sp>
      <p:pic>
        <p:nvPicPr>
          <p:cNvPr id="23" name="Picture 2" descr="C:\Users\gthain\AppData\Local\Microsoft\Windows\INetCache\IE\UX4WY9Z7\Server2_by_mimooh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918" y="3143015"/>
            <a:ext cx="1158550" cy="163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Straight Arrow Connector 23"/>
          <p:cNvCxnSpPr/>
          <p:nvPr/>
        </p:nvCxnSpPr>
        <p:spPr bwMode="auto">
          <a:xfrm flipV="1">
            <a:off x="3702693" y="4122248"/>
            <a:ext cx="3440229" cy="43825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7" name="TextBox 26"/>
          <p:cNvSpPr txBox="1"/>
          <p:nvPr/>
        </p:nvSpPr>
        <p:spPr>
          <a:xfrm>
            <a:off x="5038826" y="4313053"/>
            <a:ext cx="767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Job5’</a:t>
            </a:r>
            <a:endParaRPr lang="en-US" sz="2000" dirty="0"/>
          </a:p>
        </p:txBody>
      </p:sp>
      <p:sp>
        <p:nvSpPr>
          <p:cNvPr id="28" name="Content Placeholder 1"/>
          <p:cNvSpPr txBox="1">
            <a:spLocks/>
          </p:cNvSpPr>
          <p:nvPr/>
        </p:nvSpPr>
        <p:spPr bwMode="auto">
          <a:xfrm>
            <a:off x="1687129" y="3326076"/>
            <a:ext cx="6224841" cy="641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Char char="›"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pitchFamily="34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Marlett" pitchFamily="2" charset="2"/>
              <a:buChar char="h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Mirrors job status to 1</a:t>
            </a:r>
            <a:r>
              <a:rPr lang="en-US" kern="0" baseline="30000" dirty="0" smtClean="0"/>
              <a:t>st</a:t>
            </a:r>
            <a:r>
              <a:rPr lang="en-US" kern="0" dirty="0" smtClean="0"/>
              <a:t> </a:t>
            </a:r>
            <a:r>
              <a:rPr lang="en-US" kern="0" dirty="0" err="1" smtClean="0"/>
              <a:t>sched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01661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1" grpId="0"/>
      <p:bldP spid="12" grpId="0"/>
      <p:bldP spid="13" grpId="0"/>
      <p:bldP spid="14" grpId="0"/>
      <p:bldP spid="21" grpId="0"/>
      <p:bldP spid="22" grpId="0" animBg="1"/>
      <p:bldP spid="27" grpId="0"/>
      <p:bldP spid="2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Router: pros</a:t>
            </a:r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>
            <a:off x="544010" y="3437910"/>
            <a:ext cx="601884" cy="1064642"/>
          </a:xfrm>
          <a:prstGeom prst="verticalScroll">
            <a:avLst/>
          </a:prstGeom>
          <a:solidFill>
            <a:srgbClr val="FF99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accent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Job5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Job7</a:t>
            </a:r>
          </a:p>
        </p:txBody>
      </p:sp>
      <p:pic>
        <p:nvPicPr>
          <p:cNvPr id="5" name="Picture 2" descr="C:\Users\gthain\AppData\Local\Microsoft\Windows\INetCache\IE\UX4WY9Z7\Server2_by_mimooh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0890" y="2331618"/>
            <a:ext cx="1158550" cy="163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2233649" y="3962322"/>
            <a:ext cx="1350934" cy="896835"/>
            <a:chOff x="1632" y="1248"/>
            <a:chExt cx="2682" cy="2286"/>
          </a:xfrm>
        </p:grpSpPr>
        <p:sp>
          <p:nvSpPr>
            <p:cNvPr id="7" name="Gear"/>
            <p:cNvSpPr>
              <a:spLocks noEditPoints="1" noChangeArrowheads="1"/>
            </p:cNvSpPr>
            <p:nvPr/>
          </p:nvSpPr>
          <p:spPr bwMode="auto">
            <a:xfrm>
              <a:off x="3119" y="1248"/>
              <a:ext cx="1195" cy="1048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US"/>
            </a:p>
          </p:txBody>
        </p:sp>
        <p:sp>
          <p:nvSpPr>
            <p:cNvPr id="8" name="AutoShape 4"/>
            <p:cNvSpPr>
              <a:spLocks noEditPoints="1" noChangeArrowheads="1"/>
            </p:cNvSpPr>
            <p:nvPr/>
          </p:nvSpPr>
          <p:spPr bwMode="auto">
            <a:xfrm>
              <a:off x="1632" y="1680"/>
              <a:ext cx="1429" cy="1253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US"/>
            </a:p>
          </p:txBody>
        </p:sp>
        <p:sp>
          <p:nvSpPr>
            <p:cNvPr id="9" name="AutoShape 5"/>
            <p:cNvSpPr>
              <a:spLocks noEditPoints="1" noChangeArrowheads="1"/>
            </p:cNvSpPr>
            <p:nvPr/>
          </p:nvSpPr>
          <p:spPr bwMode="auto">
            <a:xfrm>
              <a:off x="2559" y="2142"/>
              <a:ext cx="1588" cy="1392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4384" y="4435614"/>
            <a:ext cx="2206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Schedd </a:t>
            </a:r>
          </a:p>
          <a:p>
            <a:r>
              <a:rPr lang="en-US" sz="2000" dirty="0" smtClean="0"/>
              <a:t>with jobs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3500465" y="4743390"/>
            <a:ext cx="2206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Job router</a:t>
            </a:r>
            <a:endParaRPr lang="en-US" sz="20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1124499" y="4131802"/>
            <a:ext cx="1645885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1" name="TextBox 20"/>
          <p:cNvSpPr txBox="1"/>
          <p:nvPr/>
        </p:nvSpPr>
        <p:spPr>
          <a:xfrm>
            <a:off x="1761811" y="3722138"/>
            <a:ext cx="767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Job5</a:t>
            </a:r>
            <a:endParaRPr lang="en-US" sz="2000" dirty="0"/>
          </a:p>
        </p:txBody>
      </p:sp>
      <p:sp>
        <p:nvSpPr>
          <p:cNvPr id="22" name="Vertical Scroll 21"/>
          <p:cNvSpPr/>
          <p:nvPr/>
        </p:nvSpPr>
        <p:spPr bwMode="auto">
          <a:xfrm>
            <a:off x="7759818" y="4249307"/>
            <a:ext cx="601884" cy="1064642"/>
          </a:xfrm>
          <a:prstGeom prst="verticalScroll">
            <a:avLst/>
          </a:prstGeom>
          <a:solidFill>
            <a:srgbClr val="FF99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dirty="0"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dirty="0" smtClean="0"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Job5’</a:t>
            </a:r>
          </a:p>
        </p:txBody>
      </p:sp>
      <p:pic>
        <p:nvPicPr>
          <p:cNvPr id="23" name="Picture 2" descr="C:\Users\gthain\AppData\Local\Microsoft\Windows\INetCache\IE\UX4WY9Z7\Server2_by_mimooh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918" y="3143015"/>
            <a:ext cx="1158550" cy="163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Straight Arrow Connector 23"/>
          <p:cNvCxnSpPr/>
          <p:nvPr/>
        </p:nvCxnSpPr>
        <p:spPr bwMode="auto">
          <a:xfrm flipV="1">
            <a:off x="3702693" y="4122248"/>
            <a:ext cx="3440229" cy="43825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7" name="TextBox 26"/>
          <p:cNvSpPr txBox="1"/>
          <p:nvPr/>
        </p:nvSpPr>
        <p:spPr>
          <a:xfrm>
            <a:off x="5038826" y="4313053"/>
            <a:ext cx="767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Job5’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294065" y="801071"/>
            <a:ext cx="8377881" cy="224676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dirty="0" smtClean="0"/>
              <a:t>Works over slow WAN</a:t>
            </a:r>
          </a:p>
          <a:p>
            <a:r>
              <a:rPr lang="en-US" dirty="0" smtClean="0"/>
              <a:t>Submitters don’t need to know their jobs are moved</a:t>
            </a:r>
          </a:p>
          <a:p>
            <a:r>
              <a:rPr lang="en-US" dirty="0" smtClean="0"/>
              <a:t>Easy for admin to mutate previously submitted jobs</a:t>
            </a:r>
          </a:p>
          <a:p>
            <a:r>
              <a:rPr lang="en-US" dirty="0" smtClean="0"/>
              <a:t>Job router supports &gt; 1 router, can timeout and resubmit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5545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Router: cons</a:t>
            </a:r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>
            <a:off x="544010" y="3437910"/>
            <a:ext cx="601884" cy="1064642"/>
          </a:xfrm>
          <a:prstGeom prst="verticalScroll">
            <a:avLst/>
          </a:prstGeom>
          <a:solidFill>
            <a:srgbClr val="FF99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accent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Job5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Job7</a:t>
            </a:r>
          </a:p>
        </p:txBody>
      </p:sp>
      <p:pic>
        <p:nvPicPr>
          <p:cNvPr id="5" name="Picture 2" descr="C:\Users\gthain\AppData\Local\Microsoft\Windows\INetCache\IE\UX4WY9Z7\Server2_by_mimooh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0890" y="2331618"/>
            <a:ext cx="1158550" cy="163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2233649" y="3962322"/>
            <a:ext cx="1350934" cy="896835"/>
            <a:chOff x="1632" y="1248"/>
            <a:chExt cx="2682" cy="2286"/>
          </a:xfrm>
        </p:grpSpPr>
        <p:sp>
          <p:nvSpPr>
            <p:cNvPr id="7" name="Gear"/>
            <p:cNvSpPr>
              <a:spLocks noEditPoints="1" noChangeArrowheads="1"/>
            </p:cNvSpPr>
            <p:nvPr/>
          </p:nvSpPr>
          <p:spPr bwMode="auto">
            <a:xfrm>
              <a:off x="3119" y="1248"/>
              <a:ext cx="1195" cy="1048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US"/>
            </a:p>
          </p:txBody>
        </p:sp>
        <p:sp>
          <p:nvSpPr>
            <p:cNvPr id="8" name="AutoShape 4"/>
            <p:cNvSpPr>
              <a:spLocks noEditPoints="1" noChangeArrowheads="1"/>
            </p:cNvSpPr>
            <p:nvPr/>
          </p:nvSpPr>
          <p:spPr bwMode="auto">
            <a:xfrm>
              <a:off x="1632" y="1680"/>
              <a:ext cx="1429" cy="1253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US"/>
            </a:p>
          </p:txBody>
        </p:sp>
        <p:sp>
          <p:nvSpPr>
            <p:cNvPr id="9" name="AutoShape 5"/>
            <p:cNvSpPr>
              <a:spLocks noEditPoints="1" noChangeArrowheads="1"/>
            </p:cNvSpPr>
            <p:nvPr/>
          </p:nvSpPr>
          <p:spPr bwMode="auto">
            <a:xfrm>
              <a:off x="2559" y="2142"/>
              <a:ext cx="1588" cy="1392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4384" y="4435614"/>
            <a:ext cx="2206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Schedd </a:t>
            </a:r>
          </a:p>
          <a:p>
            <a:r>
              <a:rPr lang="en-US" sz="2000" dirty="0" smtClean="0"/>
              <a:t>with jobs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3500465" y="4743390"/>
            <a:ext cx="2206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Job router</a:t>
            </a:r>
            <a:endParaRPr lang="en-US" sz="20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1124499" y="4131802"/>
            <a:ext cx="1645885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1" name="TextBox 20"/>
          <p:cNvSpPr txBox="1"/>
          <p:nvPr/>
        </p:nvSpPr>
        <p:spPr>
          <a:xfrm>
            <a:off x="1761811" y="3722138"/>
            <a:ext cx="767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Job5</a:t>
            </a:r>
            <a:endParaRPr lang="en-US" sz="2000" dirty="0"/>
          </a:p>
        </p:txBody>
      </p:sp>
      <p:sp>
        <p:nvSpPr>
          <p:cNvPr id="22" name="Vertical Scroll 21"/>
          <p:cNvSpPr/>
          <p:nvPr/>
        </p:nvSpPr>
        <p:spPr bwMode="auto">
          <a:xfrm>
            <a:off x="7759818" y="4249307"/>
            <a:ext cx="601884" cy="1064642"/>
          </a:xfrm>
          <a:prstGeom prst="verticalScroll">
            <a:avLst/>
          </a:prstGeom>
          <a:solidFill>
            <a:srgbClr val="FF99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dirty="0"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dirty="0" smtClean="0"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Job5’</a:t>
            </a:r>
          </a:p>
        </p:txBody>
      </p:sp>
      <p:pic>
        <p:nvPicPr>
          <p:cNvPr id="23" name="Picture 2" descr="C:\Users\gthain\AppData\Local\Microsoft\Windows\INetCache\IE\UX4WY9Z7\Server2_by_mimooh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918" y="3143015"/>
            <a:ext cx="1158550" cy="163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Straight Arrow Connector 23"/>
          <p:cNvCxnSpPr/>
          <p:nvPr/>
        </p:nvCxnSpPr>
        <p:spPr bwMode="auto">
          <a:xfrm flipV="1">
            <a:off x="3702693" y="4122248"/>
            <a:ext cx="3440229" cy="43825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7" name="TextBox 26"/>
          <p:cNvSpPr txBox="1"/>
          <p:nvPr/>
        </p:nvSpPr>
        <p:spPr>
          <a:xfrm>
            <a:off x="5038826" y="4313053"/>
            <a:ext cx="767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Job5’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294065" y="801071"/>
            <a:ext cx="8377881" cy="138499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dirty="0" smtClean="0"/>
              <a:t>Requires GSI, SSL, for remote </a:t>
            </a:r>
            <a:r>
              <a:rPr lang="en-US" dirty="0" err="1" smtClean="0"/>
              <a:t>auth</a:t>
            </a:r>
            <a:endParaRPr lang="en-US" dirty="0" smtClean="0"/>
          </a:p>
          <a:p>
            <a:r>
              <a:rPr lang="en-US" dirty="0" smtClean="0"/>
              <a:t>Early binding – Jobs can wait ‘in line’ when </a:t>
            </a:r>
            <a:r>
              <a:rPr lang="en-US" dirty="0" err="1" smtClean="0"/>
              <a:t>startds</a:t>
            </a:r>
            <a:r>
              <a:rPr lang="en-US" dirty="0" smtClean="0"/>
              <a:t> idle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928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Like merging, but dynamic</a:t>
            </a:r>
          </a:p>
          <a:p>
            <a:pPr marL="0" indent="0">
              <a:buNone/>
            </a:pPr>
            <a:r>
              <a:rPr lang="en-US" dirty="0" smtClean="0"/>
              <a:t>Create Overlay pool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Glidein</a:t>
            </a:r>
            <a:r>
              <a:rPr lang="en-US" dirty="0" smtClean="0"/>
              <a:t>, </a:t>
            </a:r>
            <a:r>
              <a:rPr lang="en-US" dirty="0" err="1" smtClean="0"/>
              <a:t>HobbleIn</a:t>
            </a:r>
            <a:r>
              <a:rPr lang="en-US" dirty="0" smtClean="0"/>
              <a:t>, the idea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670" y="2599038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05" y="2500184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668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Like merging, but dynamic</a:t>
            </a:r>
          </a:p>
          <a:p>
            <a:pPr marL="0" indent="0">
              <a:buNone/>
            </a:pPr>
            <a:r>
              <a:rPr lang="en-US" dirty="0" smtClean="0"/>
              <a:t>Submit jobs, </a:t>
            </a:r>
            <a:r>
              <a:rPr lang="en-US" dirty="0" err="1" smtClean="0"/>
              <a:t>startds</a:t>
            </a:r>
            <a:r>
              <a:rPr lang="en-US" dirty="0" smtClean="0"/>
              <a:t> reporting home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Glidein</a:t>
            </a:r>
            <a:r>
              <a:rPr lang="en-US" dirty="0" smtClean="0"/>
              <a:t>, </a:t>
            </a:r>
            <a:r>
              <a:rPr lang="en-US" dirty="0" err="1" smtClean="0"/>
              <a:t>HobbleIn</a:t>
            </a:r>
            <a:r>
              <a:rPr lang="en-US" dirty="0" smtClean="0"/>
              <a:t>, the idea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670" y="2599038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05" y="2500184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992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23272" y="963786"/>
            <a:ext cx="3891928" cy="1355345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Executable =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condor_master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Arguments = -f –t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 = out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Queue 100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Glidein</a:t>
            </a:r>
            <a:r>
              <a:rPr lang="en-US" dirty="0" smtClean="0"/>
              <a:t>, </a:t>
            </a:r>
            <a:r>
              <a:rPr lang="en-US" dirty="0" err="1" smtClean="0"/>
              <a:t>HobbleIn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670" y="2599038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05" y="2500184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6"/>
          <p:cNvCxnSpPr/>
          <p:nvPr/>
        </p:nvCxnSpPr>
        <p:spPr bwMode="auto">
          <a:xfrm>
            <a:off x="4596885" y="2358887"/>
            <a:ext cx="505202" cy="3843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3354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Glidein</a:t>
            </a:r>
            <a:r>
              <a:rPr lang="en-US" dirty="0" smtClean="0"/>
              <a:t>, </a:t>
            </a:r>
            <a:r>
              <a:rPr lang="en-US" dirty="0" err="1" smtClean="0"/>
              <a:t>HobbleIn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670" y="2599038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05" y="2500184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1"/>
          <p:cNvSpPr txBox="1">
            <a:spLocks/>
          </p:cNvSpPr>
          <p:nvPr/>
        </p:nvSpPr>
        <p:spPr bwMode="auto">
          <a:xfrm>
            <a:off x="7021237" y="2375144"/>
            <a:ext cx="2122763" cy="69936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Char char="›"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pitchFamily="34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Marlett" pitchFamily="2" charset="2"/>
              <a:buChar char="h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Startd running as job</a:t>
            </a:r>
            <a:endParaRPr lang="en-US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ight Arrow 8"/>
          <p:cNvSpPr/>
          <p:nvPr/>
        </p:nvSpPr>
        <p:spPr bwMode="auto">
          <a:xfrm rot="9665900">
            <a:off x="2701287" y="3282434"/>
            <a:ext cx="4304541" cy="811661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29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491" y="0"/>
            <a:ext cx="9144000" cy="685800"/>
          </a:xfrm>
        </p:spPr>
        <p:txBody>
          <a:bodyPr/>
          <a:lstStyle/>
          <a:p>
            <a:r>
              <a:rPr lang="en-US" dirty="0" smtClean="0"/>
              <a:t>One HTCondor pool..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706" y="4233525"/>
            <a:ext cx="17143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Submit</a:t>
            </a:r>
          </a:p>
          <a:p>
            <a:r>
              <a:rPr lang="en-US" dirty="0" smtClean="0"/>
              <a:t>Machines</a:t>
            </a:r>
            <a:endParaRPr lang="en-US" dirty="0"/>
          </a:p>
        </p:txBody>
      </p:sp>
      <p:sp>
        <p:nvSpPr>
          <p:cNvPr id="6" name="Vertical Scroll 5"/>
          <p:cNvSpPr/>
          <p:nvPr/>
        </p:nvSpPr>
        <p:spPr bwMode="auto">
          <a:xfrm>
            <a:off x="932845" y="868330"/>
            <a:ext cx="451412" cy="694481"/>
          </a:xfrm>
          <a:prstGeom prst="verticalScroll">
            <a:avLst/>
          </a:prstGeom>
          <a:solidFill>
            <a:srgbClr val="FF99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2826" y="1063171"/>
            <a:ext cx="595357" cy="1027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226" y="1215571"/>
            <a:ext cx="595357" cy="1027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7626" y="1367971"/>
            <a:ext cx="595357" cy="1027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026" y="1520371"/>
            <a:ext cx="595357" cy="1027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2426" y="1672771"/>
            <a:ext cx="595357" cy="1027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4826" y="1825171"/>
            <a:ext cx="595357" cy="1027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7770026" y="2886932"/>
            <a:ext cx="137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Execute</a:t>
            </a:r>
            <a:endParaRPr lang="en-US" dirty="0"/>
          </a:p>
        </p:txBody>
      </p:sp>
      <p:pic>
        <p:nvPicPr>
          <p:cNvPr id="3074" name="Picture 2" descr="C:\Users\gthain\AppData\Local\Microsoft\Windows\INetCache\IE\UX4WY9Z7\Server2_by_mimooh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8" y="105233"/>
            <a:ext cx="1158551" cy="1638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952085" y="4189393"/>
            <a:ext cx="19445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Central Manager</a:t>
            </a:r>
            <a:endParaRPr lang="en-US" dirty="0"/>
          </a:p>
        </p:txBody>
      </p:sp>
      <p:pic>
        <p:nvPicPr>
          <p:cNvPr id="3075" name="Picture 3" descr="C:\Users\gthain\AppData\Local\Microsoft\Windows\INetCache\IE\AX77XF3R\stoplight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049" y="3701961"/>
            <a:ext cx="1033462" cy="1428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Arrow Connector 16"/>
          <p:cNvCxnSpPr/>
          <p:nvPr/>
        </p:nvCxnSpPr>
        <p:spPr bwMode="auto">
          <a:xfrm>
            <a:off x="1536815" y="2777615"/>
            <a:ext cx="2120785" cy="1411778"/>
          </a:xfrm>
          <a:prstGeom prst="straightConnector1">
            <a:avLst/>
          </a:prstGeom>
          <a:solidFill>
            <a:schemeClr val="accent1"/>
          </a:solidFill>
          <a:ln w="41275" cap="flat" cmpd="sng" algn="ctr">
            <a:solidFill>
              <a:schemeClr val="tx1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4822511" y="2600110"/>
            <a:ext cx="2795115" cy="1256266"/>
          </a:xfrm>
          <a:prstGeom prst="straightConnector1">
            <a:avLst/>
          </a:prstGeom>
          <a:solidFill>
            <a:schemeClr val="accent1"/>
          </a:solidFill>
          <a:ln w="41275" cap="flat" cmpd="sng" algn="ctr">
            <a:solidFill>
              <a:schemeClr val="tx1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1446042" y="1381295"/>
            <a:ext cx="5928569" cy="709348"/>
          </a:xfrm>
          <a:prstGeom prst="straightConnector1">
            <a:avLst/>
          </a:prstGeom>
          <a:solidFill>
            <a:schemeClr val="accent1"/>
          </a:solidFill>
          <a:ln w="41275" cap="flat" cmpd="sng" algn="ctr">
            <a:solidFill>
              <a:schemeClr val="tx1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Vertical Scroll 17"/>
          <p:cNvSpPr/>
          <p:nvPr/>
        </p:nvSpPr>
        <p:spPr bwMode="auto">
          <a:xfrm>
            <a:off x="953317" y="2143379"/>
            <a:ext cx="451412" cy="694481"/>
          </a:xfrm>
          <a:prstGeom prst="verticalScroll">
            <a:avLst/>
          </a:prstGeom>
          <a:solidFill>
            <a:srgbClr val="FF99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pic>
        <p:nvPicPr>
          <p:cNvPr id="19" name="Picture 2" descr="C:\Users\gthain\AppData\Local\Microsoft\Windows\INetCache\IE\UX4WY9Z7\Server2_by_mimooh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81295"/>
            <a:ext cx="1158551" cy="1638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:\Users\gthain\AppData\Local\Microsoft\Windows\INetCache\IE\UX4WY9Z7\Server2_by_mimooh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91" y="2837860"/>
            <a:ext cx="1158551" cy="1638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Vertical Scroll 23"/>
          <p:cNvSpPr/>
          <p:nvPr/>
        </p:nvSpPr>
        <p:spPr bwMode="auto">
          <a:xfrm>
            <a:off x="1016336" y="3557872"/>
            <a:ext cx="451412" cy="694481"/>
          </a:xfrm>
          <a:prstGeom prst="verticalScroll">
            <a:avLst/>
          </a:prstGeom>
          <a:solidFill>
            <a:srgbClr val="FF99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flipV="1">
            <a:off x="1598442" y="2243043"/>
            <a:ext cx="5928569" cy="95864"/>
          </a:xfrm>
          <a:prstGeom prst="straightConnector1">
            <a:avLst/>
          </a:prstGeom>
          <a:solidFill>
            <a:schemeClr val="accent1"/>
          </a:solidFill>
          <a:ln w="41275" cap="flat" cmpd="sng" algn="ctr">
            <a:solidFill>
              <a:schemeClr val="tx1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 flipV="1">
            <a:off x="1467748" y="2395443"/>
            <a:ext cx="6211663" cy="1014709"/>
          </a:xfrm>
          <a:prstGeom prst="straightConnector1">
            <a:avLst/>
          </a:prstGeom>
          <a:solidFill>
            <a:schemeClr val="accent1"/>
          </a:solidFill>
          <a:ln w="41275" cap="flat" cmpd="sng" algn="ctr">
            <a:solidFill>
              <a:schemeClr val="tx1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1796005" y="3809567"/>
            <a:ext cx="1977900" cy="1051599"/>
          </a:xfrm>
          <a:prstGeom prst="straightConnector1">
            <a:avLst/>
          </a:prstGeom>
          <a:solidFill>
            <a:schemeClr val="accent1"/>
          </a:solidFill>
          <a:ln w="41275" cap="flat" cmpd="sng" algn="ctr">
            <a:solidFill>
              <a:schemeClr val="tx1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1467748" y="1576907"/>
            <a:ext cx="2391888" cy="2309155"/>
          </a:xfrm>
          <a:prstGeom prst="straightConnector1">
            <a:avLst/>
          </a:prstGeom>
          <a:solidFill>
            <a:schemeClr val="accent1"/>
          </a:solidFill>
          <a:ln w="41275" cap="flat" cmpd="sng" algn="ctr">
            <a:solidFill>
              <a:schemeClr val="tx1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6594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Late binding</a:t>
            </a:r>
          </a:p>
          <a:p>
            <a:pPr marL="0" indent="0">
              <a:buNone/>
            </a:pPr>
            <a:r>
              <a:rPr lang="en-US" dirty="0" smtClean="0"/>
              <a:t>Easy to merge lots of pools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Glidein</a:t>
            </a:r>
            <a:r>
              <a:rPr lang="en-US" dirty="0" smtClean="0"/>
              <a:t>, </a:t>
            </a:r>
            <a:r>
              <a:rPr lang="en-US" dirty="0" err="1" smtClean="0"/>
              <a:t>HobbleIn</a:t>
            </a:r>
            <a:r>
              <a:rPr lang="en-US" dirty="0" smtClean="0"/>
              <a:t>, pros: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670" y="2599038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05" y="2500184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31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Startd runs as non-root, some feature gone</a:t>
            </a:r>
          </a:p>
          <a:p>
            <a:pPr marL="0" indent="0">
              <a:buNone/>
            </a:pPr>
            <a:r>
              <a:rPr lang="en-US" dirty="0" smtClean="0"/>
              <a:t>Need good networking</a:t>
            </a:r>
          </a:p>
          <a:p>
            <a:pPr marL="0" indent="0">
              <a:buNone/>
            </a:pPr>
            <a:r>
              <a:rPr lang="en-US" dirty="0" smtClean="0"/>
              <a:t>Debugging can be tricky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Glidein</a:t>
            </a:r>
            <a:r>
              <a:rPr lang="en-US" dirty="0" smtClean="0"/>
              <a:t>, </a:t>
            </a:r>
            <a:r>
              <a:rPr lang="en-US" dirty="0" err="1" smtClean="0"/>
              <a:t>HobbleIn</a:t>
            </a:r>
            <a:r>
              <a:rPr lang="en-US" dirty="0" smtClean="0"/>
              <a:t>, cons: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670" y="2599038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05" y="2500184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749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we could:</a:t>
            </a:r>
          </a:p>
          <a:p>
            <a:pPr lvl="1"/>
            <a:r>
              <a:rPr lang="en-US" dirty="0" smtClean="0"/>
              <a:t>Pay for a new standalone pool in AWS</a:t>
            </a:r>
          </a:p>
          <a:p>
            <a:pPr lvl="1"/>
            <a:r>
              <a:rPr lang="en-US" dirty="0" smtClean="0"/>
              <a:t>Flock to that pool</a:t>
            </a:r>
          </a:p>
          <a:p>
            <a:r>
              <a:rPr lang="en-US" dirty="0" err="1"/>
              <a:t>c</a:t>
            </a:r>
            <a:r>
              <a:rPr lang="en-US" dirty="0" err="1" smtClean="0"/>
              <a:t>ondor_annex</a:t>
            </a:r>
            <a:r>
              <a:rPr lang="en-US" dirty="0" smtClean="0"/>
              <a:t> makes this easy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3604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Implementation of </a:t>
            </a:r>
            <a:r>
              <a:rPr lang="en-US" dirty="0" err="1" smtClean="0"/>
              <a:t>Glidein</a:t>
            </a:r>
            <a:r>
              <a:rPr lang="en-US" dirty="0" smtClean="0"/>
              <a:t> idea for OSG</a:t>
            </a:r>
          </a:p>
          <a:p>
            <a:r>
              <a:rPr lang="en-US" dirty="0" smtClean="0"/>
              <a:t>Very sophisticated</a:t>
            </a:r>
          </a:p>
          <a:p>
            <a:r>
              <a:rPr lang="en-US" dirty="0" smtClean="0"/>
              <a:t>Needs GSI security </a:t>
            </a:r>
          </a:p>
          <a:p>
            <a:r>
              <a:rPr lang="en-US" dirty="0" smtClean="0"/>
              <a:t>Requires lot of work to setup, run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GlideinWMS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64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Combines condor-c, job router</a:t>
            </a:r>
          </a:p>
          <a:p>
            <a:r>
              <a:rPr lang="en-US" dirty="0" smtClean="0"/>
              <a:t>“Door” to non-condor remote pools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Condor-CE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05" y="2599038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File:Slurm logo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5178" y="3935392"/>
            <a:ext cx="1189227" cy="1088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Condor logo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484" b="37171"/>
          <a:stretch/>
        </p:blipFill>
        <p:spPr bwMode="auto">
          <a:xfrm>
            <a:off x="6852253" y="3128828"/>
            <a:ext cx="2309832" cy="608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upload.wikimedia.org/wikipedia/en/0/04/GridEngin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853" y="2419109"/>
            <a:ext cx="2003494" cy="457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gthain\AppData\Local\Microsoft\Windows\INetCache\IE\QLYE9VBL\382px-L-doorVector.svg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18677" y="2647806"/>
            <a:ext cx="968752" cy="1322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742688" y="3956394"/>
            <a:ext cx="1743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Condor-</a:t>
            </a:r>
            <a:r>
              <a:rPr lang="en-US" dirty="0" err="1" smtClean="0"/>
              <a:t>ce</a:t>
            </a:r>
            <a:endParaRPr lang="en-US" dirty="0"/>
          </a:p>
        </p:txBody>
      </p:sp>
      <p:sp>
        <p:nvSpPr>
          <p:cNvPr id="8" name="Curved Down Arrow 7"/>
          <p:cNvSpPr/>
          <p:nvPr/>
        </p:nvSpPr>
        <p:spPr bwMode="auto">
          <a:xfrm>
            <a:off x="981456" y="2311512"/>
            <a:ext cx="4980432" cy="818603"/>
          </a:xfrm>
          <a:prstGeom prst="curvedDownArrow">
            <a:avLst>
              <a:gd name="adj1" fmla="val 25000"/>
              <a:gd name="adj2" fmla="val 116957"/>
              <a:gd name="adj3" fmla="val 3607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cxnSp>
        <p:nvCxnSpPr>
          <p:cNvPr id="10" name="Straight Arrow Connector 9"/>
          <p:cNvCxnSpPr>
            <a:stCxn id="1031" idx="1"/>
            <a:endCxn id="1030" idx="1"/>
          </p:cNvCxnSpPr>
          <p:nvPr/>
        </p:nvCxnSpPr>
        <p:spPr bwMode="auto">
          <a:xfrm flipV="1">
            <a:off x="6187429" y="2648081"/>
            <a:ext cx="512424" cy="66076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Straight Arrow Connector 14"/>
          <p:cNvCxnSpPr>
            <a:endCxn id="1028" idx="1"/>
          </p:cNvCxnSpPr>
          <p:nvPr/>
        </p:nvCxnSpPr>
        <p:spPr bwMode="auto">
          <a:xfrm flipV="1">
            <a:off x="6187429" y="3433100"/>
            <a:ext cx="664824" cy="2814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" name="Straight Arrow Connector 15"/>
          <p:cNvCxnSpPr>
            <a:endCxn id="1026" idx="1"/>
          </p:cNvCxnSpPr>
          <p:nvPr/>
        </p:nvCxnSpPr>
        <p:spPr bwMode="auto">
          <a:xfrm>
            <a:off x="6187429" y="3613641"/>
            <a:ext cx="667749" cy="86597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8632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7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pools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670" y="2599038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05" y="2599038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urved Down Arrow 3"/>
          <p:cNvSpPr/>
          <p:nvPr/>
        </p:nvSpPr>
        <p:spPr bwMode="auto">
          <a:xfrm rot="234659">
            <a:off x="667263" y="926756"/>
            <a:ext cx="8217243" cy="1890583"/>
          </a:xfrm>
          <a:prstGeom prst="curvedDownArrow">
            <a:avLst>
              <a:gd name="adj1" fmla="val 21140"/>
              <a:gd name="adj2" fmla="val 50000"/>
              <a:gd name="adj3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Times New Roman" charset="0"/>
              <a:ea typeface="ＭＳ Ｐゴシック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Times New Roman" charset="0"/>
                <a:ea typeface="ＭＳ Ｐゴシック" charset="0"/>
              </a:rPr>
              <a:t>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    Forward jobs from here to …..                   here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Times New Roman" charset="0"/>
              <a:ea typeface="ＭＳ Ｐゴシック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25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Policy Questions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670" y="2599038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05" y="2500184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1210" y="801072"/>
            <a:ext cx="8377881" cy="224676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dirty="0" smtClean="0"/>
              <a:t>From just one schedd?</a:t>
            </a:r>
            <a:endParaRPr lang="en-US" dirty="0"/>
          </a:p>
          <a:p>
            <a:r>
              <a:rPr lang="en-US" dirty="0" smtClean="0"/>
              <a:t>For all jobs?</a:t>
            </a:r>
          </a:p>
          <a:p>
            <a:r>
              <a:rPr lang="en-US" dirty="0" smtClean="0"/>
              <a:t>To all </a:t>
            </a:r>
            <a:r>
              <a:rPr lang="en-US" dirty="0" err="1" smtClean="0"/>
              <a:t>startds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Who decides to send jobs?</a:t>
            </a:r>
          </a:p>
          <a:p>
            <a:endParaRPr lang="en-US" dirty="0" smtClean="0"/>
          </a:p>
          <a:p>
            <a:r>
              <a:rPr lang="en-US" dirty="0" smtClean="0"/>
              <a:t>When to decide?</a:t>
            </a:r>
          </a:p>
          <a:p>
            <a:r>
              <a:rPr lang="en-US" dirty="0" smtClean="0"/>
              <a:t>What about firewalls?</a:t>
            </a:r>
          </a:p>
          <a:p>
            <a:r>
              <a:rPr lang="en-US" dirty="0" smtClean="0"/>
              <a:t>Who is the Administrator?</a:t>
            </a:r>
          </a:p>
          <a:p>
            <a:r>
              <a:rPr lang="en-US" dirty="0" smtClean="0"/>
              <a:t>Accounting and fair share</a:t>
            </a:r>
          </a:p>
        </p:txBody>
      </p:sp>
    </p:spTree>
    <p:extLst>
      <p:ext uri="{BB962C8B-B14F-4D97-AF65-F5344CB8AC3E}">
        <p14:creationId xmlns:p14="http://schemas.microsoft.com/office/powerpoint/2010/main" val="90032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Merging: Just one 1 big pool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34" y="751833"/>
            <a:ext cx="3697244" cy="2083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384" y="751833"/>
            <a:ext cx="3697244" cy="2083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Multiply 3"/>
          <p:cNvSpPr/>
          <p:nvPr/>
        </p:nvSpPr>
        <p:spPr bwMode="auto">
          <a:xfrm>
            <a:off x="6413157" y="2026508"/>
            <a:ext cx="1062681" cy="1013254"/>
          </a:xfrm>
          <a:prstGeom prst="mathMultiply">
            <a:avLst>
              <a:gd name="adj1" fmla="val 1254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8" name="Multiply 7"/>
          <p:cNvSpPr/>
          <p:nvPr/>
        </p:nvSpPr>
        <p:spPr bwMode="auto">
          <a:xfrm>
            <a:off x="7096897" y="1208736"/>
            <a:ext cx="1062681" cy="1013254"/>
          </a:xfrm>
          <a:prstGeom prst="mathMultiply">
            <a:avLst>
              <a:gd name="adj1" fmla="val 1254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9" name="Multiply 8"/>
          <p:cNvSpPr/>
          <p:nvPr/>
        </p:nvSpPr>
        <p:spPr bwMode="auto">
          <a:xfrm>
            <a:off x="5787081" y="1013253"/>
            <a:ext cx="1062681" cy="1359243"/>
          </a:xfrm>
          <a:prstGeom prst="mathMultiply">
            <a:avLst>
              <a:gd name="adj1" fmla="val 1254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2730844" y="1208736"/>
            <a:ext cx="2612940" cy="132439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2829698" y="1673225"/>
            <a:ext cx="2514086" cy="97112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2829698" y="2221990"/>
            <a:ext cx="2460540" cy="5201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/>
          <p:nvPr/>
        </p:nvCxnSpPr>
        <p:spPr bwMode="auto">
          <a:xfrm>
            <a:off x="8501449" y="2158785"/>
            <a:ext cx="0" cy="96747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>
            <a:off x="1927654" y="3126259"/>
            <a:ext cx="6573795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" name="Straight Connector 40"/>
          <p:cNvCxnSpPr/>
          <p:nvPr/>
        </p:nvCxnSpPr>
        <p:spPr bwMode="auto">
          <a:xfrm flipV="1">
            <a:off x="1927654" y="2835709"/>
            <a:ext cx="0" cy="29055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8" name="TextBox 47"/>
          <p:cNvSpPr txBox="1"/>
          <p:nvPr/>
        </p:nvSpPr>
        <p:spPr>
          <a:xfrm>
            <a:off x="1705232" y="3694670"/>
            <a:ext cx="6796217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CONDOR_HOST = OTHER_CM_MACHINE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07459" y="4248606"/>
            <a:ext cx="66726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Change right hand condor pool’s </a:t>
            </a:r>
            <a:r>
              <a:rPr lang="en-US" dirty="0" err="1" smtClean="0"/>
              <a:t>config</a:t>
            </a:r>
            <a:r>
              <a:rPr lang="en-US" dirty="0" smtClean="0"/>
              <a:t>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17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48" grpId="0" animBg="1"/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Merging: Pros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34" y="751833"/>
            <a:ext cx="3697244" cy="2083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384" y="751833"/>
            <a:ext cx="3697244" cy="2083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Multiply 3"/>
          <p:cNvSpPr/>
          <p:nvPr/>
        </p:nvSpPr>
        <p:spPr bwMode="auto">
          <a:xfrm>
            <a:off x="6413157" y="2026508"/>
            <a:ext cx="1062681" cy="1013254"/>
          </a:xfrm>
          <a:prstGeom prst="mathMultiply">
            <a:avLst>
              <a:gd name="adj1" fmla="val 1254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8" name="Multiply 7"/>
          <p:cNvSpPr/>
          <p:nvPr/>
        </p:nvSpPr>
        <p:spPr bwMode="auto">
          <a:xfrm>
            <a:off x="7096897" y="1208736"/>
            <a:ext cx="1062681" cy="1013254"/>
          </a:xfrm>
          <a:prstGeom prst="mathMultiply">
            <a:avLst>
              <a:gd name="adj1" fmla="val 1254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9" name="Multiply 8"/>
          <p:cNvSpPr/>
          <p:nvPr/>
        </p:nvSpPr>
        <p:spPr bwMode="auto">
          <a:xfrm>
            <a:off x="5787081" y="1013253"/>
            <a:ext cx="1062681" cy="1359243"/>
          </a:xfrm>
          <a:prstGeom prst="mathMultiply">
            <a:avLst>
              <a:gd name="adj1" fmla="val 1254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2730844" y="1208736"/>
            <a:ext cx="2612940" cy="132439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2829698" y="1673225"/>
            <a:ext cx="2514086" cy="97112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2829698" y="2221990"/>
            <a:ext cx="2460540" cy="5201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/>
          <p:nvPr/>
        </p:nvCxnSpPr>
        <p:spPr bwMode="auto">
          <a:xfrm>
            <a:off x="8501449" y="2158785"/>
            <a:ext cx="0" cy="96747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>
            <a:off x="1927654" y="3126259"/>
            <a:ext cx="6573795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" name="Straight Connector 40"/>
          <p:cNvCxnSpPr/>
          <p:nvPr/>
        </p:nvCxnSpPr>
        <p:spPr bwMode="auto">
          <a:xfrm flipV="1">
            <a:off x="1927654" y="2835709"/>
            <a:ext cx="0" cy="29055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9" name="TextBox 48"/>
          <p:cNvSpPr txBox="1"/>
          <p:nvPr/>
        </p:nvSpPr>
        <p:spPr>
          <a:xfrm>
            <a:off x="195134" y="3202517"/>
            <a:ext cx="82958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Easy to implement</a:t>
            </a:r>
          </a:p>
          <a:p>
            <a:r>
              <a:rPr lang="en-US" dirty="0" smtClean="0"/>
              <a:t>All jobs go to all machines</a:t>
            </a:r>
          </a:p>
          <a:p>
            <a:r>
              <a:rPr lang="en-US" dirty="0" smtClean="0"/>
              <a:t>Single fair share and accounting records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26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Merging: Cons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34" y="751833"/>
            <a:ext cx="3697244" cy="2083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384" y="751833"/>
            <a:ext cx="3697244" cy="2083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Multiply 3"/>
          <p:cNvSpPr/>
          <p:nvPr/>
        </p:nvSpPr>
        <p:spPr bwMode="auto">
          <a:xfrm>
            <a:off x="6413157" y="2026508"/>
            <a:ext cx="1062681" cy="1013254"/>
          </a:xfrm>
          <a:prstGeom prst="mathMultiply">
            <a:avLst>
              <a:gd name="adj1" fmla="val 1254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8" name="Multiply 7"/>
          <p:cNvSpPr/>
          <p:nvPr/>
        </p:nvSpPr>
        <p:spPr bwMode="auto">
          <a:xfrm>
            <a:off x="7096897" y="1208736"/>
            <a:ext cx="1062681" cy="1013254"/>
          </a:xfrm>
          <a:prstGeom prst="mathMultiply">
            <a:avLst>
              <a:gd name="adj1" fmla="val 1254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9" name="Multiply 8"/>
          <p:cNvSpPr/>
          <p:nvPr/>
        </p:nvSpPr>
        <p:spPr bwMode="auto">
          <a:xfrm>
            <a:off x="5787081" y="1013253"/>
            <a:ext cx="1062681" cy="1359243"/>
          </a:xfrm>
          <a:prstGeom prst="mathMultiply">
            <a:avLst>
              <a:gd name="adj1" fmla="val 1254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2730844" y="1208736"/>
            <a:ext cx="2612940" cy="132439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2829698" y="1673225"/>
            <a:ext cx="2514086" cy="97112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2829698" y="2221990"/>
            <a:ext cx="2460540" cy="5201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/>
          <p:nvPr/>
        </p:nvCxnSpPr>
        <p:spPr bwMode="auto">
          <a:xfrm>
            <a:off x="8501449" y="2158785"/>
            <a:ext cx="0" cy="96747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>
            <a:off x="1927654" y="3126259"/>
            <a:ext cx="6573795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" name="Straight Connector 40"/>
          <p:cNvCxnSpPr/>
          <p:nvPr/>
        </p:nvCxnSpPr>
        <p:spPr bwMode="auto">
          <a:xfrm flipV="1">
            <a:off x="1927654" y="2835709"/>
            <a:ext cx="0" cy="29055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9" name="TextBox 48"/>
          <p:cNvSpPr txBox="1"/>
          <p:nvPr/>
        </p:nvSpPr>
        <p:spPr>
          <a:xfrm>
            <a:off x="195134" y="3202517"/>
            <a:ext cx="82958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Requires one central manager – one accountant</a:t>
            </a:r>
          </a:p>
          <a:p>
            <a:r>
              <a:rPr lang="en-US" dirty="0" smtClean="0"/>
              <a:t>May have firewall and networking problems</a:t>
            </a:r>
          </a:p>
          <a:p>
            <a:r>
              <a:rPr lang="en-US" dirty="0" smtClean="0"/>
              <a:t>Can’t keep pools separate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19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Flocking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670" y="2599038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05" y="2599038"/>
            <a:ext cx="4304880" cy="242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3056" y="803189"/>
            <a:ext cx="9147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Flocking is a relationship from ONE SCHEDD to another CM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 bwMode="auto">
          <a:xfrm rot="501287">
            <a:off x="714852" y="3825074"/>
            <a:ext cx="6137095" cy="52434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2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HTCondor-Presentation-Template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3_CondorNe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ndorNew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HTCondor-Presentation-Template</Template>
  <TotalTime>49636</TotalTime>
  <Words>781</Words>
  <Application>Microsoft Office PowerPoint</Application>
  <PresentationFormat>On-screen Show (16:9)</PresentationFormat>
  <Paragraphs>267</Paragraphs>
  <Slides>35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HTCondor-Presentation-Template</vt:lpstr>
      <vt:lpstr>Federating HTCondor pools</vt:lpstr>
      <vt:lpstr>Agenda</vt:lpstr>
      <vt:lpstr>One HTCondor pool..</vt:lpstr>
      <vt:lpstr>Two pools</vt:lpstr>
      <vt:lpstr>Many Policy Questions</vt:lpstr>
      <vt:lpstr>Merging: Just one 1 big pool</vt:lpstr>
      <vt:lpstr>Merging: Pros</vt:lpstr>
      <vt:lpstr>Merging: Cons</vt:lpstr>
      <vt:lpstr>Flocking</vt:lpstr>
      <vt:lpstr>Flocking</vt:lpstr>
      <vt:lpstr>Flocking: Pros</vt:lpstr>
      <vt:lpstr>Flocking: Cons</vt:lpstr>
      <vt:lpstr>Selective Flocking</vt:lpstr>
      <vt:lpstr>Selective Flocking</vt:lpstr>
      <vt:lpstr>Startd (reverse) Flocking</vt:lpstr>
      <vt:lpstr>Startd Flocking Config</vt:lpstr>
      <vt:lpstr>Startd Flocking: Pros</vt:lpstr>
      <vt:lpstr>Startd Flocking: Cons</vt:lpstr>
      <vt:lpstr>Condor-C</vt:lpstr>
      <vt:lpstr>Condor-C: Pros</vt:lpstr>
      <vt:lpstr>Condor-C: Cons</vt:lpstr>
      <vt:lpstr>Job Router: config</vt:lpstr>
      <vt:lpstr>Job Router</vt:lpstr>
      <vt:lpstr>Job Router: pros</vt:lpstr>
      <vt:lpstr>Job Router: cons</vt:lpstr>
      <vt:lpstr>Glidein, HobbleIn, the idea</vt:lpstr>
      <vt:lpstr>Glidein, HobbleIn, the idea</vt:lpstr>
      <vt:lpstr>Glidein, HobbleIn</vt:lpstr>
      <vt:lpstr>Glidein, HobbleIn</vt:lpstr>
      <vt:lpstr>Glidein, HobbleIn, pros:</vt:lpstr>
      <vt:lpstr>Glidein, HobbleIn, cons:</vt:lpstr>
      <vt:lpstr>Annex</vt:lpstr>
      <vt:lpstr>GlideinWMS</vt:lpstr>
      <vt:lpstr>Condor-CE</vt:lpstr>
      <vt:lpstr>Conclusion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High Throughput was my cluster?  Greg Thain  Center for High Throughput Computing</dc:title>
  <dc:creator>gthain</dc:creator>
  <cp:lastModifiedBy>gthain</cp:lastModifiedBy>
  <cp:revision>369</cp:revision>
  <dcterms:created xsi:type="dcterms:W3CDTF">2014-04-23T21:43:38Z</dcterms:created>
  <dcterms:modified xsi:type="dcterms:W3CDTF">2019-03-31T05:48:54Z</dcterms:modified>
</cp:coreProperties>
</file>