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5143500" cx="9144000"/>
  <p:notesSz cx="6858000" cy="9144000"/>
  <p:embeddedFontLst>
    <p:embeddedFont>
      <p:font typeface="Roboto Mono"/>
      <p:regular r:id="rId25"/>
      <p:bold r:id="rId26"/>
      <p:italic r:id="rId27"/>
      <p:boldItalic r:id="rId28"/>
    </p:embeddedFont>
    <p:embeddedFont>
      <p:font typeface="Source Sans Pro"/>
      <p:regular r:id="rId29"/>
      <p:bold r:id="rId30"/>
      <p:italic r:id="rId31"/>
      <p:boldItalic r:id="rId3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RobotoMono-bold.fntdata"/><Relationship Id="rId25" Type="http://schemas.openxmlformats.org/officeDocument/2006/relationships/font" Target="fonts/RobotoMono-regular.fntdata"/><Relationship Id="rId28" Type="http://schemas.openxmlformats.org/officeDocument/2006/relationships/font" Target="fonts/RobotoMono-boldItalic.fntdata"/><Relationship Id="rId27" Type="http://schemas.openxmlformats.org/officeDocument/2006/relationships/font" Target="fonts/RobotoMon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SourceSansPro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SourceSansPro-italic.fntdata"/><Relationship Id="rId30" Type="http://schemas.openxmlformats.org/officeDocument/2006/relationships/font" Target="fonts/SourceSansPro-bold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32" Type="http://schemas.openxmlformats.org/officeDocument/2006/relationships/font" Target="fonts/SourceSansPro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2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g55c67d24c0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g55c67d24c0_0_16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55c451b022_0_3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g55c451b022_0_39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g55c451b022_0_5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g55c451b022_0_5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4" name="Google Shape;52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7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g55c451b022_0_2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g55c451b022_0_25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g55c451b02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6" name="Google Shape;576;g55c451b022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3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5" name="Google Shape;62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0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g55c67d24c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2" name="Google Shape;632;g55c67d24c0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7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g55c451b022_0_6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9" name="Google Shape;639;g55c451b022_0_60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5cb9829ea_0_0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5cb9829e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4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6" name="Google Shape;64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55cb9829ea_0_68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55cb9829ea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55cb9829ea_0_143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55cb9829ea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55cb9829ea_0_219:notes"/>
          <p:cNvSpPr/>
          <p:nvPr>
            <p:ph idx="2" type="sldImg"/>
          </p:nvPr>
        </p:nvSpPr>
        <p:spPr>
          <a:xfrm>
            <a:off x="381304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55cb9829ea_0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9" name="Google Shape;38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555dbc771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0" name="Google Shape;430;g555dbc771e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55c451b022_0_5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g55c451b022_0_59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2" name="Google Shape;52;p12"/>
          <p:cNvSpPr txBox="1"/>
          <p:nvPr/>
        </p:nvSpPr>
        <p:spPr>
          <a:xfrm>
            <a:off x="111700" y="4745425"/>
            <a:ext cx="1309500" cy="2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Source Sans Pro"/>
                <a:ea typeface="Source Sans Pro"/>
                <a:cs typeface="Source Sans Pro"/>
                <a:sym typeface="Source Sans Pro"/>
              </a:rPr>
              <a:t>April 1, 2019</a:t>
            </a:r>
            <a:endParaRPr sz="10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53" name="Google Shape;53;p12"/>
          <p:cNvSpPr txBox="1"/>
          <p:nvPr/>
        </p:nvSpPr>
        <p:spPr>
          <a:xfrm>
            <a:off x="3165900" y="4745425"/>
            <a:ext cx="2812200" cy="2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Source Sans Pro"/>
                <a:ea typeface="Source Sans Pro"/>
                <a:cs typeface="Source Sans Pro"/>
                <a:sym typeface="Source Sans Pro"/>
              </a:rPr>
              <a:t>ISGC - HTCondor-CE: Basics and Architecture</a:t>
            </a:r>
            <a:endParaRPr sz="10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>
  <p:cSld name="TITLE_AND_BODY_1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311760" y="2151000"/>
            <a:ext cx="8520000" cy="84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457200" y="1203480"/>
            <a:ext cx="8229300" cy="298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rtl="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457200" y="1203480"/>
            <a:ext cx="8229300" cy="29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rtl="0" algn="l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indent="-228600" lvl="1" marL="914400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rtl="0" algn="l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rtl="0" algn="l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/>
        </p:nvSpPr>
        <p:spPr>
          <a:xfrm>
            <a:off x="111700" y="4745425"/>
            <a:ext cx="1309500" cy="2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Source Sans Pro"/>
                <a:ea typeface="Source Sans Pro"/>
                <a:cs typeface="Source Sans Pro"/>
                <a:sym typeface="Source Sans Pro"/>
              </a:rPr>
              <a:t>April 1, 2019</a:t>
            </a:r>
            <a:endParaRPr sz="10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60" name="Google Shape;60;p14"/>
          <p:cNvSpPr txBox="1"/>
          <p:nvPr/>
        </p:nvSpPr>
        <p:spPr>
          <a:xfrm>
            <a:off x="3165900" y="4745425"/>
            <a:ext cx="2812200" cy="2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Source Sans Pro"/>
                <a:ea typeface="Source Sans Pro"/>
                <a:cs typeface="Source Sans Pro"/>
                <a:sym typeface="Source Sans Pro"/>
              </a:rPr>
              <a:t>ISGC - HTCondor-CE: Basics and Architecture</a:t>
            </a:r>
            <a:endParaRPr sz="10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" name="Google Shape;20;p4"/>
          <p:cNvSpPr txBox="1"/>
          <p:nvPr/>
        </p:nvSpPr>
        <p:spPr>
          <a:xfrm>
            <a:off x="111700" y="4745425"/>
            <a:ext cx="1309500" cy="2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Source Sans Pro"/>
                <a:ea typeface="Source Sans Pro"/>
                <a:cs typeface="Source Sans Pro"/>
                <a:sym typeface="Source Sans Pro"/>
              </a:rPr>
              <a:t>April 1, 2019</a:t>
            </a:r>
            <a:endParaRPr sz="10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1" name="Google Shape;21;p4"/>
          <p:cNvSpPr txBox="1"/>
          <p:nvPr/>
        </p:nvSpPr>
        <p:spPr>
          <a:xfrm>
            <a:off x="3165900" y="4745425"/>
            <a:ext cx="2812200" cy="2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latin typeface="Source Sans Pro"/>
                <a:ea typeface="Source Sans Pro"/>
                <a:cs typeface="Source Sans Pro"/>
                <a:sym typeface="Source Sans Pro"/>
              </a:rPr>
              <a:t>ISGC - HTCondor-CE: Basics and Architecture</a:t>
            </a:r>
            <a:endParaRPr sz="10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osg-bosco.github.io/docs/" TargetMode="Externa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github.com/opensciencegrid/htcondor-ce/tree/master/contrib/bdii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s://htcondor-wiki.cs.wisc.edu/index.cgi/wiki?p=InstallHtcondorCe" TargetMode="External"/><Relationship Id="rId4" Type="http://schemas.openxmlformats.org/officeDocument/2006/relationships/hyperlink" Target="https://opensciencegrid.org/docs/compute-element/htcondor-ce-overview/" TargetMode="External"/><Relationship Id="rId5" Type="http://schemas.openxmlformats.org/officeDocument/2006/relationships/hyperlink" Target="https://opensciencegrid.org/docs/compute-element/job-router-recipes/" TargetMode="External"/><Relationship Id="rId6" Type="http://schemas.openxmlformats.org/officeDocument/2006/relationships/hyperlink" Target="https://opensciencegrid.org/docs/compute-element/troubleshoot-htcondor-ce/" TargetMode="External"/><Relationship Id="rId7" Type="http://schemas.openxmlformats.org/officeDocument/2006/relationships/hyperlink" Target="mailto:htcondor-users@htcondor.org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311760" y="592320"/>
            <a:ext cx="8520000" cy="205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2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HTCondor-CE:</a:t>
            </a:r>
            <a:br>
              <a:rPr b="0" i="0" lang="en-US" sz="1800" u="none" cap="none" strike="noStrike"/>
            </a:br>
            <a:r>
              <a:rPr b="0" i="0" lang="en-US" sz="52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Basics and Architecture</a:t>
            </a:r>
            <a:endParaRPr b="0" i="0" sz="5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5"/>
          <p:cNvSpPr txBox="1"/>
          <p:nvPr/>
        </p:nvSpPr>
        <p:spPr>
          <a:xfrm>
            <a:off x="311760" y="2605440"/>
            <a:ext cx="8520000" cy="7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2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ISGC 2019 - Taipei, Taiwan</a:t>
            </a:r>
            <a:br>
              <a:rPr lang="en-US" sz="28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b="0" i="0" lang="en-US" sz="28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Brian Lin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University of Wisconsin — Madison</a:t>
            </a:r>
            <a:endParaRPr b="0" i="0" sz="2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98200" y="4173048"/>
            <a:ext cx="3992400" cy="71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24"/>
          <p:cNvSpPr txBox="1"/>
          <p:nvPr/>
        </p:nvSpPr>
        <p:spPr>
          <a:xfrm>
            <a:off x="311760" y="444960"/>
            <a:ext cx="85200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Source Sans Pro"/>
                <a:ea typeface="Source Sans Pro"/>
                <a:cs typeface="Source Sans Pro"/>
                <a:sym typeface="Source Sans Pro"/>
              </a:rPr>
              <a:t>HTCondor-CE + HTCondor Batch System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p24"/>
          <p:cNvSpPr txBox="1"/>
          <p:nvPr/>
        </p:nvSpPr>
        <p:spPr>
          <a:xfrm>
            <a:off x="8472600" y="4663080"/>
            <a:ext cx="548400" cy="39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8" name="Google Shape;448;p24"/>
          <p:cNvSpPr txBox="1"/>
          <p:nvPr/>
        </p:nvSpPr>
        <p:spPr>
          <a:xfrm>
            <a:off x="311755" y="1152350"/>
            <a:ext cx="4175400" cy="34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Sans Pro"/>
              <a:buChar char="-"/>
            </a:pP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Two sets of HTCondor daemons</a:t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Source Sans Pro"/>
              <a:buChar char="−"/>
            </a:pP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Two sets of configuration: </a:t>
            </a:r>
            <a:r>
              <a:rPr lang="en-US" sz="1600"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/etc/condor-ce/config.d/</a:t>
            </a: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 and </a:t>
            </a:r>
            <a:r>
              <a:rPr lang="en-US" sz="1600"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/etc/condor/config.d/</a:t>
            </a:r>
            <a:endParaRPr sz="1600">
              <a:highlight>
                <a:srgbClr val="FFAB40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Source Sans Pro"/>
              <a:buChar char="−"/>
            </a:pP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Two sets of logs: </a:t>
            </a:r>
            <a:r>
              <a:rPr lang="en-US" sz="1600"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/var/log/condor-ce/</a:t>
            </a: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 and </a:t>
            </a:r>
            <a:r>
              <a:rPr lang="en-US" sz="1600"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/var/log/condor/</a:t>
            </a:r>
            <a:endParaRPr sz="1600">
              <a:highlight>
                <a:srgbClr val="FFAB40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-"/>
            </a:pP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Note the lack of the </a:t>
            </a:r>
            <a:r>
              <a:rPr lang="en-US" sz="1800">
                <a:solidFill>
                  <a:schemeClr val="dk1"/>
                </a:solidFill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condor_negotiator</a:t>
            </a: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for the CE set of daemons. HTCondor-CE doesn’t manage any worker nodes so it doesn’t need to do matchmaking!</a:t>
            </a: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49" name="Google Shape;449;p24"/>
          <p:cNvSpPr txBox="1"/>
          <p:nvPr/>
        </p:nvSpPr>
        <p:spPr>
          <a:xfrm>
            <a:off x="4661480" y="1152350"/>
            <a:ext cx="4175400" cy="34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Roboto Mono"/>
                <a:ea typeface="Roboto Mono"/>
                <a:cs typeface="Roboto Mono"/>
                <a:sym typeface="Roboto Mono"/>
              </a:rPr>
              <a:t># pstree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Roboto Mono"/>
                <a:ea typeface="Roboto Mono"/>
                <a:cs typeface="Roboto Mono"/>
                <a:sym typeface="Roboto Mono"/>
              </a:rPr>
              <a:t>[...]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Roboto Mono"/>
                <a:ea typeface="Roboto Mono"/>
                <a:cs typeface="Roboto Mono"/>
                <a:sym typeface="Roboto Mono"/>
              </a:rPr>
              <a:t> ├─condor_master─┬─condor_collector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Roboto Mono"/>
                <a:ea typeface="Roboto Mono"/>
                <a:cs typeface="Roboto Mono"/>
                <a:sym typeface="Roboto Mono"/>
              </a:rPr>
              <a:t> │            	  ├─</a:t>
            </a:r>
            <a:r>
              <a:rPr lang="en-US" sz="1200"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condor_negotiator</a:t>
            </a:r>
            <a:endParaRPr sz="1200">
              <a:highlight>
                <a:srgbClr val="FFAB40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Roboto Mono"/>
                <a:ea typeface="Roboto Mono"/>
                <a:cs typeface="Roboto Mono"/>
                <a:sym typeface="Roboto Mono"/>
              </a:rPr>
              <a:t> │           	  ├─condor_procd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Roboto Mono"/>
                <a:ea typeface="Roboto Mono"/>
                <a:cs typeface="Roboto Mono"/>
                <a:sym typeface="Roboto Mono"/>
              </a:rPr>
              <a:t> │           	  ├─condor_schedd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Roboto Mono"/>
                <a:ea typeface="Roboto Mono"/>
                <a:cs typeface="Roboto Mono"/>
                <a:sym typeface="Roboto Mono"/>
              </a:rPr>
              <a:t> │           	  ├─condor_shared_port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Roboto Mono"/>
                <a:ea typeface="Roboto Mono"/>
                <a:cs typeface="Roboto Mono"/>
                <a:sym typeface="Roboto Mono"/>
              </a:rPr>
              <a:t> │           	  └─condor_startd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Roboto Mono"/>
                <a:ea typeface="Roboto Mono"/>
                <a:cs typeface="Roboto Mono"/>
                <a:sym typeface="Roboto Mono"/>
              </a:rPr>
              <a:t> ├─condor_master─┬─condor_collector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Roboto Mono"/>
                <a:ea typeface="Roboto Mono"/>
                <a:cs typeface="Roboto Mono"/>
                <a:sym typeface="Roboto Mono"/>
              </a:rPr>
              <a:t> │           	  ├─</a:t>
            </a:r>
            <a:r>
              <a:rPr lang="en-US" sz="1200"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condor_job_router</a:t>
            </a:r>
            <a:endParaRPr sz="1200">
              <a:highlight>
                <a:srgbClr val="FFAB40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Roboto Mono"/>
                <a:ea typeface="Roboto Mono"/>
                <a:cs typeface="Roboto Mono"/>
                <a:sym typeface="Roboto Mono"/>
              </a:rPr>
              <a:t> │           	  ├─condor_procd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>
                <a:latin typeface="Roboto Mono"/>
                <a:ea typeface="Roboto Mono"/>
                <a:cs typeface="Roboto Mono"/>
                <a:sym typeface="Roboto Mono"/>
              </a:rPr>
              <a:t> │           	  ├─condor_schedd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Roboto Mono"/>
                <a:ea typeface="Roboto Mono"/>
                <a:cs typeface="Roboto Mono"/>
                <a:sym typeface="Roboto Mono"/>
              </a:rPr>
              <a:t> │           	  └─condor_shared_port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Roboto Mono"/>
                <a:ea typeface="Roboto Mono"/>
                <a:cs typeface="Roboto Mono"/>
                <a:sym typeface="Roboto Mono"/>
              </a:rPr>
              <a:t>[...]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25"/>
          <p:cNvSpPr txBox="1"/>
          <p:nvPr/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Source Sans Pro"/>
                <a:ea typeface="Source Sans Pro"/>
                <a:cs typeface="Source Sans Pro"/>
                <a:sym typeface="Source Sans Pro"/>
              </a:rPr>
              <a:t>HTCondor-CE</a:t>
            </a:r>
            <a:r>
              <a:rPr lang="en-US" sz="2800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en-US" sz="2800">
                <a:latin typeface="Source Sans Pro"/>
                <a:ea typeface="Source Sans Pro"/>
                <a:cs typeface="Source Sans Pro"/>
                <a:sym typeface="Source Sans Pro"/>
              </a:rPr>
              <a:t>Daemons</a:t>
            </a:r>
            <a:endParaRPr sz="2800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55" name="Google Shape;455;p25"/>
          <p:cNvSpPr/>
          <p:nvPr/>
        </p:nvSpPr>
        <p:spPr>
          <a:xfrm>
            <a:off x="3949050" y="1407575"/>
            <a:ext cx="1245900" cy="7722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Master</a:t>
            </a:r>
            <a:endParaRPr/>
          </a:p>
        </p:txBody>
      </p:sp>
      <p:sp>
        <p:nvSpPr>
          <p:cNvPr id="456" name="Google Shape;456;p25"/>
          <p:cNvSpPr/>
          <p:nvPr/>
        </p:nvSpPr>
        <p:spPr>
          <a:xfrm>
            <a:off x="3949050" y="2570625"/>
            <a:ext cx="1245900" cy="7722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Collector</a:t>
            </a:r>
            <a:endParaRPr/>
          </a:p>
        </p:txBody>
      </p:sp>
      <p:sp>
        <p:nvSpPr>
          <p:cNvPr id="457" name="Google Shape;457;p25"/>
          <p:cNvSpPr/>
          <p:nvPr/>
        </p:nvSpPr>
        <p:spPr>
          <a:xfrm>
            <a:off x="1543725" y="2570625"/>
            <a:ext cx="1245900" cy="7722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Schedd</a:t>
            </a:r>
            <a:endParaRPr/>
          </a:p>
        </p:txBody>
      </p:sp>
      <p:sp>
        <p:nvSpPr>
          <p:cNvPr id="458" name="Google Shape;458;p25"/>
          <p:cNvSpPr/>
          <p:nvPr/>
        </p:nvSpPr>
        <p:spPr>
          <a:xfrm>
            <a:off x="6354363" y="2570625"/>
            <a:ext cx="1245900" cy="7722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Job Router</a:t>
            </a:r>
            <a:endParaRPr/>
          </a:p>
        </p:txBody>
      </p:sp>
      <p:sp>
        <p:nvSpPr>
          <p:cNvPr id="459" name="Google Shape;459;p25"/>
          <p:cNvSpPr txBox="1"/>
          <p:nvPr/>
        </p:nvSpPr>
        <p:spPr>
          <a:xfrm>
            <a:off x="311700" y="1407575"/>
            <a:ext cx="2865900" cy="77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Roboto Mono"/>
                <a:ea typeface="Roboto Mono"/>
                <a:cs typeface="Roboto Mono"/>
                <a:sym typeface="Roboto Mono"/>
              </a:rPr>
              <a:t>systemctl start condor-ce</a:t>
            </a:r>
            <a:br>
              <a:rPr lang="en-US"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>
                <a:latin typeface="Roboto Mono"/>
                <a:ea typeface="Roboto Mono"/>
                <a:cs typeface="Roboto Mono"/>
                <a:sym typeface="Roboto Mono"/>
              </a:rPr>
              <a:t>service condor-ce start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Roboto Mono"/>
                <a:ea typeface="Roboto Mono"/>
                <a:cs typeface="Roboto Mono"/>
                <a:sym typeface="Roboto Mono"/>
              </a:rPr>
              <a:t>condor_ce_on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cxnSp>
        <p:nvCxnSpPr>
          <p:cNvPr id="460" name="Google Shape;460;p25"/>
          <p:cNvCxnSpPr/>
          <p:nvPr/>
        </p:nvCxnSpPr>
        <p:spPr>
          <a:xfrm>
            <a:off x="3301650" y="1810025"/>
            <a:ext cx="6474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61" name="Google Shape;461;p25"/>
          <p:cNvCxnSpPr>
            <a:stCxn id="455" idx="2"/>
            <a:endCxn id="457" idx="0"/>
          </p:cNvCxnSpPr>
          <p:nvPr/>
        </p:nvCxnSpPr>
        <p:spPr>
          <a:xfrm flipH="1">
            <a:off x="2166600" y="2179775"/>
            <a:ext cx="2405400" cy="390900"/>
          </a:xfrm>
          <a:prstGeom prst="straightConnector1">
            <a:avLst/>
          </a:prstGeom>
          <a:noFill/>
          <a:ln cap="flat" cmpd="sng" w="19050">
            <a:solidFill>
              <a:srgbClr val="FFAB4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62" name="Google Shape;462;p25"/>
          <p:cNvCxnSpPr>
            <a:stCxn id="455" idx="2"/>
            <a:endCxn id="458" idx="0"/>
          </p:cNvCxnSpPr>
          <p:nvPr/>
        </p:nvCxnSpPr>
        <p:spPr>
          <a:xfrm>
            <a:off x="4572000" y="2179775"/>
            <a:ext cx="2405400" cy="390900"/>
          </a:xfrm>
          <a:prstGeom prst="straightConnector1">
            <a:avLst/>
          </a:prstGeom>
          <a:noFill/>
          <a:ln cap="flat" cmpd="sng" w="19050">
            <a:solidFill>
              <a:srgbClr val="FFAB4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63" name="Google Shape;463;p25"/>
          <p:cNvCxnSpPr>
            <a:stCxn id="455" idx="2"/>
            <a:endCxn id="456" idx="0"/>
          </p:cNvCxnSpPr>
          <p:nvPr/>
        </p:nvCxnSpPr>
        <p:spPr>
          <a:xfrm>
            <a:off x="4572000" y="2179775"/>
            <a:ext cx="0" cy="390900"/>
          </a:xfrm>
          <a:prstGeom prst="straightConnector1">
            <a:avLst/>
          </a:prstGeom>
          <a:noFill/>
          <a:ln cap="flat" cmpd="sng" w="19050">
            <a:solidFill>
              <a:srgbClr val="FFAB4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64" name="Google Shape;464;p25"/>
          <p:cNvCxnSpPr/>
          <p:nvPr/>
        </p:nvCxnSpPr>
        <p:spPr>
          <a:xfrm>
            <a:off x="6520913" y="1417175"/>
            <a:ext cx="930000" cy="0"/>
          </a:xfrm>
          <a:prstGeom prst="straightConnector1">
            <a:avLst/>
          </a:prstGeom>
          <a:noFill/>
          <a:ln cap="flat" cmpd="sng" w="19050">
            <a:solidFill>
              <a:srgbClr val="FFAB4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65" name="Google Shape;465;p25"/>
          <p:cNvSpPr txBox="1"/>
          <p:nvPr/>
        </p:nvSpPr>
        <p:spPr>
          <a:xfrm>
            <a:off x="7586388" y="1268375"/>
            <a:ext cx="7413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Startup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466" name="Google Shape;466;p25"/>
          <p:cNvCxnSpPr/>
          <p:nvPr/>
        </p:nvCxnSpPr>
        <p:spPr>
          <a:xfrm>
            <a:off x="6520913" y="1597400"/>
            <a:ext cx="930000" cy="0"/>
          </a:xfrm>
          <a:prstGeom prst="straightConnector1">
            <a:avLst/>
          </a:prstGeom>
          <a:noFill/>
          <a:ln cap="flat" cmpd="sng" w="19050">
            <a:solidFill>
              <a:srgbClr val="0097A7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67" name="Google Shape;467;p25"/>
          <p:cNvSpPr txBox="1"/>
          <p:nvPr/>
        </p:nvSpPr>
        <p:spPr>
          <a:xfrm>
            <a:off x="7586400" y="1448600"/>
            <a:ext cx="12459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Authorization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468" name="Google Shape;468;p25"/>
          <p:cNvCxnSpPr/>
          <p:nvPr/>
        </p:nvCxnSpPr>
        <p:spPr>
          <a:xfrm>
            <a:off x="6520913" y="1810025"/>
            <a:ext cx="930000" cy="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69" name="Google Shape;469;p25"/>
          <p:cNvSpPr txBox="1"/>
          <p:nvPr/>
        </p:nvSpPr>
        <p:spPr>
          <a:xfrm>
            <a:off x="7586400" y="1661225"/>
            <a:ext cx="1434900" cy="29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Command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cxnSp>
        <p:nvCxnSpPr>
          <p:cNvPr id="470" name="Google Shape;470;p25"/>
          <p:cNvCxnSpPr>
            <a:stCxn id="457" idx="3"/>
            <a:endCxn id="456" idx="1"/>
          </p:cNvCxnSpPr>
          <p:nvPr/>
        </p:nvCxnSpPr>
        <p:spPr>
          <a:xfrm>
            <a:off x="2789625" y="2956725"/>
            <a:ext cx="1159500" cy="0"/>
          </a:xfrm>
          <a:prstGeom prst="straightConnector1">
            <a:avLst/>
          </a:prstGeom>
          <a:noFill/>
          <a:ln cap="flat" cmpd="sng" w="19050">
            <a:solidFill>
              <a:srgbClr val="0097A7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71" name="Google Shape;471;p25"/>
          <p:cNvCxnSpPr>
            <a:stCxn id="458" idx="1"/>
            <a:endCxn id="456" idx="3"/>
          </p:cNvCxnSpPr>
          <p:nvPr/>
        </p:nvCxnSpPr>
        <p:spPr>
          <a:xfrm rot="10800000">
            <a:off x="5194863" y="2956725"/>
            <a:ext cx="1159500" cy="0"/>
          </a:xfrm>
          <a:prstGeom prst="straightConnector1">
            <a:avLst/>
          </a:prstGeom>
          <a:noFill/>
          <a:ln cap="flat" cmpd="sng" w="19050">
            <a:solidFill>
              <a:srgbClr val="0097A7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72" name="Google Shape;472;p25"/>
          <p:cNvCxnSpPr/>
          <p:nvPr/>
        </p:nvCxnSpPr>
        <p:spPr>
          <a:xfrm>
            <a:off x="4724400" y="2179775"/>
            <a:ext cx="8100" cy="397200"/>
          </a:xfrm>
          <a:prstGeom prst="straightConnector1">
            <a:avLst/>
          </a:prstGeom>
          <a:noFill/>
          <a:ln cap="flat" cmpd="sng" w="19050">
            <a:solidFill>
              <a:srgbClr val="0097A7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" name="Google Shape;477;p26"/>
          <p:cNvSpPr/>
          <p:nvPr/>
        </p:nvSpPr>
        <p:spPr>
          <a:xfrm>
            <a:off x="2039400" y="1209600"/>
            <a:ext cx="6249600" cy="1507320"/>
          </a:xfrm>
          <a:prstGeom prst="roundRect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rgbClr val="595959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CE Host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8" name="Google Shape;478;p26"/>
          <p:cNvSpPr txBox="1"/>
          <p:nvPr/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HTCondor-CE + HTCondor </a:t>
            </a:r>
            <a:r>
              <a:rPr lang="en-US" sz="2800">
                <a:latin typeface="Source Sans Pro"/>
                <a:ea typeface="Source Sans Pro"/>
                <a:cs typeface="Source Sans Pro"/>
                <a:sym typeface="Source Sans Pro"/>
              </a:rPr>
              <a:t>Batch System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26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0" name="Google Shape;480;p26"/>
          <p:cNvSpPr/>
          <p:nvPr/>
        </p:nvSpPr>
        <p:spPr>
          <a:xfrm>
            <a:off x="1085040" y="1950480"/>
            <a:ext cx="272520" cy="272520"/>
          </a:xfrm>
          <a:prstGeom prst="verticalScroll">
            <a:avLst>
              <a:gd fmla="val 12500" name="adj"/>
            </a:avLst>
          </a:prstGeom>
          <a:solidFill>
            <a:srgbClr val="6AA84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26"/>
          <p:cNvSpPr/>
          <p:nvPr/>
        </p:nvSpPr>
        <p:spPr>
          <a:xfrm>
            <a:off x="2345400" y="1700640"/>
            <a:ext cx="1245600" cy="77184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 Schedd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26"/>
          <p:cNvSpPr/>
          <p:nvPr/>
        </p:nvSpPr>
        <p:spPr>
          <a:xfrm>
            <a:off x="4579200" y="1700640"/>
            <a:ext cx="1245600" cy="77184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Job Router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Google Shape;483;p26"/>
          <p:cNvSpPr/>
          <p:nvPr/>
        </p:nvSpPr>
        <p:spPr>
          <a:xfrm>
            <a:off x="6813000" y="1700640"/>
            <a:ext cx="1245600" cy="77184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Local Schedd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26"/>
          <p:cNvSpPr/>
          <p:nvPr/>
        </p:nvSpPr>
        <p:spPr>
          <a:xfrm>
            <a:off x="7436160" y="2472840"/>
            <a:ext cx="360" cy="4752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9075">
            <a:solidFill>
              <a:srgbClr val="595959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485" name="Google Shape;485;p26"/>
          <p:cNvSpPr/>
          <p:nvPr/>
        </p:nvSpPr>
        <p:spPr>
          <a:xfrm>
            <a:off x="1451520" y="2086560"/>
            <a:ext cx="893520" cy="3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9075">
            <a:solidFill>
              <a:srgbClr val="595959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486" name="Google Shape;486;p26"/>
          <p:cNvSpPr/>
          <p:nvPr/>
        </p:nvSpPr>
        <p:spPr>
          <a:xfrm>
            <a:off x="3591360" y="2086560"/>
            <a:ext cx="987480" cy="3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9075">
            <a:solidFill>
              <a:srgbClr val="595959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487" name="Google Shape;487;p26"/>
          <p:cNvSpPr/>
          <p:nvPr/>
        </p:nvSpPr>
        <p:spPr>
          <a:xfrm>
            <a:off x="5825160" y="2086560"/>
            <a:ext cx="987480" cy="3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9075">
            <a:solidFill>
              <a:srgbClr val="595959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488" name="Google Shape;488;p26"/>
          <p:cNvSpPr/>
          <p:nvPr/>
        </p:nvSpPr>
        <p:spPr>
          <a:xfrm>
            <a:off x="3519720" y="1780200"/>
            <a:ext cx="1130760" cy="306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1. Grid Job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26"/>
          <p:cNvSpPr/>
          <p:nvPr/>
        </p:nvSpPr>
        <p:spPr>
          <a:xfrm>
            <a:off x="5696280" y="1562400"/>
            <a:ext cx="1245600" cy="585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2. Routed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Job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90" name="Google Shape;490;p26"/>
          <p:cNvGrpSpPr/>
          <p:nvPr/>
        </p:nvGrpSpPr>
        <p:grpSpPr>
          <a:xfrm>
            <a:off x="6739598" y="3000813"/>
            <a:ext cx="1392403" cy="1662250"/>
            <a:chOff x="6739898" y="3006513"/>
            <a:chExt cx="1392403" cy="1662250"/>
          </a:xfrm>
        </p:grpSpPr>
        <p:grpSp>
          <p:nvGrpSpPr>
            <p:cNvPr id="491" name="Google Shape;491;p26"/>
            <p:cNvGrpSpPr/>
            <p:nvPr/>
          </p:nvGrpSpPr>
          <p:grpSpPr>
            <a:xfrm>
              <a:off x="7234184" y="3620783"/>
              <a:ext cx="462244" cy="462244"/>
              <a:chOff x="5024864" y="2048288"/>
              <a:chExt cx="1280100" cy="1280100"/>
            </a:xfrm>
          </p:grpSpPr>
          <p:sp>
            <p:nvSpPr>
              <p:cNvPr id="492" name="Google Shape;492;p26"/>
              <p:cNvSpPr/>
              <p:nvPr/>
            </p:nvSpPr>
            <p:spPr>
              <a:xfrm>
                <a:off x="5024864" y="2048288"/>
                <a:ext cx="1280100" cy="1280100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93" name="Google Shape;493;p26"/>
              <p:cNvSpPr/>
              <p:nvPr/>
            </p:nvSpPr>
            <p:spPr>
              <a:xfrm>
                <a:off x="5063263" y="2086699"/>
                <a:ext cx="1203300" cy="12033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494" name="Google Shape;494;p26"/>
            <p:cNvCxnSpPr>
              <a:stCxn id="495" idx="6"/>
              <a:endCxn id="492" idx="3"/>
            </p:cNvCxnSpPr>
            <p:nvPr/>
          </p:nvCxnSpPr>
          <p:spPr>
            <a:xfrm flipH="1" rot="10800000">
              <a:off x="7113672" y="4015309"/>
              <a:ext cx="188100" cy="1605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6" name="Google Shape;496;p26"/>
            <p:cNvCxnSpPr>
              <a:stCxn id="497" idx="0"/>
              <a:endCxn id="492" idx="4"/>
            </p:cNvCxnSpPr>
            <p:nvPr/>
          </p:nvCxnSpPr>
          <p:spPr>
            <a:xfrm rot="10800000">
              <a:off x="7465369" y="4083071"/>
              <a:ext cx="26400" cy="2277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8" name="Google Shape;498;p26"/>
            <p:cNvCxnSpPr>
              <a:stCxn id="499" idx="0"/>
              <a:endCxn id="492" idx="5"/>
            </p:cNvCxnSpPr>
            <p:nvPr/>
          </p:nvCxnSpPr>
          <p:spPr>
            <a:xfrm rot="10800000">
              <a:off x="7628751" y="4015453"/>
              <a:ext cx="211500" cy="1377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0" name="Google Shape;500;p26"/>
            <p:cNvCxnSpPr>
              <a:stCxn id="501" idx="3"/>
              <a:endCxn id="492" idx="0"/>
            </p:cNvCxnSpPr>
            <p:nvPr/>
          </p:nvCxnSpPr>
          <p:spPr>
            <a:xfrm flipH="1">
              <a:off x="7465233" y="3321474"/>
              <a:ext cx="26400" cy="2994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2" name="Google Shape;502;p26"/>
            <p:cNvCxnSpPr>
              <a:stCxn id="503" idx="5"/>
              <a:endCxn id="492" idx="1"/>
            </p:cNvCxnSpPr>
            <p:nvPr/>
          </p:nvCxnSpPr>
          <p:spPr>
            <a:xfrm>
              <a:off x="7077511" y="3555662"/>
              <a:ext cx="224400" cy="1329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04" name="Google Shape;504;p26"/>
            <p:cNvSpPr/>
            <p:nvPr/>
          </p:nvSpPr>
          <p:spPr>
            <a:xfrm rot="-1744782">
              <a:off x="7812942" y="3336562"/>
              <a:ext cx="266035" cy="266035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5" name="Google Shape;505;p26"/>
            <p:cNvSpPr/>
            <p:nvPr/>
          </p:nvSpPr>
          <p:spPr>
            <a:xfrm>
              <a:off x="7829691" y="3353263"/>
              <a:ext cx="232800" cy="232800"/>
            </a:xfrm>
            <a:prstGeom prst="ellipse">
              <a:avLst/>
            </a:prstGeom>
            <a:solidFill>
              <a:srgbClr val="EFEFEF"/>
            </a:solidFill>
            <a:ln cap="flat" cmpd="sng" w="9525">
              <a:solidFill>
                <a:srgbClr val="666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06" name="Google Shape;506;p26"/>
            <p:cNvCxnSpPr>
              <a:stCxn id="504" idx="2"/>
              <a:endCxn id="492" idx="7"/>
            </p:cNvCxnSpPr>
            <p:nvPr/>
          </p:nvCxnSpPr>
          <p:spPr>
            <a:xfrm flipH="1">
              <a:off x="7628710" y="3534229"/>
              <a:ext cx="201000" cy="1542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01" name="Google Shape;501;p26"/>
            <p:cNvSpPr/>
            <p:nvPr/>
          </p:nvSpPr>
          <p:spPr>
            <a:xfrm rot="-2005295">
              <a:off x="7385190" y="3057841"/>
              <a:ext cx="266342" cy="266342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7" name="Google Shape;507;p26"/>
            <p:cNvSpPr/>
            <p:nvPr/>
          </p:nvSpPr>
          <p:spPr>
            <a:xfrm rot="-261545">
              <a:off x="7401900" y="3074585"/>
              <a:ext cx="232874" cy="232874"/>
            </a:xfrm>
            <a:prstGeom prst="ellipse">
              <a:avLst/>
            </a:prstGeom>
            <a:solidFill>
              <a:srgbClr val="EFEFE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08" name="Google Shape;508;p26"/>
            <p:cNvGrpSpPr/>
            <p:nvPr/>
          </p:nvGrpSpPr>
          <p:grpSpPr>
            <a:xfrm rot="1008246">
              <a:off x="6784504" y="3302645"/>
              <a:ext cx="362059" cy="362059"/>
              <a:chOff x="6547220" y="1423756"/>
              <a:chExt cx="1002600" cy="1002600"/>
            </a:xfrm>
          </p:grpSpPr>
          <p:sp>
            <p:nvSpPr>
              <p:cNvPr id="503" name="Google Shape;503;p26"/>
              <p:cNvSpPr/>
              <p:nvPr/>
            </p:nvSpPr>
            <p:spPr>
              <a:xfrm rot="-1744091">
                <a:off x="6679887" y="1556424"/>
                <a:ext cx="737264" cy="737264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09" name="Google Shape;509;p26"/>
              <p:cNvSpPr/>
              <p:nvPr/>
            </p:nvSpPr>
            <p:spPr>
              <a:xfrm>
                <a:off x="6726212" y="1602729"/>
                <a:ext cx="644700" cy="6447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99" name="Google Shape;499;p26"/>
            <p:cNvSpPr/>
            <p:nvPr/>
          </p:nvSpPr>
          <p:spPr>
            <a:xfrm rot="-3153686">
              <a:off x="7812855" y="4101007"/>
              <a:ext cx="265993" cy="265993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" name="Google Shape;510;p26"/>
            <p:cNvSpPr/>
            <p:nvPr/>
          </p:nvSpPr>
          <p:spPr>
            <a:xfrm rot="-1411679">
              <a:off x="7829697" y="4117460"/>
              <a:ext cx="232968" cy="232968"/>
            </a:xfrm>
            <a:prstGeom prst="ellipse">
              <a:avLst/>
            </a:prstGeom>
            <a:solidFill>
              <a:srgbClr val="EFEFEF"/>
            </a:solidFill>
            <a:ln cap="flat" cmpd="sng" w="9525">
              <a:solidFill>
                <a:srgbClr val="666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11" name="Google Shape;511;p26"/>
            <p:cNvGrpSpPr/>
            <p:nvPr/>
          </p:nvGrpSpPr>
          <p:grpSpPr>
            <a:xfrm rot="1062141">
              <a:off x="7336951" y="4260239"/>
              <a:ext cx="362037" cy="362068"/>
              <a:chOff x="6547220" y="1423756"/>
              <a:chExt cx="1002600" cy="1002600"/>
            </a:xfrm>
          </p:grpSpPr>
          <p:sp>
            <p:nvSpPr>
              <p:cNvPr id="497" name="Google Shape;497;p26"/>
              <p:cNvSpPr/>
              <p:nvPr/>
            </p:nvSpPr>
            <p:spPr>
              <a:xfrm rot="-1744091">
                <a:off x="6679887" y="1556424"/>
                <a:ext cx="737264" cy="737264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2" name="Google Shape;512;p26"/>
              <p:cNvSpPr/>
              <p:nvPr/>
            </p:nvSpPr>
            <p:spPr>
              <a:xfrm>
                <a:off x="6726212" y="1602729"/>
                <a:ext cx="644700" cy="6447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13" name="Google Shape;513;p26"/>
            <p:cNvGrpSpPr/>
            <p:nvPr/>
          </p:nvGrpSpPr>
          <p:grpSpPr>
            <a:xfrm rot="-414044">
              <a:off x="6824826" y="4072971"/>
              <a:ext cx="362156" cy="362056"/>
              <a:chOff x="6547220" y="1423756"/>
              <a:chExt cx="1002600" cy="1002600"/>
            </a:xfrm>
          </p:grpSpPr>
          <p:sp>
            <p:nvSpPr>
              <p:cNvPr id="495" name="Google Shape;495;p26"/>
              <p:cNvSpPr/>
              <p:nvPr/>
            </p:nvSpPr>
            <p:spPr>
              <a:xfrm rot="-1744091">
                <a:off x="6679887" y="1556424"/>
                <a:ext cx="737264" cy="737264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14" name="Google Shape;514;p26"/>
              <p:cNvSpPr/>
              <p:nvPr/>
            </p:nvSpPr>
            <p:spPr>
              <a:xfrm>
                <a:off x="6726212" y="1602729"/>
                <a:ext cx="644700" cy="6447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p27"/>
          <p:cNvSpPr txBox="1"/>
          <p:nvPr/>
        </p:nvSpPr>
        <p:spPr>
          <a:xfrm>
            <a:off x="311760" y="444960"/>
            <a:ext cx="85200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Source Sans Pro"/>
                <a:ea typeface="Source Sans Pro"/>
                <a:cs typeface="Source Sans Pro"/>
                <a:sym typeface="Source Sans Pro"/>
              </a:rPr>
              <a:t>HTCondor-CE + Non-HTCondor Batch System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p27"/>
          <p:cNvSpPr txBox="1"/>
          <p:nvPr/>
        </p:nvSpPr>
        <p:spPr>
          <a:xfrm>
            <a:off x="8472600" y="4663080"/>
            <a:ext cx="548400" cy="39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1" name="Google Shape;521;p27"/>
          <p:cNvSpPr txBox="1"/>
          <p:nvPr/>
        </p:nvSpPr>
        <p:spPr>
          <a:xfrm>
            <a:off x="311760" y="1152360"/>
            <a:ext cx="8520000" cy="34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Sans Pro"/>
              <a:buChar char="-"/>
            </a:pP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Since there is no local batch system schedd, jobs are routed back into the CE schedd as “Grid Universe” jobs</a:t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Source Sans Pro"/>
              <a:buChar char="-"/>
            </a:pP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Grid universe jobs spawn a Gridmanager daemon per user with log files: </a:t>
            </a:r>
            <a:r>
              <a:rPr lang="en-US" sz="1800"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/var/log/condor-ce/GridmanagerLog.&lt;user&gt;</a:t>
            </a:r>
            <a:endParaRPr sz="1800">
              <a:highlight>
                <a:srgbClr val="FFAB40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Source Sans Pro"/>
              <a:buChar char="-"/>
            </a:pP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Requires a shared filesystem across the cluster for pilot job file transfers</a:t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28"/>
          <p:cNvSpPr/>
          <p:nvPr/>
        </p:nvSpPr>
        <p:spPr>
          <a:xfrm>
            <a:off x="2039400" y="1132775"/>
            <a:ext cx="4178400" cy="3057600"/>
          </a:xfrm>
          <a:prstGeom prst="roundRect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rgbClr val="595959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CE Host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7" name="Google Shape;527;p28"/>
          <p:cNvSpPr txBox="1"/>
          <p:nvPr/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HTCondor-CE + Non-HTCondor </a:t>
            </a:r>
            <a:r>
              <a:rPr lang="en-US" sz="2800">
                <a:latin typeface="Source Sans Pro"/>
                <a:ea typeface="Source Sans Pro"/>
                <a:cs typeface="Source Sans Pro"/>
                <a:sym typeface="Source Sans Pro"/>
              </a:rPr>
              <a:t>Batch System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8" name="Google Shape;528;p28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29" name="Google Shape;529;p28"/>
          <p:cNvSpPr/>
          <p:nvPr/>
        </p:nvSpPr>
        <p:spPr>
          <a:xfrm>
            <a:off x="1085040" y="1950480"/>
            <a:ext cx="272520" cy="272520"/>
          </a:xfrm>
          <a:prstGeom prst="verticalScroll">
            <a:avLst>
              <a:gd fmla="val 12500" name="adj"/>
            </a:avLst>
          </a:prstGeom>
          <a:solidFill>
            <a:srgbClr val="6AA84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0" name="Google Shape;530;p28"/>
          <p:cNvSpPr/>
          <p:nvPr/>
        </p:nvSpPr>
        <p:spPr>
          <a:xfrm>
            <a:off x="2345400" y="1700640"/>
            <a:ext cx="1245600" cy="77184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 Schedd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1" name="Google Shape;531;p28"/>
          <p:cNvSpPr/>
          <p:nvPr/>
        </p:nvSpPr>
        <p:spPr>
          <a:xfrm>
            <a:off x="4849200" y="1697040"/>
            <a:ext cx="1245600" cy="77184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Job Router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2" name="Google Shape;532;p28"/>
          <p:cNvSpPr/>
          <p:nvPr/>
        </p:nvSpPr>
        <p:spPr>
          <a:xfrm>
            <a:off x="2345400" y="3140640"/>
            <a:ext cx="1245600" cy="77184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Gridmanager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3" name="Google Shape;533;p28"/>
          <p:cNvSpPr/>
          <p:nvPr/>
        </p:nvSpPr>
        <p:spPr>
          <a:xfrm>
            <a:off x="1451520" y="2086560"/>
            <a:ext cx="893520" cy="3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9075">
            <a:solidFill>
              <a:srgbClr val="595959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534" name="Google Shape;534;p28"/>
          <p:cNvSpPr/>
          <p:nvPr/>
        </p:nvSpPr>
        <p:spPr>
          <a:xfrm>
            <a:off x="3591360" y="1934280"/>
            <a:ext cx="1257840" cy="3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9075">
            <a:solidFill>
              <a:srgbClr val="595959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535" name="Google Shape;535;p28"/>
          <p:cNvSpPr/>
          <p:nvPr/>
        </p:nvSpPr>
        <p:spPr>
          <a:xfrm>
            <a:off x="3591360" y="2239200"/>
            <a:ext cx="1257840" cy="3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9075">
            <a:solidFill>
              <a:srgbClr val="595959"/>
            </a:solidFill>
            <a:prstDash val="solid"/>
            <a:round/>
            <a:headEnd len="med" w="med" type="triangle"/>
            <a:tailEnd len="sm" w="sm" type="none"/>
          </a:ln>
        </p:spPr>
      </p:sp>
      <p:sp>
        <p:nvSpPr>
          <p:cNvPr id="536" name="Google Shape;536;p28"/>
          <p:cNvSpPr/>
          <p:nvPr/>
        </p:nvSpPr>
        <p:spPr>
          <a:xfrm>
            <a:off x="3589200" y="2239200"/>
            <a:ext cx="1245600" cy="306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2. Routed Job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7" name="Google Shape;537;p28"/>
          <p:cNvSpPr/>
          <p:nvPr/>
        </p:nvSpPr>
        <p:spPr>
          <a:xfrm>
            <a:off x="3646440" y="1627560"/>
            <a:ext cx="1130760" cy="306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1. Grid Job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28"/>
          <p:cNvSpPr/>
          <p:nvPr/>
        </p:nvSpPr>
        <p:spPr>
          <a:xfrm>
            <a:off x="3591360" y="3526560"/>
            <a:ext cx="3573720" cy="3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9075">
            <a:solidFill>
              <a:srgbClr val="595959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539" name="Google Shape;539;p28"/>
          <p:cNvSpPr/>
          <p:nvPr/>
        </p:nvSpPr>
        <p:spPr>
          <a:xfrm>
            <a:off x="3349560" y="2472840"/>
            <a:ext cx="378" cy="6674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9075">
            <a:solidFill>
              <a:srgbClr val="595959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540" name="Google Shape;540;p28"/>
          <p:cNvSpPr/>
          <p:nvPr/>
        </p:nvSpPr>
        <p:spPr>
          <a:xfrm>
            <a:off x="2110550" y="2555900"/>
            <a:ext cx="1245600" cy="48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3. </a:t>
            </a: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Start Gridmanager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28"/>
          <p:cNvSpPr/>
          <p:nvPr/>
        </p:nvSpPr>
        <p:spPr>
          <a:xfrm>
            <a:off x="3832560" y="3180960"/>
            <a:ext cx="1778400" cy="306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4. qsub, sbatch, etc.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42" name="Google Shape;542;p28"/>
          <p:cNvGrpSpPr/>
          <p:nvPr/>
        </p:nvGrpSpPr>
        <p:grpSpPr>
          <a:xfrm>
            <a:off x="7011298" y="2695425"/>
            <a:ext cx="1392403" cy="1662250"/>
            <a:chOff x="6739898" y="3006513"/>
            <a:chExt cx="1392403" cy="1662250"/>
          </a:xfrm>
        </p:grpSpPr>
        <p:grpSp>
          <p:nvGrpSpPr>
            <p:cNvPr id="543" name="Google Shape;543;p28"/>
            <p:cNvGrpSpPr/>
            <p:nvPr/>
          </p:nvGrpSpPr>
          <p:grpSpPr>
            <a:xfrm>
              <a:off x="7234184" y="3620783"/>
              <a:ext cx="462244" cy="462244"/>
              <a:chOff x="5024864" y="2048288"/>
              <a:chExt cx="1280100" cy="1280100"/>
            </a:xfrm>
          </p:grpSpPr>
          <p:sp>
            <p:nvSpPr>
              <p:cNvPr id="544" name="Google Shape;544;p28"/>
              <p:cNvSpPr/>
              <p:nvPr/>
            </p:nvSpPr>
            <p:spPr>
              <a:xfrm>
                <a:off x="5024864" y="2048288"/>
                <a:ext cx="1280100" cy="1280100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5" name="Google Shape;545;p28"/>
              <p:cNvSpPr/>
              <p:nvPr/>
            </p:nvSpPr>
            <p:spPr>
              <a:xfrm>
                <a:off x="5063263" y="2086699"/>
                <a:ext cx="1203300" cy="12033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546" name="Google Shape;546;p28"/>
            <p:cNvCxnSpPr>
              <a:stCxn id="547" idx="6"/>
              <a:endCxn id="544" idx="3"/>
            </p:cNvCxnSpPr>
            <p:nvPr/>
          </p:nvCxnSpPr>
          <p:spPr>
            <a:xfrm flipH="1" rot="10800000">
              <a:off x="7113672" y="4015309"/>
              <a:ext cx="188100" cy="1605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8" name="Google Shape;548;p28"/>
            <p:cNvCxnSpPr>
              <a:stCxn id="549" idx="0"/>
              <a:endCxn id="544" idx="4"/>
            </p:cNvCxnSpPr>
            <p:nvPr/>
          </p:nvCxnSpPr>
          <p:spPr>
            <a:xfrm rot="10800000">
              <a:off x="7465369" y="4083071"/>
              <a:ext cx="26400" cy="2277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0" name="Google Shape;550;p28"/>
            <p:cNvCxnSpPr>
              <a:stCxn id="551" idx="0"/>
              <a:endCxn id="544" idx="5"/>
            </p:cNvCxnSpPr>
            <p:nvPr/>
          </p:nvCxnSpPr>
          <p:spPr>
            <a:xfrm rot="10800000">
              <a:off x="7628751" y="4015453"/>
              <a:ext cx="211500" cy="1377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2" name="Google Shape;552;p28"/>
            <p:cNvCxnSpPr>
              <a:stCxn id="553" idx="3"/>
              <a:endCxn id="544" idx="0"/>
            </p:cNvCxnSpPr>
            <p:nvPr/>
          </p:nvCxnSpPr>
          <p:spPr>
            <a:xfrm flipH="1">
              <a:off x="7465233" y="3321474"/>
              <a:ext cx="26400" cy="2994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4" name="Google Shape;554;p28"/>
            <p:cNvCxnSpPr>
              <a:stCxn id="555" idx="5"/>
              <a:endCxn id="544" idx="1"/>
            </p:cNvCxnSpPr>
            <p:nvPr/>
          </p:nvCxnSpPr>
          <p:spPr>
            <a:xfrm>
              <a:off x="7077511" y="3555662"/>
              <a:ext cx="224400" cy="1329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56" name="Google Shape;556;p28"/>
            <p:cNvSpPr/>
            <p:nvPr/>
          </p:nvSpPr>
          <p:spPr>
            <a:xfrm rot="-1744782">
              <a:off x="7812942" y="3336562"/>
              <a:ext cx="266035" cy="266035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7" name="Google Shape;557;p28"/>
            <p:cNvSpPr/>
            <p:nvPr/>
          </p:nvSpPr>
          <p:spPr>
            <a:xfrm>
              <a:off x="7829691" y="3353263"/>
              <a:ext cx="232800" cy="232800"/>
            </a:xfrm>
            <a:prstGeom prst="ellipse">
              <a:avLst/>
            </a:prstGeom>
            <a:solidFill>
              <a:srgbClr val="EFEFEF"/>
            </a:solidFill>
            <a:ln cap="flat" cmpd="sng" w="9525">
              <a:solidFill>
                <a:srgbClr val="666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558" name="Google Shape;558;p28"/>
            <p:cNvCxnSpPr>
              <a:stCxn id="556" idx="2"/>
              <a:endCxn id="544" idx="7"/>
            </p:cNvCxnSpPr>
            <p:nvPr/>
          </p:nvCxnSpPr>
          <p:spPr>
            <a:xfrm flipH="1">
              <a:off x="7628710" y="3534229"/>
              <a:ext cx="201000" cy="1542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553" name="Google Shape;553;p28"/>
            <p:cNvSpPr/>
            <p:nvPr/>
          </p:nvSpPr>
          <p:spPr>
            <a:xfrm rot="-2005295">
              <a:off x="7385190" y="3057841"/>
              <a:ext cx="266342" cy="266342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9" name="Google Shape;559;p28"/>
            <p:cNvSpPr/>
            <p:nvPr/>
          </p:nvSpPr>
          <p:spPr>
            <a:xfrm rot="-261545">
              <a:off x="7401900" y="3074585"/>
              <a:ext cx="232874" cy="232874"/>
            </a:xfrm>
            <a:prstGeom prst="ellipse">
              <a:avLst/>
            </a:prstGeom>
            <a:solidFill>
              <a:srgbClr val="EFEFE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60" name="Google Shape;560;p28"/>
            <p:cNvGrpSpPr/>
            <p:nvPr/>
          </p:nvGrpSpPr>
          <p:grpSpPr>
            <a:xfrm rot="1008246">
              <a:off x="6784504" y="3302645"/>
              <a:ext cx="362059" cy="362059"/>
              <a:chOff x="6547220" y="1423756"/>
              <a:chExt cx="1002600" cy="1002600"/>
            </a:xfrm>
          </p:grpSpPr>
          <p:sp>
            <p:nvSpPr>
              <p:cNvPr id="555" name="Google Shape;555;p28"/>
              <p:cNvSpPr/>
              <p:nvPr/>
            </p:nvSpPr>
            <p:spPr>
              <a:xfrm rot="-1744091">
                <a:off x="6679887" y="1556424"/>
                <a:ext cx="737264" cy="737264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1" name="Google Shape;561;p28"/>
              <p:cNvSpPr/>
              <p:nvPr/>
            </p:nvSpPr>
            <p:spPr>
              <a:xfrm>
                <a:off x="6726212" y="1602729"/>
                <a:ext cx="644700" cy="6447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551" name="Google Shape;551;p28"/>
            <p:cNvSpPr/>
            <p:nvPr/>
          </p:nvSpPr>
          <p:spPr>
            <a:xfrm rot="-3153686">
              <a:off x="7812855" y="4101007"/>
              <a:ext cx="265993" cy="265993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2" name="Google Shape;562;p28"/>
            <p:cNvSpPr/>
            <p:nvPr/>
          </p:nvSpPr>
          <p:spPr>
            <a:xfrm rot="-1411679">
              <a:off x="7829697" y="4117460"/>
              <a:ext cx="232968" cy="232968"/>
            </a:xfrm>
            <a:prstGeom prst="ellipse">
              <a:avLst/>
            </a:prstGeom>
            <a:solidFill>
              <a:srgbClr val="EFEFEF"/>
            </a:solidFill>
            <a:ln cap="flat" cmpd="sng" w="9525">
              <a:solidFill>
                <a:srgbClr val="666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563" name="Google Shape;563;p28"/>
            <p:cNvGrpSpPr/>
            <p:nvPr/>
          </p:nvGrpSpPr>
          <p:grpSpPr>
            <a:xfrm rot="1062141">
              <a:off x="7336951" y="4260239"/>
              <a:ext cx="362037" cy="362068"/>
              <a:chOff x="6547220" y="1423756"/>
              <a:chExt cx="1002600" cy="1002600"/>
            </a:xfrm>
          </p:grpSpPr>
          <p:sp>
            <p:nvSpPr>
              <p:cNvPr id="549" name="Google Shape;549;p28"/>
              <p:cNvSpPr/>
              <p:nvPr/>
            </p:nvSpPr>
            <p:spPr>
              <a:xfrm rot="-1744091">
                <a:off x="6679887" y="1556424"/>
                <a:ext cx="737264" cy="737264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4" name="Google Shape;564;p28"/>
              <p:cNvSpPr/>
              <p:nvPr/>
            </p:nvSpPr>
            <p:spPr>
              <a:xfrm>
                <a:off x="6726212" y="1602729"/>
                <a:ext cx="644700" cy="6447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65" name="Google Shape;565;p28"/>
            <p:cNvGrpSpPr/>
            <p:nvPr/>
          </p:nvGrpSpPr>
          <p:grpSpPr>
            <a:xfrm rot="-414044">
              <a:off x="6824826" y="4072971"/>
              <a:ext cx="362156" cy="362056"/>
              <a:chOff x="6547220" y="1423756"/>
              <a:chExt cx="1002600" cy="1002600"/>
            </a:xfrm>
          </p:grpSpPr>
          <p:sp>
            <p:nvSpPr>
              <p:cNvPr id="547" name="Google Shape;547;p28"/>
              <p:cNvSpPr/>
              <p:nvPr/>
            </p:nvSpPr>
            <p:spPr>
              <a:xfrm rot="-1744091">
                <a:off x="6679887" y="1556424"/>
                <a:ext cx="737264" cy="737264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6" name="Google Shape;566;p28"/>
              <p:cNvSpPr/>
              <p:nvPr/>
            </p:nvSpPr>
            <p:spPr>
              <a:xfrm>
                <a:off x="6726212" y="1602729"/>
                <a:ext cx="644700" cy="6447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0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p29"/>
          <p:cNvSpPr txBox="1"/>
          <p:nvPr/>
        </p:nvSpPr>
        <p:spPr>
          <a:xfrm>
            <a:off x="311760" y="444960"/>
            <a:ext cx="85200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</a:t>
            </a:r>
            <a:r>
              <a:rPr lang="en-US" sz="2800">
                <a:latin typeface="Source Sans Pro"/>
                <a:ea typeface="Source Sans Pro"/>
                <a:cs typeface="Source Sans Pro"/>
                <a:sym typeface="Source Sans Pro"/>
              </a:rPr>
              <a:t>TCondor-CE + SSH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29"/>
          <p:cNvSpPr txBox="1"/>
          <p:nvPr/>
        </p:nvSpPr>
        <p:spPr>
          <a:xfrm>
            <a:off x="8472600" y="4663080"/>
            <a:ext cx="548400" cy="39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3" name="Google Shape;573;p29"/>
          <p:cNvSpPr txBox="1"/>
          <p:nvPr/>
        </p:nvSpPr>
        <p:spPr>
          <a:xfrm>
            <a:off x="311760" y="1152360"/>
            <a:ext cx="8520000" cy="34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719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Sans Pro"/>
              <a:buChar char="-"/>
            </a:pP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Using BOSCO (</a:t>
            </a:r>
            <a:r>
              <a:rPr lang="en-US" sz="1800" u="sng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3"/>
              </a:rPr>
              <a:t>https://osg-bosco.github.io/docs/</a:t>
            </a: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), HTCondor-CE can be configured to submit jobs over SSH</a:t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Source Sans Pro"/>
              <a:buChar char="-"/>
            </a:pP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Requires SSH key-based access to an account on a node that can submit and manage jobs on the local batch system</a:t>
            </a:r>
            <a:endParaRPr sz="16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Source Sans Pro"/>
              <a:buChar char="-"/>
            </a:pP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Requires shared home directories across the cluster for pilot job file transfer</a:t>
            </a:r>
            <a:endParaRPr sz="16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719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Sans Pro"/>
              <a:buChar char="-"/>
            </a:pP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The Open Science Grid (OSG) uses HTCondor-CE over SSH to offer the OSG Hosted CE as a service</a:t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719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Source Sans Pro"/>
              <a:buChar char="-"/>
            </a:pP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Can support up to ~10k jobs concurrently</a:t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r">
              <a:lnSpc>
                <a:spcPct val="115000"/>
              </a:lnSpc>
              <a:spcBef>
                <a:spcPts val="1599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599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599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30"/>
          <p:cNvSpPr/>
          <p:nvPr/>
        </p:nvSpPr>
        <p:spPr>
          <a:xfrm>
            <a:off x="4611825" y="2856250"/>
            <a:ext cx="1392300" cy="1340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latin typeface="Roboto Mono"/>
                <a:ea typeface="Roboto Mono"/>
                <a:cs typeface="Roboto Mono"/>
                <a:sym typeface="Roboto Mono"/>
              </a:rPr>
              <a:t>Submit/Head Node</a:t>
            </a:r>
            <a:endParaRPr sz="12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79" name="Google Shape;579;p30"/>
          <p:cNvSpPr/>
          <p:nvPr/>
        </p:nvSpPr>
        <p:spPr>
          <a:xfrm flipH="1" rot="10800000">
            <a:off x="1994600" y="1177425"/>
            <a:ext cx="4218600" cy="3020700"/>
          </a:xfrm>
          <a:prstGeom prst="corner">
            <a:avLst>
              <a:gd fmla="val 50000" name="adj1"/>
              <a:gd fmla="val 61699" name="adj2"/>
            </a:avLst>
          </a:prstGeom>
          <a:solidFill>
            <a:srgbClr val="FFD966"/>
          </a:solidFill>
          <a:ln cap="flat" cmpd="sng" w="9525">
            <a:solidFill>
              <a:srgbClr val="595959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0" name="Google Shape;580;p30"/>
          <p:cNvSpPr txBox="1"/>
          <p:nvPr/>
        </p:nvSpPr>
        <p:spPr>
          <a:xfrm>
            <a:off x="311760" y="444960"/>
            <a:ext cx="85200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HTCondor-CE</a:t>
            </a:r>
            <a:r>
              <a:rPr lang="en-US" sz="2800">
                <a:latin typeface="Source Sans Pro"/>
                <a:ea typeface="Source Sans Pro"/>
                <a:cs typeface="Source Sans Pro"/>
                <a:sym typeface="Source Sans Pro"/>
              </a:rPr>
              <a:t> + SSH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1" name="Google Shape;581;p30"/>
          <p:cNvSpPr txBox="1"/>
          <p:nvPr/>
        </p:nvSpPr>
        <p:spPr>
          <a:xfrm>
            <a:off x="8472600" y="4663080"/>
            <a:ext cx="548400" cy="39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82" name="Google Shape;582;p30"/>
          <p:cNvSpPr/>
          <p:nvPr/>
        </p:nvSpPr>
        <p:spPr>
          <a:xfrm>
            <a:off x="1085040" y="1950480"/>
            <a:ext cx="272400" cy="272400"/>
          </a:xfrm>
          <a:prstGeom prst="verticalScroll">
            <a:avLst>
              <a:gd fmla="val 12500" name="adj"/>
            </a:avLst>
          </a:prstGeom>
          <a:solidFill>
            <a:srgbClr val="6AA84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3" name="Google Shape;583;p30"/>
          <p:cNvSpPr/>
          <p:nvPr/>
        </p:nvSpPr>
        <p:spPr>
          <a:xfrm>
            <a:off x="2345400" y="1700640"/>
            <a:ext cx="1245600" cy="7719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 Schedd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30"/>
          <p:cNvSpPr/>
          <p:nvPr/>
        </p:nvSpPr>
        <p:spPr>
          <a:xfrm>
            <a:off x="4849200" y="1697040"/>
            <a:ext cx="1245600" cy="7719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Job Router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30"/>
          <p:cNvSpPr/>
          <p:nvPr/>
        </p:nvSpPr>
        <p:spPr>
          <a:xfrm>
            <a:off x="2345400" y="3140640"/>
            <a:ext cx="1245600" cy="7719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Gridmanager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30"/>
          <p:cNvSpPr/>
          <p:nvPr/>
        </p:nvSpPr>
        <p:spPr>
          <a:xfrm>
            <a:off x="1451520" y="2086560"/>
            <a:ext cx="893538" cy="378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9075">
            <a:solidFill>
              <a:srgbClr val="595959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587" name="Google Shape;587;p30"/>
          <p:cNvSpPr/>
          <p:nvPr/>
        </p:nvSpPr>
        <p:spPr>
          <a:xfrm>
            <a:off x="3591360" y="1934280"/>
            <a:ext cx="1257822" cy="378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9075">
            <a:solidFill>
              <a:srgbClr val="595959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588" name="Google Shape;588;p30"/>
          <p:cNvSpPr/>
          <p:nvPr/>
        </p:nvSpPr>
        <p:spPr>
          <a:xfrm>
            <a:off x="3591360" y="2239200"/>
            <a:ext cx="1257822" cy="378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9075">
            <a:solidFill>
              <a:srgbClr val="595959"/>
            </a:solidFill>
            <a:prstDash val="solid"/>
            <a:round/>
            <a:headEnd len="med" w="med" type="triangle"/>
            <a:tailEnd len="sm" w="sm" type="none"/>
          </a:ln>
        </p:spPr>
      </p:sp>
      <p:sp>
        <p:nvSpPr>
          <p:cNvPr id="589" name="Google Shape;589;p30"/>
          <p:cNvSpPr/>
          <p:nvPr/>
        </p:nvSpPr>
        <p:spPr>
          <a:xfrm>
            <a:off x="3589200" y="2239200"/>
            <a:ext cx="1245600" cy="30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2. Routed Job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Google Shape;590;p30"/>
          <p:cNvSpPr/>
          <p:nvPr/>
        </p:nvSpPr>
        <p:spPr>
          <a:xfrm>
            <a:off x="3646440" y="1627560"/>
            <a:ext cx="1130700" cy="30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1. Grid Job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30"/>
          <p:cNvSpPr/>
          <p:nvPr/>
        </p:nvSpPr>
        <p:spPr>
          <a:xfrm>
            <a:off x="3349560" y="2472840"/>
            <a:ext cx="378" cy="6674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9075">
            <a:solidFill>
              <a:srgbClr val="595959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592" name="Google Shape;592;p30"/>
          <p:cNvSpPr/>
          <p:nvPr/>
        </p:nvSpPr>
        <p:spPr>
          <a:xfrm>
            <a:off x="3568204" y="3232050"/>
            <a:ext cx="1130700" cy="30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4. </a:t>
            </a: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SSH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93" name="Google Shape;593;p30"/>
          <p:cNvGrpSpPr/>
          <p:nvPr/>
        </p:nvGrpSpPr>
        <p:grpSpPr>
          <a:xfrm>
            <a:off x="7011298" y="2695425"/>
            <a:ext cx="1392403" cy="1662250"/>
            <a:chOff x="6739898" y="3006513"/>
            <a:chExt cx="1392403" cy="1662250"/>
          </a:xfrm>
        </p:grpSpPr>
        <p:grpSp>
          <p:nvGrpSpPr>
            <p:cNvPr id="594" name="Google Shape;594;p30"/>
            <p:cNvGrpSpPr/>
            <p:nvPr/>
          </p:nvGrpSpPr>
          <p:grpSpPr>
            <a:xfrm>
              <a:off x="7234184" y="3620783"/>
              <a:ext cx="462244" cy="462244"/>
              <a:chOff x="5024864" y="2048288"/>
              <a:chExt cx="1280100" cy="1280100"/>
            </a:xfrm>
          </p:grpSpPr>
          <p:sp>
            <p:nvSpPr>
              <p:cNvPr id="595" name="Google Shape;595;p30"/>
              <p:cNvSpPr/>
              <p:nvPr/>
            </p:nvSpPr>
            <p:spPr>
              <a:xfrm>
                <a:off x="5024864" y="2048288"/>
                <a:ext cx="1280100" cy="1280100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6" name="Google Shape;596;p30"/>
              <p:cNvSpPr/>
              <p:nvPr/>
            </p:nvSpPr>
            <p:spPr>
              <a:xfrm>
                <a:off x="5063263" y="2086699"/>
                <a:ext cx="1203300" cy="12033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597" name="Google Shape;597;p30"/>
            <p:cNvCxnSpPr>
              <a:stCxn id="598" idx="6"/>
              <a:endCxn id="595" idx="3"/>
            </p:cNvCxnSpPr>
            <p:nvPr/>
          </p:nvCxnSpPr>
          <p:spPr>
            <a:xfrm flipH="1" rot="10800000">
              <a:off x="7113672" y="4015309"/>
              <a:ext cx="188100" cy="1605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99" name="Google Shape;599;p30"/>
            <p:cNvCxnSpPr>
              <a:stCxn id="600" idx="0"/>
              <a:endCxn id="595" idx="4"/>
            </p:cNvCxnSpPr>
            <p:nvPr/>
          </p:nvCxnSpPr>
          <p:spPr>
            <a:xfrm rot="10800000">
              <a:off x="7465369" y="4083071"/>
              <a:ext cx="26400" cy="2277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1" name="Google Shape;601;p30"/>
            <p:cNvCxnSpPr>
              <a:stCxn id="602" idx="0"/>
              <a:endCxn id="595" idx="5"/>
            </p:cNvCxnSpPr>
            <p:nvPr/>
          </p:nvCxnSpPr>
          <p:spPr>
            <a:xfrm rot="10800000">
              <a:off x="7628751" y="4015453"/>
              <a:ext cx="211500" cy="1377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3" name="Google Shape;603;p30"/>
            <p:cNvCxnSpPr>
              <a:stCxn id="604" idx="3"/>
              <a:endCxn id="595" idx="0"/>
            </p:cNvCxnSpPr>
            <p:nvPr/>
          </p:nvCxnSpPr>
          <p:spPr>
            <a:xfrm flipH="1">
              <a:off x="7465233" y="3321474"/>
              <a:ext cx="26400" cy="2994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05" name="Google Shape;605;p30"/>
            <p:cNvCxnSpPr>
              <a:stCxn id="606" idx="5"/>
              <a:endCxn id="595" idx="1"/>
            </p:cNvCxnSpPr>
            <p:nvPr/>
          </p:nvCxnSpPr>
          <p:spPr>
            <a:xfrm>
              <a:off x="7077511" y="3555662"/>
              <a:ext cx="224400" cy="1329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07" name="Google Shape;607;p30"/>
            <p:cNvSpPr/>
            <p:nvPr/>
          </p:nvSpPr>
          <p:spPr>
            <a:xfrm rot="-1744782">
              <a:off x="7812942" y="3336562"/>
              <a:ext cx="266035" cy="266035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8" name="Google Shape;608;p30"/>
            <p:cNvSpPr/>
            <p:nvPr/>
          </p:nvSpPr>
          <p:spPr>
            <a:xfrm>
              <a:off x="7829691" y="3353263"/>
              <a:ext cx="232800" cy="232800"/>
            </a:xfrm>
            <a:prstGeom prst="ellipse">
              <a:avLst/>
            </a:prstGeom>
            <a:solidFill>
              <a:srgbClr val="EFEFEF"/>
            </a:solidFill>
            <a:ln cap="flat" cmpd="sng" w="9525">
              <a:solidFill>
                <a:srgbClr val="666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609" name="Google Shape;609;p30"/>
            <p:cNvCxnSpPr>
              <a:stCxn id="607" idx="2"/>
              <a:endCxn id="595" idx="7"/>
            </p:cNvCxnSpPr>
            <p:nvPr/>
          </p:nvCxnSpPr>
          <p:spPr>
            <a:xfrm flipH="1">
              <a:off x="7628710" y="3534229"/>
              <a:ext cx="201000" cy="1542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04" name="Google Shape;604;p30"/>
            <p:cNvSpPr/>
            <p:nvPr/>
          </p:nvSpPr>
          <p:spPr>
            <a:xfrm rot="-2005295">
              <a:off x="7385190" y="3057841"/>
              <a:ext cx="266342" cy="266342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0" name="Google Shape;610;p30"/>
            <p:cNvSpPr/>
            <p:nvPr/>
          </p:nvSpPr>
          <p:spPr>
            <a:xfrm rot="-261545">
              <a:off x="7401900" y="3074585"/>
              <a:ext cx="232874" cy="232874"/>
            </a:xfrm>
            <a:prstGeom prst="ellipse">
              <a:avLst/>
            </a:prstGeom>
            <a:solidFill>
              <a:srgbClr val="EFEFE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11" name="Google Shape;611;p30"/>
            <p:cNvGrpSpPr/>
            <p:nvPr/>
          </p:nvGrpSpPr>
          <p:grpSpPr>
            <a:xfrm rot="1008246">
              <a:off x="6784504" y="3302645"/>
              <a:ext cx="362059" cy="362059"/>
              <a:chOff x="6547220" y="1423756"/>
              <a:chExt cx="1002600" cy="1002600"/>
            </a:xfrm>
          </p:grpSpPr>
          <p:sp>
            <p:nvSpPr>
              <p:cNvPr id="606" name="Google Shape;606;p30"/>
              <p:cNvSpPr/>
              <p:nvPr/>
            </p:nvSpPr>
            <p:spPr>
              <a:xfrm rot="-1744091">
                <a:off x="6679887" y="1556424"/>
                <a:ext cx="737264" cy="737264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2" name="Google Shape;612;p30"/>
              <p:cNvSpPr/>
              <p:nvPr/>
            </p:nvSpPr>
            <p:spPr>
              <a:xfrm>
                <a:off x="6726212" y="1602729"/>
                <a:ext cx="644700" cy="6447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602" name="Google Shape;602;p30"/>
            <p:cNvSpPr/>
            <p:nvPr/>
          </p:nvSpPr>
          <p:spPr>
            <a:xfrm rot="-3153686">
              <a:off x="7812855" y="4101007"/>
              <a:ext cx="265993" cy="265993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13" name="Google Shape;613;p30"/>
            <p:cNvSpPr/>
            <p:nvPr/>
          </p:nvSpPr>
          <p:spPr>
            <a:xfrm rot="-1411679">
              <a:off x="7829697" y="4117460"/>
              <a:ext cx="232968" cy="232968"/>
            </a:xfrm>
            <a:prstGeom prst="ellipse">
              <a:avLst/>
            </a:prstGeom>
            <a:solidFill>
              <a:srgbClr val="EFEFEF"/>
            </a:solidFill>
            <a:ln cap="flat" cmpd="sng" w="9525">
              <a:solidFill>
                <a:srgbClr val="666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14" name="Google Shape;614;p30"/>
            <p:cNvGrpSpPr/>
            <p:nvPr/>
          </p:nvGrpSpPr>
          <p:grpSpPr>
            <a:xfrm rot="1062141">
              <a:off x="7336951" y="4260239"/>
              <a:ext cx="362037" cy="362068"/>
              <a:chOff x="6547220" y="1423756"/>
              <a:chExt cx="1002600" cy="1002600"/>
            </a:xfrm>
          </p:grpSpPr>
          <p:sp>
            <p:nvSpPr>
              <p:cNvPr id="600" name="Google Shape;600;p30"/>
              <p:cNvSpPr/>
              <p:nvPr/>
            </p:nvSpPr>
            <p:spPr>
              <a:xfrm rot="-1744091">
                <a:off x="6679887" y="1556424"/>
                <a:ext cx="737264" cy="737264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5" name="Google Shape;615;p30"/>
              <p:cNvSpPr/>
              <p:nvPr/>
            </p:nvSpPr>
            <p:spPr>
              <a:xfrm>
                <a:off x="6726212" y="1602729"/>
                <a:ext cx="644700" cy="6447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16" name="Google Shape;616;p30"/>
            <p:cNvGrpSpPr/>
            <p:nvPr/>
          </p:nvGrpSpPr>
          <p:grpSpPr>
            <a:xfrm rot="-414044">
              <a:off x="6824826" y="4072971"/>
              <a:ext cx="362156" cy="362056"/>
              <a:chOff x="6547220" y="1423756"/>
              <a:chExt cx="1002600" cy="1002600"/>
            </a:xfrm>
          </p:grpSpPr>
          <p:sp>
            <p:nvSpPr>
              <p:cNvPr id="598" name="Google Shape;598;p30"/>
              <p:cNvSpPr/>
              <p:nvPr/>
            </p:nvSpPr>
            <p:spPr>
              <a:xfrm rot="-1744091">
                <a:off x="6679887" y="1556424"/>
                <a:ext cx="737264" cy="737264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7" name="Google Shape;617;p30"/>
              <p:cNvSpPr/>
              <p:nvPr/>
            </p:nvSpPr>
            <p:spPr>
              <a:xfrm>
                <a:off x="6726212" y="1602729"/>
                <a:ext cx="644700" cy="6447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618" name="Google Shape;618;p30"/>
          <p:cNvSpPr/>
          <p:nvPr/>
        </p:nvSpPr>
        <p:spPr>
          <a:xfrm>
            <a:off x="2110550" y="2555900"/>
            <a:ext cx="1245600" cy="48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3. </a:t>
            </a: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Start Gridmanager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9" name="Google Shape;619;p30"/>
          <p:cNvSpPr txBox="1"/>
          <p:nvPr/>
        </p:nvSpPr>
        <p:spPr>
          <a:xfrm>
            <a:off x="2070775" y="1251300"/>
            <a:ext cx="1138500" cy="36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Roboto Mono"/>
                <a:ea typeface="Roboto Mono"/>
                <a:cs typeface="Roboto Mono"/>
                <a:sym typeface="Roboto Mono"/>
              </a:rPr>
              <a:t>CE Host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20" name="Google Shape;620;p30"/>
          <p:cNvCxnSpPr>
            <a:endCxn id="578" idx="1"/>
          </p:cNvCxnSpPr>
          <p:nvPr/>
        </p:nvCxnSpPr>
        <p:spPr>
          <a:xfrm>
            <a:off x="3590925" y="3526600"/>
            <a:ext cx="10209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21" name="Google Shape;621;p30"/>
          <p:cNvCxnSpPr>
            <a:stCxn id="578" idx="3"/>
          </p:cNvCxnSpPr>
          <p:nvPr/>
        </p:nvCxnSpPr>
        <p:spPr>
          <a:xfrm>
            <a:off x="6004125" y="3526600"/>
            <a:ext cx="1272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22" name="Google Shape;622;p30"/>
          <p:cNvSpPr/>
          <p:nvPr/>
        </p:nvSpPr>
        <p:spPr>
          <a:xfrm>
            <a:off x="6082800" y="3069150"/>
            <a:ext cx="1130700" cy="39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Source Sans Pro"/>
                <a:ea typeface="Source Sans Pro"/>
                <a:cs typeface="Source Sans Pro"/>
                <a:sym typeface="Source Sans Pro"/>
              </a:rPr>
              <a:t>5. qsub, sbatch, etc.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6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p31"/>
          <p:cNvSpPr txBox="1"/>
          <p:nvPr/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HTCondor-CE Requirements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8" name="Google Shape;628;p31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9" name="Google Shape;629;p31"/>
          <p:cNvSpPr txBox="1"/>
          <p:nvPr/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719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Source Sans Pro"/>
              <a:buChar char="-"/>
            </a:pPr>
            <a:r>
              <a:rPr i="0" lang="en-US" sz="1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Open port (TCP) 9619</a:t>
            </a:r>
            <a:endParaRPr i="0" sz="1800" u="none" cap="none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719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Source Sans Pro"/>
              <a:buChar char="-"/>
            </a:pPr>
            <a:r>
              <a:rPr i="0" lang="en-US" sz="1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Shared </a:t>
            </a: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filesystem </a:t>
            </a:r>
            <a:r>
              <a:rPr i="0" lang="en-US" sz="1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for non-HTCondor </a:t>
            </a: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batch systems</a:t>
            </a:r>
            <a:r>
              <a:rPr i="0" lang="en-US" sz="1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 for pilot job file transfer</a:t>
            </a:r>
            <a:endParaRPr i="0" sz="1800" u="none" cap="none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72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Source Sans Pro"/>
              <a:buChar char="-"/>
            </a:pP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CA certificates and CRLs installed in </a:t>
            </a:r>
            <a:r>
              <a:rPr lang="en-US" sz="1800"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/etc/grid-security/certificates/</a:t>
            </a:r>
            <a:br>
              <a:rPr lang="en-US" sz="1800"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</a:b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VO information installed in </a:t>
            </a:r>
            <a:r>
              <a:rPr lang="en-US" sz="1800">
                <a:solidFill>
                  <a:schemeClr val="dk1"/>
                </a:solidFill>
                <a:highlight>
                  <a:schemeClr val="accent1"/>
                </a:highlight>
                <a:latin typeface="Roboto Mono"/>
                <a:ea typeface="Roboto Mono"/>
                <a:cs typeface="Roboto Mono"/>
                <a:sym typeface="Roboto Mono"/>
              </a:rPr>
              <a:t>/etc/grid-security/vomsdir/</a:t>
            </a:r>
            <a:endParaRPr sz="1800">
              <a:highlight>
                <a:schemeClr val="accent1"/>
              </a:highlight>
              <a:latin typeface="Roboto Mono"/>
              <a:ea typeface="Roboto Mono"/>
              <a:cs typeface="Roboto Mono"/>
              <a:sym typeface="Roboto Mono"/>
            </a:endParaRPr>
          </a:p>
          <a:p>
            <a:pPr indent="-34272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Source Sans Pro"/>
              <a:buChar char="-"/>
            </a:pPr>
            <a:r>
              <a:rPr i="0" lang="en-US" sz="1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Ensure mapped users exist on the CE (and across the cluster)</a:t>
            </a:r>
            <a:endParaRPr i="0" sz="1800" u="none" cap="none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72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Source Sans Pro"/>
              <a:buChar char="-"/>
            </a:pPr>
            <a:r>
              <a:rPr i="0" lang="en-US" sz="1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Minimal hardware requirements</a:t>
            </a:r>
            <a:endParaRPr i="0" sz="1800" u="none" cap="none" strike="noStrike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2986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Source Sans Pro"/>
              <a:buChar char="-"/>
            </a:pPr>
            <a:r>
              <a:rPr b="0" i="0" lang="en-US" sz="16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Handful of cores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986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Source Sans Pro"/>
              <a:buChar char="-"/>
            </a:pPr>
            <a:r>
              <a:rPr b="0" i="0" lang="en-US" sz="16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HTCondor backends should plan on ~½ MB RAM per job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986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Source Sans Pro"/>
              <a:buChar char="-"/>
            </a:pPr>
            <a:r>
              <a:rPr b="0" i="0" lang="en-US" sz="16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Expecting high rates of jobs? HTCondor-CE </a:t>
            </a:r>
            <a:r>
              <a:rPr i="0" lang="en-US" sz="1600" u="none" cap="none" strike="noStrike">
                <a:solidFill>
                  <a:srgbClr val="000000"/>
                </a:solidFill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SPOOL</a:t>
            </a:r>
            <a:r>
              <a:rPr b="0" i="0" lang="en-US" sz="16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dir should live on an SSD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457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Default: </a:t>
            </a:r>
            <a:r>
              <a:rPr i="0" lang="en-US" sz="1600" u="none" cap="none" strike="noStrike">
                <a:solidFill>
                  <a:srgbClr val="000000"/>
                </a:solidFill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/var/lib/condor-ce/spool</a:t>
            </a:r>
            <a:r>
              <a:rPr b="0" i="0" lang="en-US" sz="1600" u="none" cap="none" strike="noStrik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0" i="0" lang="en-US" sz="16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(</a:t>
            </a:r>
            <a:r>
              <a:rPr i="0" lang="en-US" sz="1600" u="none" cap="none" strike="noStrike">
                <a:solidFill>
                  <a:srgbClr val="000000"/>
                </a:solidFill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condor_ce_config_val </a:t>
            </a:r>
            <a:r>
              <a:rPr lang="en-US" sz="1600">
                <a:solidFill>
                  <a:schemeClr val="dk1"/>
                </a:solidFill>
                <a:highlight>
                  <a:schemeClr val="accent1"/>
                </a:highlight>
                <a:latin typeface="Roboto Mono"/>
                <a:ea typeface="Roboto Mono"/>
                <a:cs typeface="Roboto Mono"/>
                <a:sym typeface="Roboto Mono"/>
              </a:rPr>
              <a:t>-v SPOOL</a:t>
            </a:r>
            <a:r>
              <a:rPr lang="en-US" sz="16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)</a:t>
            </a:r>
            <a:r>
              <a:rPr i="0" lang="en-US" sz="1600" u="none" cap="none" strike="noStrike">
                <a:solidFill>
                  <a:srgbClr val="000000"/>
                </a:solidFill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                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Sans Pro"/>
              <a:buChar char="-"/>
            </a:pPr>
            <a:r>
              <a:rPr b="0" i="0" lang="en-US" sz="18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For example, our Hosted CEs run on  2 vCPUs/2GB RAM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599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3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p32"/>
          <p:cNvSpPr txBox="1"/>
          <p:nvPr/>
        </p:nvSpPr>
        <p:spPr>
          <a:xfrm>
            <a:off x="311760" y="444960"/>
            <a:ext cx="85200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Source Sans Pro"/>
                <a:ea typeface="Source Sans Pro"/>
                <a:cs typeface="Source Sans Pro"/>
                <a:sym typeface="Source Sans Pro"/>
              </a:rPr>
              <a:t>HTCondor-CE Information Services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" name="Google Shape;635;p32"/>
          <p:cNvSpPr txBox="1"/>
          <p:nvPr/>
        </p:nvSpPr>
        <p:spPr>
          <a:xfrm>
            <a:off x="8472600" y="4663080"/>
            <a:ext cx="548400" cy="39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36" name="Google Shape;636;p32"/>
          <p:cNvSpPr txBox="1"/>
          <p:nvPr/>
        </p:nvSpPr>
        <p:spPr>
          <a:xfrm>
            <a:off x="311760" y="1152360"/>
            <a:ext cx="8520000" cy="34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719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Sans Pro"/>
              <a:buChar char="-"/>
            </a:pP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Reporting the information required by pilot job factories</a:t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Source Sans Pro"/>
              <a:buChar char="-"/>
            </a:pP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Contact information (hostname/port)</a:t>
            </a:r>
            <a:endParaRPr sz="16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Source Sans Pro"/>
              <a:buChar char="-"/>
            </a:pP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Access policy (authorized virtual organizations)</a:t>
            </a:r>
            <a:endParaRPr sz="16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Source Sans Pro"/>
              <a:buChar char="-"/>
            </a:pP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What resources can be accessed?</a:t>
            </a:r>
            <a:endParaRPr sz="16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Source Sans Pro"/>
              <a:buChar char="-"/>
            </a:pP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Debugging info (site batch system, site name, versions) for humans</a:t>
            </a:r>
            <a:endParaRPr sz="16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Source Sans Pro"/>
              <a:buChar char="-"/>
            </a:pP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Each HTCondor-CE in a grid can be configured to report information to a central HTCondor-CE collector</a:t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Source Sans Pro"/>
              <a:buChar char="-"/>
            </a:pP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Install a central collector via the </a:t>
            </a:r>
            <a:r>
              <a:rPr lang="en-US" sz="1600"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htcondor-ce-collector</a:t>
            </a: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 package</a:t>
            </a:r>
            <a:endParaRPr sz="16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Source Sans Pro"/>
              <a:buChar char="-"/>
            </a:pP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Run via the </a:t>
            </a:r>
            <a:r>
              <a:rPr lang="en-US" sz="1600"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condor-ce-collector</a:t>
            </a: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 service</a:t>
            </a:r>
            <a:endParaRPr sz="16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719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Source Sans Pro"/>
              <a:buChar char="-"/>
            </a:pP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BDII support for HTCondor batch systems via the </a:t>
            </a:r>
            <a:r>
              <a:rPr lang="en-US" sz="1800"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htcondor-ce-bdii</a:t>
            </a: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 package (supports multiple HTCondor-CEs): </a:t>
            </a:r>
            <a:r>
              <a:rPr lang="en-US" sz="1600" u="sng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3"/>
              </a:rPr>
              <a:t>https://github.com/opensciencegrid/htcondor-ce/tree/master/contrib/bdii</a:t>
            </a: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 i="0" sz="1600" u="none" cap="none" strike="noStrik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0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33"/>
          <p:cNvSpPr txBox="1"/>
          <p:nvPr/>
        </p:nvSpPr>
        <p:spPr>
          <a:xfrm>
            <a:off x="311760" y="444960"/>
            <a:ext cx="85200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Source Sans Pro"/>
                <a:ea typeface="Source Sans Pro"/>
                <a:cs typeface="Source Sans Pro"/>
                <a:sym typeface="Source Sans Pro"/>
              </a:rPr>
              <a:t>Why Consider this CE?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2" name="Google Shape;642;p33"/>
          <p:cNvSpPr txBox="1"/>
          <p:nvPr/>
        </p:nvSpPr>
        <p:spPr>
          <a:xfrm>
            <a:off x="8472600" y="4663080"/>
            <a:ext cx="548400" cy="39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3" name="Google Shape;643;p33"/>
          <p:cNvSpPr txBox="1"/>
          <p:nvPr/>
        </p:nvSpPr>
        <p:spPr>
          <a:xfrm>
            <a:off x="311760" y="1152360"/>
            <a:ext cx="8520000" cy="34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-"/>
            </a:pP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If you are using HTCondor for batch:</a:t>
            </a: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Pro"/>
              <a:buChar char="-"/>
            </a:pPr>
            <a:r>
              <a:rPr lang="en-US" sz="16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One less software provider - same thing all the way down the stack.</a:t>
            </a:r>
            <a:endParaRPr sz="16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Pro"/>
              <a:buChar char="-"/>
            </a:pPr>
            <a:r>
              <a:rPr lang="en-US" sz="16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HTCondor has an extensive feature set - easy to take advantage of it (i.e., Docker universe).</a:t>
            </a:r>
            <a:endParaRPr sz="16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-"/>
            </a:pP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Regardless, a few advantages:</a:t>
            </a: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Pro"/>
              <a:buChar char="-"/>
            </a:pPr>
            <a:r>
              <a:rPr lang="en-US" sz="16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Can scale well (up to at least 16k jobs; maybe higher).</a:t>
            </a:r>
            <a:endParaRPr sz="16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Pro"/>
              <a:buChar char="-"/>
            </a:pPr>
            <a:r>
              <a:rPr lang="en-US" sz="16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Declarative ClassAd-based language.</a:t>
            </a:r>
            <a:endParaRPr sz="16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-"/>
            </a:pP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But disadvantages exist:</a:t>
            </a: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Pro"/>
              <a:buChar char="-"/>
            </a:pPr>
            <a:r>
              <a:rPr lang="en-US" sz="16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Non-HTCondor backends are finicky outside PBS and SLURM.</a:t>
            </a:r>
            <a:endParaRPr sz="16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Pro"/>
              <a:buChar char="-"/>
            </a:pPr>
            <a:r>
              <a:rPr lang="en-US" sz="16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Declarative ClassAd-based language.</a:t>
            </a:r>
            <a:endParaRPr sz="16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599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idx="4294967295"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Pilot Overlay Model</a:t>
            </a:r>
            <a:endParaRPr/>
          </a:p>
        </p:txBody>
      </p:sp>
      <p:sp>
        <p:nvSpPr>
          <p:cNvPr id="73" name="Google Shape;7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74" name="Google Shape;74;p16"/>
          <p:cNvGrpSpPr/>
          <p:nvPr/>
        </p:nvGrpSpPr>
        <p:grpSpPr>
          <a:xfrm>
            <a:off x="7117783" y="2213858"/>
            <a:ext cx="639154" cy="639154"/>
            <a:chOff x="5024864" y="2048288"/>
            <a:chExt cx="1280100" cy="1280100"/>
          </a:xfrm>
        </p:grpSpPr>
        <p:sp>
          <p:nvSpPr>
            <p:cNvPr id="75" name="Google Shape;75;p16"/>
            <p:cNvSpPr/>
            <p:nvPr/>
          </p:nvSpPr>
          <p:spPr>
            <a:xfrm>
              <a:off x="5024864" y="2048288"/>
              <a:ext cx="1280100" cy="1280100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6"/>
            <p:cNvSpPr/>
            <p:nvPr/>
          </p:nvSpPr>
          <p:spPr>
            <a:xfrm>
              <a:off x="5063263" y="2086699"/>
              <a:ext cx="1203300" cy="12033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77" name="Google Shape;77;p16"/>
          <p:cNvCxnSpPr>
            <a:stCxn id="78" idx="6"/>
            <a:endCxn id="75" idx="3"/>
          </p:cNvCxnSpPr>
          <p:nvPr/>
        </p:nvCxnSpPr>
        <p:spPr>
          <a:xfrm flipH="1" rot="10800000">
            <a:off x="6950757" y="2759422"/>
            <a:ext cx="260700" cy="222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9" name="Google Shape;79;p16"/>
          <p:cNvCxnSpPr>
            <a:stCxn id="80" idx="0"/>
            <a:endCxn id="75" idx="4"/>
          </p:cNvCxnSpPr>
          <p:nvPr/>
        </p:nvCxnSpPr>
        <p:spPr>
          <a:xfrm rot="10800000">
            <a:off x="7437447" y="2853139"/>
            <a:ext cx="36900" cy="314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1" name="Google Shape;81;p16"/>
          <p:cNvCxnSpPr>
            <a:stCxn id="82" idx="0"/>
            <a:endCxn id="75" idx="5"/>
          </p:cNvCxnSpPr>
          <p:nvPr/>
        </p:nvCxnSpPr>
        <p:spPr>
          <a:xfrm rot="10800000">
            <a:off x="7663236" y="2759467"/>
            <a:ext cx="292800" cy="190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" name="Google Shape;83;p16"/>
          <p:cNvCxnSpPr>
            <a:stCxn id="84" idx="3"/>
            <a:endCxn id="75" idx="0"/>
          </p:cNvCxnSpPr>
          <p:nvPr/>
        </p:nvCxnSpPr>
        <p:spPr>
          <a:xfrm flipH="1">
            <a:off x="7437499" y="1799866"/>
            <a:ext cx="36300" cy="414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16"/>
          <p:cNvCxnSpPr>
            <a:stCxn id="86" idx="5"/>
            <a:endCxn id="75" idx="1"/>
          </p:cNvCxnSpPr>
          <p:nvPr/>
        </p:nvCxnSpPr>
        <p:spPr>
          <a:xfrm>
            <a:off x="6901178" y="2123343"/>
            <a:ext cx="310200" cy="184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7" name="Google Shape;87;p16"/>
          <p:cNvSpPr/>
          <p:nvPr/>
        </p:nvSpPr>
        <p:spPr>
          <a:xfrm rot="-1744365">
            <a:off x="7918179" y="1820885"/>
            <a:ext cx="367962" cy="367962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6"/>
          <p:cNvSpPr/>
          <p:nvPr/>
        </p:nvSpPr>
        <p:spPr>
          <a:xfrm>
            <a:off x="7941331" y="1843978"/>
            <a:ext cx="321900" cy="321900"/>
          </a:xfrm>
          <a:prstGeom prst="ellipse">
            <a:avLst/>
          </a:prstGeom>
          <a:solidFill>
            <a:srgbClr val="EFEFEF"/>
          </a:solidFill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89" name="Google Shape;89;p16"/>
          <p:cNvCxnSpPr>
            <a:stCxn id="87" idx="2"/>
            <a:endCxn id="75" idx="7"/>
          </p:cNvCxnSpPr>
          <p:nvPr/>
        </p:nvCxnSpPr>
        <p:spPr>
          <a:xfrm flipH="1">
            <a:off x="7663260" y="2094266"/>
            <a:ext cx="278100" cy="213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90" name="Google Shape;90;p16"/>
          <p:cNvGrpSpPr/>
          <p:nvPr/>
        </p:nvGrpSpPr>
        <p:grpSpPr>
          <a:xfrm>
            <a:off x="641703" y="1621782"/>
            <a:ext cx="580587" cy="676534"/>
            <a:chOff x="1021425" y="2900775"/>
            <a:chExt cx="960600" cy="1119348"/>
          </a:xfrm>
        </p:grpSpPr>
        <p:sp>
          <p:nvSpPr>
            <p:cNvPr id="91" name="Google Shape;91;p16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6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3" name="Google Shape;93;p16"/>
          <p:cNvGrpSpPr/>
          <p:nvPr/>
        </p:nvGrpSpPr>
        <p:grpSpPr>
          <a:xfrm>
            <a:off x="1076603" y="1663857"/>
            <a:ext cx="580587" cy="676534"/>
            <a:chOff x="1021425" y="2900775"/>
            <a:chExt cx="960600" cy="1119348"/>
          </a:xfrm>
        </p:grpSpPr>
        <p:sp>
          <p:nvSpPr>
            <p:cNvPr id="94" name="Google Shape;94;p16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6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6" name="Google Shape;96;p16"/>
          <p:cNvGrpSpPr/>
          <p:nvPr/>
        </p:nvGrpSpPr>
        <p:grpSpPr>
          <a:xfrm>
            <a:off x="446978" y="2168669"/>
            <a:ext cx="580587" cy="676534"/>
            <a:chOff x="1021425" y="2900775"/>
            <a:chExt cx="960600" cy="1119348"/>
          </a:xfrm>
        </p:grpSpPr>
        <p:sp>
          <p:nvSpPr>
            <p:cNvPr id="97" name="Google Shape;97;p16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6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99" name="Google Shape;99;p16"/>
          <p:cNvGrpSpPr/>
          <p:nvPr/>
        </p:nvGrpSpPr>
        <p:grpSpPr>
          <a:xfrm>
            <a:off x="846303" y="1955519"/>
            <a:ext cx="580587" cy="676534"/>
            <a:chOff x="1021425" y="2900775"/>
            <a:chExt cx="960600" cy="1119348"/>
          </a:xfrm>
        </p:grpSpPr>
        <p:sp>
          <p:nvSpPr>
            <p:cNvPr id="100" name="Google Shape;100;p16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6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2" name="Google Shape;102;p16"/>
          <p:cNvGrpSpPr/>
          <p:nvPr/>
        </p:nvGrpSpPr>
        <p:grpSpPr>
          <a:xfrm>
            <a:off x="1186703" y="2168669"/>
            <a:ext cx="580587" cy="676534"/>
            <a:chOff x="1021425" y="2900775"/>
            <a:chExt cx="960600" cy="1119348"/>
          </a:xfrm>
        </p:grpSpPr>
        <p:sp>
          <p:nvSpPr>
            <p:cNvPr id="103" name="Google Shape;103;p16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6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5" name="Google Shape;105;p16"/>
          <p:cNvGrpSpPr/>
          <p:nvPr/>
        </p:nvGrpSpPr>
        <p:grpSpPr>
          <a:xfrm>
            <a:off x="806278" y="2309182"/>
            <a:ext cx="580587" cy="676534"/>
            <a:chOff x="1021425" y="2900775"/>
            <a:chExt cx="960600" cy="1119348"/>
          </a:xfrm>
        </p:grpSpPr>
        <p:sp>
          <p:nvSpPr>
            <p:cNvPr id="106" name="Google Shape;106;p16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6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08" name="Google Shape;108;p16"/>
          <p:cNvGrpSpPr/>
          <p:nvPr/>
        </p:nvGrpSpPr>
        <p:grpSpPr>
          <a:xfrm>
            <a:off x="606103" y="2632044"/>
            <a:ext cx="580587" cy="676534"/>
            <a:chOff x="1021425" y="2900775"/>
            <a:chExt cx="960600" cy="1119348"/>
          </a:xfrm>
        </p:grpSpPr>
        <p:sp>
          <p:nvSpPr>
            <p:cNvPr id="109" name="Google Shape;109;p16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6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1" name="Google Shape;111;p16"/>
          <p:cNvGrpSpPr/>
          <p:nvPr/>
        </p:nvGrpSpPr>
        <p:grpSpPr>
          <a:xfrm>
            <a:off x="1076603" y="2567932"/>
            <a:ext cx="580587" cy="676534"/>
            <a:chOff x="1021425" y="2900775"/>
            <a:chExt cx="960600" cy="1119348"/>
          </a:xfrm>
        </p:grpSpPr>
        <p:sp>
          <p:nvSpPr>
            <p:cNvPr id="112" name="Google Shape;112;p16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6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4" name="Google Shape;114;p16"/>
          <p:cNvGrpSpPr/>
          <p:nvPr/>
        </p:nvGrpSpPr>
        <p:grpSpPr>
          <a:xfrm>
            <a:off x="446978" y="2845194"/>
            <a:ext cx="580587" cy="676534"/>
            <a:chOff x="1021425" y="2900775"/>
            <a:chExt cx="960600" cy="1119348"/>
          </a:xfrm>
        </p:grpSpPr>
        <p:sp>
          <p:nvSpPr>
            <p:cNvPr id="115" name="Google Shape;115;p16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6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7" name="Google Shape;117;p16"/>
          <p:cNvGrpSpPr/>
          <p:nvPr/>
        </p:nvGrpSpPr>
        <p:grpSpPr>
          <a:xfrm>
            <a:off x="1027578" y="2845194"/>
            <a:ext cx="580587" cy="676534"/>
            <a:chOff x="1021425" y="2900775"/>
            <a:chExt cx="960600" cy="1119348"/>
          </a:xfrm>
        </p:grpSpPr>
        <p:sp>
          <p:nvSpPr>
            <p:cNvPr id="118" name="Google Shape;118;p16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6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16"/>
          <p:cNvSpPr/>
          <p:nvPr/>
        </p:nvSpPr>
        <p:spPr>
          <a:xfrm rot="-2005863">
            <a:off x="7326659" y="1435502"/>
            <a:ext cx="368103" cy="368103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6"/>
          <p:cNvSpPr/>
          <p:nvPr/>
        </p:nvSpPr>
        <p:spPr>
          <a:xfrm rot="-259745">
            <a:off x="7349861" y="1458712"/>
            <a:ext cx="321918" cy="321941"/>
          </a:xfrm>
          <a:prstGeom prst="ellipse">
            <a:avLst/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1" name="Google Shape;121;p16"/>
          <p:cNvGrpSpPr/>
          <p:nvPr/>
        </p:nvGrpSpPr>
        <p:grpSpPr>
          <a:xfrm rot="1007890">
            <a:off x="6496039" y="1773523"/>
            <a:ext cx="500604" cy="500604"/>
            <a:chOff x="6547220" y="1423756"/>
            <a:chExt cx="1002600" cy="1002600"/>
          </a:xfrm>
        </p:grpSpPr>
        <p:sp>
          <p:nvSpPr>
            <p:cNvPr id="86" name="Google Shape;86;p16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6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2" name="Google Shape;82;p16"/>
          <p:cNvSpPr/>
          <p:nvPr/>
        </p:nvSpPr>
        <p:spPr>
          <a:xfrm rot="-3153060">
            <a:off x="7918106" y="2877837"/>
            <a:ext cx="368059" cy="368059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6"/>
          <p:cNvSpPr/>
          <p:nvPr/>
        </p:nvSpPr>
        <p:spPr>
          <a:xfrm rot="-1410425">
            <a:off x="7941272" y="2900822"/>
            <a:ext cx="321916" cy="321916"/>
          </a:xfrm>
          <a:prstGeom prst="ellipse">
            <a:avLst/>
          </a:prstGeom>
          <a:solidFill>
            <a:srgbClr val="EFEFEF"/>
          </a:solidFill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4" name="Google Shape;124;p16"/>
          <p:cNvGrpSpPr/>
          <p:nvPr/>
        </p:nvGrpSpPr>
        <p:grpSpPr>
          <a:xfrm rot="1061900">
            <a:off x="7260287" y="3097966"/>
            <a:ext cx="500632" cy="500662"/>
            <a:chOff x="6547220" y="1423756"/>
            <a:chExt cx="1002600" cy="1002600"/>
          </a:xfrm>
        </p:grpSpPr>
        <p:sp>
          <p:nvSpPr>
            <p:cNvPr id="80" name="Google Shape;80;p16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6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26" name="Google Shape;126;p16"/>
          <p:cNvGrpSpPr/>
          <p:nvPr/>
        </p:nvGrpSpPr>
        <p:grpSpPr>
          <a:xfrm rot="-414011">
            <a:off x="6551398" y="2839225"/>
            <a:ext cx="500716" cy="500616"/>
            <a:chOff x="6547220" y="1423756"/>
            <a:chExt cx="1002600" cy="1002600"/>
          </a:xfrm>
        </p:grpSpPr>
        <p:sp>
          <p:nvSpPr>
            <p:cNvPr id="78" name="Google Shape;78;p16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6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8" name="Google Shape;128;p16"/>
          <p:cNvSpPr/>
          <p:nvPr/>
        </p:nvSpPr>
        <p:spPr>
          <a:xfrm>
            <a:off x="2717237" y="3174775"/>
            <a:ext cx="1669896" cy="128444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latin typeface="Source Sans Pro"/>
                <a:ea typeface="Source Sans Pro"/>
                <a:cs typeface="Source Sans Pro"/>
                <a:sym typeface="Source Sans Pro"/>
              </a:rPr>
              <a:t>Pilot Factory</a:t>
            </a:r>
            <a:endParaRPr sz="23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129" name="Google Shape;129;p16"/>
          <p:cNvGrpSpPr/>
          <p:nvPr/>
        </p:nvGrpSpPr>
        <p:grpSpPr>
          <a:xfrm rot="605544">
            <a:off x="5407001" y="2210498"/>
            <a:ext cx="722625" cy="722625"/>
            <a:chOff x="4941328" y="1964727"/>
            <a:chExt cx="1447200" cy="1447200"/>
          </a:xfrm>
        </p:grpSpPr>
        <p:sp>
          <p:nvSpPr>
            <p:cNvPr id="130" name="Google Shape;130;p16"/>
            <p:cNvSpPr/>
            <p:nvPr/>
          </p:nvSpPr>
          <p:spPr>
            <a:xfrm>
              <a:off x="4941328" y="1964727"/>
              <a:ext cx="1447200" cy="1447200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16"/>
            <p:cNvSpPr/>
            <p:nvPr/>
          </p:nvSpPr>
          <p:spPr>
            <a:xfrm rot="-605642">
              <a:off x="5063279" y="2086676"/>
              <a:ext cx="1203326" cy="1203326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132" name="Google Shape;132;p16"/>
          <p:cNvGrpSpPr/>
          <p:nvPr/>
        </p:nvGrpSpPr>
        <p:grpSpPr>
          <a:xfrm>
            <a:off x="2717258" y="1682558"/>
            <a:ext cx="639154" cy="639154"/>
            <a:chOff x="5024864" y="2048288"/>
            <a:chExt cx="1280100" cy="1280100"/>
          </a:xfrm>
        </p:grpSpPr>
        <p:sp>
          <p:nvSpPr>
            <p:cNvPr id="133" name="Google Shape;133;p16"/>
            <p:cNvSpPr/>
            <p:nvPr/>
          </p:nvSpPr>
          <p:spPr>
            <a:xfrm>
              <a:off x="5024864" y="2048288"/>
              <a:ext cx="1280100" cy="1280100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16"/>
            <p:cNvSpPr/>
            <p:nvPr/>
          </p:nvSpPr>
          <p:spPr>
            <a:xfrm>
              <a:off x="5063263" y="2086699"/>
              <a:ext cx="1203300" cy="12033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5" name="Google Shape;135;p16"/>
          <p:cNvSpPr txBox="1"/>
          <p:nvPr/>
        </p:nvSpPr>
        <p:spPr>
          <a:xfrm>
            <a:off x="1885800" y="2241288"/>
            <a:ext cx="2053200" cy="3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Source Sans Pro"/>
                <a:ea typeface="Source Sans Pro"/>
                <a:cs typeface="Source Sans Pro"/>
                <a:sym typeface="Source Sans Pro"/>
              </a:rPr>
              <a:t>User Submit</a:t>
            </a:r>
            <a:endParaRPr sz="24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36" name="Google Shape;136;p16"/>
          <p:cNvSpPr txBox="1"/>
          <p:nvPr/>
        </p:nvSpPr>
        <p:spPr>
          <a:xfrm>
            <a:off x="4961325" y="1351000"/>
            <a:ext cx="1466100" cy="92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Source Sans Pro"/>
                <a:ea typeface="Source Sans Pro"/>
                <a:cs typeface="Source Sans Pro"/>
                <a:sym typeface="Source Sans Pro"/>
              </a:rPr>
              <a:t>Compute </a:t>
            </a:r>
            <a:endParaRPr sz="24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Source Sans Pro"/>
                <a:ea typeface="Source Sans Pro"/>
                <a:cs typeface="Source Sans Pro"/>
                <a:sym typeface="Source Sans Pro"/>
              </a:rPr>
              <a:t>Element</a:t>
            </a:r>
            <a:endParaRPr sz="24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37" name="Google Shape;137;p16"/>
          <p:cNvSpPr txBox="1"/>
          <p:nvPr/>
        </p:nvSpPr>
        <p:spPr>
          <a:xfrm>
            <a:off x="6526350" y="1068725"/>
            <a:ext cx="1859100" cy="3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Local Batch System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7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34"/>
          <p:cNvSpPr txBox="1"/>
          <p:nvPr/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Additional Resources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9" name="Google Shape;649;p34"/>
          <p:cNvSpPr txBox="1"/>
          <p:nvPr/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72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Source Sans Pro"/>
              <a:buChar char="-"/>
            </a:pP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Installation Guide</a:t>
            </a:r>
            <a:br>
              <a:rPr b="0" i="0" lang="en-US" sz="1800" u="none" cap="none" strike="noStrike"/>
            </a:br>
            <a:r>
              <a:rPr lang="en-US" sz="1300" u="sng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3"/>
              </a:rPr>
              <a:t>https://htcondor-wiki.cs.wisc.edu/index.cgi/wiki?p=InstallHtcondorCe</a:t>
            </a:r>
            <a:r>
              <a:rPr b="0" i="0" lang="en-US" sz="13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19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Source Sans Pro"/>
              <a:buChar char="-"/>
            </a:pP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Overview</a:t>
            </a:r>
            <a:br>
              <a:rPr lang="en-US" sz="1800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en-US" sz="1300" u="sng">
                <a:solidFill>
                  <a:srgbClr val="0097A7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4"/>
              </a:rPr>
              <a:t>https://opensciencegrid.org/docs/compute-element/htcondor-ce-overview/</a:t>
            </a:r>
            <a:r>
              <a:rPr lang="en-US" sz="1800">
                <a:solidFill>
                  <a:srgbClr val="0097A7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 sz="1800">
              <a:solidFill>
                <a:srgbClr val="0097A7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72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Source Sans Pro"/>
              <a:buChar char="-"/>
            </a:pPr>
            <a:r>
              <a:rPr b="0" i="0" lang="en-US" sz="1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Job Router Configuration Guide</a:t>
            </a:r>
            <a:br>
              <a:rPr b="0" i="0" lang="en-US" sz="1800" u="none" cap="none" strike="noStrike"/>
            </a:br>
            <a:r>
              <a:rPr b="0" i="0" lang="en-US" sz="1300" u="sng" cap="none" strike="noStrike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5"/>
              </a:rPr>
              <a:t>https://opensciencegrid.org/docs/compute-element/job-router-recipes/</a:t>
            </a:r>
            <a:r>
              <a:rPr b="0" i="0" lang="en-US" sz="13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Source Sans Pro"/>
              <a:buChar char="-"/>
            </a:pPr>
            <a:r>
              <a:rPr b="0" i="0" lang="en-US" sz="1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Troubleshooting Guide</a:t>
            </a:r>
            <a:br>
              <a:rPr b="0" i="0" lang="en-US" sz="1800" u="none" cap="none" strike="noStrike"/>
            </a:br>
            <a:r>
              <a:rPr b="0" i="0" lang="en-US" sz="1300" u="sng" cap="none" strike="noStrike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6"/>
              </a:rPr>
              <a:t>https://opensciencegrid.org/docs/compute-element/troubleshoot-htcondor-ce/</a:t>
            </a:r>
            <a:r>
              <a:rPr b="0" i="0" lang="en-US" sz="1300" u="none" cap="none" strike="noStrike">
                <a:solidFill>
                  <a:srgbClr val="59595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72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Source Sans Pro"/>
              <a:buChar char="-"/>
            </a:pPr>
            <a:r>
              <a:rPr b="0" i="0" lang="en-US" sz="1800" u="none" cap="none" strike="noStrike">
                <a:latin typeface="Source Sans Pro"/>
                <a:ea typeface="Source Sans Pro"/>
                <a:cs typeface="Source Sans Pro"/>
                <a:sym typeface="Source Sans Pro"/>
              </a:rPr>
              <a:t>Additional Help</a:t>
            </a:r>
            <a:br>
              <a:rPr b="0" i="0" lang="en-US" sz="1800" u="none" cap="none" strike="noStrike"/>
            </a:br>
            <a:r>
              <a:rPr lang="en-US" sz="1300" u="sng">
                <a:solidFill>
                  <a:schemeClr val="hlink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7"/>
              </a:rPr>
              <a:t>htcondor-users@htcondor.org</a:t>
            </a:r>
            <a:r>
              <a:rPr lang="en-US" sz="1300"/>
              <a:t> </a:t>
            </a:r>
            <a:endParaRPr b="0" i="0" sz="13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0" name="Google Shape;650;p34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The Pilot Overlay Model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144" name="Google Shape;144;p17"/>
          <p:cNvGrpSpPr/>
          <p:nvPr/>
        </p:nvGrpSpPr>
        <p:grpSpPr>
          <a:xfrm>
            <a:off x="7117783" y="2213858"/>
            <a:ext cx="639154" cy="639154"/>
            <a:chOff x="5024864" y="2048288"/>
            <a:chExt cx="1280100" cy="1280100"/>
          </a:xfrm>
        </p:grpSpPr>
        <p:sp>
          <p:nvSpPr>
            <p:cNvPr id="145" name="Google Shape;145;p17"/>
            <p:cNvSpPr/>
            <p:nvPr/>
          </p:nvSpPr>
          <p:spPr>
            <a:xfrm>
              <a:off x="5024864" y="2048288"/>
              <a:ext cx="1280100" cy="1280100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17"/>
            <p:cNvSpPr/>
            <p:nvPr/>
          </p:nvSpPr>
          <p:spPr>
            <a:xfrm>
              <a:off x="5063263" y="2086699"/>
              <a:ext cx="1203300" cy="12033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147" name="Google Shape;147;p17"/>
          <p:cNvCxnSpPr>
            <a:stCxn id="148" idx="6"/>
            <a:endCxn id="145" idx="3"/>
          </p:cNvCxnSpPr>
          <p:nvPr/>
        </p:nvCxnSpPr>
        <p:spPr>
          <a:xfrm flipH="1" rot="10800000">
            <a:off x="6950757" y="2759422"/>
            <a:ext cx="260700" cy="222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9" name="Google Shape;149;p17"/>
          <p:cNvCxnSpPr>
            <a:stCxn id="150" idx="0"/>
            <a:endCxn id="145" idx="4"/>
          </p:cNvCxnSpPr>
          <p:nvPr/>
        </p:nvCxnSpPr>
        <p:spPr>
          <a:xfrm rot="10800000">
            <a:off x="7437447" y="2853139"/>
            <a:ext cx="36900" cy="314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1" name="Google Shape;151;p17"/>
          <p:cNvCxnSpPr>
            <a:stCxn id="152" idx="0"/>
            <a:endCxn id="145" idx="5"/>
          </p:cNvCxnSpPr>
          <p:nvPr/>
        </p:nvCxnSpPr>
        <p:spPr>
          <a:xfrm rot="10800000">
            <a:off x="7663236" y="2759467"/>
            <a:ext cx="292800" cy="190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3" name="Google Shape;153;p17"/>
          <p:cNvCxnSpPr>
            <a:stCxn id="154" idx="3"/>
            <a:endCxn id="145" idx="0"/>
          </p:cNvCxnSpPr>
          <p:nvPr/>
        </p:nvCxnSpPr>
        <p:spPr>
          <a:xfrm flipH="1">
            <a:off x="7437499" y="1799866"/>
            <a:ext cx="36300" cy="414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5" name="Google Shape;155;p17"/>
          <p:cNvCxnSpPr>
            <a:stCxn id="156" idx="5"/>
            <a:endCxn id="145" idx="1"/>
          </p:cNvCxnSpPr>
          <p:nvPr/>
        </p:nvCxnSpPr>
        <p:spPr>
          <a:xfrm>
            <a:off x="6901178" y="2123343"/>
            <a:ext cx="310200" cy="184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7" name="Google Shape;157;p17"/>
          <p:cNvSpPr/>
          <p:nvPr/>
        </p:nvSpPr>
        <p:spPr>
          <a:xfrm rot="-1744365">
            <a:off x="7918179" y="1820885"/>
            <a:ext cx="367962" cy="367962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7"/>
          <p:cNvSpPr/>
          <p:nvPr/>
        </p:nvSpPr>
        <p:spPr>
          <a:xfrm>
            <a:off x="7941331" y="1843978"/>
            <a:ext cx="321900" cy="321900"/>
          </a:xfrm>
          <a:prstGeom prst="ellipse">
            <a:avLst/>
          </a:prstGeom>
          <a:solidFill>
            <a:srgbClr val="EFEFEF"/>
          </a:solidFill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59" name="Google Shape;159;p17"/>
          <p:cNvCxnSpPr>
            <a:stCxn id="157" idx="2"/>
            <a:endCxn id="145" idx="7"/>
          </p:cNvCxnSpPr>
          <p:nvPr/>
        </p:nvCxnSpPr>
        <p:spPr>
          <a:xfrm flipH="1">
            <a:off x="7663260" y="2094266"/>
            <a:ext cx="278100" cy="213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60" name="Google Shape;160;p17"/>
          <p:cNvGrpSpPr/>
          <p:nvPr/>
        </p:nvGrpSpPr>
        <p:grpSpPr>
          <a:xfrm>
            <a:off x="641703" y="1621782"/>
            <a:ext cx="580587" cy="676534"/>
            <a:chOff x="1021425" y="2900775"/>
            <a:chExt cx="960600" cy="1119348"/>
          </a:xfrm>
        </p:grpSpPr>
        <p:sp>
          <p:nvSpPr>
            <p:cNvPr id="161" name="Google Shape;161;p17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17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3" name="Google Shape;163;p17"/>
          <p:cNvGrpSpPr/>
          <p:nvPr/>
        </p:nvGrpSpPr>
        <p:grpSpPr>
          <a:xfrm>
            <a:off x="1076603" y="1663857"/>
            <a:ext cx="580587" cy="676534"/>
            <a:chOff x="1021425" y="2900775"/>
            <a:chExt cx="960600" cy="1119348"/>
          </a:xfrm>
        </p:grpSpPr>
        <p:sp>
          <p:nvSpPr>
            <p:cNvPr id="164" name="Google Shape;164;p17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17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6" name="Google Shape;166;p17"/>
          <p:cNvGrpSpPr/>
          <p:nvPr/>
        </p:nvGrpSpPr>
        <p:grpSpPr>
          <a:xfrm>
            <a:off x="446978" y="2168669"/>
            <a:ext cx="580587" cy="676534"/>
            <a:chOff x="1021425" y="2900775"/>
            <a:chExt cx="960600" cy="1119348"/>
          </a:xfrm>
        </p:grpSpPr>
        <p:sp>
          <p:nvSpPr>
            <p:cNvPr id="167" name="Google Shape;167;p17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17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69" name="Google Shape;169;p17"/>
          <p:cNvGrpSpPr/>
          <p:nvPr/>
        </p:nvGrpSpPr>
        <p:grpSpPr>
          <a:xfrm>
            <a:off x="846303" y="1955519"/>
            <a:ext cx="580587" cy="676534"/>
            <a:chOff x="1021425" y="2900775"/>
            <a:chExt cx="960600" cy="1119348"/>
          </a:xfrm>
        </p:grpSpPr>
        <p:sp>
          <p:nvSpPr>
            <p:cNvPr id="170" name="Google Shape;170;p17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1" name="Google Shape;171;p17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2" name="Google Shape;172;p17"/>
          <p:cNvGrpSpPr/>
          <p:nvPr/>
        </p:nvGrpSpPr>
        <p:grpSpPr>
          <a:xfrm>
            <a:off x="1186703" y="2168669"/>
            <a:ext cx="580587" cy="676534"/>
            <a:chOff x="1021425" y="2900775"/>
            <a:chExt cx="960600" cy="1119348"/>
          </a:xfrm>
        </p:grpSpPr>
        <p:sp>
          <p:nvSpPr>
            <p:cNvPr id="173" name="Google Shape;173;p17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17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5" name="Google Shape;175;p17"/>
          <p:cNvGrpSpPr/>
          <p:nvPr/>
        </p:nvGrpSpPr>
        <p:grpSpPr>
          <a:xfrm>
            <a:off x="806278" y="2309182"/>
            <a:ext cx="580587" cy="676534"/>
            <a:chOff x="1021425" y="2900775"/>
            <a:chExt cx="960600" cy="1119348"/>
          </a:xfrm>
        </p:grpSpPr>
        <p:sp>
          <p:nvSpPr>
            <p:cNvPr id="176" name="Google Shape;176;p17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7" name="Google Shape;177;p17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8" name="Google Shape;178;p17"/>
          <p:cNvGrpSpPr/>
          <p:nvPr/>
        </p:nvGrpSpPr>
        <p:grpSpPr>
          <a:xfrm>
            <a:off x="606103" y="2632044"/>
            <a:ext cx="580587" cy="676534"/>
            <a:chOff x="1021425" y="2900775"/>
            <a:chExt cx="960600" cy="1119348"/>
          </a:xfrm>
        </p:grpSpPr>
        <p:sp>
          <p:nvSpPr>
            <p:cNvPr id="179" name="Google Shape;179;p17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17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1" name="Google Shape;181;p17"/>
          <p:cNvGrpSpPr/>
          <p:nvPr/>
        </p:nvGrpSpPr>
        <p:grpSpPr>
          <a:xfrm>
            <a:off x="1076603" y="2567932"/>
            <a:ext cx="580587" cy="676534"/>
            <a:chOff x="1021425" y="2900775"/>
            <a:chExt cx="960600" cy="1119348"/>
          </a:xfrm>
        </p:grpSpPr>
        <p:sp>
          <p:nvSpPr>
            <p:cNvPr id="182" name="Google Shape;182;p17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3" name="Google Shape;183;p17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4" name="Google Shape;184;p17"/>
          <p:cNvGrpSpPr/>
          <p:nvPr/>
        </p:nvGrpSpPr>
        <p:grpSpPr>
          <a:xfrm>
            <a:off x="446978" y="2845194"/>
            <a:ext cx="580587" cy="676534"/>
            <a:chOff x="1021425" y="2900775"/>
            <a:chExt cx="960600" cy="1119348"/>
          </a:xfrm>
        </p:grpSpPr>
        <p:sp>
          <p:nvSpPr>
            <p:cNvPr id="185" name="Google Shape;185;p17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7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7" name="Google Shape;187;p17"/>
          <p:cNvGrpSpPr/>
          <p:nvPr/>
        </p:nvGrpSpPr>
        <p:grpSpPr>
          <a:xfrm>
            <a:off x="1027578" y="2845194"/>
            <a:ext cx="580587" cy="676534"/>
            <a:chOff x="1021425" y="2900775"/>
            <a:chExt cx="960600" cy="1119348"/>
          </a:xfrm>
        </p:grpSpPr>
        <p:sp>
          <p:nvSpPr>
            <p:cNvPr id="188" name="Google Shape;188;p17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9" name="Google Shape;189;p17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4" name="Google Shape;154;p17"/>
          <p:cNvSpPr/>
          <p:nvPr/>
        </p:nvSpPr>
        <p:spPr>
          <a:xfrm rot="-2005863">
            <a:off x="7326659" y="1435502"/>
            <a:ext cx="368103" cy="368103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7"/>
          <p:cNvSpPr/>
          <p:nvPr/>
        </p:nvSpPr>
        <p:spPr>
          <a:xfrm rot="-259745">
            <a:off x="7349861" y="1458712"/>
            <a:ext cx="321918" cy="321941"/>
          </a:xfrm>
          <a:prstGeom prst="ellipse">
            <a:avLst/>
          </a:prstGeom>
          <a:solidFill>
            <a:srgbClr val="EFEFE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91" name="Google Shape;191;p17"/>
          <p:cNvGrpSpPr/>
          <p:nvPr/>
        </p:nvGrpSpPr>
        <p:grpSpPr>
          <a:xfrm rot="1007890">
            <a:off x="6496039" y="1773523"/>
            <a:ext cx="500604" cy="500604"/>
            <a:chOff x="6547220" y="1423756"/>
            <a:chExt cx="1002600" cy="1002600"/>
          </a:xfrm>
        </p:grpSpPr>
        <p:sp>
          <p:nvSpPr>
            <p:cNvPr id="156" name="Google Shape;156;p17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17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2" name="Google Shape;152;p17"/>
          <p:cNvSpPr/>
          <p:nvPr/>
        </p:nvSpPr>
        <p:spPr>
          <a:xfrm rot="-3153060">
            <a:off x="7918106" y="2877837"/>
            <a:ext cx="368059" cy="368059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7"/>
          <p:cNvSpPr/>
          <p:nvPr/>
        </p:nvSpPr>
        <p:spPr>
          <a:xfrm rot="-1410425">
            <a:off x="7941272" y="2900822"/>
            <a:ext cx="321916" cy="321916"/>
          </a:xfrm>
          <a:prstGeom prst="ellipse">
            <a:avLst/>
          </a:prstGeom>
          <a:solidFill>
            <a:srgbClr val="EFEFEF"/>
          </a:solidFill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94" name="Google Shape;194;p17"/>
          <p:cNvGrpSpPr/>
          <p:nvPr/>
        </p:nvGrpSpPr>
        <p:grpSpPr>
          <a:xfrm rot="1061900">
            <a:off x="7260287" y="3097966"/>
            <a:ext cx="500632" cy="500662"/>
            <a:chOff x="6547220" y="1423756"/>
            <a:chExt cx="1002600" cy="1002600"/>
          </a:xfrm>
        </p:grpSpPr>
        <p:sp>
          <p:nvSpPr>
            <p:cNvPr id="150" name="Google Shape;150;p17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5" name="Google Shape;195;p17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96" name="Google Shape;196;p17"/>
          <p:cNvGrpSpPr/>
          <p:nvPr/>
        </p:nvGrpSpPr>
        <p:grpSpPr>
          <a:xfrm rot="-414011">
            <a:off x="6551398" y="2839225"/>
            <a:ext cx="500716" cy="500616"/>
            <a:chOff x="6547220" y="1423756"/>
            <a:chExt cx="1002600" cy="1002600"/>
          </a:xfrm>
        </p:grpSpPr>
        <p:sp>
          <p:nvSpPr>
            <p:cNvPr id="148" name="Google Shape;148;p17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7" name="Google Shape;197;p17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8" name="Google Shape;198;p17"/>
          <p:cNvSpPr/>
          <p:nvPr/>
        </p:nvSpPr>
        <p:spPr>
          <a:xfrm>
            <a:off x="2717237" y="3174775"/>
            <a:ext cx="1669896" cy="128444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latin typeface="Source Sans Pro"/>
                <a:ea typeface="Source Sans Pro"/>
                <a:cs typeface="Source Sans Pro"/>
                <a:sym typeface="Source Sans Pro"/>
              </a:rPr>
              <a:t>Pilot Factory</a:t>
            </a:r>
            <a:endParaRPr sz="23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199" name="Google Shape;199;p17"/>
          <p:cNvGrpSpPr/>
          <p:nvPr/>
        </p:nvGrpSpPr>
        <p:grpSpPr>
          <a:xfrm rot="605544">
            <a:off x="5407001" y="2210498"/>
            <a:ext cx="722625" cy="722625"/>
            <a:chOff x="4941328" y="1964727"/>
            <a:chExt cx="1447200" cy="1447200"/>
          </a:xfrm>
        </p:grpSpPr>
        <p:sp>
          <p:nvSpPr>
            <p:cNvPr id="200" name="Google Shape;200;p17"/>
            <p:cNvSpPr/>
            <p:nvPr/>
          </p:nvSpPr>
          <p:spPr>
            <a:xfrm>
              <a:off x="4941328" y="1964727"/>
              <a:ext cx="1447200" cy="1447200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17"/>
            <p:cNvSpPr/>
            <p:nvPr/>
          </p:nvSpPr>
          <p:spPr>
            <a:xfrm rot="-605642">
              <a:off x="5063279" y="2086676"/>
              <a:ext cx="1203326" cy="1203326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202" name="Google Shape;202;p17"/>
          <p:cNvGrpSpPr/>
          <p:nvPr/>
        </p:nvGrpSpPr>
        <p:grpSpPr>
          <a:xfrm>
            <a:off x="2717258" y="1682558"/>
            <a:ext cx="639154" cy="639154"/>
            <a:chOff x="5024864" y="2048288"/>
            <a:chExt cx="1280100" cy="1280100"/>
          </a:xfrm>
        </p:grpSpPr>
        <p:sp>
          <p:nvSpPr>
            <p:cNvPr id="203" name="Google Shape;203;p17"/>
            <p:cNvSpPr/>
            <p:nvPr/>
          </p:nvSpPr>
          <p:spPr>
            <a:xfrm>
              <a:off x="5024864" y="2048288"/>
              <a:ext cx="1280100" cy="1280100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17"/>
            <p:cNvSpPr/>
            <p:nvPr/>
          </p:nvSpPr>
          <p:spPr>
            <a:xfrm>
              <a:off x="5063263" y="2086699"/>
              <a:ext cx="1203300" cy="12033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05" name="Google Shape;205;p17"/>
          <p:cNvSpPr txBox="1"/>
          <p:nvPr/>
        </p:nvSpPr>
        <p:spPr>
          <a:xfrm>
            <a:off x="1885800" y="2241288"/>
            <a:ext cx="2053200" cy="3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Source Sans Pro"/>
                <a:ea typeface="Source Sans Pro"/>
                <a:cs typeface="Source Sans Pro"/>
                <a:sym typeface="Source Sans Pro"/>
              </a:rPr>
              <a:t>User Submit</a:t>
            </a:r>
            <a:endParaRPr sz="24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206" name="Google Shape;206;p17"/>
          <p:cNvGrpSpPr/>
          <p:nvPr/>
        </p:nvGrpSpPr>
        <p:grpSpPr>
          <a:xfrm>
            <a:off x="1869013" y="1829688"/>
            <a:ext cx="792338" cy="438825"/>
            <a:chOff x="1792813" y="1677288"/>
            <a:chExt cx="792338" cy="438825"/>
          </a:xfrm>
        </p:grpSpPr>
        <p:cxnSp>
          <p:nvCxnSpPr>
            <p:cNvPr id="207" name="Google Shape;207;p17"/>
            <p:cNvCxnSpPr/>
            <p:nvPr/>
          </p:nvCxnSpPr>
          <p:spPr>
            <a:xfrm>
              <a:off x="1970450" y="1969838"/>
              <a:ext cx="614700" cy="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208" name="Google Shape;208;p17"/>
            <p:cNvCxnSpPr/>
            <p:nvPr/>
          </p:nvCxnSpPr>
          <p:spPr>
            <a:xfrm>
              <a:off x="1792813" y="2116113"/>
              <a:ext cx="702900" cy="0"/>
            </a:xfrm>
            <a:prstGeom prst="straightConnector1">
              <a:avLst/>
            </a:prstGeom>
            <a:noFill/>
            <a:ln cap="flat" cmpd="sng" w="19050">
              <a:solidFill>
                <a:srgbClr val="CCCCCC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209" name="Google Shape;209;p17"/>
            <p:cNvCxnSpPr/>
            <p:nvPr/>
          </p:nvCxnSpPr>
          <p:spPr>
            <a:xfrm>
              <a:off x="1970450" y="1677288"/>
              <a:ext cx="614700" cy="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cxnSp>
          <p:nvCxnSpPr>
            <p:cNvPr id="210" name="Google Shape;210;p17"/>
            <p:cNvCxnSpPr/>
            <p:nvPr/>
          </p:nvCxnSpPr>
          <p:spPr>
            <a:xfrm>
              <a:off x="1792813" y="1823563"/>
              <a:ext cx="702900" cy="0"/>
            </a:xfrm>
            <a:prstGeom prst="straightConnector1">
              <a:avLst/>
            </a:prstGeom>
            <a:noFill/>
            <a:ln cap="flat" cmpd="sng" w="19050">
              <a:solidFill>
                <a:srgbClr val="CCCCCC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</p:grpSp>
      <p:pic>
        <p:nvPicPr>
          <p:cNvPr descr="DNA-Helix-Variation-2.png" id="211" name="Google Shape;21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89812" y="1364562"/>
            <a:ext cx="623927" cy="62250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tom-fancy.png" id="212" name="Google Shape;212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43155" y="1965150"/>
            <a:ext cx="438878" cy="5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213" name="Google Shape;213;p17"/>
          <p:cNvSpPr txBox="1"/>
          <p:nvPr/>
        </p:nvSpPr>
        <p:spPr>
          <a:xfrm>
            <a:off x="4961325" y="1351000"/>
            <a:ext cx="1466100" cy="92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Source Sans Pro"/>
                <a:ea typeface="Source Sans Pro"/>
                <a:cs typeface="Source Sans Pro"/>
                <a:sym typeface="Source Sans Pro"/>
              </a:rPr>
              <a:t>Compute </a:t>
            </a:r>
            <a:endParaRPr sz="24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Source Sans Pro"/>
                <a:ea typeface="Source Sans Pro"/>
                <a:cs typeface="Source Sans Pro"/>
                <a:sym typeface="Source Sans Pro"/>
              </a:rPr>
              <a:t>Element</a:t>
            </a:r>
            <a:endParaRPr sz="24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14" name="Google Shape;214;p17"/>
          <p:cNvSpPr txBox="1"/>
          <p:nvPr/>
        </p:nvSpPr>
        <p:spPr>
          <a:xfrm>
            <a:off x="6526350" y="1068725"/>
            <a:ext cx="1859100" cy="3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Local Batch System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The Pilot Overlay Model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221" name="Google Shape;221;p18"/>
          <p:cNvGrpSpPr/>
          <p:nvPr/>
        </p:nvGrpSpPr>
        <p:grpSpPr>
          <a:xfrm>
            <a:off x="7117783" y="2213858"/>
            <a:ext cx="639154" cy="639154"/>
            <a:chOff x="5024864" y="2048288"/>
            <a:chExt cx="1280100" cy="1280100"/>
          </a:xfrm>
        </p:grpSpPr>
        <p:sp>
          <p:nvSpPr>
            <p:cNvPr id="222" name="Google Shape;222;p18"/>
            <p:cNvSpPr/>
            <p:nvPr/>
          </p:nvSpPr>
          <p:spPr>
            <a:xfrm>
              <a:off x="5024864" y="2048288"/>
              <a:ext cx="1280100" cy="1280100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18"/>
            <p:cNvSpPr/>
            <p:nvPr/>
          </p:nvSpPr>
          <p:spPr>
            <a:xfrm>
              <a:off x="5063263" y="2086699"/>
              <a:ext cx="1203300" cy="12033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224" name="Google Shape;224;p18"/>
          <p:cNvCxnSpPr>
            <a:stCxn id="225" idx="6"/>
            <a:endCxn id="222" idx="3"/>
          </p:cNvCxnSpPr>
          <p:nvPr/>
        </p:nvCxnSpPr>
        <p:spPr>
          <a:xfrm flipH="1" rot="10800000">
            <a:off x="6950757" y="2759422"/>
            <a:ext cx="260700" cy="222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6" name="Google Shape;226;p18"/>
          <p:cNvCxnSpPr>
            <a:stCxn id="227" idx="0"/>
            <a:endCxn id="222" idx="4"/>
          </p:cNvCxnSpPr>
          <p:nvPr/>
        </p:nvCxnSpPr>
        <p:spPr>
          <a:xfrm rot="10800000">
            <a:off x="7437447" y="2853139"/>
            <a:ext cx="36900" cy="314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28" name="Google Shape;228;p18"/>
          <p:cNvCxnSpPr>
            <a:stCxn id="229" idx="0"/>
            <a:endCxn id="222" idx="5"/>
          </p:cNvCxnSpPr>
          <p:nvPr/>
        </p:nvCxnSpPr>
        <p:spPr>
          <a:xfrm rot="10800000">
            <a:off x="7663236" y="2759467"/>
            <a:ext cx="292800" cy="190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0" name="Google Shape;230;p18"/>
          <p:cNvCxnSpPr>
            <a:stCxn id="231" idx="3"/>
            <a:endCxn id="222" idx="0"/>
          </p:cNvCxnSpPr>
          <p:nvPr/>
        </p:nvCxnSpPr>
        <p:spPr>
          <a:xfrm flipH="1">
            <a:off x="7437499" y="1799866"/>
            <a:ext cx="36300" cy="414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32" name="Google Shape;232;p18"/>
          <p:cNvCxnSpPr>
            <a:stCxn id="233" idx="5"/>
            <a:endCxn id="222" idx="1"/>
          </p:cNvCxnSpPr>
          <p:nvPr/>
        </p:nvCxnSpPr>
        <p:spPr>
          <a:xfrm>
            <a:off x="6901178" y="2123343"/>
            <a:ext cx="310200" cy="184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34" name="Google Shape;234;p18"/>
          <p:cNvSpPr/>
          <p:nvPr/>
        </p:nvSpPr>
        <p:spPr>
          <a:xfrm rot="-1744365">
            <a:off x="7918179" y="1820885"/>
            <a:ext cx="367962" cy="367962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8"/>
          <p:cNvSpPr/>
          <p:nvPr/>
        </p:nvSpPr>
        <p:spPr>
          <a:xfrm>
            <a:off x="7941331" y="1843978"/>
            <a:ext cx="321900" cy="321900"/>
          </a:xfrm>
          <a:prstGeom prst="ellipse">
            <a:avLst/>
          </a:prstGeom>
          <a:solidFill>
            <a:srgbClr val="E06666"/>
          </a:solidFill>
          <a:ln cap="flat" cmpd="sng" w="9525">
            <a:solidFill>
              <a:srgbClr val="66666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236" name="Google Shape;236;p18"/>
          <p:cNvCxnSpPr>
            <a:stCxn id="234" idx="2"/>
            <a:endCxn id="222" idx="7"/>
          </p:cNvCxnSpPr>
          <p:nvPr/>
        </p:nvCxnSpPr>
        <p:spPr>
          <a:xfrm flipH="1">
            <a:off x="7663260" y="2094266"/>
            <a:ext cx="278100" cy="213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37" name="Google Shape;237;p18"/>
          <p:cNvGrpSpPr/>
          <p:nvPr/>
        </p:nvGrpSpPr>
        <p:grpSpPr>
          <a:xfrm>
            <a:off x="641703" y="1621782"/>
            <a:ext cx="580587" cy="676534"/>
            <a:chOff x="1021425" y="2900775"/>
            <a:chExt cx="960600" cy="1119348"/>
          </a:xfrm>
        </p:grpSpPr>
        <p:sp>
          <p:nvSpPr>
            <p:cNvPr id="238" name="Google Shape;238;p18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18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40" name="Google Shape;240;p18"/>
          <p:cNvGrpSpPr/>
          <p:nvPr/>
        </p:nvGrpSpPr>
        <p:grpSpPr>
          <a:xfrm>
            <a:off x="1076603" y="1663857"/>
            <a:ext cx="580587" cy="676534"/>
            <a:chOff x="1021425" y="2900775"/>
            <a:chExt cx="960600" cy="1119348"/>
          </a:xfrm>
        </p:grpSpPr>
        <p:sp>
          <p:nvSpPr>
            <p:cNvPr id="241" name="Google Shape;241;p18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18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43" name="Google Shape;243;p18"/>
          <p:cNvGrpSpPr/>
          <p:nvPr/>
        </p:nvGrpSpPr>
        <p:grpSpPr>
          <a:xfrm>
            <a:off x="446978" y="2168669"/>
            <a:ext cx="580587" cy="676534"/>
            <a:chOff x="1021425" y="2900775"/>
            <a:chExt cx="960600" cy="1119348"/>
          </a:xfrm>
        </p:grpSpPr>
        <p:sp>
          <p:nvSpPr>
            <p:cNvPr id="244" name="Google Shape;244;p18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18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46" name="Google Shape;246;p18"/>
          <p:cNvGrpSpPr/>
          <p:nvPr/>
        </p:nvGrpSpPr>
        <p:grpSpPr>
          <a:xfrm>
            <a:off x="846303" y="1955519"/>
            <a:ext cx="580587" cy="676534"/>
            <a:chOff x="1021425" y="2900775"/>
            <a:chExt cx="960600" cy="1119348"/>
          </a:xfrm>
        </p:grpSpPr>
        <p:sp>
          <p:nvSpPr>
            <p:cNvPr id="247" name="Google Shape;247;p18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18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49" name="Google Shape;249;p18"/>
          <p:cNvGrpSpPr/>
          <p:nvPr/>
        </p:nvGrpSpPr>
        <p:grpSpPr>
          <a:xfrm>
            <a:off x="1186703" y="2168669"/>
            <a:ext cx="580587" cy="676534"/>
            <a:chOff x="1021425" y="2900775"/>
            <a:chExt cx="960600" cy="1119348"/>
          </a:xfrm>
        </p:grpSpPr>
        <p:sp>
          <p:nvSpPr>
            <p:cNvPr id="250" name="Google Shape;250;p18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18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52" name="Google Shape;252;p18"/>
          <p:cNvGrpSpPr/>
          <p:nvPr/>
        </p:nvGrpSpPr>
        <p:grpSpPr>
          <a:xfrm>
            <a:off x="806278" y="2309182"/>
            <a:ext cx="580587" cy="676534"/>
            <a:chOff x="1021425" y="2900775"/>
            <a:chExt cx="960600" cy="1119348"/>
          </a:xfrm>
        </p:grpSpPr>
        <p:sp>
          <p:nvSpPr>
            <p:cNvPr id="253" name="Google Shape;253;p18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18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55" name="Google Shape;255;p18"/>
          <p:cNvGrpSpPr/>
          <p:nvPr/>
        </p:nvGrpSpPr>
        <p:grpSpPr>
          <a:xfrm>
            <a:off x="606103" y="2632044"/>
            <a:ext cx="580587" cy="676534"/>
            <a:chOff x="1021425" y="2900775"/>
            <a:chExt cx="960600" cy="1119348"/>
          </a:xfrm>
        </p:grpSpPr>
        <p:sp>
          <p:nvSpPr>
            <p:cNvPr id="256" name="Google Shape;256;p18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18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58" name="Google Shape;258;p18"/>
          <p:cNvGrpSpPr/>
          <p:nvPr/>
        </p:nvGrpSpPr>
        <p:grpSpPr>
          <a:xfrm>
            <a:off x="1076603" y="2567932"/>
            <a:ext cx="580587" cy="676534"/>
            <a:chOff x="1021425" y="2900775"/>
            <a:chExt cx="960600" cy="1119348"/>
          </a:xfrm>
        </p:grpSpPr>
        <p:sp>
          <p:nvSpPr>
            <p:cNvPr id="259" name="Google Shape;259;p18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18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1" name="Google Shape;261;p18"/>
          <p:cNvGrpSpPr/>
          <p:nvPr/>
        </p:nvGrpSpPr>
        <p:grpSpPr>
          <a:xfrm>
            <a:off x="446978" y="2845194"/>
            <a:ext cx="580587" cy="676534"/>
            <a:chOff x="1021425" y="2900775"/>
            <a:chExt cx="960600" cy="1119348"/>
          </a:xfrm>
        </p:grpSpPr>
        <p:sp>
          <p:nvSpPr>
            <p:cNvPr id="262" name="Google Shape;262;p18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18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4" name="Google Shape;264;p18"/>
          <p:cNvGrpSpPr/>
          <p:nvPr/>
        </p:nvGrpSpPr>
        <p:grpSpPr>
          <a:xfrm>
            <a:off x="1027578" y="2845194"/>
            <a:ext cx="580587" cy="676534"/>
            <a:chOff x="1021425" y="2900775"/>
            <a:chExt cx="960600" cy="1119348"/>
          </a:xfrm>
        </p:grpSpPr>
        <p:sp>
          <p:nvSpPr>
            <p:cNvPr id="265" name="Google Shape;265;p18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18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31" name="Google Shape;231;p18"/>
          <p:cNvSpPr/>
          <p:nvPr/>
        </p:nvSpPr>
        <p:spPr>
          <a:xfrm rot="-2005863">
            <a:off x="7326659" y="1435502"/>
            <a:ext cx="368103" cy="368103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8"/>
          <p:cNvSpPr/>
          <p:nvPr/>
        </p:nvSpPr>
        <p:spPr>
          <a:xfrm rot="-259745">
            <a:off x="7349861" y="1458712"/>
            <a:ext cx="321918" cy="321941"/>
          </a:xfrm>
          <a:prstGeom prst="ellipse">
            <a:avLst/>
          </a:prstGeom>
          <a:solidFill>
            <a:srgbClr val="E06666"/>
          </a:solidFill>
          <a:ln cap="flat" cmpd="sng" w="9525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68" name="Google Shape;268;p18"/>
          <p:cNvGrpSpPr/>
          <p:nvPr/>
        </p:nvGrpSpPr>
        <p:grpSpPr>
          <a:xfrm rot="1007890">
            <a:off x="6496039" y="1773523"/>
            <a:ext cx="500604" cy="500604"/>
            <a:chOff x="6547220" y="1423756"/>
            <a:chExt cx="1002600" cy="1002600"/>
          </a:xfrm>
        </p:grpSpPr>
        <p:sp>
          <p:nvSpPr>
            <p:cNvPr id="233" name="Google Shape;233;p18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18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29" name="Google Shape;229;p18"/>
          <p:cNvSpPr/>
          <p:nvPr/>
        </p:nvSpPr>
        <p:spPr>
          <a:xfrm rot="-3153060">
            <a:off x="7918106" y="2877837"/>
            <a:ext cx="368059" cy="368059"/>
          </a:xfrm>
          <a:prstGeom prst="ellipse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8"/>
          <p:cNvSpPr/>
          <p:nvPr/>
        </p:nvSpPr>
        <p:spPr>
          <a:xfrm rot="-1410425">
            <a:off x="7941272" y="2900822"/>
            <a:ext cx="321916" cy="321916"/>
          </a:xfrm>
          <a:prstGeom prst="ellipse">
            <a:avLst/>
          </a:prstGeom>
          <a:solidFill>
            <a:srgbClr val="E06666"/>
          </a:solidFill>
          <a:ln cap="flat" cmpd="sng" w="9525">
            <a:solidFill>
              <a:srgbClr val="666666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71" name="Google Shape;271;p18"/>
          <p:cNvGrpSpPr/>
          <p:nvPr/>
        </p:nvGrpSpPr>
        <p:grpSpPr>
          <a:xfrm rot="1061900">
            <a:off x="7260287" y="3097966"/>
            <a:ext cx="500632" cy="500662"/>
            <a:chOff x="6547220" y="1423756"/>
            <a:chExt cx="1002600" cy="1002600"/>
          </a:xfrm>
        </p:grpSpPr>
        <p:sp>
          <p:nvSpPr>
            <p:cNvPr id="227" name="Google Shape;227;p18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18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73" name="Google Shape;273;p18"/>
          <p:cNvGrpSpPr/>
          <p:nvPr/>
        </p:nvGrpSpPr>
        <p:grpSpPr>
          <a:xfrm rot="-414011">
            <a:off x="6551398" y="2839225"/>
            <a:ext cx="500716" cy="500616"/>
            <a:chOff x="6547220" y="1423756"/>
            <a:chExt cx="1002600" cy="1002600"/>
          </a:xfrm>
        </p:grpSpPr>
        <p:sp>
          <p:nvSpPr>
            <p:cNvPr id="225" name="Google Shape;225;p18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18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75" name="Google Shape;275;p18"/>
          <p:cNvSpPr/>
          <p:nvPr/>
        </p:nvSpPr>
        <p:spPr>
          <a:xfrm>
            <a:off x="2717237" y="3174775"/>
            <a:ext cx="1669896" cy="128444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latin typeface="Source Sans Pro"/>
                <a:ea typeface="Source Sans Pro"/>
                <a:cs typeface="Source Sans Pro"/>
                <a:sym typeface="Source Sans Pro"/>
              </a:rPr>
              <a:t>Pilot Factory</a:t>
            </a:r>
            <a:endParaRPr sz="23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276" name="Google Shape;276;p18"/>
          <p:cNvGrpSpPr/>
          <p:nvPr/>
        </p:nvGrpSpPr>
        <p:grpSpPr>
          <a:xfrm rot="605544">
            <a:off x="5407001" y="2210498"/>
            <a:ext cx="722625" cy="722625"/>
            <a:chOff x="4941328" y="1964727"/>
            <a:chExt cx="1447200" cy="1447200"/>
          </a:xfrm>
        </p:grpSpPr>
        <p:sp>
          <p:nvSpPr>
            <p:cNvPr id="277" name="Google Shape;277;p18"/>
            <p:cNvSpPr/>
            <p:nvPr/>
          </p:nvSpPr>
          <p:spPr>
            <a:xfrm>
              <a:off x="4941328" y="1964727"/>
              <a:ext cx="1447200" cy="1447200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18"/>
            <p:cNvSpPr/>
            <p:nvPr/>
          </p:nvSpPr>
          <p:spPr>
            <a:xfrm rot="-605642">
              <a:off x="5063279" y="2086676"/>
              <a:ext cx="1203326" cy="1203326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Source Sans Pro"/>
                <a:ea typeface="Source Sans Pro"/>
                <a:cs typeface="Source Sans Pro"/>
                <a:sym typeface="Source Sans Pro"/>
              </a:endParaRPr>
            </a:p>
          </p:txBody>
        </p:sp>
      </p:grpSp>
      <p:grpSp>
        <p:nvGrpSpPr>
          <p:cNvPr id="279" name="Google Shape;279;p18"/>
          <p:cNvGrpSpPr/>
          <p:nvPr/>
        </p:nvGrpSpPr>
        <p:grpSpPr>
          <a:xfrm>
            <a:off x="2717258" y="1682558"/>
            <a:ext cx="639154" cy="639154"/>
            <a:chOff x="5024864" y="2048288"/>
            <a:chExt cx="1280100" cy="1280100"/>
          </a:xfrm>
        </p:grpSpPr>
        <p:sp>
          <p:nvSpPr>
            <p:cNvPr id="280" name="Google Shape;280;p18"/>
            <p:cNvSpPr/>
            <p:nvPr/>
          </p:nvSpPr>
          <p:spPr>
            <a:xfrm>
              <a:off x="5024864" y="2048288"/>
              <a:ext cx="1280100" cy="1280100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18"/>
            <p:cNvSpPr/>
            <p:nvPr/>
          </p:nvSpPr>
          <p:spPr>
            <a:xfrm>
              <a:off x="5063263" y="2086699"/>
              <a:ext cx="1203300" cy="12033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282" name="Google Shape;282;p18"/>
          <p:cNvCxnSpPr>
            <a:endCxn id="277" idx="3"/>
          </p:cNvCxnSpPr>
          <p:nvPr/>
        </p:nvCxnSpPr>
        <p:spPr>
          <a:xfrm flipH="1" rot="10800000">
            <a:off x="4368010" y="2778573"/>
            <a:ext cx="1104000" cy="5241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83" name="Google Shape;283;p18"/>
          <p:cNvCxnSpPr/>
          <p:nvPr/>
        </p:nvCxnSpPr>
        <p:spPr>
          <a:xfrm>
            <a:off x="6187360" y="2571751"/>
            <a:ext cx="8589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284" name="Google Shape;284;p18"/>
          <p:cNvGrpSpPr/>
          <p:nvPr/>
        </p:nvGrpSpPr>
        <p:grpSpPr>
          <a:xfrm>
            <a:off x="4938879" y="3129975"/>
            <a:ext cx="454850" cy="467950"/>
            <a:chOff x="4938879" y="3129975"/>
            <a:chExt cx="454850" cy="467950"/>
          </a:xfrm>
        </p:grpSpPr>
        <p:sp>
          <p:nvSpPr>
            <p:cNvPr id="285" name="Google Shape;285;p18"/>
            <p:cNvSpPr/>
            <p:nvPr/>
          </p:nvSpPr>
          <p:spPr>
            <a:xfrm>
              <a:off x="4938879" y="3129975"/>
              <a:ext cx="272700" cy="272700"/>
            </a:xfrm>
            <a:prstGeom prst="verticalScroll">
              <a:avLst>
                <a:gd fmla="val 12500" name="adj"/>
              </a:avLst>
            </a:prstGeom>
            <a:solidFill>
              <a:srgbClr val="6AA84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18"/>
            <p:cNvSpPr/>
            <p:nvPr/>
          </p:nvSpPr>
          <p:spPr>
            <a:xfrm>
              <a:off x="5023404" y="3222825"/>
              <a:ext cx="272700" cy="272700"/>
            </a:xfrm>
            <a:prstGeom prst="verticalScroll">
              <a:avLst>
                <a:gd fmla="val 12500" name="adj"/>
              </a:avLst>
            </a:prstGeom>
            <a:solidFill>
              <a:srgbClr val="6AA84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18"/>
            <p:cNvSpPr/>
            <p:nvPr/>
          </p:nvSpPr>
          <p:spPr>
            <a:xfrm>
              <a:off x="5121029" y="3325225"/>
              <a:ext cx="272700" cy="272700"/>
            </a:xfrm>
            <a:prstGeom prst="verticalScroll">
              <a:avLst>
                <a:gd fmla="val 12500" name="adj"/>
              </a:avLst>
            </a:prstGeom>
            <a:solidFill>
              <a:srgbClr val="6AA84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8" name="Google Shape;288;p18"/>
          <p:cNvSpPr txBox="1"/>
          <p:nvPr/>
        </p:nvSpPr>
        <p:spPr>
          <a:xfrm>
            <a:off x="1885800" y="2241288"/>
            <a:ext cx="2053200" cy="3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Source Sans Pro"/>
                <a:ea typeface="Source Sans Pro"/>
                <a:cs typeface="Source Sans Pro"/>
                <a:sym typeface="Source Sans Pro"/>
              </a:rPr>
              <a:t>User Submit</a:t>
            </a:r>
            <a:endParaRPr sz="24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descr="DNA-Helix-Variation-2.png" id="289" name="Google Shape;28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89812" y="1364562"/>
            <a:ext cx="623927" cy="62250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tom-fancy.png" id="290" name="Google Shape;29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43155" y="1965150"/>
            <a:ext cx="438878" cy="5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291" name="Google Shape;291;p18"/>
          <p:cNvSpPr txBox="1"/>
          <p:nvPr/>
        </p:nvSpPr>
        <p:spPr>
          <a:xfrm>
            <a:off x="4961325" y="1351000"/>
            <a:ext cx="1466100" cy="92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Source Sans Pro"/>
                <a:ea typeface="Source Sans Pro"/>
                <a:cs typeface="Source Sans Pro"/>
                <a:sym typeface="Source Sans Pro"/>
              </a:rPr>
              <a:t>Compute </a:t>
            </a:r>
            <a:endParaRPr sz="24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Source Sans Pro"/>
                <a:ea typeface="Source Sans Pro"/>
                <a:cs typeface="Source Sans Pro"/>
                <a:sym typeface="Source Sans Pro"/>
              </a:rPr>
              <a:t>Element</a:t>
            </a:r>
            <a:endParaRPr sz="24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92" name="Google Shape;292;p18"/>
          <p:cNvSpPr txBox="1"/>
          <p:nvPr/>
        </p:nvSpPr>
        <p:spPr>
          <a:xfrm>
            <a:off x="6526350" y="1068725"/>
            <a:ext cx="1859100" cy="3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Local Batch System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The Pilot Overlay Model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299" name="Google Shape;299;p19"/>
          <p:cNvGrpSpPr/>
          <p:nvPr/>
        </p:nvGrpSpPr>
        <p:grpSpPr>
          <a:xfrm>
            <a:off x="7117783" y="2213858"/>
            <a:ext cx="639154" cy="639154"/>
            <a:chOff x="5024864" y="2048288"/>
            <a:chExt cx="1280100" cy="1280100"/>
          </a:xfrm>
        </p:grpSpPr>
        <p:sp>
          <p:nvSpPr>
            <p:cNvPr id="300" name="Google Shape;300;p19"/>
            <p:cNvSpPr/>
            <p:nvPr/>
          </p:nvSpPr>
          <p:spPr>
            <a:xfrm>
              <a:off x="5024864" y="2048288"/>
              <a:ext cx="1280100" cy="1280100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19"/>
            <p:cNvSpPr/>
            <p:nvPr/>
          </p:nvSpPr>
          <p:spPr>
            <a:xfrm>
              <a:off x="5063263" y="2086699"/>
              <a:ext cx="1203300" cy="12033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302" name="Google Shape;302;p19"/>
          <p:cNvCxnSpPr>
            <a:stCxn id="303" idx="6"/>
            <a:endCxn id="300" idx="3"/>
          </p:cNvCxnSpPr>
          <p:nvPr/>
        </p:nvCxnSpPr>
        <p:spPr>
          <a:xfrm flipH="1" rot="10800000">
            <a:off x="6950757" y="2759422"/>
            <a:ext cx="260700" cy="222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4" name="Google Shape;304;p19"/>
          <p:cNvCxnSpPr>
            <a:stCxn id="305" idx="0"/>
            <a:endCxn id="300" idx="4"/>
          </p:cNvCxnSpPr>
          <p:nvPr/>
        </p:nvCxnSpPr>
        <p:spPr>
          <a:xfrm rot="10800000">
            <a:off x="7437447" y="2853139"/>
            <a:ext cx="36900" cy="314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6" name="Google Shape;306;p19"/>
          <p:cNvCxnSpPr>
            <a:stCxn id="307" idx="0"/>
            <a:endCxn id="300" idx="5"/>
          </p:cNvCxnSpPr>
          <p:nvPr/>
        </p:nvCxnSpPr>
        <p:spPr>
          <a:xfrm rot="10800000">
            <a:off x="7663230" y="2759439"/>
            <a:ext cx="292800" cy="190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8" name="Google Shape;308;p19"/>
          <p:cNvCxnSpPr>
            <a:stCxn id="309" idx="3"/>
            <a:endCxn id="300" idx="0"/>
          </p:cNvCxnSpPr>
          <p:nvPr/>
        </p:nvCxnSpPr>
        <p:spPr>
          <a:xfrm flipH="1">
            <a:off x="7437234" y="1799930"/>
            <a:ext cx="36600" cy="414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0" name="Google Shape;310;p19"/>
          <p:cNvCxnSpPr>
            <a:stCxn id="311" idx="5"/>
            <a:endCxn id="300" idx="1"/>
          </p:cNvCxnSpPr>
          <p:nvPr/>
        </p:nvCxnSpPr>
        <p:spPr>
          <a:xfrm>
            <a:off x="6901178" y="2123343"/>
            <a:ext cx="310200" cy="184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312" name="Google Shape;312;p19"/>
          <p:cNvGrpSpPr/>
          <p:nvPr/>
        </p:nvGrpSpPr>
        <p:grpSpPr>
          <a:xfrm>
            <a:off x="7851960" y="1754617"/>
            <a:ext cx="500598" cy="500598"/>
            <a:chOff x="6547220" y="1423756"/>
            <a:chExt cx="1002600" cy="1002600"/>
          </a:xfrm>
        </p:grpSpPr>
        <p:sp>
          <p:nvSpPr>
            <p:cNvPr id="313" name="Google Shape;313;p19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4" name="Google Shape;314;p19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rgbClr val="E06666"/>
            </a:solidFill>
            <a:ln cap="flat" cmpd="sng" w="9525">
              <a:solidFill>
                <a:schemeClr val="dk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315" name="Google Shape;315;p19"/>
          <p:cNvCxnSpPr>
            <a:stCxn id="313" idx="2"/>
            <a:endCxn id="300" idx="7"/>
          </p:cNvCxnSpPr>
          <p:nvPr/>
        </p:nvCxnSpPr>
        <p:spPr>
          <a:xfrm flipH="1">
            <a:off x="7663285" y="2094341"/>
            <a:ext cx="278100" cy="213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316" name="Google Shape;316;p19"/>
          <p:cNvGrpSpPr/>
          <p:nvPr/>
        </p:nvGrpSpPr>
        <p:grpSpPr>
          <a:xfrm>
            <a:off x="641703" y="1621782"/>
            <a:ext cx="580587" cy="676534"/>
            <a:chOff x="1021425" y="2900775"/>
            <a:chExt cx="960600" cy="1119348"/>
          </a:xfrm>
        </p:grpSpPr>
        <p:sp>
          <p:nvSpPr>
            <p:cNvPr id="317" name="Google Shape;317;p19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19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19" name="Google Shape;319;p19"/>
          <p:cNvGrpSpPr/>
          <p:nvPr/>
        </p:nvGrpSpPr>
        <p:grpSpPr>
          <a:xfrm>
            <a:off x="1076603" y="1663857"/>
            <a:ext cx="580587" cy="676534"/>
            <a:chOff x="1021425" y="2900775"/>
            <a:chExt cx="960600" cy="1119348"/>
          </a:xfrm>
        </p:grpSpPr>
        <p:sp>
          <p:nvSpPr>
            <p:cNvPr id="320" name="Google Shape;320;p19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19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22" name="Google Shape;322;p19"/>
          <p:cNvGrpSpPr/>
          <p:nvPr/>
        </p:nvGrpSpPr>
        <p:grpSpPr>
          <a:xfrm>
            <a:off x="446978" y="2168669"/>
            <a:ext cx="580587" cy="676534"/>
            <a:chOff x="1021425" y="2900775"/>
            <a:chExt cx="960600" cy="1119348"/>
          </a:xfrm>
        </p:grpSpPr>
        <p:sp>
          <p:nvSpPr>
            <p:cNvPr id="323" name="Google Shape;323;p19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4" name="Google Shape;324;p19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25" name="Google Shape;325;p19"/>
          <p:cNvGrpSpPr/>
          <p:nvPr/>
        </p:nvGrpSpPr>
        <p:grpSpPr>
          <a:xfrm>
            <a:off x="846303" y="1955519"/>
            <a:ext cx="580587" cy="676534"/>
            <a:chOff x="1021425" y="2900775"/>
            <a:chExt cx="960600" cy="1119348"/>
          </a:xfrm>
        </p:grpSpPr>
        <p:sp>
          <p:nvSpPr>
            <p:cNvPr id="326" name="Google Shape;326;p19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19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28" name="Google Shape;328;p19"/>
          <p:cNvGrpSpPr/>
          <p:nvPr/>
        </p:nvGrpSpPr>
        <p:grpSpPr>
          <a:xfrm>
            <a:off x="1186703" y="2168669"/>
            <a:ext cx="580587" cy="676534"/>
            <a:chOff x="1021425" y="2900775"/>
            <a:chExt cx="960600" cy="1119348"/>
          </a:xfrm>
        </p:grpSpPr>
        <p:sp>
          <p:nvSpPr>
            <p:cNvPr id="329" name="Google Shape;329;p19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0" name="Google Shape;330;p19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31" name="Google Shape;331;p19"/>
          <p:cNvGrpSpPr/>
          <p:nvPr/>
        </p:nvGrpSpPr>
        <p:grpSpPr>
          <a:xfrm>
            <a:off x="806278" y="2309182"/>
            <a:ext cx="580587" cy="676534"/>
            <a:chOff x="1021425" y="2900775"/>
            <a:chExt cx="960600" cy="1119348"/>
          </a:xfrm>
        </p:grpSpPr>
        <p:sp>
          <p:nvSpPr>
            <p:cNvPr id="332" name="Google Shape;332;p19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19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34" name="Google Shape;334;p19"/>
          <p:cNvGrpSpPr/>
          <p:nvPr/>
        </p:nvGrpSpPr>
        <p:grpSpPr>
          <a:xfrm>
            <a:off x="606103" y="2632044"/>
            <a:ext cx="580587" cy="676534"/>
            <a:chOff x="1021425" y="2900775"/>
            <a:chExt cx="960600" cy="1119348"/>
          </a:xfrm>
        </p:grpSpPr>
        <p:sp>
          <p:nvSpPr>
            <p:cNvPr id="335" name="Google Shape;335;p19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19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37" name="Google Shape;337;p19"/>
          <p:cNvGrpSpPr/>
          <p:nvPr/>
        </p:nvGrpSpPr>
        <p:grpSpPr>
          <a:xfrm>
            <a:off x="1076603" y="2567932"/>
            <a:ext cx="580587" cy="676534"/>
            <a:chOff x="1021425" y="2900775"/>
            <a:chExt cx="960600" cy="1119348"/>
          </a:xfrm>
        </p:grpSpPr>
        <p:sp>
          <p:nvSpPr>
            <p:cNvPr id="338" name="Google Shape;338;p19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19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0" name="Google Shape;340;p19"/>
          <p:cNvGrpSpPr/>
          <p:nvPr/>
        </p:nvGrpSpPr>
        <p:grpSpPr>
          <a:xfrm>
            <a:off x="446978" y="2845194"/>
            <a:ext cx="580587" cy="676534"/>
            <a:chOff x="1021425" y="2900775"/>
            <a:chExt cx="960600" cy="1119348"/>
          </a:xfrm>
        </p:grpSpPr>
        <p:sp>
          <p:nvSpPr>
            <p:cNvPr id="341" name="Google Shape;341;p19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19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3" name="Google Shape;343;p19"/>
          <p:cNvGrpSpPr/>
          <p:nvPr/>
        </p:nvGrpSpPr>
        <p:grpSpPr>
          <a:xfrm>
            <a:off x="1027578" y="2845194"/>
            <a:ext cx="580587" cy="676534"/>
            <a:chOff x="1021425" y="2900775"/>
            <a:chExt cx="960600" cy="1119348"/>
          </a:xfrm>
        </p:grpSpPr>
        <p:sp>
          <p:nvSpPr>
            <p:cNvPr id="344" name="Google Shape;344;p19"/>
            <p:cNvSpPr/>
            <p:nvPr/>
          </p:nvSpPr>
          <p:spPr>
            <a:xfrm rot="6759958">
              <a:off x="1128825" y="3170499"/>
              <a:ext cx="745800" cy="729647"/>
            </a:xfrm>
            <a:prstGeom prst="chord">
              <a:avLst>
                <a:gd fmla="val 2700000" name="adj1"/>
                <a:gd fmla="val 162000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19"/>
            <p:cNvSpPr/>
            <p:nvPr/>
          </p:nvSpPr>
          <p:spPr>
            <a:xfrm>
              <a:off x="1289317" y="2900775"/>
              <a:ext cx="424800" cy="4248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6" name="Google Shape;346;p19"/>
          <p:cNvGrpSpPr/>
          <p:nvPr/>
        </p:nvGrpSpPr>
        <p:grpSpPr>
          <a:xfrm rot="-261177">
            <a:off x="7260426" y="1369280"/>
            <a:ext cx="500639" cy="500646"/>
            <a:chOff x="6547220" y="1423756"/>
            <a:chExt cx="1002600" cy="1002600"/>
          </a:xfrm>
        </p:grpSpPr>
        <p:sp>
          <p:nvSpPr>
            <p:cNvPr id="309" name="Google Shape;309;p19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19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rgbClr val="E06666"/>
            </a:solidFill>
            <a:ln cap="flat" cmpd="sng" w="9525">
              <a:solidFill>
                <a:schemeClr val="dk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48" name="Google Shape;348;p19"/>
          <p:cNvGrpSpPr/>
          <p:nvPr/>
        </p:nvGrpSpPr>
        <p:grpSpPr>
          <a:xfrm rot="1007890">
            <a:off x="6496039" y="1773523"/>
            <a:ext cx="500604" cy="500604"/>
            <a:chOff x="6547220" y="1423756"/>
            <a:chExt cx="1002600" cy="1002600"/>
          </a:xfrm>
        </p:grpSpPr>
        <p:sp>
          <p:nvSpPr>
            <p:cNvPr id="311" name="Google Shape;311;p19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19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0" name="Google Shape;350;p19"/>
          <p:cNvGrpSpPr/>
          <p:nvPr/>
        </p:nvGrpSpPr>
        <p:grpSpPr>
          <a:xfrm rot="-1409365">
            <a:off x="7851872" y="2811548"/>
            <a:ext cx="500571" cy="500571"/>
            <a:chOff x="6547220" y="1423756"/>
            <a:chExt cx="1002600" cy="1002600"/>
          </a:xfrm>
        </p:grpSpPr>
        <p:sp>
          <p:nvSpPr>
            <p:cNvPr id="307" name="Google Shape;307;p19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1" name="Google Shape;351;p19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rgbClr val="E06666"/>
            </a:solidFill>
            <a:ln cap="flat" cmpd="sng" w="9525">
              <a:solidFill>
                <a:schemeClr val="dk2"/>
              </a:solidFill>
              <a:prstDash val="dash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2" name="Google Shape;352;p19"/>
          <p:cNvGrpSpPr/>
          <p:nvPr/>
        </p:nvGrpSpPr>
        <p:grpSpPr>
          <a:xfrm rot="1061900">
            <a:off x="7260287" y="3097966"/>
            <a:ext cx="500632" cy="500662"/>
            <a:chOff x="6547220" y="1423756"/>
            <a:chExt cx="1002600" cy="1002600"/>
          </a:xfrm>
        </p:grpSpPr>
        <p:sp>
          <p:nvSpPr>
            <p:cNvPr id="305" name="Google Shape;305;p19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19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54" name="Google Shape;354;p19"/>
          <p:cNvGrpSpPr/>
          <p:nvPr/>
        </p:nvGrpSpPr>
        <p:grpSpPr>
          <a:xfrm rot="-414011">
            <a:off x="6551398" y="2839225"/>
            <a:ext cx="500716" cy="500616"/>
            <a:chOff x="6547220" y="1423756"/>
            <a:chExt cx="1002600" cy="1002600"/>
          </a:xfrm>
        </p:grpSpPr>
        <p:sp>
          <p:nvSpPr>
            <p:cNvPr id="303" name="Google Shape;303;p19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19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6" name="Google Shape;356;p19"/>
          <p:cNvSpPr/>
          <p:nvPr/>
        </p:nvSpPr>
        <p:spPr>
          <a:xfrm>
            <a:off x="2717237" y="3174775"/>
            <a:ext cx="1669896" cy="128444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latin typeface="Source Sans Pro"/>
                <a:ea typeface="Source Sans Pro"/>
                <a:cs typeface="Source Sans Pro"/>
                <a:sym typeface="Source Sans Pro"/>
              </a:rPr>
              <a:t>Pilot Factory</a:t>
            </a:r>
            <a:endParaRPr sz="23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grpSp>
        <p:nvGrpSpPr>
          <p:cNvPr id="357" name="Google Shape;357;p19"/>
          <p:cNvGrpSpPr/>
          <p:nvPr/>
        </p:nvGrpSpPr>
        <p:grpSpPr>
          <a:xfrm rot="605544">
            <a:off x="5407001" y="2210498"/>
            <a:ext cx="722625" cy="722625"/>
            <a:chOff x="4941328" y="1964727"/>
            <a:chExt cx="1447200" cy="1447200"/>
          </a:xfrm>
        </p:grpSpPr>
        <p:sp>
          <p:nvSpPr>
            <p:cNvPr id="358" name="Google Shape;358;p19"/>
            <p:cNvSpPr/>
            <p:nvPr/>
          </p:nvSpPr>
          <p:spPr>
            <a:xfrm>
              <a:off x="4941328" y="1964727"/>
              <a:ext cx="1447200" cy="1447200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19"/>
            <p:cNvSpPr/>
            <p:nvPr/>
          </p:nvSpPr>
          <p:spPr>
            <a:xfrm>
              <a:off x="5063263" y="2086699"/>
              <a:ext cx="1203300" cy="12033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60" name="Google Shape;360;p19"/>
          <p:cNvGrpSpPr/>
          <p:nvPr/>
        </p:nvGrpSpPr>
        <p:grpSpPr>
          <a:xfrm>
            <a:off x="2717258" y="1682558"/>
            <a:ext cx="639154" cy="639154"/>
            <a:chOff x="5024864" y="2048288"/>
            <a:chExt cx="1280100" cy="1280100"/>
          </a:xfrm>
        </p:grpSpPr>
        <p:sp>
          <p:nvSpPr>
            <p:cNvPr id="361" name="Google Shape;361;p19"/>
            <p:cNvSpPr/>
            <p:nvPr/>
          </p:nvSpPr>
          <p:spPr>
            <a:xfrm>
              <a:off x="5024864" y="2048288"/>
              <a:ext cx="1280100" cy="1280100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" name="Google Shape;362;p19"/>
            <p:cNvSpPr/>
            <p:nvPr/>
          </p:nvSpPr>
          <p:spPr>
            <a:xfrm>
              <a:off x="5063263" y="2086699"/>
              <a:ext cx="1203300" cy="12033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363" name="Google Shape;363;p19"/>
          <p:cNvCxnSpPr>
            <a:stCxn id="364" idx="3"/>
          </p:cNvCxnSpPr>
          <p:nvPr/>
        </p:nvCxnSpPr>
        <p:spPr>
          <a:xfrm flipH="1">
            <a:off x="3036209" y="1267480"/>
            <a:ext cx="36600" cy="414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365" name="Google Shape;365;p19"/>
          <p:cNvGrpSpPr/>
          <p:nvPr/>
        </p:nvGrpSpPr>
        <p:grpSpPr>
          <a:xfrm>
            <a:off x="3450935" y="1222167"/>
            <a:ext cx="500598" cy="500598"/>
            <a:chOff x="6547220" y="1423756"/>
            <a:chExt cx="1002600" cy="1002600"/>
          </a:xfrm>
        </p:grpSpPr>
        <p:sp>
          <p:nvSpPr>
            <p:cNvPr id="366" name="Google Shape;366;p19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7" name="Google Shape;367;p19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368" name="Google Shape;368;p19"/>
          <p:cNvCxnSpPr>
            <a:stCxn id="366" idx="2"/>
          </p:cNvCxnSpPr>
          <p:nvPr/>
        </p:nvCxnSpPr>
        <p:spPr>
          <a:xfrm flipH="1">
            <a:off x="3262260" y="1561891"/>
            <a:ext cx="278100" cy="213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369" name="Google Shape;369;p19"/>
          <p:cNvGrpSpPr/>
          <p:nvPr/>
        </p:nvGrpSpPr>
        <p:grpSpPr>
          <a:xfrm rot="-261177">
            <a:off x="2859401" y="836830"/>
            <a:ext cx="500639" cy="500646"/>
            <a:chOff x="6547220" y="1423756"/>
            <a:chExt cx="1002600" cy="1002600"/>
          </a:xfrm>
        </p:grpSpPr>
        <p:sp>
          <p:nvSpPr>
            <p:cNvPr id="364" name="Google Shape;364;p19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" name="Google Shape;370;p19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371" name="Google Shape;371;p19"/>
          <p:cNvCxnSpPr>
            <a:stCxn id="372" idx="0"/>
          </p:cNvCxnSpPr>
          <p:nvPr/>
        </p:nvCxnSpPr>
        <p:spPr>
          <a:xfrm rot="10800000">
            <a:off x="3302905" y="2204539"/>
            <a:ext cx="292800" cy="190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373" name="Google Shape;373;p19"/>
          <p:cNvGrpSpPr/>
          <p:nvPr/>
        </p:nvGrpSpPr>
        <p:grpSpPr>
          <a:xfrm rot="-1409365">
            <a:off x="3491547" y="2256648"/>
            <a:ext cx="500571" cy="500571"/>
            <a:chOff x="6547220" y="1423756"/>
            <a:chExt cx="1002600" cy="1002600"/>
          </a:xfrm>
        </p:grpSpPr>
        <p:sp>
          <p:nvSpPr>
            <p:cNvPr id="372" name="Google Shape;372;p19"/>
            <p:cNvSpPr/>
            <p:nvPr/>
          </p:nvSpPr>
          <p:spPr>
            <a:xfrm rot="-1744091">
              <a:off x="6679887" y="1556424"/>
              <a:ext cx="737264" cy="737264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4" name="Google Shape;374;p19"/>
            <p:cNvSpPr/>
            <p:nvPr/>
          </p:nvSpPr>
          <p:spPr>
            <a:xfrm>
              <a:off x="6726212" y="1602729"/>
              <a:ext cx="644700" cy="644700"/>
            </a:xfrm>
            <a:prstGeom prst="ellipse">
              <a:avLst/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75" name="Google Shape;375;p19"/>
          <p:cNvSpPr txBox="1"/>
          <p:nvPr/>
        </p:nvSpPr>
        <p:spPr>
          <a:xfrm>
            <a:off x="4961325" y="1351000"/>
            <a:ext cx="1466100" cy="92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Source Sans Pro"/>
                <a:ea typeface="Source Sans Pro"/>
                <a:cs typeface="Source Sans Pro"/>
                <a:sym typeface="Source Sans Pro"/>
              </a:rPr>
              <a:t>Compute </a:t>
            </a:r>
            <a:endParaRPr sz="24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Source Sans Pro"/>
                <a:ea typeface="Source Sans Pro"/>
                <a:cs typeface="Source Sans Pro"/>
                <a:sym typeface="Source Sans Pro"/>
              </a:rPr>
              <a:t>Element</a:t>
            </a:r>
            <a:endParaRPr sz="24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76" name="Google Shape;376;p19"/>
          <p:cNvSpPr txBox="1"/>
          <p:nvPr/>
        </p:nvSpPr>
        <p:spPr>
          <a:xfrm>
            <a:off x="1885800" y="2241288"/>
            <a:ext cx="2053200" cy="3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Source Sans Pro"/>
                <a:ea typeface="Source Sans Pro"/>
                <a:cs typeface="Source Sans Pro"/>
                <a:sym typeface="Source Sans Pro"/>
              </a:rPr>
              <a:t>User Submit</a:t>
            </a:r>
            <a:endParaRPr sz="24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pic>
        <p:nvPicPr>
          <p:cNvPr descr="DNA-Helix-Variation-2.png" id="377" name="Google Shape;37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89812" y="1364562"/>
            <a:ext cx="623927" cy="62250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tom-fancy.png" id="378" name="Google Shape;378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43155" y="1965150"/>
            <a:ext cx="438878" cy="500600"/>
          </a:xfrm>
          <a:prstGeom prst="rect">
            <a:avLst/>
          </a:prstGeom>
          <a:noFill/>
          <a:ln>
            <a:noFill/>
          </a:ln>
        </p:spPr>
      </p:pic>
      <p:sp>
        <p:nvSpPr>
          <p:cNvPr id="379" name="Google Shape;379;p19"/>
          <p:cNvSpPr txBox="1"/>
          <p:nvPr/>
        </p:nvSpPr>
        <p:spPr>
          <a:xfrm>
            <a:off x="6526350" y="1068725"/>
            <a:ext cx="1859100" cy="3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Local Batch System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0"/>
          <p:cNvSpPr txBox="1"/>
          <p:nvPr/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Source Sans Pro"/>
                <a:ea typeface="Source Sans Pro"/>
                <a:cs typeface="Source Sans Pro"/>
                <a:sym typeface="Source Sans Pro"/>
              </a:rPr>
              <a:t>What’s a CE?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Google Shape;385;p20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86" name="Google Shape;386;p20"/>
          <p:cNvSpPr txBox="1"/>
          <p:nvPr/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Sans Pro"/>
              <a:buChar char="-"/>
            </a:pP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A c</a:t>
            </a:r>
            <a:r>
              <a:rPr b="0" i="0" lang="en-US" sz="18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ompute </a:t>
            </a: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e</a:t>
            </a:r>
            <a:r>
              <a:rPr b="0" i="0" lang="en-US" sz="18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lement (CE) serves as the entry point to your local compute resources</a:t>
            </a:r>
            <a:endParaRPr b="0" i="0" sz="1800" u="none" cap="none" strike="noStrik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Source Sans Pro"/>
              <a:buChar char="−"/>
            </a:pP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Exposes a </a:t>
            </a:r>
            <a:r>
              <a:rPr b="1" lang="en-US" sz="1600">
                <a:latin typeface="Source Sans Pro"/>
                <a:ea typeface="Source Sans Pro"/>
                <a:cs typeface="Source Sans Pro"/>
                <a:sym typeface="Source Sans Pro"/>
              </a:rPr>
              <a:t>remote API</a:t>
            </a: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 for resource acquisition</a:t>
            </a:r>
            <a:endParaRPr sz="16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Source Sans Pro"/>
              <a:buChar char="−"/>
            </a:pP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Provides authentication and </a:t>
            </a:r>
            <a:r>
              <a:rPr b="1" lang="en-US" sz="1600">
                <a:latin typeface="Source Sans Pro"/>
                <a:ea typeface="Source Sans Pro"/>
                <a:cs typeface="Source Sans Pro"/>
                <a:sym typeface="Source Sans Pro"/>
              </a:rPr>
              <a:t>authorization</a:t>
            </a:r>
            <a:endParaRPr sz="16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Font typeface="Source Sans Pro"/>
              <a:buChar char="−"/>
            </a:pP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Interacts with the </a:t>
            </a:r>
            <a:r>
              <a:rPr b="1" lang="en-US" sz="1600">
                <a:latin typeface="Source Sans Pro"/>
                <a:ea typeface="Source Sans Pro"/>
                <a:cs typeface="Source Sans Pro"/>
                <a:sym typeface="Source Sans Pro"/>
              </a:rPr>
              <a:t>resource layer</a:t>
            </a:r>
            <a:r>
              <a:rPr lang="en-US" sz="1600">
                <a:latin typeface="Source Sans Pro"/>
                <a:ea typeface="Source Sans Pro"/>
                <a:cs typeface="Source Sans Pro"/>
                <a:sym typeface="Source Sans Pro"/>
              </a:rPr>
              <a:t> (i.e. batch system)</a:t>
            </a:r>
            <a:endParaRPr sz="16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Source Sans Pro"/>
              <a:buChar char="-"/>
            </a:pP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 CE </a:t>
            </a: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is made up of a thin layer of </a:t>
            </a:r>
            <a:r>
              <a:rPr b="1"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job gateway</a:t>
            </a: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software installed on a host that can submit and manage jobs in your local batch system</a:t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SzPts val="1800"/>
              <a:buFont typeface="Source Sans Pro"/>
              <a:buChar char="-"/>
            </a:pP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Designed to support the pilot job overlay model (i.e. resource provisioning requests) and is generally not intended for direct user submission</a:t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21"/>
          <p:cNvSpPr/>
          <p:nvPr/>
        </p:nvSpPr>
        <p:spPr>
          <a:xfrm>
            <a:off x="2039400" y="1209600"/>
            <a:ext cx="3812760" cy="3270960"/>
          </a:xfrm>
          <a:prstGeom prst="roundRect">
            <a:avLst>
              <a:gd fmla="val 16667" name="adj"/>
            </a:avLst>
          </a:prstGeom>
          <a:solidFill>
            <a:srgbClr val="FFD966"/>
          </a:solidFill>
          <a:ln cap="flat" cmpd="sng" w="9525">
            <a:solidFill>
              <a:srgbClr val="595959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Roboto Mono"/>
                <a:ea typeface="Roboto Mono"/>
                <a:cs typeface="Roboto Mono"/>
                <a:sym typeface="Roboto Mono"/>
              </a:rPr>
              <a:t>CE Host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" name="Google Shape;392;p21"/>
          <p:cNvSpPr txBox="1"/>
          <p:nvPr/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Source Sans Pro"/>
                <a:ea typeface="Source Sans Pro"/>
                <a:cs typeface="Source Sans Pro"/>
                <a:sym typeface="Source Sans Pro"/>
              </a:rPr>
              <a:t>Compute Element Architecture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" name="Google Shape;393;p21"/>
          <p:cNvSpPr txBox="1"/>
          <p:nvPr/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4" name="Google Shape;394;p21"/>
          <p:cNvSpPr/>
          <p:nvPr/>
        </p:nvSpPr>
        <p:spPr>
          <a:xfrm>
            <a:off x="1047840" y="1818743"/>
            <a:ext cx="272400" cy="272400"/>
          </a:xfrm>
          <a:prstGeom prst="verticalScroll">
            <a:avLst>
              <a:gd fmla="val 12500" name="adj"/>
            </a:avLst>
          </a:prstGeom>
          <a:solidFill>
            <a:srgbClr val="6AA84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5" name="Google Shape;395;p21"/>
          <p:cNvSpPr/>
          <p:nvPr/>
        </p:nvSpPr>
        <p:spPr>
          <a:xfrm>
            <a:off x="2329550" y="1708090"/>
            <a:ext cx="3232500" cy="4938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Job Gateway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6" name="Google Shape;396;p21"/>
          <p:cNvSpPr/>
          <p:nvPr/>
        </p:nvSpPr>
        <p:spPr>
          <a:xfrm>
            <a:off x="2345575" y="2613950"/>
            <a:ext cx="3200400" cy="1617600"/>
          </a:xfrm>
          <a:prstGeom prst="rect">
            <a:avLst/>
          </a:prstGeom>
          <a:solidFill>
            <a:srgbClr val="EEEEEE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Batch System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Submit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p21"/>
          <p:cNvSpPr/>
          <p:nvPr/>
        </p:nvSpPr>
        <p:spPr>
          <a:xfrm>
            <a:off x="1396783" y="1954810"/>
            <a:ext cx="893538" cy="378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19075">
            <a:solidFill>
              <a:srgbClr val="595959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398" name="Google Shape;398;p21"/>
          <p:cNvSpPr/>
          <p:nvPr/>
        </p:nvSpPr>
        <p:spPr>
          <a:xfrm>
            <a:off x="6176830" y="3060345"/>
            <a:ext cx="272400" cy="272400"/>
          </a:xfrm>
          <a:prstGeom prst="verticalScroll">
            <a:avLst>
              <a:gd fmla="val 12500" name="adj"/>
            </a:avLst>
          </a:prstGeom>
          <a:solidFill>
            <a:srgbClr val="6AA84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21"/>
          <p:cNvSpPr/>
          <p:nvPr/>
        </p:nvSpPr>
        <p:spPr>
          <a:xfrm>
            <a:off x="4142160" y="2265240"/>
            <a:ext cx="272400" cy="272400"/>
          </a:xfrm>
          <a:prstGeom prst="verticalScroll">
            <a:avLst>
              <a:gd fmla="val 12500" name="adj"/>
            </a:avLst>
          </a:prstGeom>
          <a:solidFill>
            <a:srgbClr val="6AA84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0" name="Google Shape;400;p21"/>
          <p:cNvCxnSpPr>
            <a:stCxn id="395" idx="2"/>
            <a:endCxn id="396" idx="0"/>
          </p:cNvCxnSpPr>
          <p:nvPr/>
        </p:nvCxnSpPr>
        <p:spPr>
          <a:xfrm>
            <a:off x="3945800" y="2201890"/>
            <a:ext cx="0" cy="412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01" name="Google Shape;401;p21"/>
          <p:cNvCxnSpPr>
            <a:stCxn id="396" idx="3"/>
          </p:cNvCxnSpPr>
          <p:nvPr/>
        </p:nvCxnSpPr>
        <p:spPr>
          <a:xfrm>
            <a:off x="5545975" y="3422750"/>
            <a:ext cx="1433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402" name="Google Shape;402;p21"/>
          <p:cNvGrpSpPr/>
          <p:nvPr/>
        </p:nvGrpSpPr>
        <p:grpSpPr>
          <a:xfrm>
            <a:off x="6979673" y="2556450"/>
            <a:ext cx="1392403" cy="1662250"/>
            <a:chOff x="6739898" y="3006513"/>
            <a:chExt cx="1392403" cy="1662250"/>
          </a:xfrm>
        </p:grpSpPr>
        <p:grpSp>
          <p:nvGrpSpPr>
            <p:cNvPr id="403" name="Google Shape;403;p21"/>
            <p:cNvGrpSpPr/>
            <p:nvPr/>
          </p:nvGrpSpPr>
          <p:grpSpPr>
            <a:xfrm>
              <a:off x="7234184" y="3620783"/>
              <a:ext cx="462244" cy="462244"/>
              <a:chOff x="5024864" y="2048288"/>
              <a:chExt cx="1280100" cy="1280100"/>
            </a:xfrm>
          </p:grpSpPr>
          <p:sp>
            <p:nvSpPr>
              <p:cNvPr id="404" name="Google Shape;404;p21"/>
              <p:cNvSpPr/>
              <p:nvPr/>
            </p:nvSpPr>
            <p:spPr>
              <a:xfrm>
                <a:off x="5024864" y="2048288"/>
                <a:ext cx="1280100" cy="1280100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5" name="Google Shape;405;p21"/>
              <p:cNvSpPr/>
              <p:nvPr/>
            </p:nvSpPr>
            <p:spPr>
              <a:xfrm>
                <a:off x="5063263" y="2086699"/>
                <a:ext cx="1203300" cy="12033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406" name="Google Shape;406;p21"/>
            <p:cNvCxnSpPr>
              <a:stCxn id="407" idx="6"/>
              <a:endCxn id="404" idx="3"/>
            </p:cNvCxnSpPr>
            <p:nvPr/>
          </p:nvCxnSpPr>
          <p:spPr>
            <a:xfrm flipH="1" rot="10800000">
              <a:off x="7113672" y="4015309"/>
              <a:ext cx="188100" cy="1605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8" name="Google Shape;408;p21"/>
            <p:cNvCxnSpPr>
              <a:stCxn id="409" idx="0"/>
              <a:endCxn id="404" idx="4"/>
            </p:cNvCxnSpPr>
            <p:nvPr/>
          </p:nvCxnSpPr>
          <p:spPr>
            <a:xfrm rot="10800000">
              <a:off x="7465369" y="4083071"/>
              <a:ext cx="26400" cy="2277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0" name="Google Shape;410;p21"/>
            <p:cNvCxnSpPr>
              <a:stCxn id="411" idx="0"/>
              <a:endCxn id="404" idx="5"/>
            </p:cNvCxnSpPr>
            <p:nvPr/>
          </p:nvCxnSpPr>
          <p:spPr>
            <a:xfrm rot="10800000">
              <a:off x="7628751" y="4015453"/>
              <a:ext cx="211500" cy="1377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2" name="Google Shape;412;p21"/>
            <p:cNvCxnSpPr>
              <a:stCxn id="413" idx="3"/>
              <a:endCxn id="404" idx="0"/>
            </p:cNvCxnSpPr>
            <p:nvPr/>
          </p:nvCxnSpPr>
          <p:spPr>
            <a:xfrm flipH="1">
              <a:off x="7465233" y="3321474"/>
              <a:ext cx="26400" cy="2994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4" name="Google Shape;414;p21"/>
            <p:cNvCxnSpPr>
              <a:stCxn id="415" idx="5"/>
              <a:endCxn id="404" idx="1"/>
            </p:cNvCxnSpPr>
            <p:nvPr/>
          </p:nvCxnSpPr>
          <p:spPr>
            <a:xfrm>
              <a:off x="7077511" y="3555662"/>
              <a:ext cx="224400" cy="1329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16" name="Google Shape;416;p21"/>
            <p:cNvSpPr/>
            <p:nvPr/>
          </p:nvSpPr>
          <p:spPr>
            <a:xfrm rot="-1744782">
              <a:off x="7812942" y="3336562"/>
              <a:ext cx="266035" cy="266035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21"/>
            <p:cNvSpPr/>
            <p:nvPr/>
          </p:nvSpPr>
          <p:spPr>
            <a:xfrm>
              <a:off x="7829691" y="3353263"/>
              <a:ext cx="232800" cy="232800"/>
            </a:xfrm>
            <a:prstGeom prst="ellipse">
              <a:avLst/>
            </a:prstGeom>
            <a:solidFill>
              <a:srgbClr val="EFEFEF"/>
            </a:solidFill>
            <a:ln cap="flat" cmpd="sng" w="9525">
              <a:solidFill>
                <a:srgbClr val="666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418" name="Google Shape;418;p21"/>
            <p:cNvCxnSpPr>
              <a:stCxn id="416" idx="2"/>
              <a:endCxn id="404" idx="7"/>
            </p:cNvCxnSpPr>
            <p:nvPr/>
          </p:nvCxnSpPr>
          <p:spPr>
            <a:xfrm flipH="1">
              <a:off x="7628710" y="3534229"/>
              <a:ext cx="201000" cy="154200"/>
            </a:xfrm>
            <a:prstGeom prst="straightConnector1">
              <a:avLst/>
            </a:prstGeom>
            <a:noFill/>
            <a:ln cap="flat" cmpd="sng" w="9525">
              <a:solidFill>
                <a:srgbClr val="59595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13" name="Google Shape;413;p21"/>
            <p:cNvSpPr/>
            <p:nvPr/>
          </p:nvSpPr>
          <p:spPr>
            <a:xfrm rot="-2005295">
              <a:off x="7385190" y="3057841"/>
              <a:ext cx="266342" cy="266342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" name="Google Shape;419;p21"/>
            <p:cNvSpPr/>
            <p:nvPr/>
          </p:nvSpPr>
          <p:spPr>
            <a:xfrm rot="-261545">
              <a:off x="7401900" y="3074585"/>
              <a:ext cx="232874" cy="232874"/>
            </a:xfrm>
            <a:prstGeom prst="ellipse">
              <a:avLst/>
            </a:prstGeom>
            <a:solidFill>
              <a:srgbClr val="EFEFEF"/>
            </a:solidFill>
            <a:ln cap="flat" cmpd="sng" w="9525">
              <a:solidFill>
                <a:srgbClr val="595959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420" name="Google Shape;420;p21"/>
            <p:cNvGrpSpPr/>
            <p:nvPr/>
          </p:nvGrpSpPr>
          <p:grpSpPr>
            <a:xfrm rot="1008246">
              <a:off x="6784504" y="3302645"/>
              <a:ext cx="362059" cy="362059"/>
              <a:chOff x="6547220" y="1423756"/>
              <a:chExt cx="1002600" cy="1002600"/>
            </a:xfrm>
          </p:grpSpPr>
          <p:sp>
            <p:nvSpPr>
              <p:cNvPr id="415" name="Google Shape;415;p21"/>
              <p:cNvSpPr/>
              <p:nvPr/>
            </p:nvSpPr>
            <p:spPr>
              <a:xfrm rot="-1744091">
                <a:off x="6679887" y="1556424"/>
                <a:ext cx="737264" cy="737264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1" name="Google Shape;421;p21"/>
              <p:cNvSpPr/>
              <p:nvPr/>
            </p:nvSpPr>
            <p:spPr>
              <a:xfrm>
                <a:off x="6726212" y="1602729"/>
                <a:ext cx="644700" cy="6447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11" name="Google Shape;411;p21"/>
            <p:cNvSpPr/>
            <p:nvPr/>
          </p:nvSpPr>
          <p:spPr>
            <a:xfrm rot="-3153686">
              <a:off x="7812855" y="4101007"/>
              <a:ext cx="265993" cy="265993"/>
            </a:xfrm>
            <a:prstGeom prst="ellipse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" name="Google Shape;422;p21"/>
            <p:cNvSpPr/>
            <p:nvPr/>
          </p:nvSpPr>
          <p:spPr>
            <a:xfrm rot="-1411679">
              <a:off x="7829697" y="4117460"/>
              <a:ext cx="232968" cy="232968"/>
            </a:xfrm>
            <a:prstGeom prst="ellipse">
              <a:avLst/>
            </a:prstGeom>
            <a:solidFill>
              <a:srgbClr val="EFEFEF"/>
            </a:solidFill>
            <a:ln cap="flat" cmpd="sng" w="9525">
              <a:solidFill>
                <a:srgbClr val="66666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423" name="Google Shape;423;p21"/>
            <p:cNvGrpSpPr/>
            <p:nvPr/>
          </p:nvGrpSpPr>
          <p:grpSpPr>
            <a:xfrm rot="1062141">
              <a:off x="7336951" y="4260239"/>
              <a:ext cx="362037" cy="362068"/>
              <a:chOff x="6547220" y="1423756"/>
              <a:chExt cx="1002600" cy="1002600"/>
            </a:xfrm>
          </p:grpSpPr>
          <p:sp>
            <p:nvSpPr>
              <p:cNvPr id="409" name="Google Shape;409;p21"/>
              <p:cNvSpPr/>
              <p:nvPr/>
            </p:nvSpPr>
            <p:spPr>
              <a:xfrm rot="-1744091">
                <a:off x="6679887" y="1556424"/>
                <a:ext cx="737264" cy="737264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4" name="Google Shape;424;p21"/>
              <p:cNvSpPr/>
              <p:nvPr/>
            </p:nvSpPr>
            <p:spPr>
              <a:xfrm>
                <a:off x="6726212" y="1602729"/>
                <a:ext cx="644700" cy="6447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425" name="Google Shape;425;p21"/>
            <p:cNvGrpSpPr/>
            <p:nvPr/>
          </p:nvGrpSpPr>
          <p:grpSpPr>
            <a:xfrm rot="-414044">
              <a:off x="6824826" y="4072971"/>
              <a:ext cx="362156" cy="362056"/>
              <a:chOff x="6547220" y="1423756"/>
              <a:chExt cx="1002600" cy="1002600"/>
            </a:xfrm>
          </p:grpSpPr>
          <p:sp>
            <p:nvSpPr>
              <p:cNvPr id="407" name="Google Shape;407;p21"/>
              <p:cNvSpPr/>
              <p:nvPr/>
            </p:nvSpPr>
            <p:spPr>
              <a:xfrm rot="-1744091">
                <a:off x="6679887" y="1556424"/>
                <a:ext cx="737264" cy="737264"/>
              </a:xfrm>
              <a:prstGeom prst="ellipse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26" name="Google Shape;426;p21"/>
              <p:cNvSpPr/>
              <p:nvPr/>
            </p:nvSpPr>
            <p:spPr>
              <a:xfrm>
                <a:off x="6726212" y="1602729"/>
                <a:ext cx="644700" cy="644700"/>
              </a:xfrm>
              <a:prstGeom prst="ellipse">
                <a:avLst/>
              </a:prstGeom>
              <a:solidFill>
                <a:srgbClr val="EEEEEE"/>
              </a:solidFill>
              <a:ln cap="flat" cmpd="sng" w="952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427" name="Google Shape;427;p21"/>
          <p:cNvSpPr txBox="1"/>
          <p:nvPr/>
        </p:nvSpPr>
        <p:spPr>
          <a:xfrm>
            <a:off x="6746325" y="2201900"/>
            <a:ext cx="1859100" cy="3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Local Batch System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22"/>
          <p:cNvSpPr txBox="1"/>
          <p:nvPr/>
        </p:nvSpPr>
        <p:spPr>
          <a:xfrm>
            <a:off x="311760" y="444960"/>
            <a:ext cx="85200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Source Sans Pro"/>
                <a:ea typeface="Source Sans Pro"/>
                <a:cs typeface="Source Sans Pro"/>
                <a:sym typeface="Source Sans Pro"/>
              </a:rPr>
              <a:t>HTCondor as a Job Gateway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p22"/>
          <p:cNvSpPr txBox="1"/>
          <p:nvPr/>
        </p:nvSpPr>
        <p:spPr>
          <a:xfrm>
            <a:off x="8472600" y="4663080"/>
            <a:ext cx="548400" cy="39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34" name="Google Shape;434;p22"/>
          <p:cNvSpPr txBox="1"/>
          <p:nvPr/>
        </p:nvSpPr>
        <p:spPr>
          <a:xfrm>
            <a:off x="311760" y="1152360"/>
            <a:ext cx="8520000" cy="34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1134"/>
              </a:spcBef>
              <a:spcAft>
                <a:spcPts val="0"/>
              </a:spcAft>
              <a:buNone/>
            </a:pP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HTCondor-CE is HTCondor configured as a job gateway</a:t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marR="0" rtl="0" algn="l">
              <a:spcBef>
                <a:spcPts val="1134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Source Sans Pro"/>
              <a:buChar char="-"/>
            </a:pPr>
            <a:r>
              <a:rPr b="0" i="0" lang="en-US" sz="18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Same HTCondor binaries, ClassAds, and configuration language to provide the </a:t>
            </a:r>
            <a:r>
              <a:rPr b="1" i="0" lang="en-US" sz="1800" u="none" cap="none" strike="noStrike">
                <a:solidFill>
                  <a:srgbClr val="00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remote API</a:t>
            </a:r>
            <a:endParaRPr b="1" i="0" sz="1800" u="none" cap="none" strike="noStrike">
              <a:solidFill>
                <a:srgbClr val="00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SzPts val="1800"/>
              <a:buFont typeface="Source Sans Pro"/>
              <a:buChar char="-"/>
            </a:pP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Relevant tools wrapped to use the HTCondor-CE configuration (e.g., </a:t>
            </a:r>
            <a:r>
              <a:rPr lang="en-US" sz="1800"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condor_ce_q</a:t>
            </a: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, </a:t>
            </a:r>
            <a:r>
              <a:rPr lang="en-US" sz="1800">
                <a:highlight>
                  <a:srgbClr val="FFAB40"/>
                </a:highlight>
                <a:latin typeface="Roboto Mono"/>
                <a:ea typeface="Roboto Mono"/>
                <a:cs typeface="Roboto Mono"/>
                <a:sym typeface="Roboto Mono"/>
              </a:rPr>
              <a:t>condor_ce_status</a:t>
            </a:r>
            <a:r>
              <a:rPr lang="en-US" sz="1800">
                <a:latin typeface="Source Sans Pro"/>
                <a:ea typeface="Source Sans Pro"/>
                <a:cs typeface="Source Sans Pro"/>
                <a:sym typeface="Source Sans Pro"/>
              </a:rPr>
              <a:t>, etc.)</a:t>
            </a:r>
            <a:endParaRPr sz="1800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-"/>
            </a:pP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Separate </a:t>
            </a:r>
            <a:r>
              <a:rPr lang="en-US" sz="1800">
                <a:solidFill>
                  <a:schemeClr val="dk1"/>
                </a:solidFill>
                <a:highlight>
                  <a:schemeClr val="accent1"/>
                </a:highlight>
                <a:latin typeface="Roboto Mono"/>
                <a:ea typeface="Roboto Mono"/>
                <a:cs typeface="Roboto Mono"/>
                <a:sym typeface="Roboto Mono"/>
              </a:rPr>
              <a:t>condor_master</a:t>
            </a: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and service (</a:t>
            </a:r>
            <a:r>
              <a:rPr lang="en-US" sz="1800">
                <a:solidFill>
                  <a:schemeClr val="dk1"/>
                </a:solidFill>
                <a:highlight>
                  <a:schemeClr val="accent1"/>
                </a:highlight>
                <a:latin typeface="Roboto Mono"/>
                <a:ea typeface="Roboto Mono"/>
                <a:cs typeface="Roboto Mono"/>
                <a:sym typeface="Roboto Mono"/>
              </a:rPr>
              <a:t>condor-ce</a:t>
            </a: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)</a:t>
            </a: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-"/>
            </a:pP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Provides GSI authentication and uses HTCondor security for </a:t>
            </a:r>
            <a:r>
              <a:rPr b="1"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authorization</a:t>
            </a:r>
            <a:endParaRPr b="1"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-"/>
            </a:pP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Supports interaction with the following </a:t>
            </a:r>
            <a:r>
              <a:rPr b="1"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resource layers</a:t>
            </a: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...</a:t>
            </a: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Pro"/>
              <a:buChar char="−"/>
            </a:pPr>
            <a:r>
              <a:rPr lang="en-US" sz="16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HTCondor batch systems directly</a:t>
            </a:r>
            <a:endParaRPr sz="16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Pro"/>
              <a:buChar char="−"/>
            </a:pPr>
            <a:r>
              <a:rPr lang="en-US" sz="16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Slurm, PBS, SGE, and LSF batch systems via the Gridmanager daemon</a:t>
            </a:r>
            <a:endParaRPr sz="16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Source Sans Pro"/>
              <a:buChar char="−"/>
            </a:pPr>
            <a:r>
              <a:rPr lang="en-US" sz="16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Also with the above batch systems over SSH</a:t>
            </a: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-"/>
            </a:pP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Available via HTCondor or OSG Yum repositories</a:t>
            </a: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8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23"/>
          <p:cNvSpPr txBox="1"/>
          <p:nvPr/>
        </p:nvSpPr>
        <p:spPr>
          <a:xfrm>
            <a:off x="311760" y="444960"/>
            <a:ext cx="8520000" cy="5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latin typeface="Source Sans Pro"/>
                <a:ea typeface="Source Sans Pro"/>
                <a:cs typeface="Source Sans Pro"/>
                <a:sym typeface="Source Sans Pro"/>
              </a:rPr>
              <a:t>Job Router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23"/>
          <p:cNvSpPr txBox="1"/>
          <p:nvPr/>
        </p:nvSpPr>
        <p:spPr>
          <a:xfrm>
            <a:off x="8472600" y="4663080"/>
            <a:ext cx="548400" cy="39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0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1" name="Google Shape;441;p23"/>
          <p:cNvSpPr txBox="1"/>
          <p:nvPr/>
        </p:nvSpPr>
        <p:spPr>
          <a:xfrm>
            <a:off x="311760" y="1152360"/>
            <a:ext cx="8520000" cy="34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1134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-"/>
            </a:pP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The Job Router is responsible for taking a job, creating a copy, and changing the copy according to a set of rules</a:t>
            </a: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−"/>
            </a:pP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When running an HTCondor batch system, the copy is inserted directly into the site batch schedd</a:t>
            </a: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−"/>
            </a:pP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Each chain of rules is called a “route” and is defined by a ClassAd</a:t>
            </a: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−"/>
            </a:pP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This set of rules reflects a site’s policy</a:t>
            </a: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-"/>
            </a:pPr>
            <a:r>
              <a:rPr lang="en-US"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Once the copy has been created, attribute changes and state changes are propagated between the source and destination jobs</a:t>
            </a:r>
            <a:endParaRPr sz="180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