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5"/>
  </p:notesMasterIdLst>
  <p:sldIdLst>
    <p:sldId id="256" r:id="rId2"/>
    <p:sldId id="257" r:id="rId3"/>
    <p:sldId id="302" r:id="rId4"/>
    <p:sldId id="269" r:id="rId5"/>
    <p:sldId id="284" r:id="rId6"/>
    <p:sldId id="285" r:id="rId7"/>
    <p:sldId id="286" r:id="rId8"/>
    <p:sldId id="290" r:id="rId9"/>
    <p:sldId id="287" r:id="rId10"/>
    <p:sldId id="292" r:id="rId11"/>
    <p:sldId id="293" r:id="rId12"/>
    <p:sldId id="288" r:id="rId13"/>
    <p:sldId id="289" r:id="rId14"/>
    <p:sldId id="291" r:id="rId15"/>
    <p:sldId id="295" r:id="rId16"/>
    <p:sldId id="296" r:id="rId17"/>
    <p:sldId id="297" r:id="rId18"/>
    <p:sldId id="303" r:id="rId19"/>
    <p:sldId id="304" r:id="rId20"/>
    <p:sldId id="300" r:id="rId21"/>
    <p:sldId id="299" r:id="rId22"/>
    <p:sldId id="301" r:id="rId23"/>
    <p:sldId id="283" r:id="rId2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60036"/>
    <a:srgbClr val="8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3" autoAdjust="0"/>
    <p:restoredTop sz="94567" autoAdjust="0"/>
  </p:normalViewPr>
  <p:slideViewPr>
    <p:cSldViewPr snapToGrid="0">
      <p:cViewPr varScale="1">
        <p:scale>
          <a:sx n="82" d="100"/>
          <a:sy n="82" d="100"/>
        </p:scale>
        <p:origin x="-42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-2658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DDE668-1C34-46D8-8C87-45DBD7915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47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HTC_logo_color_v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4" y="436960"/>
            <a:ext cx="2211387" cy="94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6" y="1494235"/>
            <a:ext cx="2708275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3258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830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505200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7B0B7-E75A-45E6-8334-DC3A57A25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6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377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377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505200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E83DE-4924-4CEB-B587-40D68EDCB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2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8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0934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505200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BF044-77D7-4194-95AC-E462B665E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7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25178"/>
            <a:ext cx="3810000" cy="2803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5178"/>
            <a:ext cx="3810000" cy="2803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4686300"/>
            <a:ext cx="990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DFF8D-01C6-456E-8402-4011AB2E7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6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505200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8208D-0250-4ED8-9CAC-6A438104E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4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505200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16ACA-F66D-42EC-9687-31F200158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3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505200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2BB8D-2BA2-4A87-8345-E04FA754A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21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910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016794"/>
            <a:ext cx="8399462" cy="317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9" r:id="rId2"/>
    <p:sldLayoutId id="2147483730" r:id="rId3"/>
    <p:sldLayoutId id="2147483739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4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8000"/>
        </a:buClr>
        <a:buSzPct val="120000"/>
        <a:buChar char="›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90000"/>
        <a:buFont typeface="Marlett" pitchFamily="2" charset="2"/>
        <a:buChar char="h"/>
        <a:defRPr sz="2800">
          <a:solidFill>
            <a:schemeClr val="tx1"/>
          </a:solidFill>
          <a:latin typeface="+mn-lt"/>
          <a:ea typeface="MS PGothic" pitchFamily="34" charset="-128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8637"/>
            <a:ext cx="7772400" cy="1961002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Federating 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pools – from Clusters to Grids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Greg Thain</a:t>
            </a:r>
          </a:p>
        </p:txBody>
      </p:sp>
    </p:spTree>
    <p:extLst>
      <p:ext uri="{BB962C8B-B14F-4D97-AF65-F5344CB8AC3E}">
        <p14:creationId xmlns:p14="http://schemas.microsoft.com/office/powerpoint/2010/main" val="14097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2000s solution to Doors</a:t>
            </a:r>
            <a:endParaRPr lang="en-US" dirty="0"/>
          </a:p>
        </p:txBody>
      </p:sp>
      <p:pic>
        <p:nvPicPr>
          <p:cNvPr id="5" name="Content Placeholder 4" descr="Globus Toolkit | WLCG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2" t="47860" r="69523" b="20741"/>
          <a:stretch/>
        </p:blipFill>
        <p:spPr>
          <a:xfrm>
            <a:off x="740779" y="1250067"/>
            <a:ext cx="1331089" cy="995422"/>
          </a:xfrm>
        </p:spPr>
      </p:pic>
      <p:sp>
        <p:nvSpPr>
          <p:cNvPr id="6" name="TextBox 5"/>
          <p:cNvSpPr txBox="1"/>
          <p:nvPr/>
        </p:nvSpPr>
        <p:spPr>
          <a:xfrm>
            <a:off x="2395959" y="1551008"/>
            <a:ext cx="2388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Globus GRAM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3620" y="2662177"/>
            <a:ext cx="86810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2017, Globus announced dropping support for GRAM</a:t>
            </a:r>
          </a:p>
          <a:p>
            <a:r>
              <a:rPr lang="en-US" dirty="0" smtClean="0"/>
              <a:t>Required new implementation</a:t>
            </a:r>
          </a:p>
          <a:p>
            <a:endParaRPr lang="en-US" dirty="0"/>
          </a:p>
          <a:p>
            <a:r>
              <a:rPr lang="en-US" dirty="0" smtClean="0"/>
              <a:t>Allow us to learn from lessons of 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GRAM imperative, not declarative</a:t>
            </a:r>
          </a:p>
          <a:p>
            <a:pPr lvl="1"/>
            <a:r>
              <a:rPr lang="en-US" dirty="0" smtClean="0"/>
              <a:t>Adaptation provided by </a:t>
            </a:r>
            <a:r>
              <a:rPr lang="en-US" dirty="0" err="1" smtClean="0"/>
              <a:t>perl</a:t>
            </a:r>
            <a:r>
              <a:rPr lang="en-US" dirty="0" smtClean="0"/>
              <a:t> scripts</a:t>
            </a:r>
          </a:p>
          <a:p>
            <a:pPr lvl="2"/>
            <a:r>
              <a:rPr lang="en-US" dirty="0" smtClean="0"/>
              <a:t>Modified by every local site</a:t>
            </a:r>
          </a:p>
          <a:p>
            <a:pPr lvl="2"/>
            <a:r>
              <a:rPr lang="en-US" dirty="0" smtClean="0"/>
              <a:t>Upgrade nightmares</a:t>
            </a:r>
          </a:p>
          <a:p>
            <a:r>
              <a:rPr lang="en-US" dirty="0" smtClean="0"/>
              <a:t>Scalability problems</a:t>
            </a:r>
          </a:p>
          <a:p>
            <a:r>
              <a:rPr lang="en-US" dirty="0" smtClean="0"/>
              <a:t>Accounting and manageability problems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 lessons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HTCondor tools described yesterday…</a:t>
            </a:r>
          </a:p>
          <a:p>
            <a:pPr lvl="1"/>
            <a:r>
              <a:rPr lang="en-US" dirty="0" smtClean="0"/>
              <a:t>Condor-C</a:t>
            </a:r>
          </a:p>
          <a:p>
            <a:pPr lvl="1"/>
            <a:r>
              <a:rPr lang="en-US" dirty="0" smtClean="0"/>
              <a:t>Job Router</a:t>
            </a:r>
          </a:p>
          <a:p>
            <a:r>
              <a:rPr lang="en-US" dirty="0" smtClean="0"/>
              <a:t>We built Condor-CE with existing parts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HTCondor to the rescue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4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76" y="0"/>
            <a:ext cx="7930561" cy="528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5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Logical job, in many places</a:t>
            </a:r>
            <a:endParaRPr lang="en-US" dirty="0"/>
          </a:p>
        </p:txBody>
      </p:sp>
      <p:pic>
        <p:nvPicPr>
          <p:cNvPr id="8" name="Picture 6" descr="https://upload.wikimedia.org/wikipedia/en/0/04/GridEng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041" y="1593779"/>
            <a:ext cx="2003494" cy="4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stCxn id="36" idx="3"/>
            <a:endCxn id="8" idx="1"/>
          </p:cNvCxnSpPr>
          <p:nvPr/>
        </p:nvCxnSpPr>
        <p:spPr bwMode="auto">
          <a:xfrm flipV="1">
            <a:off x="5409580" y="1822751"/>
            <a:ext cx="1470461" cy="4893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" name="Picture 7" descr="C:\Users\gthain\AppData\Local\Microsoft\Windows\INetCache\IE\QLYE9VBL\382px-L-doorVector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9026" y="1587588"/>
            <a:ext cx="596857" cy="81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ocument"/>
          <p:cNvSpPr>
            <a:spLocks noEditPoints="1" noChangeArrowheads="1"/>
          </p:cNvSpPr>
          <p:nvPr/>
        </p:nvSpPr>
        <p:spPr bwMode="auto">
          <a:xfrm>
            <a:off x="274699" y="2386081"/>
            <a:ext cx="749427" cy="995691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Job1</a:t>
            </a:r>
            <a:endParaRPr lang="en-US" sz="1800" dirty="0"/>
          </a:p>
        </p:txBody>
      </p:sp>
      <p:cxnSp>
        <p:nvCxnSpPr>
          <p:cNvPr id="22" name="Straight Arrow Connector 21"/>
          <p:cNvCxnSpPr>
            <a:stCxn id="19" idx="3"/>
            <a:endCxn id="12" idx="3"/>
          </p:cNvCxnSpPr>
          <p:nvPr/>
        </p:nvCxnSpPr>
        <p:spPr bwMode="auto">
          <a:xfrm flipV="1">
            <a:off x="1027804" y="1994858"/>
            <a:ext cx="2231222" cy="8822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Document"/>
          <p:cNvSpPr>
            <a:spLocks noEditPoints="1" noChangeArrowheads="1"/>
          </p:cNvSpPr>
          <p:nvPr/>
        </p:nvSpPr>
        <p:spPr bwMode="auto">
          <a:xfrm>
            <a:off x="4549014" y="1322647"/>
            <a:ext cx="856363" cy="1113334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Job1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/>
          <p:cNvCxnSpPr>
            <a:stCxn id="12" idx="1"/>
            <a:endCxn id="36" idx="1"/>
          </p:cNvCxnSpPr>
          <p:nvPr/>
        </p:nvCxnSpPr>
        <p:spPr bwMode="auto">
          <a:xfrm flipV="1">
            <a:off x="3855883" y="1881840"/>
            <a:ext cx="696501" cy="11301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5494765" y="3156850"/>
            <a:ext cx="277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Changes here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18" idx="0"/>
            <a:endCxn id="36" idx="0"/>
          </p:cNvCxnSpPr>
          <p:nvPr/>
        </p:nvCxnSpPr>
        <p:spPr bwMode="auto">
          <a:xfrm flipH="1" flipV="1">
            <a:off x="4975491" y="2437630"/>
            <a:ext cx="1904550" cy="7192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1542053" y="4091147"/>
            <a:ext cx="277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Reflected here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34" idx="0"/>
          </p:cNvCxnSpPr>
          <p:nvPr/>
        </p:nvCxnSpPr>
        <p:spPr bwMode="auto">
          <a:xfrm flipH="1" flipV="1">
            <a:off x="1022779" y="3371927"/>
            <a:ext cx="1904550" cy="7192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4965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Condor power on both sides</a:t>
            </a:r>
            <a:endParaRPr lang="en-US" dirty="0"/>
          </a:p>
        </p:txBody>
      </p:sp>
      <p:pic>
        <p:nvPicPr>
          <p:cNvPr id="8" name="Picture 6" descr="https://upload.wikimedia.org/wikipedia/en/0/04/GridEng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041" y="1593779"/>
            <a:ext cx="2003494" cy="4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stCxn id="36" idx="3"/>
            <a:endCxn id="8" idx="1"/>
          </p:cNvCxnSpPr>
          <p:nvPr/>
        </p:nvCxnSpPr>
        <p:spPr bwMode="auto">
          <a:xfrm flipV="1">
            <a:off x="5409580" y="1822751"/>
            <a:ext cx="1470461" cy="4893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" name="Picture 7" descr="C:\Users\gthain\AppData\Local\Microsoft\Windows\INetCache\IE\QLYE9VBL\382px-L-doorVector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9026" y="1587588"/>
            <a:ext cx="596857" cy="81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ocument"/>
          <p:cNvSpPr>
            <a:spLocks noEditPoints="1" noChangeArrowheads="1"/>
          </p:cNvSpPr>
          <p:nvPr/>
        </p:nvSpPr>
        <p:spPr bwMode="auto">
          <a:xfrm>
            <a:off x="274699" y="2386081"/>
            <a:ext cx="749427" cy="995691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Job1</a:t>
            </a:r>
            <a:endParaRPr lang="en-US" sz="1800" dirty="0"/>
          </a:p>
        </p:txBody>
      </p:sp>
      <p:cxnSp>
        <p:nvCxnSpPr>
          <p:cNvPr id="22" name="Straight Arrow Connector 21"/>
          <p:cNvCxnSpPr>
            <a:stCxn id="19" idx="3"/>
            <a:endCxn id="12" idx="3"/>
          </p:cNvCxnSpPr>
          <p:nvPr/>
        </p:nvCxnSpPr>
        <p:spPr bwMode="auto">
          <a:xfrm flipV="1">
            <a:off x="1027804" y="1994858"/>
            <a:ext cx="2231222" cy="8822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Document"/>
          <p:cNvSpPr>
            <a:spLocks noEditPoints="1" noChangeArrowheads="1"/>
          </p:cNvSpPr>
          <p:nvPr/>
        </p:nvSpPr>
        <p:spPr bwMode="auto">
          <a:xfrm>
            <a:off x="4549014" y="1322647"/>
            <a:ext cx="856363" cy="1113334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Job1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/>
          <p:cNvCxnSpPr>
            <a:stCxn id="12" idx="1"/>
            <a:endCxn id="36" idx="1"/>
          </p:cNvCxnSpPr>
          <p:nvPr/>
        </p:nvCxnSpPr>
        <p:spPr bwMode="auto">
          <a:xfrm flipV="1">
            <a:off x="3855883" y="1881840"/>
            <a:ext cx="696501" cy="11301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50" y="3556160"/>
            <a:ext cx="1265527" cy="30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410" y="2587645"/>
            <a:ext cx="1265527" cy="30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75835" y="3919525"/>
            <a:ext cx="242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Full condor pool here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453724" y="2981662"/>
            <a:ext cx="242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Schedd here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390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is not well: source routing</a:t>
            </a:r>
            <a:endParaRPr lang="en-US" dirty="0"/>
          </a:p>
        </p:txBody>
      </p:sp>
      <p:pic>
        <p:nvPicPr>
          <p:cNvPr id="6" name="Picture 2" descr="File:Slurm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308" y="3928569"/>
            <a:ext cx="1189227" cy="10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upload.wikimedia.org/wikipedia/en/0/04/GridEng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041" y="1593779"/>
            <a:ext cx="2003494" cy="4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endCxn id="8" idx="1"/>
          </p:cNvCxnSpPr>
          <p:nvPr/>
        </p:nvCxnSpPr>
        <p:spPr bwMode="auto">
          <a:xfrm>
            <a:off x="5302119" y="1813670"/>
            <a:ext cx="1577922" cy="908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" name="Picture 7" descr="C:\Users\gthain\AppData\Local\Microsoft\Windows\INetCache\IE\QLYE9VBL\382px-L-doorVector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9026" y="1587588"/>
            <a:ext cx="596857" cy="81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gthain\AppData\Local\Microsoft\Windows\INetCache\IE\QLYE9VBL\382px-L-doorVector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9028" y="3665075"/>
            <a:ext cx="596857" cy="81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>
            <a:endCxn id="13" idx="3"/>
          </p:cNvCxnSpPr>
          <p:nvPr/>
        </p:nvCxnSpPr>
        <p:spPr bwMode="auto">
          <a:xfrm>
            <a:off x="1027804" y="2877104"/>
            <a:ext cx="2231224" cy="119524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12" idx="3"/>
          </p:cNvCxnSpPr>
          <p:nvPr/>
        </p:nvCxnSpPr>
        <p:spPr bwMode="auto">
          <a:xfrm flipV="1">
            <a:off x="1027804" y="1994858"/>
            <a:ext cx="2231222" cy="8822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12" idx="1"/>
          </p:cNvCxnSpPr>
          <p:nvPr/>
        </p:nvCxnSpPr>
        <p:spPr bwMode="auto">
          <a:xfrm flipV="1">
            <a:off x="3855883" y="1822751"/>
            <a:ext cx="696080" cy="17210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>
            <a:endCxn id="6" idx="1"/>
          </p:cNvCxnSpPr>
          <p:nvPr/>
        </p:nvCxnSpPr>
        <p:spPr bwMode="auto">
          <a:xfrm>
            <a:off x="5294762" y="4472792"/>
            <a:ext cx="239954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stCxn id="13" idx="1"/>
          </p:cNvCxnSpPr>
          <p:nvPr/>
        </p:nvCxnSpPr>
        <p:spPr bwMode="auto">
          <a:xfrm>
            <a:off x="3855885" y="4072345"/>
            <a:ext cx="688721" cy="4095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Rounded Rectangle 1"/>
          <p:cNvSpPr/>
          <p:nvPr/>
        </p:nvSpPr>
        <p:spPr bwMode="auto">
          <a:xfrm>
            <a:off x="148073" y="2318337"/>
            <a:ext cx="879731" cy="147373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Local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charset="0"/>
                <a:ea typeface="ＭＳ Ｐゴシック" charset="0"/>
              </a:rPr>
              <a:t>Pool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548285" y="1085883"/>
            <a:ext cx="991903" cy="1473734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Remote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Pool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4551963" y="3665075"/>
            <a:ext cx="991903" cy="147373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Remote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Pool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479176" y="1813670"/>
            <a:ext cx="981636" cy="5046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1479176" y="1813670"/>
            <a:ext cx="981636" cy="185140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699248" y="1183341"/>
            <a:ext cx="217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route?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7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 while idle…</a:t>
            </a:r>
            <a:endParaRPr lang="en-US" dirty="0"/>
          </a:p>
        </p:txBody>
      </p:sp>
      <p:pic>
        <p:nvPicPr>
          <p:cNvPr id="6" name="Picture 2" descr="File:Slurm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308" y="3928569"/>
            <a:ext cx="1189227" cy="10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upload.wikimedia.org/wikipedia/en/0/04/GridEng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041" y="1593779"/>
            <a:ext cx="2003494" cy="4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endCxn id="8" idx="1"/>
          </p:cNvCxnSpPr>
          <p:nvPr/>
        </p:nvCxnSpPr>
        <p:spPr bwMode="auto">
          <a:xfrm>
            <a:off x="5302119" y="1813670"/>
            <a:ext cx="1577922" cy="908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" name="Picture 7" descr="C:\Users\gthain\AppData\Local\Microsoft\Windows\INetCache\IE\QLYE9VBL\382px-L-doorVector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9026" y="1587588"/>
            <a:ext cx="596857" cy="81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gthain\AppData\Local\Microsoft\Windows\INetCache\IE\QLYE9VBL\382px-L-doorVector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9028" y="3665075"/>
            <a:ext cx="596857" cy="81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>
            <a:endCxn id="13" idx="3"/>
          </p:cNvCxnSpPr>
          <p:nvPr/>
        </p:nvCxnSpPr>
        <p:spPr bwMode="auto">
          <a:xfrm>
            <a:off x="1027804" y="2877104"/>
            <a:ext cx="2231224" cy="119524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12" idx="3"/>
          </p:cNvCxnSpPr>
          <p:nvPr/>
        </p:nvCxnSpPr>
        <p:spPr bwMode="auto">
          <a:xfrm flipV="1">
            <a:off x="1027804" y="1994858"/>
            <a:ext cx="2231222" cy="8822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12" idx="1"/>
          </p:cNvCxnSpPr>
          <p:nvPr/>
        </p:nvCxnSpPr>
        <p:spPr bwMode="auto">
          <a:xfrm flipV="1">
            <a:off x="3855883" y="1822751"/>
            <a:ext cx="696080" cy="17210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>
            <a:endCxn id="6" idx="1"/>
          </p:cNvCxnSpPr>
          <p:nvPr/>
        </p:nvCxnSpPr>
        <p:spPr bwMode="auto">
          <a:xfrm>
            <a:off x="5294762" y="4472792"/>
            <a:ext cx="239954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stCxn id="13" idx="1"/>
          </p:cNvCxnSpPr>
          <p:nvPr/>
        </p:nvCxnSpPr>
        <p:spPr bwMode="auto">
          <a:xfrm>
            <a:off x="3855885" y="4072345"/>
            <a:ext cx="688721" cy="4095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Rounded Rectangle 1"/>
          <p:cNvSpPr/>
          <p:nvPr/>
        </p:nvSpPr>
        <p:spPr bwMode="auto">
          <a:xfrm>
            <a:off x="148073" y="2318337"/>
            <a:ext cx="879731" cy="147373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Local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charset="0"/>
                <a:ea typeface="ＭＳ Ｐゴシック" charset="0"/>
              </a:rPr>
              <a:t>Pool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548285" y="1085883"/>
            <a:ext cx="991903" cy="1473734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Remote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Pool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4551963" y="3665075"/>
            <a:ext cx="991903" cy="147373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Remote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Pool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294762" y="1994858"/>
            <a:ext cx="460579" cy="32347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331805" y="2056821"/>
            <a:ext cx="460579" cy="32347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369272" y="2128579"/>
            <a:ext cx="460579" cy="32347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443783" y="2236138"/>
            <a:ext cx="460579" cy="32347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521671" y="2362582"/>
            <a:ext cx="460579" cy="32347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7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Late binding</a:t>
            </a:r>
            <a:endParaRPr lang="en-US" dirty="0"/>
          </a:p>
        </p:txBody>
      </p:sp>
      <p:pic>
        <p:nvPicPr>
          <p:cNvPr id="6" name="Picture 2" descr="File:Slurm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308" y="3928569"/>
            <a:ext cx="1189227" cy="10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upload.wikimedia.org/wikipedia/en/0/04/GridEng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041" y="1593779"/>
            <a:ext cx="2003494" cy="4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endCxn id="8" idx="1"/>
          </p:cNvCxnSpPr>
          <p:nvPr/>
        </p:nvCxnSpPr>
        <p:spPr bwMode="auto">
          <a:xfrm>
            <a:off x="5302119" y="1813670"/>
            <a:ext cx="1577922" cy="908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" name="Picture 7" descr="C:\Users\gthain\AppData\Local\Microsoft\Windows\INetCache\IE\QLYE9VBL\382px-L-doorVector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9026" y="1587588"/>
            <a:ext cx="596857" cy="81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gthain\AppData\Local\Microsoft\Windows\INetCache\IE\QLYE9VBL\382px-L-doorVector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9028" y="3665075"/>
            <a:ext cx="596857" cy="81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>
            <a:endCxn id="13" idx="3"/>
          </p:cNvCxnSpPr>
          <p:nvPr/>
        </p:nvCxnSpPr>
        <p:spPr bwMode="auto">
          <a:xfrm>
            <a:off x="1027804" y="2877104"/>
            <a:ext cx="2231224" cy="119524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12" idx="3"/>
          </p:cNvCxnSpPr>
          <p:nvPr/>
        </p:nvCxnSpPr>
        <p:spPr bwMode="auto">
          <a:xfrm flipV="1">
            <a:off x="1027804" y="1994858"/>
            <a:ext cx="2231222" cy="8822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12" idx="1"/>
          </p:cNvCxnSpPr>
          <p:nvPr/>
        </p:nvCxnSpPr>
        <p:spPr bwMode="auto">
          <a:xfrm flipV="1">
            <a:off x="3855883" y="1822751"/>
            <a:ext cx="696080" cy="17210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>
            <a:endCxn id="6" idx="1"/>
          </p:cNvCxnSpPr>
          <p:nvPr/>
        </p:nvCxnSpPr>
        <p:spPr bwMode="auto">
          <a:xfrm>
            <a:off x="5294762" y="4472792"/>
            <a:ext cx="239954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stCxn id="13" idx="1"/>
          </p:cNvCxnSpPr>
          <p:nvPr/>
        </p:nvCxnSpPr>
        <p:spPr bwMode="auto">
          <a:xfrm>
            <a:off x="3855885" y="4072345"/>
            <a:ext cx="688721" cy="4095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Rounded Rectangle 1"/>
          <p:cNvSpPr/>
          <p:nvPr/>
        </p:nvSpPr>
        <p:spPr bwMode="auto">
          <a:xfrm>
            <a:off x="148073" y="2318337"/>
            <a:ext cx="879731" cy="147373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Local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charset="0"/>
                <a:ea typeface="ＭＳ Ｐゴシック" charset="0"/>
              </a:rPr>
              <a:t>Pool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548285" y="1085883"/>
            <a:ext cx="991903" cy="1473734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Remote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Pool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4551963" y="3665075"/>
            <a:ext cx="991903" cy="147373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Remote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Pool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294762" y="1994858"/>
            <a:ext cx="460579" cy="32347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331805" y="2056821"/>
            <a:ext cx="460579" cy="32347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369272" y="2128579"/>
            <a:ext cx="460579" cy="32347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443783" y="2236138"/>
            <a:ext cx="460579" cy="32347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682837" y="2561229"/>
            <a:ext cx="460579" cy="32347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9545" y="2736155"/>
            <a:ext cx="270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Pilots, not jobs</a:t>
            </a:r>
            <a:endParaRPr lang="en-US" dirty="0"/>
          </a:p>
        </p:txBody>
      </p:sp>
      <p:cxnSp>
        <p:nvCxnSpPr>
          <p:cNvPr id="23" name="Straight Arrow Connector 22"/>
          <p:cNvCxnSpPr>
            <a:endCxn id="28" idx="2"/>
          </p:cNvCxnSpPr>
          <p:nvPr/>
        </p:nvCxnSpPr>
        <p:spPr bwMode="auto">
          <a:xfrm flipH="1" flipV="1">
            <a:off x="5674073" y="2559617"/>
            <a:ext cx="587872" cy="4955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2143416" y="2877104"/>
            <a:ext cx="4118529" cy="2730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769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6177" y="135517"/>
            <a:ext cx="9144000" cy="685800"/>
          </a:xfrm>
        </p:spPr>
        <p:txBody>
          <a:bodyPr/>
          <a:lstStyle/>
          <a:p>
            <a:r>
              <a:rPr lang="en-US" dirty="0" smtClean="0"/>
              <a:t>Factory submission</a:t>
            </a:r>
            <a:endParaRPr lang="en-US" dirty="0"/>
          </a:p>
        </p:txBody>
      </p:sp>
      <p:pic>
        <p:nvPicPr>
          <p:cNvPr id="6" name="Picture 2" descr="File:Slurm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308" y="3928569"/>
            <a:ext cx="1189227" cy="10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upload.wikimedia.org/wikipedia/en/0/04/GridEng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041" y="1593779"/>
            <a:ext cx="2003494" cy="4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endCxn id="8" idx="1"/>
          </p:cNvCxnSpPr>
          <p:nvPr/>
        </p:nvCxnSpPr>
        <p:spPr bwMode="auto">
          <a:xfrm>
            <a:off x="5302119" y="1813670"/>
            <a:ext cx="1577922" cy="908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" name="Picture 7" descr="C:\Users\gthain\AppData\Local\Microsoft\Windows\INetCache\IE\QLYE9VBL\382px-L-doorVector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9026" y="1587588"/>
            <a:ext cx="596857" cy="81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gthain\AppData\Local\Microsoft\Windows\INetCache\IE\QLYE9VBL\382px-L-doorVector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9028" y="3665075"/>
            <a:ext cx="596857" cy="81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>
            <a:endCxn id="13" idx="3"/>
          </p:cNvCxnSpPr>
          <p:nvPr/>
        </p:nvCxnSpPr>
        <p:spPr bwMode="auto">
          <a:xfrm>
            <a:off x="1027804" y="2877104"/>
            <a:ext cx="2231224" cy="119524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12" idx="3"/>
          </p:cNvCxnSpPr>
          <p:nvPr/>
        </p:nvCxnSpPr>
        <p:spPr bwMode="auto">
          <a:xfrm flipV="1">
            <a:off x="1027804" y="1994858"/>
            <a:ext cx="2231222" cy="8822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12" idx="1"/>
          </p:cNvCxnSpPr>
          <p:nvPr/>
        </p:nvCxnSpPr>
        <p:spPr bwMode="auto">
          <a:xfrm flipV="1">
            <a:off x="3855883" y="1822751"/>
            <a:ext cx="696080" cy="17210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>
            <a:endCxn id="6" idx="1"/>
          </p:cNvCxnSpPr>
          <p:nvPr/>
        </p:nvCxnSpPr>
        <p:spPr bwMode="auto">
          <a:xfrm>
            <a:off x="5294762" y="4472792"/>
            <a:ext cx="239954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stCxn id="13" idx="1"/>
          </p:cNvCxnSpPr>
          <p:nvPr/>
        </p:nvCxnSpPr>
        <p:spPr bwMode="auto">
          <a:xfrm>
            <a:off x="3855885" y="4072345"/>
            <a:ext cx="688721" cy="4095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Rounded Rectangle 1"/>
          <p:cNvSpPr/>
          <p:nvPr/>
        </p:nvSpPr>
        <p:spPr bwMode="auto">
          <a:xfrm>
            <a:off x="148073" y="2318337"/>
            <a:ext cx="879731" cy="147373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Local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charset="0"/>
                <a:ea typeface="ＭＳ Ｐゴシック" charset="0"/>
              </a:rPr>
              <a:t>Pool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548285" y="1085883"/>
            <a:ext cx="991903" cy="1473734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Remote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Pool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4551963" y="3665075"/>
            <a:ext cx="991903" cy="147373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Remote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Pool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294762" y="1994858"/>
            <a:ext cx="460579" cy="32347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331805" y="2056821"/>
            <a:ext cx="460579" cy="32347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369272" y="2128579"/>
            <a:ext cx="460579" cy="32347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443783" y="2236138"/>
            <a:ext cx="460579" cy="32347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259026" y="1203162"/>
            <a:ext cx="460579" cy="32347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9545" y="2736155"/>
            <a:ext cx="2705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Pilots, not jobs</a:t>
            </a:r>
            <a:endParaRPr lang="en-US" dirty="0"/>
          </a:p>
        </p:txBody>
      </p:sp>
      <p:cxnSp>
        <p:nvCxnSpPr>
          <p:cNvPr id="23" name="Straight Arrow Connector 22"/>
          <p:cNvCxnSpPr>
            <a:endCxn id="28" idx="2"/>
          </p:cNvCxnSpPr>
          <p:nvPr/>
        </p:nvCxnSpPr>
        <p:spPr bwMode="auto">
          <a:xfrm flipH="1" flipV="1">
            <a:off x="5674073" y="2559617"/>
            <a:ext cx="587872" cy="4955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stCxn id="29" idx="3"/>
          </p:cNvCxnSpPr>
          <p:nvPr/>
        </p:nvCxnSpPr>
        <p:spPr bwMode="auto">
          <a:xfrm>
            <a:off x="3719605" y="1364902"/>
            <a:ext cx="832358" cy="16173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074" name="Picture 2" descr="C:\Users\gthain\AppData\Local\Microsoft\Windows\INetCache\IE\7R4TCGBS\1099px-Factory_icon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88" y="478417"/>
            <a:ext cx="1303915" cy="121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3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311" y="2903839"/>
            <a:ext cx="8399462" cy="1964724"/>
          </a:xfrm>
          <a:solidFill>
            <a:schemeClr val="bg2">
              <a:lumMod val="90000"/>
            </a:schemeClr>
          </a:solidFill>
        </p:spPr>
        <p:txBody>
          <a:bodyPr numCol="2"/>
          <a:lstStyle/>
          <a:p>
            <a:pPr lvl="1"/>
            <a:r>
              <a:rPr lang="en-US" dirty="0" smtClean="0"/>
              <a:t>What’s a CE</a:t>
            </a:r>
          </a:p>
          <a:p>
            <a:pPr lvl="1"/>
            <a:r>
              <a:rPr lang="en-US" dirty="0" smtClean="0"/>
              <a:t>Why we need one</a:t>
            </a:r>
          </a:p>
          <a:p>
            <a:pPr lvl="1"/>
            <a:r>
              <a:rPr lang="en-US" dirty="0" smtClean="0"/>
              <a:t>Past history</a:t>
            </a:r>
            <a:endParaRPr lang="en-US" dirty="0" smtClean="0"/>
          </a:p>
          <a:p>
            <a:pPr lvl="1"/>
            <a:r>
              <a:rPr lang="en-US" dirty="0" smtClean="0"/>
              <a:t>Possible future work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289311" y="671385"/>
            <a:ext cx="8399462" cy="196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kern="0" dirty="0" smtClean="0"/>
              <a:t>Overview of the Condor-CE</a:t>
            </a:r>
          </a:p>
          <a:p>
            <a:pPr marL="457200" lvl="1" indent="0">
              <a:buNone/>
            </a:pPr>
            <a:r>
              <a:rPr lang="en-US" kern="0" dirty="0"/>
              <a:t>	</a:t>
            </a:r>
            <a:r>
              <a:rPr lang="en-US" kern="0" dirty="0" smtClean="0"/>
              <a:t>basis for </a:t>
            </a:r>
            <a:r>
              <a:rPr lang="en-US" kern="0" dirty="0" err="1" smtClean="0"/>
              <a:t>GlideinWMS</a:t>
            </a:r>
            <a:r>
              <a:rPr lang="en-US" kern="0" dirty="0" smtClean="0"/>
              <a:t> and OSG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769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Pets vs Livestock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4" y="997207"/>
            <a:ext cx="3010775" cy="203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008" y="845012"/>
            <a:ext cx="2573663" cy="289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792" y="3472405"/>
            <a:ext cx="32872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Names</a:t>
            </a:r>
          </a:p>
          <a:p>
            <a:r>
              <a:rPr lang="en-US" dirty="0" smtClean="0"/>
              <a:t>Identity</a:t>
            </a:r>
          </a:p>
          <a:p>
            <a:r>
              <a:rPr lang="en-US" dirty="0" smtClean="0"/>
              <a:t>Love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09460" y="3760434"/>
            <a:ext cx="3287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Quantity</a:t>
            </a:r>
          </a:p>
          <a:p>
            <a:r>
              <a:rPr lang="en-US" dirty="0" err="1" smtClean="0"/>
              <a:t>Fungibility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71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1016794"/>
            <a:ext cx="8399462" cy="3555206"/>
          </a:xfrm>
        </p:spPr>
        <p:txBody>
          <a:bodyPr/>
          <a:lstStyle/>
          <a:p>
            <a:r>
              <a:rPr lang="en-US" dirty="0" smtClean="0"/>
              <a:t>Kubernetes</a:t>
            </a:r>
          </a:p>
          <a:p>
            <a:pPr lvl="1"/>
            <a:r>
              <a:rPr lang="en-US" dirty="0" smtClean="0"/>
              <a:t>Could be just another grid type</a:t>
            </a:r>
          </a:p>
          <a:p>
            <a:r>
              <a:rPr lang="en-US" dirty="0" smtClean="0"/>
              <a:t>allows interesting possibilities</a:t>
            </a:r>
          </a:p>
          <a:p>
            <a:r>
              <a:rPr lang="en-US" dirty="0" smtClean="0"/>
              <a:t>Runs containers</a:t>
            </a:r>
          </a:p>
          <a:p>
            <a:r>
              <a:rPr lang="en-US" dirty="0" smtClean="0"/>
              <a:t>Runs as root </a:t>
            </a:r>
          </a:p>
          <a:p>
            <a:r>
              <a:rPr lang="en-US" dirty="0" smtClean="0"/>
              <a:t>Provisions its own network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kubernetes</a:t>
            </a:r>
            <a:endParaRPr lang="en-US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846" y="1052995"/>
            <a:ext cx="2349660" cy="234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14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Condor-CE allows us to build grids</a:t>
            </a:r>
          </a:p>
          <a:p>
            <a:r>
              <a:rPr lang="en-US" dirty="0" smtClean="0"/>
              <a:t>Built on years of experience in months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 “Compute Element”</a:t>
            </a:r>
          </a:p>
          <a:p>
            <a:r>
              <a:rPr lang="en-US" dirty="0" smtClean="0"/>
              <a:t>SE “Storage Element”</a:t>
            </a:r>
          </a:p>
          <a:p>
            <a:r>
              <a:rPr lang="en-US" dirty="0" smtClean="0"/>
              <a:t>WN “Worker Node: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some </a:t>
            </a:r>
            <a:r>
              <a:rPr lang="en-US" dirty="0" err="1" smtClean="0"/>
              <a:t>terminonlogy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1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many pools, all different</a:t>
            </a:r>
          </a:p>
          <a:p>
            <a:pPr lvl="1"/>
            <a:r>
              <a:rPr lang="en-US" dirty="0" smtClean="0"/>
              <a:t>Different batch systems</a:t>
            </a:r>
          </a:p>
          <a:p>
            <a:pPr lvl="1"/>
            <a:r>
              <a:rPr lang="en-US" dirty="0" smtClean="0"/>
              <a:t>Different policy</a:t>
            </a:r>
          </a:p>
          <a:p>
            <a:r>
              <a:rPr lang="en-US" dirty="0" smtClean="0"/>
              <a:t>Want to use all of them</a:t>
            </a:r>
          </a:p>
          <a:p>
            <a:r>
              <a:rPr lang="en-US" dirty="0" smtClean="0"/>
              <a:t>Job sender shouldn’t need</a:t>
            </a:r>
            <a:r>
              <a:rPr lang="en-US" dirty="0"/>
              <a:t> </a:t>
            </a:r>
            <a:r>
              <a:rPr lang="en-US" dirty="0" smtClean="0"/>
              <a:t>to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know about site differences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pic>
        <p:nvPicPr>
          <p:cNvPr id="1026" name="Picture 2" descr="File:Slurm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178" y="3935392"/>
            <a:ext cx="1189227" cy="10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Condor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4" b="37171"/>
          <a:stretch/>
        </p:blipFill>
        <p:spPr bwMode="auto">
          <a:xfrm>
            <a:off x="6852253" y="3128828"/>
            <a:ext cx="2309832" cy="6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en/0/04/GridEng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853" y="2419109"/>
            <a:ext cx="2003494" cy="4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3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Door translates common requests into</a:t>
            </a:r>
          </a:p>
          <a:p>
            <a:pPr marL="457200" lvl="1" indent="0">
              <a:buNone/>
            </a:pPr>
            <a:r>
              <a:rPr lang="en-US" dirty="0" smtClean="0"/>
              <a:t>site-specific requests</a:t>
            </a:r>
            <a:br>
              <a:rPr lang="en-US" dirty="0" smtClean="0"/>
            </a:b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Door applies site-specific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policy to common job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Door added to sites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A common “Door”</a:t>
            </a:r>
            <a:endParaRPr lang="en-US" dirty="0"/>
          </a:p>
        </p:txBody>
      </p:sp>
      <p:pic>
        <p:nvPicPr>
          <p:cNvPr id="6" name="Picture 2" descr="File:Slurm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918" y="4153849"/>
            <a:ext cx="1189227" cy="10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Condor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4" b="37171"/>
          <a:stretch/>
        </p:blipFill>
        <p:spPr bwMode="auto">
          <a:xfrm>
            <a:off x="6852253" y="3059879"/>
            <a:ext cx="2309832" cy="6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upload.wikimedia.org/wikipedia/en/0/04/GridEng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171" y="1961166"/>
            <a:ext cx="2003494" cy="4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stCxn id="12" idx="1"/>
            <a:endCxn id="8" idx="1"/>
          </p:cNvCxnSpPr>
          <p:nvPr/>
        </p:nvCxnSpPr>
        <p:spPr bwMode="auto">
          <a:xfrm>
            <a:off x="6277217" y="2190137"/>
            <a:ext cx="549954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stCxn id="15" idx="1"/>
            <a:endCxn id="7" idx="1"/>
          </p:cNvCxnSpPr>
          <p:nvPr/>
        </p:nvCxnSpPr>
        <p:spPr bwMode="auto">
          <a:xfrm>
            <a:off x="6302155" y="3364151"/>
            <a:ext cx="55009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stCxn id="13" idx="1"/>
            <a:endCxn id="6" idx="1"/>
          </p:cNvCxnSpPr>
          <p:nvPr/>
        </p:nvCxnSpPr>
        <p:spPr bwMode="auto">
          <a:xfrm>
            <a:off x="6277216" y="4698071"/>
            <a:ext cx="1551702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" name="Picture 7" descr="C:\Users\gthain\AppData\Local\Microsoft\Windows\INetCache\IE\QLYE9VBL\382px-L-doorVector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0360" y="1782867"/>
            <a:ext cx="596857" cy="81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gthain\AppData\Local\Microsoft\Windows\INetCache\IE\QLYE9VBL\382px-L-doorVector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0359" y="4290801"/>
            <a:ext cx="596857" cy="81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gthain\AppData\Local\Microsoft\Windows\INetCache\IE\QLYE9VBL\382px-L-doorVector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05298" y="2956881"/>
            <a:ext cx="596857" cy="81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277217" y="4141657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 C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759538" y="1436200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 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316689" y="2695271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4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A common “Door”</a:t>
            </a:r>
            <a:endParaRPr lang="en-US" dirty="0"/>
          </a:p>
        </p:txBody>
      </p:sp>
      <p:pic>
        <p:nvPicPr>
          <p:cNvPr id="6" name="Picture 2" descr="File:Slurm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308" y="3928569"/>
            <a:ext cx="1189227" cy="10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Condor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4" b="37171"/>
          <a:stretch/>
        </p:blipFill>
        <p:spPr bwMode="auto">
          <a:xfrm>
            <a:off x="6834168" y="2729954"/>
            <a:ext cx="2309832" cy="6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upload.wikimedia.org/wikipedia/en/0/04/GridEng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041" y="1593779"/>
            <a:ext cx="2003494" cy="4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stCxn id="36" idx="3"/>
            <a:endCxn id="8" idx="1"/>
          </p:cNvCxnSpPr>
          <p:nvPr/>
        </p:nvCxnSpPr>
        <p:spPr bwMode="auto">
          <a:xfrm>
            <a:off x="5302119" y="1813670"/>
            <a:ext cx="1577922" cy="908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" name="Picture 7" descr="C:\Users\gthain\AppData\Local\Microsoft\Windows\INetCache\IE\QLYE9VBL\382px-L-doorVector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9026" y="1587588"/>
            <a:ext cx="596857" cy="81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gthain\AppData\Local\Microsoft\Windows\INetCache\IE\QLYE9VBL\382px-L-doorVector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9028" y="3665075"/>
            <a:ext cx="596857" cy="81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gthain\AppData\Local\Microsoft\Windows\INetCache\IE\QLYE9VBL\382px-L-doorVector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9025" y="2551367"/>
            <a:ext cx="596857" cy="81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ocument"/>
          <p:cNvSpPr>
            <a:spLocks noEditPoints="1" noChangeArrowheads="1"/>
          </p:cNvSpPr>
          <p:nvPr/>
        </p:nvSpPr>
        <p:spPr bwMode="auto">
          <a:xfrm>
            <a:off x="274699" y="2386081"/>
            <a:ext cx="749427" cy="995691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Job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9" idx="3"/>
            <a:endCxn id="13" idx="3"/>
          </p:cNvCxnSpPr>
          <p:nvPr/>
        </p:nvCxnSpPr>
        <p:spPr bwMode="auto">
          <a:xfrm>
            <a:off x="1027804" y="2877104"/>
            <a:ext cx="2231224" cy="119524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9" idx="3"/>
            <a:endCxn id="15" idx="3"/>
          </p:cNvCxnSpPr>
          <p:nvPr/>
        </p:nvCxnSpPr>
        <p:spPr bwMode="auto">
          <a:xfrm>
            <a:off x="1027804" y="2877104"/>
            <a:ext cx="2231221" cy="8153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19" idx="3"/>
            <a:endCxn id="12" idx="3"/>
          </p:cNvCxnSpPr>
          <p:nvPr/>
        </p:nvCxnSpPr>
        <p:spPr bwMode="auto">
          <a:xfrm flipV="1">
            <a:off x="1027804" y="1994858"/>
            <a:ext cx="2231222" cy="8822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Document"/>
          <p:cNvSpPr>
            <a:spLocks noEditPoints="1" noChangeArrowheads="1"/>
          </p:cNvSpPr>
          <p:nvPr/>
        </p:nvSpPr>
        <p:spPr bwMode="auto">
          <a:xfrm>
            <a:off x="4549014" y="1322647"/>
            <a:ext cx="749427" cy="995691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Job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0" name="Straight Arrow Connector 39"/>
          <p:cNvCxnSpPr>
            <a:stCxn id="12" idx="1"/>
            <a:endCxn id="36" idx="1"/>
          </p:cNvCxnSpPr>
          <p:nvPr/>
        </p:nvCxnSpPr>
        <p:spPr bwMode="auto">
          <a:xfrm flipV="1">
            <a:off x="3855883" y="1822751"/>
            <a:ext cx="696080" cy="17210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>
            <a:stCxn id="49" idx="3"/>
            <a:endCxn id="7" idx="1"/>
          </p:cNvCxnSpPr>
          <p:nvPr/>
        </p:nvCxnSpPr>
        <p:spPr bwMode="auto">
          <a:xfrm>
            <a:off x="5298441" y="3025145"/>
            <a:ext cx="1535727" cy="908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9" name="Document"/>
          <p:cNvSpPr>
            <a:spLocks noEditPoints="1" noChangeArrowheads="1"/>
          </p:cNvSpPr>
          <p:nvPr/>
        </p:nvSpPr>
        <p:spPr bwMode="auto">
          <a:xfrm>
            <a:off x="4545336" y="2534122"/>
            <a:ext cx="749427" cy="995691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Job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>
            <a:stCxn id="15" idx="1"/>
            <a:endCxn id="49" idx="1"/>
          </p:cNvCxnSpPr>
          <p:nvPr/>
        </p:nvCxnSpPr>
        <p:spPr bwMode="auto">
          <a:xfrm>
            <a:off x="3855882" y="2958637"/>
            <a:ext cx="692403" cy="7558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>
            <a:stCxn id="52" idx="3"/>
            <a:endCxn id="6" idx="1"/>
          </p:cNvCxnSpPr>
          <p:nvPr/>
        </p:nvCxnSpPr>
        <p:spPr bwMode="auto">
          <a:xfrm>
            <a:off x="5294762" y="4472792"/>
            <a:ext cx="239954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2" name="Document"/>
          <p:cNvSpPr>
            <a:spLocks noEditPoints="1" noChangeArrowheads="1"/>
          </p:cNvSpPr>
          <p:nvPr/>
        </p:nvSpPr>
        <p:spPr bwMode="auto">
          <a:xfrm>
            <a:off x="4541657" y="3981769"/>
            <a:ext cx="749427" cy="995691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Job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3" name="Straight Arrow Connector 52"/>
          <p:cNvCxnSpPr>
            <a:stCxn id="13" idx="1"/>
            <a:endCxn id="52" idx="1"/>
          </p:cNvCxnSpPr>
          <p:nvPr/>
        </p:nvCxnSpPr>
        <p:spPr bwMode="auto">
          <a:xfrm>
            <a:off x="3855885" y="4072345"/>
            <a:ext cx="688721" cy="4095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937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powerful transformations</a:t>
            </a:r>
          </a:p>
          <a:p>
            <a:r>
              <a:rPr lang="en-US" dirty="0" smtClean="0"/>
              <a:t>Need to hide site dependencies</a:t>
            </a:r>
          </a:p>
          <a:p>
            <a:r>
              <a:rPr lang="en-US" dirty="0" smtClean="0"/>
              <a:t>Want language to be </a:t>
            </a:r>
            <a:r>
              <a:rPr lang="en-US" b="1" dirty="0" smtClean="0"/>
              <a:t>declarative</a:t>
            </a:r>
          </a:p>
          <a:p>
            <a:pPr lvl="1"/>
            <a:r>
              <a:rPr lang="en-US" b="1" dirty="0" smtClean="0"/>
              <a:t>Terse, Analyzable, Usable</a:t>
            </a:r>
          </a:p>
          <a:p>
            <a:r>
              <a:rPr lang="en-US" dirty="0" smtClean="0"/>
              <a:t>Need all work to be </a:t>
            </a:r>
            <a:r>
              <a:rPr lang="en-US" b="1" dirty="0" smtClean="0"/>
              <a:t>Manageable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Door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539" y="1410333"/>
            <a:ext cx="8399462" cy="3170635"/>
          </a:xfrm>
        </p:spPr>
        <p:txBody>
          <a:bodyPr/>
          <a:lstStyle/>
          <a:p>
            <a:r>
              <a:rPr lang="en-US" dirty="0" smtClean="0"/>
              <a:t>Doors must be</a:t>
            </a:r>
          </a:p>
          <a:p>
            <a:pPr lvl="1"/>
            <a:r>
              <a:rPr lang="en-US" dirty="0" smtClean="0"/>
              <a:t>Scalable</a:t>
            </a:r>
          </a:p>
          <a:p>
            <a:pPr lvl="1"/>
            <a:r>
              <a:rPr lang="en-US" dirty="0" smtClean="0"/>
              <a:t>Manageable</a:t>
            </a:r>
          </a:p>
          <a:p>
            <a:pPr lvl="1"/>
            <a:r>
              <a:rPr lang="en-US" dirty="0" smtClean="0"/>
              <a:t>Accountable</a:t>
            </a:r>
          </a:p>
          <a:p>
            <a:pPr lvl="1"/>
            <a:r>
              <a:rPr lang="en-US" dirty="0" err="1" smtClean="0"/>
              <a:t>Secureable</a:t>
            </a:r>
            <a:endParaRPr lang="en-US" dirty="0" smtClean="0"/>
          </a:p>
          <a:p>
            <a:pPr lvl="1"/>
            <a:r>
              <a:rPr lang="en-US" dirty="0" smtClean="0"/>
              <a:t>Extensible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7792"/>
            <a:ext cx="9144000" cy="685800"/>
          </a:xfrm>
        </p:spPr>
        <p:txBody>
          <a:bodyPr/>
          <a:lstStyle/>
          <a:p>
            <a:r>
              <a:rPr lang="en-US" dirty="0" smtClean="0"/>
              <a:t>Focus on non-functional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“Submit locally, Run Globally”</a:t>
            </a:r>
          </a:p>
          <a:p>
            <a:endParaRPr lang="en-US" dirty="0"/>
          </a:p>
          <a:p>
            <a:pPr lvl="1"/>
            <a:r>
              <a:rPr lang="en-US" dirty="0" smtClean="0"/>
              <a:t>Same job description, local or grid</a:t>
            </a:r>
          </a:p>
          <a:p>
            <a:pPr lvl="1"/>
            <a:r>
              <a:rPr lang="en-US" dirty="0" smtClean="0"/>
              <a:t>Global grid is not a separate system,</a:t>
            </a:r>
          </a:p>
          <a:p>
            <a:pPr marL="914400" lvl="2" indent="0">
              <a:buNone/>
            </a:pPr>
            <a:r>
              <a:rPr lang="en-US" dirty="0" smtClean="0"/>
              <a:t>	it </a:t>
            </a:r>
            <a:r>
              <a:rPr lang="en-US" b="1" dirty="0" smtClean="0"/>
              <a:t>extends</a:t>
            </a:r>
            <a:r>
              <a:rPr lang="en-US" dirty="0" smtClean="0"/>
              <a:t> the existing system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Principle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TCondor-Presentation-Template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Condor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dorN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HTCondor-Presentation-Template</Template>
  <TotalTime>50752</TotalTime>
  <Words>360</Words>
  <Application>Microsoft Office PowerPoint</Application>
  <PresentationFormat>On-screen Show (16:9)</PresentationFormat>
  <Paragraphs>133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HTCondor-Presentation-Template</vt:lpstr>
      <vt:lpstr>Federating  pools – from Clusters to Grids</vt:lpstr>
      <vt:lpstr>Agenda</vt:lpstr>
      <vt:lpstr>First, some terminonlogy</vt:lpstr>
      <vt:lpstr>The Problem</vt:lpstr>
      <vt:lpstr>Solution: A common “Door”</vt:lpstr>
      <vt:lpstr>Solution: A common “Door”</vt:lpstr>
      <vt:lpstr>Door Principles</vt:lpstr>
      <vt:lpstr>Focus on non-functional requirements</vt:lpstr>
      <vt:lpstr>Fundamental Principle</vt:lpstr>
      <vt:lpstr>The 2000s solution to Doors</vt:lpstr>
      <vt:lpstr>GRAM lessons learned</vt:lpstr>
      <vt:lpstr>HTCondor to the rescue</vt:lpstr>
      <vt:lpstr>PowerPoint Presentation</vt:lpstr>
      <vt:lpstr>One Logical job, in many places</vt:lpstr>
      <vt:lpstr>Condor power on both sides</vt:lpstr>
      <vt:lpstr>All is not well: source routing</vt:lpstr>
      <vt:lpstr>Wait while idle…</vt:lpstr>
      <vt:lpstr>Solution: Late binding</vt:lpstr>
      <vt:lpstr>Factory submission</vt:lpstr>
      <vt:lpstr>Future work…</vt:lpstr>
      <vt:lpstr>Pets vs Livestock </vt:lpstr>
      <vt:lpstr>kubernetes</vt:lpstr>
      <vt:lpstr>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High Throughput was my cluster?  Greg Thain  Center for High Throughput Computing</dc:title>
  <dc:creator>gthain</dc:creator>
  <cp:lastModifiedBy>gthain</cp:lastModifiedBy>
  <cp:revision>392</cp:revision>
  <dcterms:created xsi:type="dcterms:W3CDTF">2014-04-23T21:43:38Z</dcterms:created>
  <dcterms:modified xsi:type="dcterms:W3CDTF">2019-04-01T00:58:35Z</dcterms:modified>
</cp:coreProperties>
</file>