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58000" cy="9144000"/>
  <p:embeddedFontLst>
    <p:embeddedFont>
      <p:font typeface="Roboto Mono"/>
      <p:regular r:id="rId25"/>
      <p:bold r:id="rId26"/>
      <p:italic r:id="rId27"/>
      <p:boldItalic r:id="rId28"/>
    </p:embeddedFont>
    <p:embeddedFont>
      <p:font typeface="Source Sans Pro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obotoMono-bold.fntdata"/><Relationship Id="rId25" Type="http://schemas.openxmlformats.org/officeDocument/2006/relationships/font" Target="fonts/RobotoMono-regular.fntdata"/><Relationship Id="rId28" Type="http://schemas.openxmlformats.org/officeDocument/2006/relationships/font" Target="fonts/RobotoMono-boldItalic.fntdata"/><Relationship Id="rId27" Type="http://schemas.openxmlformats.org/officeDocument/2006/relationships/font" Target="fonts/RobotoMon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SourceSansPr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SourceSansPro-italic.fntdata"/><Relationship Id="rId30" Type="http://schemas.openxmlformats.org/officeDocument/2006/relationships/font" Target="fonts/SourceSansPro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SourceSansPr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5bbfd59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g55bbfd59a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54f25ce746_0_159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54f25ce746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5558e7a9af_0_35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5558e7a9af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5558e7a9af_0_23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5558e7a9a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54f25ce746_0_223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54f25ce746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558e7a9af_0_29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5558e7a9af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555b0e0d0b_0_43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555b0e0d0b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555b0e0d0b_0_13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555b0e0d0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555b0e0d0b_0_19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555b0e0d0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555b0e0d0b_0_25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555b0e0d0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555b0e0d0b_0_31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555b0e0d0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558e7a9af_0_15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558e7a9a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555b0e0d0b_0_1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555b0e0d0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45f94a246_0_59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45f94a24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54f25ce746_0_36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54f25ce74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45f94a246_0_145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45f94a246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ee087cb98_0_49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ee087cb98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4f25ce746_0_172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4f25ce746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558e7a9af_0_41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558e7a9af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54f25ce746_0_152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54f25ce746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_AND_BODY_1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311760" y="2151000"/>
            <a:ext cx="8520000" cy="8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457200" y="1203480"/>
            <a:ext cx="82293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" name="Google Shape;16;p3"/>
          <p:cNvSpPr txBox="1"/>
          <p:nvPr/>
        </p:nvSpPr>
        <p:spPr>
          <a:xfrm>
            <a:off x="170175" y="4720225"/>
            <a:ext cx="9153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April 1, 2019</a:t>
            </a:r>
            <a:endParaRPr sz="1000"/>
          </a:p>
        </p:txBody>
      </p:sp>
      <p:sp>
        <p:nvSpPr>
          <p:cNvPr id="17" name="Google Shape;17;p3"/>
          <p:cNvSpPr txBox="1"/>
          <p:nvPr/>
        </p:nvSpPr>
        <p:spPr>
          <a:xfrm>
            <a:off x="2940600" y="4720225"/>
            <a:ext cx="32628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ISGC - HTCondor-CE: Troubleshooting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" name="Google Shape;22;p4"/>
          <p:cNvSpPr txBox="1"/>
          <p:nvPr/>
        </p:nvSpPr>
        <p:spPr>
          <a:xfrm>
            <a:off x="170175" y="4720225"/>
            <a:ext cx="9153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April 1, 2019</a:t>
            </a:r>
            <a:endParaRPr sz="1000"/>
          </a:p>
        </p:txBody>
      </p:sp>
      <p:sp>
        <p:nvSpPr>
          <p:cNvPr id="23" name="Google Shape;23;p4"/>
          <p:cNvSpPr txBox="1"/>
          <p:nvPr/>
        </p:nvSpPr>
        <p:spPr>
          <a:xfrm>
            <a:off x="2940600" y="4720225"/>
            <a:ext cx="32628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ISGC - HTCondor-CE: Troubleshooting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htcondor-wiki.cs.wisc.edu/index.cgi/tktview?tn=6159,86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opensciencegrid.org/docs/compute-element/troubleshoot-htcondor-ce" TargetMode="External"/><Relationship Id="rId4" Type="http://schemas.openxmlformats.org/officeDocument/2006/relationships/hyperlink" Target="mailto:htcondor-users@htcondor.or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opensciencegrid.org/docs/compute-element/install-htcondor-ce/#validating-htcondor-ce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311760" y="592320"/>
            <a:ext cx="8520000" cy="205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52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HTCondor-CE:</a:t>
            </a:r>
            <a:br>
              <a:rPr b="0" i="0" lang="en" sz="1800" u="none" cap="none" strike="noStrike"/>
            </a:br>
            <a:r>
              <a:rPr lang="en" sz="5200">
                <a:latin typeface="Source Sans Pro"/>
                <a:ea typeface="Source Sans Pro"/>
                <a:cs typeface="Source Sans Pro"/>
                <a:sym typeface="Source Sans Pro"/>
              </a:rPr>
              <a:t>Troubleshooting</a:t>
            </a:r>
            <a:endParaRPr b="0" i="0" sz="5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311760" y="2605440"/>
            <a:ext cx="85200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ISGC 2019 - Taipei, Taiwan</a:t>
            </a:r>
            <a:br>
              <a:rPr lang="en" sz="2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b="0" i="0" lang="en" sz="2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Brian Lin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University of Wisconsin — Madison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8200" y="4173048"/>
            <a:ext cx="3992400" cy="71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Jobs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3" name="Google Shape;23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condor_ce_q -help status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[...]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	JobStatus codes: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1 I IDLE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2 R RUNNING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3 X REMOVED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4 C COMPLETED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5 H HELD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6 &gt; TRANSFERRING_OUTPUT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7 S SUSPENDED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00"/>
                </a:solidFill>
              </a:rPr>
              <a:t>See hold reasons with</a:t>
            </a: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condor_ce_q -held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34" name="Google Shape;23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Common</a:t>
            </a: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 Hold Reasons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40" name="Google Shape;240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b="1"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Spooling input data files:</a:t>
            </a: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the remote client is sending input files, should clear up after the transfer is complete</a:t>
            </a:r>
            <a:endParaRPr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b="1"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HTCondor-CE held job due to…</a:t>
            </a:r>
            <a:endParaRPr b="1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ans Pro"/>
              <a:buChar char="-"/>
            </a:pPr>
            <a:r>
              <a:rPr b="1"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missing/expired user proxy:</a:t>
            </a: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job X.509 proxy was removed or expired. In these cases, it’s safe to remove the job (pilots are cheap)</a:t>
            </a:r>
            <a:endParaRPr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ans Pro"/>
              <a:buChar char="-"/>
            </a:pPr>
            <a:r>
              <a:rPr b="1"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invalid job universe:</a:t>
            </a: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HTCondor-CE only accepts vanilla, local, scheduler, and standard universe</a:t>
            </a:r>
            <a:endParaRPr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ans Pro"/>
              <a:buChar char="-"/>
            </a:pPr>
            <a:r>
              <a:rPr b="1"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 matching routes, route job limit, or route failure threshold; see 'HTCondor-CE Troubleshooting Guide': </a:t>
            </a: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job sat in the queue for &gt; 30 min without being picked up by the job router</a:t>
            </a:r>
            <a:endParaRPr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ans Pro"/>
              <a:buChar char="-"/>
            </a:pP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 routes match the job:</a:t>
            </a:r>
            <a:b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>
                <a:solidFill>
                  <a:srgbClr val="000000"/>
                </a:solidFill>
                <a:highlight>
                  <a:schemeClr val="accent1"/>
                </a:highlight>
                <a:latin typeface="Roboto Mono"/>
                <a:ea typeface="Roboto Mono"/>
                <a:cs typeface="Roboto Mono"/>
                <a:sym typeface="Roboto Mono"/>
              </a:rPr>
              <a:t>condor_ce_q &lt;JOB ID&gt; | condor_ce_job_router_info -match-jobs \ -ignore-prior-routing -jobads -</a:t>
            </a:r>
            <a:endParaRPr>
              <a:solidFill>
                <a:srgbClr val="000000"/>
              </a:solidFill>
              <a:highlight>
                <a:schemeClr val="accent1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ans Pro"/>
              <a:buChar char="-"/>
            </a:pP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All routes are full:  </a:t>
            </a:r>
            <a:r>
              <a:rPr lang="en">
                <a:solidFill>
                  <a:srgbClr val="000000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condor_ce_router_q</a:t>
            </a:r>
            <a:endParaRPr>
              <a:solidFill>
                <a:srgbClr val="000000"/>
              </a:solidFill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ans Pro"/>
              <a:buChar char="-"/>
            </a:pP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Route failure threshold: check the JobRouterLog or GridmanagerLog for local batch system submission failures</a:t>
            </a:r>
            <a:endParaRPr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41" name="Google Shape;241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7" name="Google Shape;24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Wrap ClassAd expressions with the </a:t>
            </a:r>
            <a:r>
              <a:rPr lang="en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debug()</a:t>
            </a: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function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Ensure that you can submit jobs to your local batch system from the CE host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Errors will appear in the JobRouterLog and the local SchedLog if there are communication issues between HTCondor-CE and the local HTCondor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48" name="Google Shape;24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the Job Router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/>
          <p:nvPr/>
        </p:nvSpPr>
        <p:spPr>
          <a:xfrm>
            <a:off x="2039225" y="1316050"/>
            <a:ext cx="4846500" cy="28746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CE Host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4" name="Google Shape;25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Jobs: Non-HTCondor Edition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55" name="Google Shape;25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6" name="Google Shape;256;p26"/>
          <p:cNvSpPr/>
          <p:nvPr/>
        </p:nvSpPr>
        <p:spPr>
          <a:xfrm>
            <a:off x="1084954" y="1950325"/>
            <a:ext cx="272700" cy="27270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6"/>
          <p:cNvSpPr/>
          <p:nvPr/>
        </p:nvSpPr>
        <p:spPr>
          <a:xfrm>
            <a:off x="2345550" y="170057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 Schedd</a:t>
            </a:r>
            <a:endParaRPr/>
          </a:p>
        </p:txBody>
      </p:sp>
      <p:sp>
        <p:nvSpPr>
          <p:cNvPr id="258" name="Google Shape;258;p26"/>
          <p:cNvSpPr/>
          <p:nvPr/>
        </p:nvSpPr>
        <p:spPr>
          <a:xfrm>
            <a:off x="5434975" y="170057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Job Router</a:t>
            </a:r>
            <a:endParaRPr/>
          </a:p>
        </p:txBody>
      </p:sp>
      <p:sp>
        <p:nvSpPr>
          <p:cNvPr id="259" name="Google Shape;259;p26"/>
          <p:cNvSpPr/>
          <p:nvPr/>
        </p:nvSpPr>
        <p:spPr>
          <a:xfrm>
            <a:off x="2345550" y="314062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Gridmanager</a:t>
            </a:r>
            <a:endParaRPr/>
          </a:p>
        </p:txBody>
      </p:sp>
      <p:grpSp>
        <p:nvGrpSpPr>
          <p:cNvPr id="260" name="Google Shape;260;p26"/>
          <p:cNvGrpSpPr/>
          <p:nvPr/>
        </p:nvGrpSpPr>
        <p:grpSpPr>
          <a:xfrm>
            <a:off x="6885723" y="2695588"/>
            <a:ext cx="1392403" cy="1662250"/>
            <a:chOff x="6739898" y="3006513"/>
            <a:chExt cx="1392403" cy="1662250"/>
          </a:xfrm>
        </p:grpSpPr>
        <p:grpSp>
          <p:nvGrpSpPr>
            <p:cNvPr id="261" name="Google Shape;261;p26"/>
            <p:cNvGrpSpPr/>
            <p:nvPr/>
          </p:nvGrpSpPr>
          <p:grpSpPr>
            <a:xfrm>
              <a:off x="7234184" y="3620783"/>
              <a:ext cx="462244" cy="462244"/>
              <a:chOff x="5024864" y="2048288"/>
              <a:chExt cx="1280100" cy="1280100"/>
            </a:xfrm>
          </p:grpSpPr>
          <p:sp>
            <p:nvSpPr>
              <p:cNvPr id="262" name="Google Shape;262;p26"/>
              <p:cNvSpPr/>
              <p:nvPr/>
            </p:nvSpPr>
            <p:spPr>
              <a:xfrm>
                <a:off x="5024864" y="2048288"/>
                <a:ext cx="1280100" cy="1280100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26"/>
              <p:cNvSpPr/>
              <p:nvPr/>
            </p:nvSpPr>
            <p:spPr>
              <a:xfrm>
                <a:off x="5063263" y="2086699"/>
                <a:ext cx="1203300" cy="12033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64" name="Google Shape;264;p26"/>
            <p:cNvCxnSpPr>
              <a:stCxn id="265" idx="6"/>
              <a:endCxn id="262" idx="3"/>
            </p:cNvCxnSpPr>
            <p:nvPr/>
          </p:nvCxnSpPr>
          <p:spPr>
            <a:xfrm flipH="1" rot="10800000">
              <a:off x="7113672" y="4015309"/>
              <a:ext cx="188100" cy="160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6" name="Google Shape;266;p26"/>
            <p:cNvCxnSpPr>
              <a:stCxn id="267" idx="0"/>
              <a:endCxn id="262" idx="4"/>
            </p:cNvCxnSpPr>
            <p:nvPr/>
          </p:nvCxnSpPr>
          <p:spPr>
            <a:xfrm rot="10800000">
              <a:off x="7465369" y="4083071"/>
              <a:ext cx="26400" cy="22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8" name="Google Shape;268;p26"/>
            <p:cNvCxnSpPr>
              <a:stCxn id="269" idx="0"/>
              <a:endCxn id="262" idx="5"/>
            </p:cNvCxnSpPr>
            <p:nvPr/>
          </p:nvCxnSpPr>
          <p:spPr>
            <a:xfrm rot="10800000">
              <a:off x="7628751" y="4015453"/>
              <a:ext cx="211500" cy="13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0" name="Google Shape;270;p26"/>
            <p:cNvCxnSpPr>
              <a:stCxn id="271" idx="3"/>
              <a:endCxn id="262" idx="0"/>
            </p:cNvCxnSpPr>
            <p:nvPr/>
          </p:nvCxnSpPr>
          <p:spPr>
            <a:xfrm flipH="1">
              <a:off x="7465233" y="3321474"/>
              <a:ext cx="26400" cy="2994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2" name="Google Shape;272;p26"/>
            <p:cNvCxnSpPr>
              <a:stCxn id="273" idx="5"/>
              <a:endCxn id="262" idx="1"/>
            </p:cNvCxnSpPr>
            <p:nvPr/>
          </p:nvCxnSpPr>
          <p:spPr>
            <a:xfrm>
              <a:off x="7077511" y="3555662"/>
              <a:ext cx="224400" cy="132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4" name="Google Shape;274;p26"/>
            <p:cNvSpPr/>
            <p:nvPr/>
          </p:nvSpPr>
          <p:spPr>
            <a:xfrm rot="-1744782">
              <a:off x="7812942" y="3336562"/>
              <a:ext cx="266035" cy="266035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26"/>
            <p:cNvSpPr/>
            <p:nvPr/>
          </p:nvSpPr>
          <p:spPr>
            <a:xfrm>
              <a:off x="7829691" y="3353263"/>
              <a:ext cx="232800" cy="232800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76" name="Google Shape;276;p26"/>
            <p:cNvCxnSpPr>
              <a:stCxn id="274" idx="2"/>
              <a:endCxn id="262" idx="7"/>
            </p:cNvCxnSpPr>
            <p:nvPr/>
          </p:nvCxnSpPr>
          <p:spPr>
            <a:xfrm flipH="1">
              <a:off x="7628710" y="3534229"/>
              <a:ext cx="201000" cy="1542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1" name="Google Shape;271;p26"/>
            <p:cNvSpPr/>
            <p:nvPr/>
          </p:nvSpPr>
          <p:spPr>
            <a:xfrm rot="-2005295">
              <a:off x="7385190" y="3057841"/>
              <a:ext cx="266342" cy="266342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26"/>
            <p:cNvSpPr/>
            <p:nvPr/>
          </p:nvSpPr>
          <p:spPr>
            <a:xfrm rot="-261545">
              <a:off x="7401900" y="3074585"/>
              <a:ext cx="232874" cy="232874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78" name="Google Shape;278;p26"/>
            <p:cNvGrpSpPr/>
            <p:nvPr/>
          </p:nvGrpSpPr>
          <p:grpSpPr>
            <a:xfrm rot="1008246">
              <a:off x="6784504" y="3302645"/>
              <a:ext cx="362059" cy="362059"/>
              <a:chOff x="6547220" y="1423756"/>
              <a:chExt cx="1002600" cy="1002600"/>
            </a:xfrm>
          </p:grpSpPr>
          <p:sp>
            <p:nvSpPr>
              <p:cNvPr id="273" name="Google Shape;273;p26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Google Shape;279;p26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69" name="Google Shape;269;p26"/>
            <p:cNvSpPr/>
            <p:nvPr/>
          </p:nvSpPr>
          <p:spPr>
            <a:xfrm rot="-3153686">
              <a:off x="7812855" y="4101007"/>
              <a:ext cx="265993" cy="265993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26"/>
            <p:cNvSpPr/>
            <p:nvPr/>
          </p:nvSpPr>
          <p:spPr>
            <a:xfrm rot="-1411679">
              <a:off x="7829697" y="4117460"/>
              <a:ext cx="232968" cy="232968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81" name="Google Shape;281;p26"/>
            <p:cNvGrpSpPr/>
            <p:nvPr/>
          </p:nvGrpSpPr>
          <p:grpSpPr>
            <a:xfrm rot="1062141">
              <a:off x="7336951" y="4260239"/>
              <a:ext cx="362037" cy="362068"/>
              <a:chOff x="6547220" y="1423756"/>
              <a:chExt cx="1002600" cy="1002600"/>
            </a:xfrm>
          </p:grpSpPr>
          <p:sp>
            <p:nvSpPr>
              <p:cNvPr id="267" name="Google Shape;267;p26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2" name="Google Shape;282;p26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83" name="Google Shape;283;p26"/>
            <p:cNvGrpSpPr/>
            <p:nvPr/>
          </p:nvGrpSpPr>
          <p:grpSpPr>
            <a:xfrm rot="-414044">
              <a:off x="6824826" y="4072971"/>
              <a:ext cx="362156" cy="362056"/>
              <a:chOff x="6547220" y="1423756"/>
              <a:chExt cx="1002600" cy="1002600"/>
            </a:xfrm>
          </p:grpSpPr>
          <p:sp>
            <p:nvSpPr>
              <p:cNvPr id="265" name="Google Shape;265;p26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26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cxnSp>
        <p:nvCxnSpPr>
          <p:cNvPr id="285" name="Google Shape;285;p26"/>
          <p:cNvCxnSpPr>
            <a:endCxn id="257" idx="1"/>
          </p:cNvCxnSpPr>
          <p:nvPr/>
        </p:nvCxnSpPr>
        <p:spPr>
          <a:xfrm>
            <a:off x="1451550" y="2086675"/>
            <a:ext cx="894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6" name="Google Shape;286;p26"/>
          <p:cNvCxnSpPr/>
          <p:nvPr/>
        </p:nvCxnSpPr>
        <p:spPr>
          <a:xfrm>
            <a:off x="3591450" y="1934275"/>
            <a:ext cx="18405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7" name="Google Shape;287;p26"/>
          <p:cNvCxnSpPr/>
          <p:nvPr/>
        </p:nvCxnSpPr>
        <p:spPr>
          <a:xfrm>
            <a:off x="3591450" y="2239075"/>
            <a:ext cx="18255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288" name="Google Shape;288;p26"/>
          <p:cNvSpPr txBox="1"/>
          <p:nvPr/>
        </p:nvSpPr>
        <p:spPr>
          <a:xfrm>
            <a:off x="3949050" y="2239075"/>
            <a:ext cx="1245900" cy="30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2. Routed Job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9" name="Google Shape;289;p26"/>
          <p:cNvSpPr txBox="1"/>
          <p:nvPr/>
        </p:nvSpPr>
        <p:spPr>
          <a:xfrm>
            <a:off x="4006488" y="1627675"/>
            <a:ext cx="1131000" cy="30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1. Grid Job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90" name="Google Shape;290;p26"/>
          <p:cNvCxnSpPr>
            <a:stCxn id="259" idx="3"/>
          </p:cNvCxnSpPr>
          <p:nvPr/>
        </p:nvCxnSpPr>
        <p:spPr>
          <a:xfrm>
            <a:off x="3591450" y="3526725"/>
            <a:ext cx="357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1" name="Google Shape;291;p26"/>
          <p:cNvCxnSpPr>
            <a:endCxn id="259" idx="0"/>
          </p:cNvCxnSpPr>
          <p:nvPr/>
        </p:nvCxnSpPr>
        <p:spPr>
          <a:xfrm>
            <a:off x="2968500" y="2472825"/>
            <a:ext cx="0" cy="667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2" name="Google Shape;292;p26"/>
          <p:cNvCxnSpPr/>
          <p:nvPr/>
        </p:nvCxnSpPr>
        <p:spPr>
          <a:xfrm>
            <a:off x="1591000" y="1353775"/>
            <a:ext cx="0" cy="1465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93" name="Google Shape;293;p26"/>
          <p:cNvCxnSpPr/>
          <p:nvPr/>
        </p:nvCxnSpPr>
        <p:spPr>
          <a:xfrm>
            <a:off x="2429200" y="1429975"/>
            <a:ext cx="0" cy="1465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294" name="Google Shape;294;p26"/>
          <p:cNvSpPr txBox="1"/>
          <p:nvPr/>
        </p:nvSpPr>
        <p:spPr>
          <a:xfrm rot="-5400000">
            <a:off x="1046950" y="2522025"/>
            <a:ext cx="790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Firewall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5" name="Google Shape;295;p26"/>
          <p:cNvSpPr txBox="1"/>
          <p:nvPr/>
        </p:nvSpPr>
        <p:spPr>
          <a:xfrm rot="-5400000">
            <a:off x="1937300" y="1582525"/>
            <a:ext cx="601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Auth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6" name="Google Shape;296;p26"/>
          <p:cNvSpPr txBox="1"/>
          <p:nvPr/>
        </p:nvSpPr>
        <p:spPr>
          <a:xfrm rot="-5400000">
            <a:off x="2624625" y="2529525"/>
            <a:ext cx="1245900" cy="58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Routed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Job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97" name="Google Shape;297;p26"/>
          <p:cNvSpPr/>
          <p:nvPr/>
        </p:nvSpPr>
        <p:spPr>
          <a:xfrm>
            <a:off x="2808525" y="4157135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"/>
          <p:cNvSpPr txBox="1"/>
          <p:nvPr/>
        </p:nvSpPr>
        <p:spPr>
          <a:xfrm>
            <a:off x="1470900" y="4504475"/>
            <a:ext cx="29952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/var/log/condor-ce/GridmanagerLog.&lt;user&gt;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99" name="Google Shape;299;p26"/>
          <p:cNvCxnSpPr>
            <a:endCxn id="297" idx="1"/>
          </p:cNvCxnSpPr>
          <p:nvPr/>
        </p:nvCxnSpPr>
        <p:spPr>
          <a:xfrm>
            <a:off x="2968500" y="3912935"/>
            <a:ext cx="0" cy="24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05" name="Google Shape;30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Find the routed job ID using one of the following methods: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Query the CE schedd: </a:t>
            </a:r>
            <a:r>
              <a:rPr lang="en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condor_ce_q -af RoutedToJobId &lt;ORIGINAL JOB ID&gt;</a:t>
            </a:r>
            <a:endParaRPr>
              <a:solidFill>
                <a:schemeClr val="dk1"/>
              </a:solidFill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Find relevant lines in the JobRouterLog</a:t>
            </a:r>
            <a:b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09/17/14 15:00:57 JobRouter (src=86.0,</a:t>
            </a:r>
            <a:r>
              <a:rPr lang="en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dest=205.0</a:t>
            </a: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,route=Local_Condor): claimed job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Query the local schedd(HTCondor-only): </a:t>
            </a:r>
            <a:r>
              <a:rPr lang="en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condor_q -af RoutedFromJobId</a:t>
            </a:r>
            <a:endParaRPr>
              <a:solidFill>
                <a:schemeClr val="dk1"/>
              </a:solidFill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For non-HTCondor batch systems, find the batch system job ID: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Query the CE schedd routed job*:</a:t>
            </a:r>
            <a:b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$ condor_ce_q &lt;ROUTED JOB ID&gt; -af GridJobId</a:t>
            </a:r>
            <a:br>
              <a:rPr lang="en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&lt;snip&gt; lsf/20141206/</a:t>
            </a:r>
            <a:r>
              <a:rPr lang="en">
                <a:solidFill>
                  <a:schemeClr val="dk1"/>
                </a:solidFill>
                <a:highlight>
                  <a:schemeClr val="accent1"/>
                </a:highlight>
                <a:latin typeface="Roboto Mono"/>
                <a:ea typeface="Roboto Mono"/>
                <a:cs typeface="Roboto Mono"/>
                <a:sym typeface="Roboto Mono"/>
              </a:rPr>
              <a:t>482046</a:t>
            </a:r>
            <a:endParaRPr>
              <a:solidFill>
                <a:schemeClr val="dk1"/>
              </a:solidFill>
              <a:highlight>
                <a:schemeClr val="accent1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If the batch system jobs has completed, f</a:t>
            </a: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ind relevant lines in the GridmanagerLog. Look for &lt;BATCH SYSTEM&gt;/&lt;DATE&gt;/&lt;JOB ID&gt;</a:t>
            </a:r>
            <a:b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lsf/20141206/</a:t>
            </a:r>
            <a:r>
              <a:rPr lang="en">
                <a:solidFill>
                  <a:schemeClr val="dk1"/>
                </a:solidFill>
                <a:highlight>
                  <a:schemeClr val="accent1"/>
                </a:highlight>
                <a:latin typeface="Roboto Mono"/>
                <a:ea typeface="Roboto Mono"/>
                <a:cs typeface="Roboto Mono"/>
                <a:sym typeface="Roboto Mono"/>
              </a:rPr>
              <a:t>482046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-"/>
            </a:pPr>
            <a:r>
              <a:rPr lang="en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We’re making it easier to track completed batch system jobs </a:t>
            </a:r>
            <a:r>
              <a:rPr lang="en" sz="13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https://htcondor-wiki.cs.wisc.edu/index.cgi/tktview?tn=6159,86</a:t>
            </a:r>
            <a:r>
              <a:rPr lang="en"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sz="13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06" name="Google Shape;30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Tracking Batch System Jobs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2" name="Google Shape;31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If you see failures during the GM_SUBMIT phase, this means that the Batch GAHP/BLAHP is having issues submitting jobs to the local batch system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Verify that local job submission to the batch system works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Set the following in /usr/libexec/condor/glite/etc/batch_gahp.config:</a:t>
            </a:r>
            <a:b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 sz="16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blah_debug_save_submit_info=&lt;DIR_NAME&gt;</a:t>
            </a:r>
            <a:br>
              <a:rPr lang="en" sz="16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This saves generated submit files that HTCondor-CE uses for submission to &lt;DIR_NAME&gt;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13" name="Google Shape;31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the Gridmanager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9" name="Google Shape;31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</a:t>
            </a: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successful query of the local LSF batch system by the Gridmanager daemon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(87.0) gm state change: GM_SUBMITTED -&gt; GM_POLL_ACTIVE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&lt;- 'BLAH_JOB_STATUS 3 lsf/20140917/482046'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-&gt; 'S'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&lt;- 'RESULTS'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'R'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'S' '1'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'3' '0' 'No Error' '4' '[ BatchjobId = "482046"; JobStatus = 4; ExitCode = 0; WorkerNode = "atl-prod08" ]'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0" name="Google Shape;32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the Gridmanager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6" name="Google Shape;326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Routed job ID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(</a:t>
            </a:r>
            <a:r>
              <a:rPr lang="en" sz="12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87.0</a:t>
            </a: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 gm state change: GM_SUBMITTED -&gt; GM_POLL_ACTIVE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&lt;- 'BLAH_JOB_STATUS 3 lsf/20140917/482046'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-&gt; 'S'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&lt;- 'RESULTS'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'R'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'S' '1'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'3' '0' 'No Error' '4' '[ BatchjobId = "482046"; JobStatus = 4; ExitCode = 0; WorkerNode = "atl-prod08" ]'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7" name="Google Shape;32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the Gridmanager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33" name="Google Shape;33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LSF job ID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(87.0) gm state change: GM_SUBMITTED -&gt; GM_POLL_ACTIVE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&lt;- 'BLAH_JOB_STATUS 3 lsf/20140917/</a:t>
            </a:r>
            <a:r>
              <a:rPr lang="en" sz="12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482046</a:t>
            </a: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-&gt; 'S'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&lt;- 'RESULTS'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'R'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'S' '1'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'3' '0' 'No Error' '4' '[ BatchjobId = "</a:t>
            </a:r>
            <a:r>
              <a:rPr lang="en" sz="12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482046</a:t>
            </a: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"; JobStatus = 4; ExitCode = 0; WorkerNode = "atl-prod08" ]'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34" name="Google Shape;33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the Gridmanager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0" name="Google Shape;34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If there are issues, errors should show up here. If the messages do not provide enough information, run the Batch GAHP commands by hand: </a:t>
            </a:r>
            <a:b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lang="en" sz="14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/usr/libexec/condor/glite/bin/lsf_status.sh </a:t>
            </a:r>
            <a:r>
              <a:rPr lang="en" sz="14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lsf/20140917/482046</a:t>
            </a:r>
            <a:endParaRPr sz="1400">
              <a:solidFill>
                <a:schemeClr val="dk1"/>
              </a:solidFill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(87.0) gm state change: GM_SUBMITTED -&gt; GM_POLL_ACTIVE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&lt;- 'BLAH_JOB_STATUS 3 lsf/20140917/482046'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15:07:24 [25543] GAHP[25563] -&gt; 'S'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&lt;- 'RESULTS'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'R'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'S' '1'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09/17/14 15:07:25 [25543] GAHP[25563] -&gt; </a:t>
            </a:r>
            <a:r>
              <a:rPr lang="en" sz="12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'3' '0' 'No Error' '4' '[ BatchjobId = "482046"; JobStatus = 4; ExitCode = 0; WorkerNode = "atl-prod08" ]'</a:t>
            </a:r>
            <a:endParaRPr sz="1200">
              <a:solidFill>
                <a:schemeClr val="dk1"/>
              </a:solidFill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41" name="Google Shape;34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the Gridmanager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Log Levels</a:t>
            </a:r>
            <a:endParaRPr sz="28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" sz="1800">
                <a:latin typeface="Source Sans Pro"/>
                <a:ea typeface="Source Sans Pro"/>
                <a:cs typeface="Source Sans Pro"/>
                <a:sym typeface="Source Sans Pro"/>
              </a:rPr>
              <a:t>Useful for temporary debugging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" sz="1800">
                <a:latin typeface="Source Sans Pro"/>
                <a:ea typeface="Source Sans Pro"/>
                <a:cs typeface="Source Sans Pro"/>
                <a:sym typeface="Source Sans Pro"/>
              </a:rPr>
              <a:t>Log level can be adjusted per daemon (e.g, </a:t>
            </a:r>
            <a:r>
              <a:rPr lang="en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SCHEDD_DEBUG</a:t>
            </a:r>
            <a:r>
              <a:rPr lang="en" sz="1800">
                <a:latin typeface="Source Sans Pro"/>
                <a:ea typeface="Source Sans Pro"/>
                <a:cs typeface="Source Sans Pro"/>
                <a:sym typeface="Source Sans Pro"/>
              </a:rPr>
              <a:t>) or across all daemons (</a:t>
            </a:r>
            <a:r>
              <a:rPr lang="en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ALL_DEBUG</a:t>
            </a:r>
            <a:r>
              <a:rPr lang="en" sz="1800"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" sz="1800">
                <a:latin typeface="Source Sans Pro"/>
                <a:ea typeface="Source Sans Pro"/>
                <a:cs typeface="Source Sans Pro"/>
                <a:sym typeface="Source Sans Pro"/>
              </a:rPr>
              <a:t>Most common, helpful log levels for HTCondor-CE: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-"/>
            </a:pPr>
            <a:r>
              <a:rPr lang="en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D_CAT D_ALL:2</a:t>
            </a:r>
            <a:r>
              <a:rPr lang="en" sz="1600">
                <a:latin typeface="Source Sans Pro"/>
                <a:ea typeface="Source Sans Pro"/>
                <a:cs typeface="Source Sans Pro"/>
                <a:sym typeface="Source Sans Pro"/>
              </a:rPr>
              <a:t> - shows the log level for each line (helpful for debugging HTCondor bugs!) and increases the log level of general messages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-"/>
            </a:pPr>
            <a:r>
              <a:rPr lang="en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D_SECURITY</a:t>
            </a:r>
            <a:r>
              <a:rPr lang="en" sz="1600">
                <a:latin typeface="Source Sans Pro"/>
                <a:ea typeface="Source Sans Pro"/>
                <a:cs typeface="Source Sans Pro"/>
                <a:sym typeface="Source Sans Pro"/>
              </a:rPr>
              <a:t> - show authentication messages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-"/>
            </a:pPr>
            <a:r>
              <a:rPr lang="en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D_NETWORK</a:t>
            </a:r>
            <a:r>
              <a:rPr lang="en" sz="1600">
                <a:latin typeface="Source Sans Pro"/>
                <a:ea typeface="Source Sans Pro"/>
                <a:cs typeface="Source Sans Pro"/>
                <a:sym typeface="Source Sans Pro"/>
              </a:rPr>
              <a:t> - show messages for TCP/UDP connections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7" name="Google Shape;34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Troubleshooting Guide</a:t>
            </a:r>
            <a:b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https://opensciencegrid.org/docs/compute-element/troubleshoot-htcondor-ce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Additional help</a:t>
            </a:r>
            <a:b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4"/>
              </a:rPr>
              <a:t>htcondor-users@htcondor.org</a:t>
            </a: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48" name="Google Shape;348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Additional Resources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HTCondor-CE</a:t>
            </a: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 Startup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3949050" y="125517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Master</a:t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3949050" y="241822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Collector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4412025" y="3597525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/>
        </p:nvSpPr>
        <p:spPr>
          <a:xfrm>
            <a:off x="3231750" y="3982625"/>
            <a:ext cx="2680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/var/log/condor-ce/CollectorLog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1543725" y="241822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Schedd</a:t>
            </a: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2006700" y="3597525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939075" y="3982625"/>
            <a:ext cx="24552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/var/log/condor-ce/SchedLog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84" name="Google Shape;84;p16"/>
          <p:cNvCxnSpPr>
            <a:stCxn id="81" idx="2"/>
            <a:endCxn id="82" idx="1"/>
          </p:cNvCxnSpPr>
          <p:nvPr/>
        </p:nvCxnSpPr>
        <p:spPr>
          <a:xfrm>
            <a:off x="2166675" y="3190425"/>
            <a:ext cx="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5" name="Google Shape;85;p16"/>
          <p:cNvSpPr/>
          <p:nvPr/>
        </p:nvSpPr>
        <p:spPr>
          <a:xfrm>
            <a:off x="6354363" y="241822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Job Router</a:t>
            </a:r>
            <a:endParaRPr/>
          </a:p>
        </p:txBody>
      </p:sp>
      <p:sp>
        <p:nvSpPr>
          <p:cNvPr id="86" name="Google Shape;86;p16"/>
          <p:cNvSpPr/>
          <p:nvPr/>
        </p:nvSpPr>
        <p:spPr>
          <a:xfrm>
            <a:off x="6817350" y="3597525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5637875" y="3982625"/>
            <a:ext cx="26316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/var/log/condor-ce/JobRouterLog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88" name="Google Shape;88;p16"/>
          <p:cNvCxnSpPr>
            <a:stCxn id="85" idx="2"/>
            <a:endCxn id="86" idx="1"/>
          </p:cNvCxnSpPr>
          <p:nvPr/>
        </p:nvCxnSpPr>
        <p:spPr>
          <a:xfrm>
            <a:off x="6977313" y="3190425"/>
            <a:ext cx="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9" name="Google Shape;89;p16"/>
          <p:cNvCxnSpPr>
            <a:stCxn id="78" idx="2"/>
            <a:endCxn id="79" idx="1"/>
          </p:cNvCxnSpPr>
          <p:nvPr/>
        </p:nvCxnSpPr>
        <p:spPr>
          <a:xfrm>
            <a:off x="4572000" y="3190425"/>
            <a:ext cx="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0" name="Google Shape;90;p16"/>
          <p:cNvSpPr txBox="1"/>
          <p:nvPr/>
        </p:nvSpPr>
        <p:spPr>
          <a:xfrm>
            <a:off x="311700" y="1255175"/>
            <a:ext cx="2865900" cy="77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systemctl start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condor-ce</a:t>
            </a:r>
            <a:br>
              <a:rPr lang="en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service condor start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condor_ce_on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91" name="Google Shape;91;p16"/>
          <p:cNvCxnSpPr/>
          <p:nvPr/>
        </p:nvCxnSpPr>
        <p:spPr>
          <a:xfrm>
            <a:off x="3177600" y="1412675"/>
            <a:ext cx="647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6"/>
          <p:cNvSpPr/>
          <p:nvPr/>
        </p:nvSpPr>
        <p:spPr>
          <a:xfrm>
            <a:off x="6817350" y="1444475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5661525" y="1814675"/>
            <a:ext cx="26316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/var/log/condor-ce/MasterLog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94" name="Google Shape;94;p16"/>
          <p:cNvCxnSpPr>
            <a:stCxn id="77" idx="3"/>
            <a:endCxn id="92" idx="2"/>
          </p:cNvCxnSpPr>
          <p:nvPr/>
        </p:nvCxnSpPr>
        <p:spPr>
          <a:xfrm>
            <a:off x="5194950" y="1641275"/>
            <a:ext cx="1622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5" name="Google Shape;95;p16"/>
          <p:cNvCxnSpPr>
            <a:stCxn id="77" idx="2"/>
            <a:endCxn id="81" idx="0"/>
          </p:cNvCxnSpPr>
          <p:nvPr/>
        </p:nvCxnSpPr>
        <p:spPr>
          <a:xfrm flipH="1">
            <a:off x="2166600" y="2027375"/>
            <a:ext cx="2405400" cy="3909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6"/>
          <p:cNvCxnSpPr>
            <a:stCxn id="77" idx="2"/>
            <a:endCxn id="85" idx="0"/>
          </p:cNvCxnSpPr>
          <p:nvPr/>
        </p:nvCxnSpPr>
        <p:spPr>
          <a:xfrm>
            <a:off x="4572000" y="2027375"/>
            <a:ext cx="2405400" cy="3909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6"/>
          <p:cNvCxnSpPr>
            <a:stCxn id="77" idx="2"/>
            <a:endCxn id="78" idx="0"/>
          </p:cNvCxnSpPr>
          <p:nvPr/>
        </p:nvCxnSpPr>
        <p:spPr>
          <a:xfrm>
            <a:off x="4572000" y="2027375"/>
            <a:ext cx="0" cy="3909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p16"/>
          <p:cNvCxnSpPr/>
          <p:nvPr/>
        </p:nvCxnSpPr>
        <p:spPr>
          <a:xfrm>
            <a:off x="6520913" y="807575"/>
            <a:ext cx="9300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9" name="Google Shape;99;p16"/>
          <p:cNvSpPr txBox="1"/>
          <p:nvPr/>
        </p:nvSpPr>
        <p:spPr>
          <a:xfrm>
            <a:off x="7586388" y="658775"/>
            <a:ext cx="7413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Startup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00" name="Google Shape;100;p16"/>
          <p:cNvCxnSpPr/>
          <p:nvPr/>
        </p:nvCxnSpPr>
        <p:spPr>
          <a:xfrm>
            <a:off x="6520913" y="987800"/>
            <a:ext cx="930000" cy="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6"/>
          <p:cNvSpPr txBox="1"/>
          <p:nvPr/>
        </p:nvSpPr>
        <p:spPr>
          <a:xfrm>
            <a:off x="7586400" y="839000"/>
            <a:ext cx="12459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Authorization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6520927" y="338125"/>
            <a:ext cx="865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Legend: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03" name="Google Shape;103;p16"/>
          <p:cNvCxnSpPr/>
          <p:nvPr/>
        </p:nvCxnSpPr>
        <p:spPr>
          <a:xfrm>
            <a:off x="6520913" y="1200425"/>
            <a:ext cx="9300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4" name="Google Shape;104;p16"/>
          <p:cNvSpPr txBox="1"/>
          <p:nvPr/>
        </p:nvSpPr>
        <p:spPr>
          <a:xfrm>
            <a:off x="7586400" y="1051625"/>
            <a:ext cx="14349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Command/Logs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05" name="Google Shape;105;p16"/>
          <p:cNvCxnSpPr>
            <a:stCxn id="81" idx="3"/>
            <a:endCxn id="78" idx="1"/>
          </p:cNvCxnSpPr>
          <p:nvPr/>
        </p:nvCxnSpPr>
        <p:spPr>
          <a:xfrm>
            <a:off x="2789625" y="2804325"/>
            <a:ext cx="1159500" cy="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p16"/>
          <p:cNvCxnSpPr>
            <a:stCxn id="85" idx="1"/>
            <a:endCxn id="78" idx="3"/>
          </p:cNvCxnSpPr>
          <p:nvPr/>
        </p:nvCxnSpPr>
        <p:spPr>
          <a:xfrm rot="10800000">
            <a:off x="5194863" y="2804325"/>
            <a:ext cx="1159500" cy="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6"/>
          <p:cNvCxnSpPr/>
          <p:nvPr/>
        </p:nvCxnSpPr>
        <p:spPr>
          <a:xfrm>
            <a:off x="4724400" y="2027375"/>
            <a:ext cx="8100" cy="3972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Startup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If all goes well, command-line queries should show the following daemons:</a:t>
            </a:r>
            <a:endParaRPr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Roboto Mono"/>
                <a:ea typeface="Roboto Mono"/>
                <a:cs typeface="Roboto Mono"/>
                <a:sym typeface="Roboto Mono"/>
              </a:rPr>
              <a:t># condor_ce_status -any</a:t>
            </a:r>
            <a:endParaRPr sz="14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Roboto Mono"/>
                <a:ea typeface="Roboto Mono"/>
                <a:cs typeface="Roboto Mono"/>
                <a:sym typeface="Roboto Mono"/>
              </a:rPr>
              <a:t>MyType         	TargetType     	Name</a:t>
            </a:r>
            <a:endParaRPr sz="14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latin typeface="Roboto Mono"/>
                <a:ea typeface="Roboto Mono"/>
                <a:cs typeface="Roboto Mono"/>
                <a:sym typeface="Roboto Mono"/>
              </a:rPr>
              <a:t>Collector      	None           	My Pool - fermicloud068.fnal.gov@fermiclo</a:t>
            </a:r>
            <a:endParaRPr sz="14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Roboto Mono"/>
                <a:ea typeface="Roboto Mono"/>
                <a:cs typeface="Roboto Mono"/>
                <a:sym typeface="Roboto Mono"/>
              </a:rPr>
              <a:t>Scheduler      	None           	fermicloud068.fnal.gov 	 </a:t>
            </a:r>
            <a:endParaRPr sz="14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Roboto Mono"/>
                <a:ea typeface="Roboto Mono"/>
                <a:cs typeface="Roboto Mono"/>
                <a:sym typeface="Roboto Mono"/>
              </a:rPr>
              <a:t>DaemonMaster   	None           	fermicloud068.fnal.gov</a:t>
            </a:r>
            <a:endParaRPr sz="14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>
                <a:latin typeface="Roboto Mono"/>
                <a:ea typeface="Roboto Mono"/>
                <a:cs typeface="Roboto Mono"/>
                <a:sym typeface="Roboto Mono"/>
              </a:rPr>
              <a:t>Job_Router     	None           	htcondor-ce@fermicloud068.fnal.gov </a:t>
            </a:r>
            <a:endParaRPr sz="14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Troubleshooting Startup</a:t>
            </a:r>
            <a:endParaRPr/>
          </a:p>
        </p:txBody>
      </p:sp>
      <p:sp>
        <p:nvSpPr>
          <p:cNvPr id="120" name="Google Shape;12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1" name="Google Shape;121;p18"/>
          <p:cNvSpPr/>
          <p:nvPr/>
        </p:nvSpPr>
        <p:spPr>
          <a:xfrm>
            <a:off x="3949050" y="125517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Master</a:t>
            </a:r>
            <a:endParaRPr/>
          </a:p>
        </p:txBody>
      </p:sp>
      <p:sp>
        <p:nvSpPr>
          <p:cNvPr id="122" name="Google Shape;122;p18"/>
          <p:cNvSpPr/>
          <p:nvPr/>
        </p:nvSpPr>
        <p:spPr>
          <a:xfrm>
            <a:off x="3949050" y="241822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Collector</a:t>
            </a:r>
            <a:endParaRPr/>
          </a:p>
        </p:txBody>
      </p:sp>
      <p:sp>
        <p:nvSpPr>
          <p:cNvPr id="123" name="Google Shape;123;p18"/>
          <p:cNvSpPr/>
          <p:nvPr/>
        </p:nvSpPr>
        <p:spPr>
          <a:xfrm>
            <a:off x="4412025" y="3597525"/>
            <a:ext cx="319950" cy="393600"/>
          </a:xfrm>
          <a:prstGeom prst="flowChartMagneticDisk">
            <a:avLst/>
          </a:prstGeom>
          <a:solidFill>
            <a:srgbClr val="DD7E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8"/>
          <p:cNvSpPr txBox="1"/>
          <p:nvPr/>
        </p:nvSpPr>
        <p:spPr>
          <a:xfrm>
            <a:off x="3231750" y="3982625"/>
            <a:ext cx="2680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DD7E6B"/>
                </a:solidFill>
                <a:latin typeface="Roboto Mono"/>
                <a:ea typeface="Roboto Mono"/>
                <a:cs typeface="Roboto Mono"/>
                <a:sym typeface="Roboto Mono"/>
              </a:rPr>
              <a:t>/var/log/condor-ce/CollectorLog</a:t>
            </a:r>
            <a:endParaRPr b="1" sz="900">
              <a:solidFill>
                <a:srgbClr val="DD7E6B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5" name="Google Shape;125;p18"/>
          <p:cNvSpPr/>
          <p:nvPr/>
        </p:nvSpPr>
        <p:spPr>
          <a:xfrm>
            <a:off x="1543725" y="241822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Schedd</a:t>
            </a:r>
            <a:endParaRPr/>
          </a:p>
        </p:txBody>
      </p:sp>
      <p:sp>
        <p:nvSpPr>
          <p:cNvPr id="126" name="Google Shape;126;p18"/>
          <p:cNvSpPr/>
          <p:nvPr/>
        </p:nvSpPr>
        <p:spPr>
          <a:xfrm>
            <a:off x="2006700" y="3597525"/>
            <a:ext cx="319950" cy="393600"/>
          </a:xfrm>
          <a:prstGeom prst="flowChartMagneticDisk">
            <a:avLst/>
          </a:prstGeom>
          <a:solidFill>
            <a:srgbClr val="DD7E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8"/>
          <p:cNvSpPr txBox="1"/>
          <p:nvPr/>
        </p:nvSpPr>
        <p:spPr>
          <a:xfrm>
            <a:off x="939075" y="3982625"/>
            <a:ext cx="24552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DD7E6B"/>
                </a:solidFill>
                <a:latin typeface="Roboto Mono"/>
                <a:ea typeface="Roboto Mono"/>
                <a:cs typeface="Roboto Mono"/>
                <a:sym typeface="Roboto Mono"/>
              </a:rPr>
              <a:t>/var/log/condor-ce/SchedLog</a:t>
            </a:r>
            <a:endParaRPr b="1" sz="900">
              <a:solidFill>
                <a:srgbClr val="DD7E6B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128" name="Google Shape;128;p18"/>
          <p:cNvCxnSpPr>
            <a:stCxn id="125" idx="2"/>
            <a:endCxn id="126" idx="1"/>
          </p:cNvCxnSpPr>
          <p:nvPr/>
        </p:nvCxnSpPr>
        <p:spPr>
          <a:xfrm>
            <a:off x="2166675" y="3190425"/>
            <a:ext cx="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9" name="Google Shape;129;p18"/>
          <p:cNvSpPr/>
          <p:nvPr/>
        </p:nvSpPr>
        <p:spPr>
          <a:xfrm>
            <a:off x="6354363" y="241822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Job Router</a:t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6817350" y="3597525"/>
            <a:ext cx="319950" cy="393600"/>
          </a:xfrm>
          <a:prstGeom prst="flowChartMagneticDisk">
            <a:avLst/>
          </a:prstGeom>
          <a:solidFill>
            <a:srgbClr val="DD7E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 txBox="1"/>
          <p:nvPr/>
        </p:nvSpPr>
        <p:spPr>
          <a:xfrm>
            <a:off x="5637875" y="3982625"/>
            <a:ext cx="26316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DD7E6B"/>
                </a:solidFill>
                <a:latin typeface="Roboto Mono"/>
                <a:ea typeface="Roboto Mono"/>
                <a:cs typeface="Roboto Mono"/>
                <a:sym typeface="Roboto Mono"/>
              </a:rPr>
              <a:t>/var/log/condor-ce/JobRouterLog</a:t>
            </a:r>
            <a:endParaRPr b="1" sz="900">
              <a:solidFill>
                <a:srgbClr val="DD7E6B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132" name="Google Shape;132;p18"/>
          <p:cNvCxnSpPr>
            <a:stCxn id="129" idx="2"/>
            <a:endCxn id="130" idx="1"/>
          </p:cNvCxnSpPr>
          <p:nvPr/>
        </p:nvCxnSpPr>
        <p:spPr>
          <a:xfrm>
            <a:off x="6977313" y="3190425"/>
            <a:ext cx="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3" name="Google Shape;133;p18"/>
          <p:cNvCxnSpPr>
            <a:stCxn id="122" idx="2"/>
            <a:endCxn id="123" idx="1"/>
          </p:cNvCxnSpPr>
          <p:nvPr/>
        </p:nvCxnSpPr>
        <p:spPr>
          <a:xfrm>
            <a:off x="4572000" y="3190425"/>
            <a:ext cx="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4" name="Google Shape;134;p18"/>
          <p:cNvSpPr txBox="1"/>
          <p:nvPr/>
        </p:nvSpPr>
        <p:spPr>
          <a:xfrm>
            <a:off x="311700" y="1255175"/>
            <a:ext cx="2865900" cy="77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systemctl start condor-ce</a:t>
            </a:r>
            <a:br>
              <a:rPr lang="en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service condor start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condor_ce_on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135" name="Google Shape;135;p18"/>
          <p:cNvCxnSpPr/>
          <p:nvPr/>
        </p:nvCxnSpPr>
        <p:spPr>
          <a:xfrm>
            <a:off x="3177600" y="1412675"/>
            <a:ext cx="647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6" name="Google Shape;136;p18"/>
          <p:cNvSpPr/>
          <p:nvPr/>
        </p:nvSpPr>
        <p:spPr>
          <a:xfrm>
            <a:off x="6817350" y="1444475"/>
            <a:ext cx="319950" cy="393600"/>
          </a:xfrm>
          <a:prstGeom prst="flowChartMagneticDisk">
            <a:avLst/>
          </a:prstGeom>
          <a:solidFill>
            <a:srgbClr val="DD7E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8"/>
          <p:cNvSpPr txBox="1"/>
          <p:nvPr/>
        </p:nvSpPr>
        <p:spPr>
          <a:xfrm>
            <a:off x="5661525" y="1814675"/>
            <a:ext cx="26316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DD7E6B"/>
                </a:solidFill>
                <a:latin typeface="Roboto Mono"/>
                <a:ea typeface="Roboto Mono"/>
                <a:cs typeface="Roboto Mono"/>
                <a:sym typeface="Roboto Mono"/>
              </a:rPr>
              <a:t>/var/log/condor-ce/MasterLog</a:t>
            </a:r>
            <a:endParaRPr b="1" sz="900">
              <a:solidFill>
                <a:srgbClr val="DD7E6B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138" name="Google Shape;138;p18"/>
          <p:cNvCxnSpPr>
            <a:stCxn id="121" idx="3"/>
            <a:endCxn id="136" idx="2"/>
          </p:cNvCxnSpPr>
          <p:nvPr/>
        </p:nvCxnSpPr>
        <p:spPr>
          <a:xfrm>
            <a:off x="5194950" y="1641275"/>
            <a:ext cx="1622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9" name="Google Shape;139;p18"/>
          <p:cNvCxnSpPr>
            <a:stCxn id="121" idx="2"/>
            <a:endCxn id="125" idx="0"/>
          </p:cNvCxnSpPr>
          <p:nvPr/>
        </p:nvCxnSpPr>
        <p:spPr>
          <a:xfrm flipH="1">
            <a:off x="2166600" y="2027375"/>
            <a:ext cx="2405400" cy="3909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0" name="Google Shape;140;p18"/>
          <p:cNvCxnSpPr>
            <a:stCxn id="121" idx="2"/>
            <a:endCxn id="129" idx="0"/>
          </p:cNvCxnSpPr>
          <p:nvPr/>
        </p:nvCxnSpPr>
        <p:spPr>
          <a:xfrm>
            <a:off x="4572000" y="2027375"/>
            <a:ext cx="2405400" cy="3909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1" name="Google Shape;141;p18"/>
          <p:cNvCxnSpPr>
            <a:stCxn id="121" idx="2"/>
            <a:endCxn id="122" idx="0"/>
          </p:cNvCxnSpPr>
          <p:nvPr/>
        </p:nvCxnSpPr>
        <p:spPr>
          <a:xfrm>
            <a:off x="4572000" y="2027375"/>
            <a:ext cx="0" cy="3909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2" name="Google Shape;142;p18"/>
          <p:cNvCxnSpPr/>
          <p:nvPr/>
        </p:nvCxnSpPr>
        <p:spPr>
          <a:xfrm>
            <a:off x="4724400" y="2027375"/>
            <a:ext cx="8100" cy="397200"/>
          </a:xfrm>
          <a:prstGeom prst="straightConnector1">
            <a:avLst/>
          </a:prstGeom>
          <a:noFill/>
          <a:ln cap="flat" cmpd="sng" w="19050">
            <a:solidFill>
              <a:srgbClr val="DD7E6B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3" name="Google Shape;143;p18"/>
          <p:cNvCxnSpPr/>
          <p:nvPr/>
        </p:nvCxnSpPr>
        <p:spPr>
          <a:xfrm>
            <a:off x="6520913" y="807575"/>
            <a:ext cx="9300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4" name="Google Shape;144;p18"/>
          <p:cNvSpPr txBox="1"/>
          <p:nvPr/>
        </p:nvSpPr>
        <p:spPr>
          <a:xfrm>
            <a:off x="7586388" y="658775"/>
            <a:ext cx="7413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Startup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45" name="Google Shape;145;p18"/>
          <p:cNvCxnSpPr/>
          <p:nvPr/>
        </p:nvCxnSpPr>
        <p:spPr>
          <a:xfrm>
            <a:off x="6520913" y="987800"/>
            <a:ext cx="930000" cy="0"/>
          </a:xfrm>
          <a:prstGeom prst="straightConnector1">
            <a:avLst/>
          </a:prstGeom>
          <a:noFill/>
          <a:ln cap="flat" cmpd="sng" w="19050">
            <a:solidFill>
              <a:srgbClr val="DD7E6B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6" name="Google Shape;146;p18"/>
          <p:cNvSpPr txBox="1"/>
          <p:nvPr/>
        </p:nvSpPr>
        <p:spPr>
          <a:xfrm>
            <a:off x="7586400" y="839000"/>
            <a:ext cx="12459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Failed AuthZ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6520927" y="338125"/>
            <a:ext cx="865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Legend: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48" name="Google Shape;148;p18"/>
          <p:cNvCxnSpPr/>
          <p:nvPr/>
        </p:nvCxnSpPr>
        <p:spPr>
          <a:xfrm>
            <a:off x="6520913" y="1200425"/>
            <a:ext cx="9300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9" name="Google Shape;149;p18"/>
          <p:cNvSpPr txBox="1"/>
          <p:nvPr/>
        </p:nvSpPr>
        <p:spPr>
          <a:xfrm>
            <a:off x="7586400" y="1051625"/>
            <a:ext cx="14349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Command/Logs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50" name="Google Shape;150;p18"/>
          <p:cNvCxnSpPr>
            <a:stCxn id="125" idx="3"/>
            <a:endCxn id="122" idx="1"/>
          </p:cNvCxnSpPr>
          <p:nvPr/>
        </p:nvCxnSpPr>
        <p:spPr>
          <a:xfrm>
            <a:off x="2789625" y="2804325"/>
            <a:ext cx="1159500" cy="0"/>
          </a:xfrm>
          <a:prstGeom prst="straightConnector1">
            <a:avLst/>
          </a:prstGeom>
          <a:noFill/>
          <a:ln cap="flat" cmpd="sng" w="19050">
            <a:solidFill>
              <a:srgbClr val="DD7E6B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1" name="Google Shape;151;p18"/>
          <p:cNvCxnSpPr>
            <a:stCxn id="129" idx="1"/>
            <a:endCxn id="122" idx="3"/>
          </p:cNvCxnSpPr>
          <p:nvPr/>
        </p:nvCxnSpPr>
        <p:spPr>
          <a:xfrm rot="10800000">
            <a:off x="5194863" y="2804325"/>
            <a:ext cx="1159500" cy="0"/>
          </a:xfrm>
          <a:prstGeom prst="straightConnector1">
            <a:avLst/>
          </a:prstGeom>
          <a:noFill/>
          <a:ln cap="flat" cmpd="sng" w="19050">
            <a:solidFill>
              <a:srgbClr val="DD7E6B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2" name="Google Shape;152;p18"/>
          <p:cNvSpPr txBox="1"/>
          <p:nvPr/>
        </p:nvSpPr>
        <p:spPr>
          <a:xfrm>
            <a:off x="147750" y="4204025"/>
            <a:ext cx="894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03/20/19 16:05:58 ERROR: AUTHENTICATE:1003:Failed to authenticate with any method</a:t>
            </a:r>
            <a:endParaRPr>
              <a:solidFill>
                <a:srgbClr val="DD7E6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Update CA certificates and CRLs, verify host cert validity, verify unified mapfile, run condor_ce_host_network_check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8" name="Google Shape;15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From the CE host: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Verify that local job submissions complete successfully from the CE host, e.g.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/>
              <a:t>sbatch</a:t>
            </a:r>
            <a:r>
              <a:rPr lang="en">
                <a:solidFill>
                  <a:schemeClr val="dk1"/>
                </a:solidFill>
              </a:rPr>
              <a:t>, </a:t>
            </a:r>
            <a:r>
              <a:rPr lang="en"/>
              <a:t>condor_submit</a:t>
            </a:r>
            <a:r>
              <a:rPr lang="en">
                <a:solidFill>
                  <a:schemeClr val="dk1"/>
                </a:solidFill>
              </a:rPr>
              <a:t>, </a:t>
            </a:r>
            <a:r>
              <a:rPr lang="en"/>
              <a:t>qsub</a:t>
            </a:r>
            <a:r>
              <a:rPr lang="en">
                <a:solidFill>
                  <a:schemeClr val="dk1"/>
                </a:solidFill>
              </a:rPr>
              <a:t>, etc.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Verify that all required daemons are running with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condor_ce_status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Verify the CE’s network configuration with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condor_ce_host_network_check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Verify end-to-end job submission with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condor_ce_trace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AutoNum type="alphaL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First, from the CE host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Next, from a remote host with the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htcondor-ce-client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tools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00" u="sng">
                <a:solidFill>
                  <a:schemeClr val="hlink"/>
                </a:solidFill>
                <a:hlinkClick r:id="rId3"/>
              </a:rPr>
              <a:t>https://opensciencegrid.org/docs/compute-element/install-htcondor-ce/#validating-htcondor-ce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9" name="Google Shape;15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Validation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/>
          <p:nvPr/>
        </p:nvSpPr>
        <p:spPr>
          <a:xfrm>
            <a:off x="2039225" y="1209525"/>
            <a:ext cx="6249900" cy="15078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CE Host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5" name="Google Shape;16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Jobs: HTCondor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6" name="Google Shape;166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7" name="Google Shape;167;p20"/>
          <p:cNvSpPr/>
          <p:nvPr/>
        </p:nvSpPr>
        <p:spPr>
          <a:xfrm>
            <a:off x="1084954" y="1950325"/>
            <a:ext cx="272700" cy="27270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0"/>
          <p:cNvSpPr/>
          <p:nvPr/>
        </p:nvSpPr>
        <p:spPr>
          <a:xfrm>
            <a:off x="2345550" y="170057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 Schedd</a:t>
            </a:r>
            <a:endParaRPr/>
          </a:p>
        </p:txBody>
      </p:sp>
      <p:sp>
        <p:nvSpPr>
          <p:cNvPr id="169" name="Google Shape;169;p20"/>
          <p:cNvSpPr/>
          <p:nvPr/>
        </p:nvSpPr>
        <p:spPr>
          <a:xfrm>
            <a:off x="4579350" y="170057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Job Router</a:t>
            </a:r>
            <a:endParaRPr/>
          </a:p>
        </p:txBody>
      </p:sp>
      <p:sp>
        <p:nvSpPr>
          <p:cNvPr id="170" name="Google Shape;170;p20"/>
          <p:cNvSpPr/>
          <p:nvPr/>
        </p:nvSpPr>
        <p:spPr>
          <a:xfrm>
            <a:off x="6813150" y="1700575"/>
            <a:ext cx="1245900" cy="7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 Schedd</a:t>
            </a:r>
            <a:endParaRPr/>
          </a:p>
        </p:txBody>
      </p:sp>
      <p:grpSp>
        <p:nvGrpSpPr>
          <p:cNvPr id="171" name="Google Shape;171;p20"/>
          <p:cNvGrpSpPr/>
          <p:nvPr/>
        </p:nvGrpSpPr>
        <p:grpSpPr>
          <a:xfrm>
            <a:off x="7234184" y="3620783"/>
            <a:ext cx="462244" cy="462244"/>
            <a:chOff x="5024864" y="2048288"/>
            <a:chExt cx="1280100" cy="1280100"/>
          </a:xfrm>
        </p:grpSpPr>
        <p:sp>
          <p:nvSpPr>
            <p:cNvPr id="172" name="Google Shape;172;p20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20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74" name="Google Shape;174;p20"/>
          <p:cNvCxnSpPr>
            <a:stCxn id="175" idx="6"/>
            <a:endCxn id="172" idx="3"/>
          </p:cNvCxnSpPr>
          <p:nvPr/>
        </p:nvCxnSpPr>
        <p:spPr>
          <a:xfrm flipH="1" rot="10800000">
            <a:off x="7113672" y="4015309"/>
            <a:ext cx="188100" cy="1605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20"/>
          <p:cNvCxnSpPr>
            <a:stCxn id="177" idx="0"/>
            <a:endCxn id="172" idx="4"/>
          </p:cNvCxnSpPr>
          <p:nvPr/>
        </p:nvCxnSpPr>
        <p:spPr>
          <a:xfrm rot="10800000">
            <a:off x="7465369" y="4083071"/>
            <a:ext cx="26400" cy="2277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20"/>
          <p:cNvCxnSpPr>
            <a:stCxn id="179" idx="0"/>
            <a:endCxn id="172" idx="5"/>
          </p:cNvCxnSpPr>
          <p:nvPr/>
        </p:nvCxnSpPr>
        <p:spPr>
          <a:xfrm rot="10800000">
            <a:off x="7628751" y="4015453"/>
            <a:ext cx="211500" cy="1377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20"/>
          <p:cNvCxnSpPr>
            <a:stCxn id="181" idx="3"/>
            <a:endCxn id="172" idx="0"/>
          </p:cNvCxnSpPr>
          <p:nvPr/>
        </p:nvCxnSpPr>
        <p:spPr>
          <a:xfrm flipH="1">
            <a:off x="7465233" y="3321474"/>
            <a:ext cx="26400" cy="2994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20"/>
          <p:cNvCxnSpPr>
            <a:stCxn id="183" idx="5"/>
            <a:endCxn id="172" idx="1"/>
          </p:cNvCxnSpPr>
          <p:nvPr/>
        </p:nvCxnSpPr>
        <p:spPr>
          <a:xfrm>
            <a:off x="7077511" y="3555662"/>
            <a:ext cx="224400" cy="1329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4" name="Google Shape;184;p20"/>
          <p:cNvSpPr/>
          <p:nvPr/>
        </p:nvSpPr>
        <p:spPr>
          <a:xfrm rot="-1744782">
            <a:off x="7812942" y="3336562"/>
            <a:ext cx="266035" cy="266035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0"/>
          <p:cNvSpPr/>
          <p:nvPr/>
        </p:nvSpPr>
        <p:spPr>
          <a:xfrm>
            <a:off x="7829691" y="3353263"/>
            <a:ext cx="232800" cy="232800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6" name="Google Shape;186;p20"/>
          <p:cNvCxnSpPr>
            <a:stCxn id="184" idx="2"/>
            <a:endCxn id="172" idx="7"/>
          </p:cNvCxnSpPr>
          <p:nvPr/>
        </p:nvCxnSpPr>
        <p:spPr>
          <a:xfrm flipH="1">
            <a:off x="7628710" y="3534229"/>
            <a:ext cx="201000" cy="1542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1" name="Google Shape;181;p20"/>
          <p:cNvSpPr/>
          <p:nvPr/>
        </p:nvSpPr>
        <p:spPr>
          <a:xfrm rot="-2005295">
            <a:off x="7385190" y="3057841"/>
            <a:ext cx="266342" cy="266342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0"/>
          <p:cNvSpPr/>
          <p:nvPr/>
        </p:nvSpPr>
        <p:spPr>
          <a:xfrm rot="-261545">
            <a:off x="7401900" y="3074585"/>
            <a:ext cx="232874" cy="232874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8" name="Google Shape;188;p20"/>
          <p:cNvGrpSpPr/>
          <p:nvPr/>
        </p:nvGrpSpPr>
        <p:grpSpPr>
          <a:xfrm rot="1008246">
            <a:off x="6784504" y="3302645"/>
            <a:ext cx="362059" cy="362059"/>
            <a:chOff x="6547220" y="1423756"/>
            <a:chExt cx="1002600" cy="1002600"/>
          </a:xfrm>
        </p:grpSpPr>
        <p:sp>
          <p:nvSpPr>
            <p:cNvPr id="183" name="Google Shape;183;p20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20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9" name="Google Shape;179;p20"/>
          <p:cNvSpPr/>
          <p:nvPr/>
        </p:nvSpPr>
        <p:spPr>
          <a:xfrm rot="-3153686">
            <a:off x="7812855" y="4101007"/>
            <a:ext cx="265993" cy="26599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0"/>
          <p:cNvSpPr/>
          <p:nvPr/>
        </p:nvSpPr>
        <p:spPr>
          <a:xfrm rot="-1411679">
            <a:off x="7829697" y="4117460"/>
            <a:ext cx="232968" cy="232968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1" name="Google Shape;191;p20"/>
          <p:cNvGrpSpPr/>
          <p:nvPr/>
        </p:nvGrpSpPr>
        <p:grpSpPr>
          <a:xfrm rot="1062141">
            <a:off x="7336951" y="4260239"/>
            <a:ext cx="362037" cy="362068"/>
            <a:chOff x="6547220" y="1423756"/>
            <a:chExt cx="1002600" cy="1002600"/>
          </a:xfrm>
        </p:grpSpPr>
        <p:sp>
          <p:nvSpPr>
            <p:cNvPr id="177" name="Google Shape;177;p20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0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3" name="Google Shape;193;p20"/>
          <p:cNvGrpSpPr/>
          <p:nvPr/>
        </p:nvGrpSpPr>
        <p:grpSpPr>
          <a:xfrm rot="-414044">
            <a:off x="6824826" y="4072971"/>
            <a:ext cx="362156" cy="362056"/>
            <a:chOff x="6547220" y="1423756"/>
            <a:chExt cx="1002600" cy="1002600"/>
          </a:xfrm>
        </p:grpSpPr>
        <p:sp>
          <p:nvSpPr>
            <p:cNvPr id="175" name="Google Shape;175;p20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95" name="Google Shape;195;p20"/>
          <p:cNvCxnSpPr>
            <a:stCxn id="170" idx="2"/>
          </p:cNvCxnSpPr>
          <p:nvPr/>
        </p:nvCxnSpPr>
        <p:spPr>
          <a:xfrm>
            <a:off x="7436100" y="2472775"/>
            <a:ext cx="0" cy="47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6" name="Google Shape;196;p20"/>
          <p:cNvCxnSpPr>
            <a:endCxn id="168" idx="1"/>
          </p:cNvCxnSpPr>
          <p:nvPr/>
        </p:nvCxnSpPr>
        <p:spPr>
          <a:xfrm>
            <a:off x="1451550" y="2086675"/>
            <a:ext cx="894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7" name="Google Shape;197;p20"/>
          <p:cNvCxnSpPr>
            <a:stCxn id="168" idx="3"/>
            <a:endCxn id="169" idx="1"/>
          </p:cNvCxnSpPr>
          <p:nvPr/>
        </p:nvCxnSpPr>
        <p:spPr>
          <a:xfrm>
            <a:off x="3591450" y="2086675"/>
            <a:ext cx="987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8" name="Google Shape;198;p20"/>
          <p:cNvCxnSpPr>
            <a:stCxn id="169" idx="3"/>
            <a:endCxn id="170" idx="1"/>
          </p:cNvCxnSpPr>
          <p:nvPr/>
        </p:nvCxnSpPr>
        <p:spPr>
          <a:xfrm>
            <a:off x="5825250" y="2086675"/>
            <a:ext cx="987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9" name="Google Shape;199;p20"/>
          <p:cNvCxnSpPr/>
          <p:nvPr/>
        </p:nvCxnSpPr>
        <p:spPr>
          <a:xfrm>
            <a:off x="1591000" y="1353775"/>
            <a:ext cx="0" cy="1465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00" name="Google Shape;200;p20"/>
          <p:cNvCxnSpPr/>
          <p:nvPr/>
        </p:nvCxnSpPr>
        <p:spPr>
          <a:xfrm>
            <a:off x="2449975" y="1562300"/>
            <a:ext cx="0" cy="1465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201" name="Google Shape;201;p20"/>
          <p:cNvSpPr txBox="1"/>
          <p:nvPr/>
        </p:nvSpPr>
        <p:spPr>
          <a:xfrm rot="-5400000">
            <a:off x="1046950" y="2522025"/>
            <a:ext cx="790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Firewall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2" name="Google Shape;202;p20"/>
          <p:cNvSpPr txBox="1"/>
          <p:nvPr/>
        </p:nvSpPr>
        <p:spPr>
          <a:xfrm rot="-5400000">
            <a:off x="1958075" y="1714850"/>
            <a:ext cx="6015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Auth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3" name="Google Shape;203;p20"/>
          <p:cNvSpPr txBox="1"/>
          <p:nvPr/>
        </p:nvSpPr>
        <p:spPr>
          <a:xfrm>
            <a:off x="3519888" y="1780075"/>
            <a:ext cx="1131000" cy="30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1. Grid Job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4" name="Google Shape;204;p20"/>
          <p:cNvSpPr txBox="1"/>
          <p:nvPr/>
        </p:nvSpPr>
        <p:spPr>
          <a:xfrm>
            <a:off x="5696250" y="1562300"/>
            <a:ext cx="1245900" cy="58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2. </a:t>
            </a: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Routed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Job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5" name="Google Shape;205;p20"/>
          <p:cNvSpPr/>
          <p:nvPr/>
        </p:nvSpPr>
        <p:spPr>
          <a:xfrm>
            <a:off x="2808525" y="3177510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0"/>
          <p:cNvSpPr txBox="1"/>
          <p:nvPr/>
        </p:nvSpPr>
        <p:spPr>
          <a:xfrm>
            <a:off x="1740900" y="3562610"/>
            <a:ext cx="24552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/var/log/condor-ce/SchedLog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7" name="Google Shape;207;p20"/>
          <p:cNvSpPr/>
          <p:nvPr/>
        </p:nvSpPr>
        <p:spPr>
          <a:xfrm>
            <a:off x="5042313" y="3184975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0"/>
          <p:cNvSpPr txBox="1"/>
          <p:nvPr/>
        </p:nvSpPr>
        <p:spPr>
          <a:xfrm>
            <a:off x="3886488" y="3570050"/>
            <a:ext cx="26316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/var/log/condor-ce/JobRouterLog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9" name="Google Shape;209;p20"/>
          <p:cNvSpPr/>
          <p:nvPr/>
        </p:nvSpPr>
        <p:spPr>
          <a:xfrm>
            <a:off x="7276113" y="960700"/>
            <a:ext cx="319950" cy="393600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0"/>
          <p:cNvSpPr txBox="1"/>
          <p:nvPr/>
        </p:nvSpPr>
        <p:spPr>
          <a:xfrm>
            <a:off x="6120288" y="617700"/>
            <a:ext cx="26316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oboto Mono"/>
                <a:ea typeface="Roboto Mono"/>
                <a:cs typeface="Roboto Mono"/>
                <a:sym typeface="Roboto Mono"/>
              </a:rPr>
              <a:t>/var/log/condor/SchedLog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11" name="Google Shape;211;p20"/>
          <p:cNvCxnSpPr>
            <a:endCxn id="205" idx="1"/>
          </p:cNvCxnSpPr>
          <p:nvPr/>
        </p:nvCxnSpPr>
        <p:spPr>
          <a:xfrm>
            <a:off x="2968500" y="2465310"/>
            <a:ext cx="0" cy="71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2" name="Google Shape;212;p20"/>
          <p:cNvCxnSpPr>
            <a:endCxn id="209" idx="3"/>
          </p:cNvCxnSpPr>
          <p:nvPr/>
        </p:nvCxnSpPr>
        <p:spPr>
          <a:xfrm rot="10800000">
            <a:off x="7436088" y="1354300"/>
            <a:ext cx="0" cy="34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3" name="Google Shape;213;p20"/>
          <p:cNvCxnSpPr>
            <a:endCxn id="207" idx="1"/>
          </p:cNvCxnSpPr>
          <p:nvPr/>
        </p:nvCxnSpPr>
        <p:spPr>
          <a:xfrm>
            <a:off x="5202288" y="2472775"/>
            <a:ext cx="0" cy="71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9" name="Google Shape;21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 errors in the SchedLog? Make sure that the firewall is open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AutoNum type="arabi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Authentication errors? Check the condor_mapfile; make sure that mapped users exist; ensure CAs, CRLs, and VO information is up-to-date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AutoNum type="alphaLcPeriod"/>
            </a:pPr>
            <a:r>
              <a:rPr lang="en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Using LCMAPS? Also check /var/log/messages or journalctl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0" name="Google Shape;22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the CE Schedd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Troubleshooting Jobs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6" name="Google Shape;22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condor_ce_q -nobatch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-- Schedd: lhcb-ce.chtc.wisc.edu : &lt;128.104.100.65:9618?... @ 03/20/19 21:31:19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ID    	OWNER        	SUBMITTED 	RUN_TIME ST PRI SIZE   CMD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153501.0   nu_lhcb     	3/18 13:30   2+07:56:31 R  0	733.0 DIRAC_clpM0A_pilotwrapper.py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154043.0   nu_lhcb     	3/19 13:43   1+07:41:29 R  0   1709.0 DIRAC_RpJK9Q_pilotwrapper.py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154066.0   nu_lhcb     	3/19 13:43   1+07:41:31 R  0   1465.0 DIRAC_RpJK9Q_pilotwrapper.py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154088.0   nu_lhcb     	3/19 14:09   1+07:14:33 R  0   1709.0 DIRAC_ekQezG_pilotwrapper.py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154091.0   nu_lhcb     	3/19 14:09   1+07:14:32 R  0   1709.0 DIRAC_ekQezG_pilotwrapper.py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154258.0   nu_lhcb     	3/19 17:36   1+03:37:18 R  0   1221.0 DIRAC_lIr4FB_pilotwrapper.py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7" name="Google Shape;22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