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1"/>
  </p:sldMasterIdLst>
  <p:notesMasterIdLst>
    <p:notesMasterId r:id="rId37"/>
  </p:notesMasterIdLst>
  <p:handoutMasterIdLst>
    <p:handoutMasterId r:id="rId38"/>
  </p:handoutMasterIdLst>
  <p:sldIdLst>
    <p:sldId id="258" r:id="rId2"/>
    <p:sldId id="300" r:id="rId3"/>
    <p:sldId id="260" r:id="rId4"/>
    <p:sldId id="277" r:id="rId5"/>
    <p:sldId id="355" r:id="rId6"/>
    <p:sldId id="358" r:id="rId7"/>
    <p:sldId id="298" r:id="rId8"/>
    <p:sldId id="270" r:id="rId9"/>
    <p:sldId id="269" r:id="rId10"/>
    <p:sldId id="311" r:id="rId11"/>
    <p:sldId id="354" r:id="rId12"/>
    <p:sldId id="312" r:id="rId13"/>
    <p:sldId id="347" r:id="rId14"/>
    <p:sldId id="348" r:id="rId15"/>
    <p:sldId id="382" r:id="rId16"/>
    <p:sldId id="349" r:id="rId17"/>
    <p:sldId id="352" r:id="rId18"/>
    <p:sldId id="379" r:id="rId19"/>
    <p:sldId id="380" r:id="rId20"/>
    <p:sldId id="353" r:id="rId21"/>
    <p:sldId id="362" r:id="rId22"/>
    <p:sldId id="363" r:id="rId23"/>
    <p:sldId id="381" r:id="rId24"/>
    <p:sldId id="359" r:id="rId25"/>
    <p:sldId id="375" r:id="rId26"/>
    <p:sldId id="376" r:id="rId27"/>
    <p:sldId id="377" r:id="rId28"/>
    <p:sldId id="378" r:id="rId29"/>
    <p:sldId id="360" r:id="rId30"/>
    <p:sldId id="369" r:id="rId31"/>
    <p:sldId id="370" r:id="rId32"/>
    <p:sldId id="324" r:id="rId33"/>
    <p:sldId id="304" r:id="rId34"/>
    <p:sldId id="321" r:id="rId35"/>
    <p:sldId id="299" r:id="rId36"/>
  </p:sldIdLst>
  <p:sldSz cx="12192000" cy="6858000"/>
  <p:notesSz cx="6381750" cy="117840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5B9BF"/>
    <a:srgbClr val="7857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2813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2892A2-2BFE-43C4-B6AB-D3EAEA0A26F1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82BA1C68-5A52-48D6-80F2-595D4C314515}">
      <dgm:prSet phldrT="[Texte]"/>
      <dgm:spPr/>
      <dgm:t>
        <a:bodyPr/>
        <a:lstStyle/>
        <a:p>
          <a:r>
            <a:rPr lang="fr-FR" dirty="0" err="1" smtClean="0"/>
            <a:t>Reconst</a:t>
          </a:r>
          <a:endParaRPr lang="fr-FR" dirty="0"/>
        </a:p>
      </dgm:t>
    </dgm:pt>
    <dgm:pt modelId="{176D5732-EE4B-4AD7-9025-EA5F2736C431}" type="parTrans" cxnId="{7F73F9D0-193D-4D05-B3BE-5BB177CC9BB2}">
      <dgm:prSet/>
      <dgm:spPr/>
      <dgm:t>
        <a:bodyPr/>
        <a:lstStyle/>
        <a:p>
          <a:endParaRPr lang="fr-FR"/>
        </a:p>
      </dgm:t>
    </dgm:pt>
    <dgm:pt modelId="{36F7B442-7A3A-4B17-828E-9AC36C9F993D}" type="sibTrans" cxnId="{7F73F9D0-193D-4D05-B3BE-5BB177CC9BB2}">
      <dgm:prSet/>
      <dgm:spPr/>
      <dgm:t>
        <a:bodyPr/>
        <a:lstStyle/>
        <a:p>
          <a:endParaRPr lang="fr-FR"/>
        </a:p>
      </dgm:t>
    </dgm:pt>
    <dgm:pt modelId="{50F14B31-226B-4CA8-8895-5870EF49044A}">
      <dgm:prSet phldrT="[Texte]" custT="1"/>
      <dgm:spPr/>
      <dgm:t>
        <a:bodyPr/>
        <a:lstStyle/>
        <a:p>
          <a:r>
            <a:rPr lang="fr-FR" sz="1200" dirty="0" err="1" smtClean="0"/>
            <a:t>Calib</a:t>
          </a:r>
          <a:endParaRPr lang="fr-FR" sz="1200" dirty="0"/>
        </a:p>
      </dgm:t>
    </dgm:pt>
    <dgm:pt modelId="{E5887AD9-4CA7-460E-A212-A90EDFF974BE}" type="parTrans" cxnId="{CEFF1CD7-8C9E-4897-BFE9-4CD7FA9B9A6D}">
      <dgm:prSet/>
      <dgm:spPr/>
      <dgm:t>
        <a:bodyPr/>
        <a:lstStyle/>
        <a:p>
          <a:endParaRPr lang="fr-FR"/>
        </a:p>
      </dgm:t>
    </dgm:pt>
    <dgm:pt modelId="{A3263DB1-0624-4EE8-9B72-BEF57465C881}" type="sibTrans" cxnId="{CEFF1CD7-8C9E-4897-BFE9-4CD7FA9B9A6D}">
      <dgm:prSet/>
      <dgm:spPr/>
      <dgm:t>
        <a:bodyPr/>
        <a:lstStyle/>
        <a:p>
          <a:endParaRPr lang="fr-FR"/>
        </a:p>
      </dgm:t>
    </dgm:pt>
    <dgm:pt modelId="{DDA8461A-A0B9-42FA-B6BB-5C55F5D1DBB5}" type="pres">
      <dgm:prSet presAssocID="{312892A2-2BFE-43C4-B6AB-D3EAEA0A26F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3D6C0B8-18E0-43AA-B133-7E08A345E293}" type="pres">
      <dgm:prSet presAssocID="{82BA1C68-5A52-48D6-80F2-595D4C314515}" presName="gear1" presStyleLbl="node1" presStyleIdx="0" presStyleCnt="2" custScaleX="150256" custScaleY="121551" custLinFactNeighborX="18710" custLinFactNeighborY="1966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B47749-933F-4317-AC1E-04F25D9DFABA}" type="pres">
      <dgm:prSet presAssocID="{82BA1C68-5A52-48D6-80F2-595D4C314515}" presName="gear1srcNode" presStyleLbl="node1" presStyleIdx="0" presStyleCnt="2"/>
      <dgm:spPr/>
      <dgm:t>
        <a:bodyPr/>
        <a:lstStyle/>
        <a:p>
          <a:endParaRPr lang="fr-FR"/>
        </a:p>
      </dgm:t>
    </dgm:pt>
    <dgm:pt modelId="{1E02BB34-8AED-4DBF-A270-70C9C033887F}" type="pres">
      <dgm:prSet presAssocID="{82BA1C68-5A52-48D6-80F2-595D4C314515}" presName="gear1dstNode" presStyleLbl="node1" presStyleIdx="0" presStyleCnt="2"/>
      <dgm:spPr/>
      <dgm:t>
        <a:bodyPr/>
        <a:lstStyle/>
        <a:p>
          <a:endParaRPr lang="fr-FR"/>
        </a:p>
      </dgm:t>
    </dgm:pt>
    <dgm:pt modelId="{2F9941B6-13F1-44E7-B8BB-84F4E353AB08}" type="pres">
      <dgm:prSet presAssocID="{50F14B31-226B-4CA8-8895-5870EF49044A}" presName="gear2" presStyleLbl="node1" presStyleIdx="1" presStyleCnt="2" custScaleX="154801" custScaleY="133719" custLinFactNeighborX="-15066" custLinFactNeighborY="267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26535F-0173-492F-A7F5-CD97B5B848DB}" type="pres">
      <dgm:prSet presAssocID="{50F14B31-226B-4CA8-8895-5870EF49044A}" presName="gear2srcNode" presStyleLbl="node1" presStyleIdx="1" presStyleCnt="2"/>
      <dgm:spPr/>
      <dgm:t>
        <a:bodyPr/>
        <a:lstStyle/>
        <a:p>
          <a:endParaRPr lang="fr-FR"/>
        </a:p>
      </dgm:t>
    </dgm:pt>
    <dgm:pt modelId="{B4160103-E21C-4819-B5E5-9E8A59429EC7}" type="pres">
      <dgm:prSet presAssocID="{50F14B31-226B-4CA8-8895-5870EF49044A}" presName="gear2dstNode" presStyleLbl="node1" presStyleIdx="1" presStyleCnt="2"/>
      <dgm:spPr/>
      <dgm:t>
        <a:bodyPr/>
        <a:lstStyle/>
        <a:p>
          <a:endParaRPr lang="fr-FR"/>
        </a:p>
      </dgm:t>
    </dgm:pt>
    <dgm:pt modelId="{4BC65C32-4873-4259-8E66-6282E7E4617D}" type="pres">
      <dgm:prSet presAssocID="{36F7B442-7A3A-4B17-828E-9AC36C9F993D}" presName="connector1" presStyleLbl="sibTrans2D1" presStyleIdx="0" presStyleCnt="2" custLinFactNeighborX="27073" custLinFactNeighborY="15876"/>
      <dgm:spPr/>
      <dgm:t>
        <a:bodyPr/>
        <a:lstStyle/>
        <a:p>
          <a:endParaRPr lang="fr-FR"/>
        </a:p>
      </dgm:t>
    </dgm:pt>
    <dgm:pt modelId="{D4B9558C-6A07-429C-B47E-9730EC97271D}" type="pres">
      <dgm:prSet presAssocID="{A3263DB1-0624-4EE8-9B72-BEF57465C881}" presName="connector2" presStyleLbl="sibTrans2D1" presStyleIdx="1" presStyleCnt="2" custAng="1065972" custLinFactNeighborX="-23074" custLinFactNeighborY="10535"/>
      <dgm:spPr/>
      <dgm:t>
        <a:bodyPr/>
        <a:lstStyle/>
        <a:p>
          <a:endParaRPr lang="fr-FR"/>
        </a:p>
      </dgm:t>
    </dgm:pt>
  </dgm:ptLst>
  <dgm:cxnLst>
    <dgm:cxn modelId="{ADDBE392-5A28-4CEF-AF35-387B5B464B70}" type="presOf" srcId="{82BA1C68-5A52-48D6-80F2-595D4C314515}" destId="{4AB47749-933F-4317-AC1E-04F25D9DFABA}" srcOrd="1" destOrd="0" presId="urn:microsoft.com/office/officeart/2005/8/layout/gear1"/>
    <dgm:cxn modelId="{429C4456-2CA0-4BA6-B2A7-BD0CDBA05D3F}" type="presOf" srcId="{82BA1C68-5A52-48D6-80F2-595D4C314515}" destId="{E3D6C0B8-18E0-43AA-B133-7E08A345E293}" srcOrd="0" destOrd="0" presId="urn:microsoft.com/office/officeart/2005/8/layout/gear1"/>
    <dgm:cxn modelId="{CEFF1CD7-8C9E-4897-BFE9-4CD7FA9B9A6D}" srcId="{312892A2-2BFE-43C4-B6AB-D3EAEA0A26F1}" destId="{50F14B31-226B-4CA8-8895-5870EF49044A}" srcOrd="1" destOrd="0" parTransId="{E5887AD9-4CA7-460E-A212-A90EDFF974BE}" sibTransId="{A3263DB1-0624-4EE8-9B72-BEF57465C881}"/>
    <dgm:cxn modelId="{7F73F9D0-193D-4D05-B3BE-5BB177CC9BB2}" srcId="{312892A2-2BFE-43C4-B6AB-D3EAEA0A26F1}" destId="{82BA1C68-5A52-48D6-80F2-595D4C314515}" srcOrd="0" destOrd="0" parTransId="{176D5732-EE4B-4AD7-9025-EA5F2736C431}" sibTransId="{36F7B442-7A3A-4B17-828E-9AC36C9F993D}"/>
    <dgm:cxn modelId="{5E29DE3A-B2B2-4F5D-856F-13C9046C4E7F}" type="presOf" srcId="{50F14B31-226B-4CA8-8895-5870EF49044A}" destId="{B4160103-E21C-4819-B5E5-9E8A59429EC7}" srcOrd="2" destOrd="0" presId="urn:microsoft.com/office/officeart/2005/8/layout/gear1"/>
    <dgm:cxn modelId="{A1C734C2-34E8-4A2E-BA78-8F9B81B8931D}" type="presOf" srcId="{312892A2-2BFE-43C4-B6AB-D3EAEA0A26F1}" destId="{DDA8461A-A0B9-42FA-B6BB-5C55F5D1DBB5}" srcOrd="0" destOrd="0" presId="urn:microsoft.com/office/officeart/2005/8/layout/gear1"/>
    <dgm:cxn modelId="{77C0835A-22F3-4CCF-AD2F-C3E10B937669}" type="presOf" srcId="{A3263DB1-0624-4EE8-9B72-BEF57465C881}" destId="{D4B9558C-6A07-429C-B47E-9730EC97271D}" srcOrd="0" destOrd="0" presId="urn:microsoft.com/office/officeart/2005/8/layout/gear1"/>
    <dgm:cxn modelId="{99BBFE71-6185-44C1-8A02-C3C6DF0E1C2C}" type="presOf" srcId="{50F14B31-226B-4CA8-8895-5870EF49044A}" destId="{2F9941B6-13F1-44E7-B8BB-84F4E353AB08}" srcOrd="0" destOrd="0" presId="urn:microsoft.com/office/officeart/2005/8/layout/gear1"/>
    <dgm:cxn modelId="{9931B6DD-1977-40C6-A773-0E41D843D426}" type="presOf" srcId="{50F14B31-226B-4CA8-8895-5870EF49044A}" destId="{1A26535F-0173-492F-A7F5-CD97B5B848DB}" srcOrd="1" destOrd="0" presId="urn:microsoft.com/office/officeart/2005/8/layout/gear1"/>
    <dgm:cxn modelId="{F3C00EFD-F0EC-445D-8643-5D99FE6A2DE5}" type="presOf" srcId="{82BA1C68-5A52-48D6-80F2-595D4C314515}" destId="{1E02BB34-8AED-4DBF-A270-70C9C033887F}" srcOrd="2" destOrd="0" presId="urn:microsoft.com/office/officeart/2005/8/layout/gear1"/>
    <dgm:cxn modelId="{68325F03-B431-4BCE-BB6B-E9067CB42D6C}" type="presOf" srcId="{36F7B442-7A3A-4B17-828E-9AC36C9F993D}" destId="{4BC65C32-4873-4259-8E66-6282E7E4617D}" srcOrd="0" destOrd="0" presId="urn:microsoft.com/office/officeart/2005/8/layout/gear1"/>
    <dgm:cxn modelId="{E25F5C2C-971C-4B64-9105-F10E1CE69A5D}" type="presParOf" srcId="{DDA8461A-A0B9-42FA-B6BB-5C55F5D1DBB5}" destId="{E3D6C0B8-18E0-43AA-B133-7E08A345E293}" srcOrd="0" destOrd="0" presId="urn:microsoft.com/office/officeart/2005/8/layout/gear1"/>
    <dgm:cxn modelId="{34D31FD3-FD9C-4AA9-9C1A-F03301E30207}" type="presParOf" srcId="{DDA8461A-A0B9-42FA-B6BB-5C55F5D1DBB5}" destId="{4AB47749-933F-4317-AC1E-04F25D9DFABA}" srcOrd="1" destOrd="0" presId="urn:microsoft.com/office/officeart/2005/8/layout/gear1"/>
    <dgm:cxn modelId="{EAC51168-EAB6-4454-AAC9-4F43D028EBB4}" type="presParOf" srcId="{DDA8461A-A0B9-42FA-B6BB-5C55F5D1DBB5}" destId="{1E02BB34-8AED-4DBF-A270-70C9C033887F}" srcOrd="2" destOrd="0" presId="urn:microsoft.com/office/officeart/2005/8/layout/gear1"/>
    <dgm:cxn modelId="{4744F8DA-FA8B-49A9-A720-A32F8CDCB0CD}" type="presParOf" srcId="{DDA8461A-A0B9-42FA-B6BB-5C55F5D1DBB5}" destId="{2F9941B6-13F1-44E7-B8BB-84F4E353AB08}" srcOrd="3" destOrd="0" presId="urn:microsoft.com/office/officeart/2005/8/layout/gear1"/>
    <dgm:cxn modelId="{AB41583B-EF0D-4913-AA4C-5625BDA1EFA1}" type="presParOf" srcId="{DDA8461A-A0B9-42FA-B6BB-5C55F5D1DBB5}" destId="{1A26535F-0173-492F-A7F5-CD97B5B848DB}" srcOrd="4" destOrd="0" presId="urn:microsoft.com/office/officeart/2005/8/layout/gear1"/>
    <dgm:cxn modelId="{1B7DFB7B-ED0C-4385-B40C-C217084A4F1E}" type="presParOf" srcId="{DDA8461A-A0B9-42FA-B6BB-5C55F5D1DBB5}" destId="{B4160103-E21C-4819-B5E5-9E8A59429EC7}" srcOrd="5" destOrd="0" presId="urn:microsoft.com/office/officeart/2005/8/layout/gear1"/>
    <dgm:cxn modelId="{7A53BDB5-F777-402F-8A76-EDE1712188C1}" type="presParOf" srcId="{DDA8461A-A0B9-42FA-B6BB-5C55F5D1DBB5}" destId="{4BC65C32-4873-4259-8E66-6282E7E4617D}" srcOrd="6" destOrd="0" presId="urn:microsoft.com/office/officeart/2005/8/layout/gear1"/>
    <dgm:cxn modelId="{3E5472C4-DEFC-4228-9B21-40C98E490FB8}" type="presParOf" srcId="{DDA8461A-A0B9-42FA-B6BB-5C55F5D1DBB5}" destId="{D4B9558C-6A07-429C-B47E-9730EC97271D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2892A2-2BFE-43C4-B6AB-D3EAEA0A26F1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82BA1C68-5A52-48D6-80F2-595D4C314515}">
      <dgm:prSet phldrT="[Texte]"/>
      <dgm:spPr/>
      <dgm:t>
        <a:bodyPr/>
        <a:lstStyle/>
        <a:p>
          <a:r>
            <a:rPr lang="fr-FR" dirty="0" err="1" smtClean="0"/>
            <a:t>Reconst</a:t>
          </a:r>
          <a:endParaRPr lang="fr-FR" dirty="0"/>
        </a:p>
      </dgm:t>
    </dgm:pt>
    <dgm:pt modelId="{176D5732-EE4B-4AD7-9025-EA5F2736C431}" type="parTrans" cxnId="{7F73F9D0-193D-4D05-B3BE-5BB177CC9BB2}">
      <dgm:prSet/>
      <dgm:spPr/>
      <dgm:t>
        <a:bodyPr/>
        <a:lstStyle/>
        <a:p>
          <a:endParaRPr lang="fr-FR"/>
        </a:p>
      </dgm:t>
    </dgm:pt>
    <dgm:pt modelId="{36F7B442-7A3A-4B17-828E-9AC36C9F993D}" type="sibTrans" cxnId="{7F73F9D0-193D-4D05-B3BE-5BB177CC9BB2}">
      <dgm:prSet/>
      <dgm:spPr/>
      <dgm:t>
        <a:bodyPr/>
        <a:lstStyle/>
        <a:p>
          <a:endParaRPr lang="fr-FR"/>
        </a:p>
      </dgm:t>
    </dgm:pt>
    <dgm:pt modelId="{50F14B31-226B-4CA8-8895-5870EF49044A}">
      <dgm:prSet phldrT="[Texte]" custT="1"/>
      <dgm:spPr/>
      <dgm:t>
        <a:bodyPr/>
        <a:lstStyle/>
        <a:p>
          <a:r>
            <a:rPr lang="fr-FR" sz="1200" dirty="0" err="1" smtClean="0"/>
            <a:t>Calib</a:t>
          </a:r>
          <a:endParaRPr lang="fr-FR" sz="1200" dirty="0"/>
        </a:p>
      </dgm:t>
    </dgm:pt>
    <dgm:pt modelId="{E5887AD9-4CA7-460E-A212-A90EDFF974BE}" type="parTrans" cxnId="{CEFF1CD7-8C9E-4897-BFE9-4CD7FA9B9A6D}">
      <dgm:prSet/>
      <dgm:spPr/>
      <dgm:t>
        <a:bodyPr/>
        <a:lstStyle/>
        <a:p>
          <a:endParaRPr lang="fr-FR"/>
        </a:p>
      </dgm:t>
    </dgm:pt>
    <dgm:pt modelId="{A3263DB1-0624-4EE8-9B72-BEF57465C881}" type="sibTrans" cxnId="{CEFF1CD7-8C9E-4897-BFE9-4CD7FA9B9A6D}">
      <dgm:prSet/>
      <dgm:spPr/>
      <dgm:t>
        <a:bodyPr/>
        <a:lstStyle/>
        <a:p>
          <a:endParaRPr lang="fr-FR"/>
        </a:p>
      </dgm:t>
    </dgm:pt>
    <dgm:pt modelId="{DDA8461A-A0B9-42FA-B6BB-5C55F5D1DBB5}" type="pres">
      <dgm:prSet presAssocID="{312892A2-2BFE-43C4-B6AB-D3EAEA0A26F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3D6C0B8-18E0-43AA-B133-7E08A345E293}" type="pres">
      <dgm:prSet presAssocID="{82BA1C68-5A52-48D6-80F2-595D4C314515}" presName="gear1" presStyleLbl="node1" presStyleIdx="0" presStyleCnt="2" custScaleX="150256" custScaleY="121551" custLinFactNeighborX="18710" custLinFactNeighborY="1966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B47749-933F-4317-AC1E-04F25D9DFABA}" type="pres">
      <dgm:prSet presAssocID="{82BA1C68-5A52-48D6-80F2-595D4C314515}" presName="gear1srcNode" presStyleLbl="node1" presStyleIdx="0" presStyleCnt="2"/>
      <dgm:spPr/>
      <dgm:t>
        <a:bodyPr/>
        <a:lstStyle/>
        <a:p>
          <a:endParaRPr lang="fr-FR"/>
        </a:p>
      </dgm:t>
    </dgm:pt>
    <dgm:pt modelId="{1E02BB34-8AED-4DBF-A270-70C9C033887F}" type="pres">
      <dgm:prSet presAssocID="{82BA1C68-5A52-48D6-80F2-595D4C314515}" presName="gear1dstNode" presStyleLbl="node1" presStyleIdx="0" presStyleCnt="2"/>
      <dgm:spPr/>
      <dgm:t>
        <a:bodyPr/>
        <a:lstStyle/>
        <a:p>
          <a:endParaRPr lang="fr-FR"/>
        </a:p>
      </dgm:t>
    </dgm:pt>
    <dgm:pt modelId="{2F9941B6-13F1-44E7-B8BB-84F4E353AB08}" type="pres">
      <dgm:prSet presAssocID="{50F14B31-226B-4CA8-8895-5870EF49044A}" presName="gear2" presStyleLbl="node1" presStyleIdx="1" presStyleCnt="2" custScaleX="154801" custScaleY="133719" custLinFactNeighborX="-15066" custLinFactNeighborY="267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26535F-0173-492F-A7F5-CD97B5B848DB}" type="pres">
      <dgm:prSet presAssocID="{50F14B31-226B-4CA8-8895-5870EF49044A}" presName="gear2srcNode" presStyleLbl="node1" presStyleIdx="1" presStyleCnt="2"/>
      <dgm:spPr/>
      <dgm:t>
        <a:bodyPr/>
        <a:lstStyle/>
        <a:p>
          <a:endParaRPr lang="fr-FR"/>
        </a:p>
      </dgm:t>
    </dgm:pt>
    <dgm:pt modelId="{B4160103-E21C-4819-B5E5-9E8A59429EC7}" type="pres">
      <dgm:prSet presAssocID="{50F14B31-226B-4CA8-8895-5870EF49044A}" presName="gear2dstNode" presStyleLbl="node1" presStyleIdx="1" presStyleCnt="2"/>
      <dgm:spPr/>
      <dgm:t>
        <a:bodyPr/>
        <a:lstStyle/>
        <a:p>
          <a:endParaRPr lang="fr-FR"/>
        </a:p>
      </dgm:t>
    </dgm:pt>
    <dgm:pt modelId="{4BC65C32-4873-4259-8E66-6282E7E4617D}" type="pres">
      <dgm:prSet presAssocID="{36F7B442-7A3A-4B17-828E-9AC36C9F993D}" presName="connector1" presStyleLbl="sibTrans2D1" presStyleIdx="0" presStyleCnt="2" custLinFactNeighborX="27073" custLinFactNeighborY="15876"/>
      <dgm:spPr/>
      <dgm:t>
        <a:bodyPr/>
        <a:lstStyle/>
        <a:p>
          <a:endParaRPr lang="fr-FR"/>
        </a:p>
      </dgm:t>
    </dgm:pt>
    <dgm:pt modelId="{D4B9558C-6A07-429C-B47E-9730EC97271D}" type="pres">
      <dgm:prSet presAssocID="{A3263DB1-0624-4EE8-9B72-BEF57465C881}" presName="connector2" presStyleLbl="sibTrans2D1" presStyleIdx="1" presStyleCnt="2" custAng="1065972" custLinFactNeighborX="-23074" custLinFactNeighborY="10535"/>
      <dgm:spPr/>
      <dgm:t>
        <a:bodyPr/>
        <a:lstStyle/>
        <a:p>
          <a:endParaRPr lang="fr-FR"/>
        </a:p>
      </dgm:t>
    </dgm:pt>
  </dgm:ptLst>
  <dgm:cxnLst>
    <dgm:cxn modelId="{CEFF1CD7-8C9E-4897-BFE9-4CD7FA9B9A6D}" srcId="{312892A2-2BFE-43C4-B6AB-D3EAEA0A26F1}" destId="{50F14B31-226B-4CA8-8895-5870EF49044A}" srcOrd="1" destOrd="0" parTransId="{E5887AD9-4CA7-460E-A212-A90EDFF974BE}" sibTransId="{A3263DB1-0624-4EE8-9B72-BEF57465C881}"/>
    <dgm:cxn modelId="{CDC2955C-0081-46BE-A36E-9972493ECCD7}" type="presOf" srcId="{82BA1C68-5A52-48D6-80F2-595D4C314515}" destId="{1E02BB34-8AED-4DBF-A270-70C9C033887F}" srcOrd="2" destOrd="0" presId="urn:microsoft.com/office/officeart/2005/8/layout/gear1"/>
    <dgm:cxn modelId="{E0746144-2D95-4171-81B3-ADCA63DD0A5B}" type="presOf" srcId="{312892A2-2BFE-43C4-B6AB-D3EAEA0A26F1}" destId="{DDA8461A-A0B9-42FA-B6BB-5C55F5D1DBB5}" srcOrd="0" destOrd="0" presId="urn:microsoft.com/office/officeart/2005/8/layout/gear1"/>
    <dgm:cxn modelId="{26C8CC5D-AFAA-4FEF-B4B2-C1B74C53F638}" type="presOf" srcId="{82BA1C68-5A52-48D6-80F2-595D4C314515}" destId="{E3D6C0B8-18E0-43AA-B133-7E08A345E293}" srcOrd="0" destOrd="0" presId="urn:microsoft.com/office/officeart/2005/8/layout/gear1"/>
    <dgm:cxn modelId="{7F73F9D0-193D-4D05-B3BE-5BB177CC9BB2}" srcId="{312892A2-2BFE-43C4-B6AB-D3EAEA0A26F1}" destId="{82BA1C68-5A52-48D6-80F2-595D4C314515}" srcOrd="0" destOrd="0" parTransId="{176D5732-EE4B-4AD7-9025-EA5F2736C431}" sibTransId="{36F7B442-7A3A-4B17-828E-9AC36C9F993D}"/>
    <dgm:cxn modelId="{BF423A41-0CE0-4764-A619-2CE650E852E3}" type="presOf" srcId="{A3263DB1-0624-4EE8-9B72-BEF57465C881}" destId="{D4B9558C-6A07-429C-B47E-9730EC97271D}" srcOrd="0" destOrd="0" presId="urn:microsoft.com/office/officeart/2005/8/layout/gear1"/>
    <dgm:cxn modelId="{89B1A9BF-2656-4465-8E63-AB5987936F37}" type="presOf" srcId="{36F7B442-7A3A-4B17-828E-9AC36C9F993D}" destId="{4BC65C32-4873-4259-8E66-6282E7E4617D}" srcOrd="0" destOrd="0" presId="urn:microsoft.com/office/officeart/2005/8/layout/gear1"/>
    <dgm:cxn modelId="{93AC626B-4DB1-4ED2-89C0-2A156B9B54B1}" type="presOf" srcId="{82BA1C68-5A52-48D6-80F2-595D4C314515}" destId="{4AB47749-933F-4317-AC1E-04F25D9DFABA}" srcOrd="1" destOrd="0" presId="urn:microsoft.com/office/officeart/2005/8/layout/gear1"/>
    <dgm:cxn modelId="{55BA8B4A-D84B-4B21-B304-9862FAE3F2F8}" type="presOf" srcId="{50F14B31-226B-4CA8-8895-5870EF49044A}" destId="{2F9941B6-13F1-44E7-B8BB-84F4E353AB08}" srcOrd="0" destOrd="0" presId="urn:microsoft.com/office/officeart/2005/8/layout/gear1"/>
    <dgm:cxn modelId="{F690B56E-8E5D-40EA-AF23-05758E652FCA}" type="presOf" srcId="{50F14B31-226B-4CA8-8895-5870EF49044A}" destId="{1A26535F-0173-492F-A7F5-CD97B5B848DB}" srcOrd="1" destOrd="0" presId="urn:microsoft.com/office/officeart/2005/8/layout/gear1"/>
    <dgm:cxn modelId="{D1C456C5-CE40-4EC1-9BFC-184A96A7F46F}" type="presOf" srcId="{50F14B31-226B-4CA8-8895-5870EF49044A}" destId="{B4160103-E21C-4819-B5E5-9E8A59429EC7}" srcOrd="2" destOrd="0" presId="urn:microsoft.com/office/officeart/2005/8/layout/gear1"/>
    <dgm:cxn modelId="{BDE1D0D5-FF90-4121-B1DB-1E662FB2B445}" type="presParOf" srcId="{DDA8461A-A0B9-42FA-B6BB-5C55F5D1DBB5}" destId="{E3D6C0B8-18E0-43AA-B133-7E08A345E293}" srcOrd="0" destOrd="0" presId="urn:microsoft.com/office/officeart/2005/8/layout/gear1"/>
    <dgm:cxn modelId="{D8F236EB-5A91-4E66-8343-F4138DB1772F}" type="presParOf" srcId="{DDA8461A-A0B9-42FA-B6BB-5C55F5D1DBB5}" destId="{4AB47749-933F-4317-AC1E-04F25D9DFABA}" srcOrd="1" destOrd="0" presId="urn:microsoft.com/office/officeart/2005/8/layout/gear1"/>
    <dgm:cxn modelId="{82E96016-2A8B-4CDA-8505-746A95810B4F}" type="presParOf" srcId="{DDA8461A-A0B9-42FA-B6BB-5C55F5D1DBB5}" destId="{1E02BB34-8AED-4DBF-A270-70C9C033887F}" srcOrd="2" destOrd="0" presId="urn:microsoft.com/office/officeart/2005/8/layout/gear1"/>
    <dgm:cxn modelId="{4E50653D-7641-44EF-8789-2601898C46FC}" type="presParOf" srcId="{DDA8461A-A0B9-42FA-B6BB-5C55F5D1DBB5}" destId="{2F9941B6-13F1-44E7-B8BB-84F4E353AB08}" srcOrd="3" destOrd="0" presId="urn:microsoft.com/office/officeart/2005/8/layout/gear1"/>
    <dgm:cxn modelId="{85CED708-BEFB-4528-AB6A-16DB61DFD989}" type="presParOf" srcId="{DDA8461A-A0B9-42FA-B6BB-5C55F5D1DBB5}" destId="{1A26535F-0173-492F-A7F5-CD97B5B848DB}" srcOrd="4" destOrd="0" presId="urn:microsoft.com/office/officeart/2005/8/layout/gear1"/>
    <dgm:cxn modelId="{271CEFF4-5105-4674-B85D-ECDB55B6661A}" type="presParOf" srcId="{DDA8461A-A0B9-42FA-B6BB-5C55F5D1DBB5}" destId="{B4160103-E21C-4819-B5E5-9E8A59429EC7}" srcOrd="5" destOrd="0" presId="urn:microsoft.com/office/officeart/2005/8/layout/gear1"/>
    <dgm:cxn modelId="{8F71192D-97C4-4F3D-B42C-9E0BC6969D54}" type="presParOf" srcId="{DDA8461A-A0B9-42FA-B6BB-5C55F5D1DBB5}" destId="{4BC65C32-4873-4259-8E66-6282E7E4617D}" srcOrd="6" destOrd="0" presId="urn:microsoft.com/office/officeart/2005/8/layout/gear1"/>
    <dgm:cxn modelId="{9F3E9337-F172-4874-A7F0-B986B8B38A2B}" type="presParOf" srcId="{DDA8461A-A0B9-42FA-B6BB-5C55F5D1DBB5}" destId="{D4B9558C-6A07-429C-B47E-9730EC97271D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6C0B8-18E0-43AA-B133-7E08A345E293}">
      <dsp:nvSpPr>
        <dsp:cNvPr id="0" name=""/>
        <dsp:cNvSpPr/>
      </dsp:nvSpPr>
      <dsp:spPr>
        <a:xfrm>
          <a:off x="667217" y="461463"/>
          <a:ext cx="1150504" cy="930711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 smtClean="0"/>
            <a:t>Reconst</a:t>
          </a:r>
          <a:endParaRPr lang="fr-FR" sz="1400" kern="1200" dirty="0"/>
        </a:p>
      </dsp:txBody>
      <dsp:txXfrm>
        <a:off x="882092" y="679478"/>
        <a:ext cx="720754" cy="478404"/>
      </dsp:txXfrm>
    </dsp:sp>
    <dsp:sp modelId="{2F9941B6-13F1-44E7-B8BB-84F4E353AB08}">
      <dsp:nvSpPr>
        <dsp:cNvPr id="0" name=""/>
        <dsp:cNvSpPr/>
      </dsp:nvSpPr>
      <dsp:spPr>
        <a:xfrm>
          <a:off x="61070" y="186007"/>
          <a:ext cx="862040" cy="74464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Calib</a:t>
          </a:r>
          <a:endParaRPr lang="fr-FR" sz="1200" kern="1200" dirty="0"/>
        </a:p>
      </dsp:txBody>
      <dsp:txXfrm>
        <a:off x="265601" y="374605"/>
        <a:ext cx="452978" cy="367444"/>
      </dsp:txXfrm>
    </dsp:sp>
    <dsp:sp modelId="{4BC65C32-4873-4259-8E66-6282E7E4617D}">
      <dsp:nvSpPr>
        <dsp:cNvPr id="0" name=""/>
        <dsp:cNvSpPr/>
      </dsp:nvSpPr>
      <dsp:spPr>
        <a:xfrm>
          <a:off x="984058" y="491733"/>
          <a:ext cx="941806" cy="941806"/>
        </a:xfrm>
        <a:prstGeom prst="circularArrow">
          <a:avLst>
            <a:gd name="adj1" fmla="val 4878"/>
            <a:gd name="adj2" fmla="val 312630"/>
            <a:gd name="adj3" fmla="val 2769482"/>
            <a:gd name="adj4" fmla="val 15831560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9558C-6A07-429C-B47E-9730EC97271D}">
      <dsp:nvSpPr>
        <dsp:cNvPr id="0" name=""/>
        <dsp:cNvSpPr/>
      </dsp:nvSpPr>
      <dsp:spPr>
        <a:xfrm rot="1065972">
          <a:off x="34624" y="228855"/>
          <a:ext cx="712097" cy="71209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6C0B8-18E0-43AA-B133-7E08A345E293}">
      <dsp:nvSpPr>
        <dsp:cNvPr id="0" name=""/>
        <dsp:cNvSpPr/>
      </dsp:nvSpPr>
      <dsp:spPr>
        <a:xfrm>
          <a:off x="667217" y="461463"/>
          <a:ext cx="1150504" cy="930711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 smtClean="0"/>
            <a:t>Reconst</a:t>
          </a:r>
          <a:endParaRPr lang="fr-FR" sz="1400" kern="1200" dirty="0"/>
        </a:p>
      </dsp:txBody>
      <dsp:txXfrm>
        <a:off x="882092" y="679478"/>
        <a:ext cx="720754" cy="478404"/>
      </dsp:txXfrm>
    </dsp:sp>
    <dsp:sp modelId="{2F9941B6-13F1-44E7-B8BB-84F4E353AB08}">
      <dsp:nvSpPr>
        <dsp:cNvPr id="0" name=""/>
        <dsp:cNvSpPr/>
      </dsp:nvSpPr>
      <dsp:spPr>
        <a:xfrm>
          <a:off x="61070" y="186007"/>
          <a:ext cx="862040" cy="74464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Calib</a:t>
          </a:r>
          <a:endParaRPr lang="fr-FR" sz="1200" kern="1200" dirty="0"/>
        </a:p>
      </dsp:txBody>
      <dsp:txXfrm>
        <a:off x="265601" y="374605"/>
        <a:ext cx="452978" cy="367444"/>
      </dsp:txXfrm>
    </dsp:sp>
    <dsp:sp modelId="{4BC65C32-4873-4259-8E66-6282E7E4617D}">
      <dsp:nvSpPr>
        <dsp:cNvPr id="0" name=""/>
        <dsp:cNvSpPr/>
      </dsp:nvSpPr>
      <dsp:spPr>
        <a:xfrm>
          <a:off x="984058" y="491733"/>
          <a:ext cx="941806" cy="941806"/>
        </a:xfrm>
        <a:prstGeom prst="circularArrow">
          <a:avLst>
            <a:gd name="adj1" fmla="val 4878"/>
            <a:gd name="adj2" fmla="val 312630"/>
            <a:gd name="adj3" fmla="val 2769482"/>
            <a:gd name="adj4" fmla="val 15831560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9558C-6A07-429C-B47E-9730EC97271D}">
      <dsp:nvSpPr>
        <dsp:cNvPr id="0" name=""/>
        <dsp:cNvSpPr/>
      </dsp:nvSpPr>
      <dsp:spPr>
        <a:xfrm rot="1065972">
          <a:off x="34624" y="228855"/>
          <a:ext cx="712097" cy="71209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765425" cy="591247"/>
          </a:xfrm>
          <a:prstGeom prst="rect">
            <a:avLst/>
          </a:prstGeom>
        </p:spPr>
        <p:txBody>
          <a:bodyPr vert="horz" lIns="103775" tIns="51887" rIns="103775" bIns="51887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614848" y="1"/>
            <a:ext cx="2765425" cy="591247"/>
          </a:xfrm>
          <a:prstGeom prst="rect">
            <a:avLst/>
          </a:prstGeom>
        </p:spPr>
        <p:txBody>
          <a:bodyPr vert="horz" lIns="103775" tIns="51887" rIns="103775" bIns="51887" rtlCol="0"/>
          <a:lstStyle>
            <a:lvl1pPr algn="r">
              <a:defRPr sz="1300"/>
            </a:lvl1pPr>
          </a:lstStyle>
          <a:p>
            <a:fld id="{57F0445C-2524-4ACB-B0EE-106C872FD37F}" type="datetimeFigureOut">
              <a:rPr lang="it-IT" smtClean="0"/>
              <a:t>03/04/2019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11192768"/>
            <a:ext cx="2765425" cy="591245"/>
          </a:xfrm>
          <a:prstGeom prst="rect">
            <a:avLst/>
          </a:prstGeom>
        </p:spPr>
        <p:txBody>
          <a:bodyPr vert="horz" lIns="103775" tIns="51887" rIns="103775" bIns="51887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614848" y="11192768"/>
            <a:ext cx="2765425" cy="591245"/>
          </a:xfrm>
          <a:prstGeom prst="rect">
            <a:avLst/>
          </a:prstGeom>
        </p:spPr>
        <p:txBody>
          <a:bodyPr vert="horz" lIns="103775" tIns="51887" rIns="103775" bIns="51887" rtlCol="0" anchor="b"/>
          <a:lstStyle>
            <a:lvl1pPr algn="r">
              <a:defRPr sz="1300"/>
            </a:lvl1pPr>
          </a:lstStyle>
          <a:p>
            <a:fld id="{D07DA58B-F715-4524-9452-ACF6AD901F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688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765425" cy="591247"/>
          </a:xfrm>
          <a:prstGeom prst="rect">
            <a:avLst/>
          </a:prstGeom>
        </p:spPr>
        <p:txBody>
          <a:bodyPr vert="horz" lIns="103775" tIns="51887" rIns="103775" bIns="51887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614848" y="1"/>
            <a:ext cx="2765425" cy="591247"/>
          </a:xfrm>
          <a:prstGeom prst="rect">
            <a:avLst/>
          </a:prstGeom>
        </p:spPr>
        <p:txBody>
          <a:bodyPr vert="horz" lIns="103775" tIns="51887" rIns="103775" bIns="51887" rtlCol="0"/>
          <a:lstStyle>
            <a:lvl1pPr algn="r">
              <a:defRPr sz="1300"/>
            </a:lvl1pPr>
          </a:lstStyle>
          <a:p>
            <a:fld id="{902D0ED5-C5B9-46EF-B910-26CDD39BDD0F}" type="datetimeFigureOut">
              <a:rPr lang="it-IT" smtClean="0"/>
              <a:t>03/04/2019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1474788"/>
            <a:ext cx="7067550" cy="3975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3775" tIns="51887" rIns="103775" bIns="51887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38176" y="5671058"/>
            <a:ext cx="5105399" cy="4639955"/>
          </a:xfrm>
          <a:prstGeom prst="rect">
            <a:avLst/>
          </a:prstGeom>
        </p:spPr>
        <p:txBody>
          <a:bodyPr vert="horz" lIns="103775" tIns="51887" rIns="103775" bIns="51887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1192768"/>
            <a:ext cx="2765425" cy="591245"/>
          </a:xfrm>
          <a:prstGeom prst="rect">
            <a:avLst/>
          </a:prstGeom>
        </p:spPr>
        <p:txBody>
          <a:bodyPr vert="horz" lIns="103775" tIns="51887" rIns="103775" bIns="51887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614848" y="11192768"/>
            <a:ext cx="2765425" cy="591245"/>
          </a:xfrm>
          <a:prstGeom prst="rect">
            <a:avLst/>
          </a:prstGeom>
        </p:spPr>
        <p:txBody>
          <a:bodyPr vert="horz" lIns="103775" tIns="51887" rIns="103775" bIns="51887" rtlCol="0" anchor="b"/>
          <a:lstStyle>
            <a:lvl1pPr algn="r">
              <a:defRPr sz="1300"/>
            </a:lvl1pPr>
          </a:lstStyle>
          <a:p>
            <a:fld id="{C8A32172-764E-4919-A1B7-66DDCEEB4D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423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2172-764E-4919-A1B7-66DDCEEB4D7B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451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2172-764E-4919-A1B7-66DDCEEB4D7B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630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Risultati immagini per horizon 2020 flag european community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485" y="5957986"/>
            <a:ext cx="1568448" cy="78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magin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23" y="2037575"/>
            <a:ext cx="3828253" cy="2382025"/>
          </a:xfrm>
          <a:prstGeom prst="rect">
            <a:avLst/>
          </a:prstGeom>
        </p:spPr>
      </p:pic>
      <p:sp>
        <p:nvSpPr>
          <p:cNvPr id="2" name="Rettangolo 1"/>
          <p:cNvSpPr/>
          <p:nvPr userDrawn="1"/>
        </p:nvSpPr>
        <p:spPr>
          <a:xfrm>
            <a:off x="4706040" y="6073099"/>
            <a:ext cx="37789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err="1" smtClean="0">
                <a:solidFill>
                  <a:schemeClr val="accent5"/>
                </a:solidFill>
                <a:effectLst/>
              </a:rPr>
              <a:t>eXtreme</a:t>
            </a:r>
            <a:r>
              <a:rPr lang="en-US" sz="1100" b="1" dirty="0" smtClean="0">
                <a:solidFill>
                  <a:schemeClr val="accent5"/>
                </a:solidFill>
                <a:effectLst/>
              </a:rPr>
              <a:t> </a:t>
            </a:r>
            <a:r>
              <a:rPr lang="en-US" sz="1100" b="1" dirty="0" err="1" smtClean="0">
                <a:solidFill>
                  <a:schemeClr val="accent5"/>
                </a:solidFill>
                <a:effectLst/>
              </a:rPr>
              <a:t>DataCloud</a:t>
            </a:r>
            <a:r>
              <a:rPr lang="en-US" sz="1100" b="1" dirty="0" smtClean="0">
                <a:solidFill>
                  <a:schemeClr val="accent5"/>
                </a:solidFill>
                <a:effectLst/>
              </a:rPr>
              <a:t> is co-funded by the Horizon2020 Framework Program – Grant Agreement 777367</a:t>
            </a:r>
          </a:p>
          <a:p>
            <a:r>
              <a:rPr lang="en-US" sz="1000" dirty="0" smtClean="0">
                <a:solidFill>
                  <a:schemeClr val="accent5"/>
                </a:solidFill>
              </a:rPr>
              <a:t>Copyright © Members of the XDC Collaboration, 2017-2020</a:t>
            </a:r>
            <a:endParaRPr lang="it-IT" sz="1000" dirty="0">
              <a:solidFill>
                <a:schemeClr val="accent5"/>
              </a:solidFill>
            </a:endParaRPr>
          </a:p>
        </p:txBody>
      </p:sp>
      <p:sp>
        <p:nvSpPr>
          <p:cNvPr id="5" name="Titolo 4"/>
          <p:cNvSpPr>
            <a:spLocks noGrp="1"/>
          </p:cNvSpPr>
          <p:nvPr userDrawn="1">
            <p:ph type="title" hasCustomPrompt="1"/>
          </p:nvPr>
        </p:nvSpPr>
        <p:spPr>
          <a:xfrm>
            <a:off x="4486840" y="944739"/>
            <a:ext cx="7487204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082621" y="4196209"/>
            <a:ext cx="4891423" cy="989012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2800" dirty="0" smtClean="0">
                <a:solidFill>
                  <a:schemeClr val="tx2"/>
                </a:solidFill>
              </a:rPr>
              <a:t>Click </a:t>
            </a:r>
            <a:r>
              <a:rPr lang="it-IT" sz="2800" dirty="0" err="1" smtClean="0">
                <a:solidFill>
                  <a:schemeClr val="tx2"/>
                </a:solidFill>
              </a:rPr>
              <a:t>here</a:t>
            </a:r>
            <a:r>
              <a:rPr lang="it-IT" sz="2800" dirty="0" smtClean="0">
                <a:solidFill>
                  <a:schemeClr val="tx2"/>
                </a:solidFill>
              </a:rPr>
              <a:t> to </a:t>
            </a:r>
            <a:r>
              <a:rPr lang="it-IT" sz="2800" dirty="0" err="1" smtClean="0">
                <a:solidFill>
                  <a:schemeClr val="tx2"/>
                </a:solidFill>
              </a:rPr>
              <a:t>add</a:t>
            </a:r>
            <a:r>
              <a:rPr lang="it-IT" sz="2800" dirty="0" smtClean="0">
                <a:solidFill>
                  <a:schemeClr val="tx2"/>
                </a:solidFill>
              </a:rPr>
              <a:t> </a:t>
            </a:r>
            <a:r>
              <a:rPr lang="it-IT" sz="2800" dirty="0" err="1" smtClean="0">
                <a:solidFill>
                  <a:schemeClr val="tx2"/>
                </a:solidFill>
              </a:rPr>
              <a:t>subtitle</a:t>
            </a:r>
            <a:endParaRPr lang="it-IT" sz="2800" dirty="0" smtClean="0">
              <a:solidFill>
                <a:schemeClr val="tx2"/>
              </a:solidFill>
            </a:endParaRPr>
          </a:p>
          <a:p>
            <a:pPr lvl="0"/>
            <a:endParaRPr lang="it-IT" dirty="0"/>
          </a:p>
        </p:txBody>
      </p:sp>
      <p:grpSp>
        <p:nvGrpSpPr>
          <p:cNvPr id="26" name="Gruppo 25"/>
          <p:cNvGrpSpPr/>
          <p:nvPr userDrawn="1"/>
        </p:nvGrpSpPr>
        <p:grpSpPr>
          <a:xfrm>
            <a:off x="5408083" y="3294530"/>
            <a:ext cx="6565961" cy="504258"/>
            <a:chOff x="5484283" y="3326910"/>
            <a:chExt cx="6565961" cy="504258"/>
          </a:xfrm>
        </p:grpSpPr>
        <p:pic>
          <p:nvPicPr>
            <p:cNvPr id="9" name="Immagine 8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484283" y="3404640"/>
              <a:ext cx="6565961" cy="348798"/>
            </a:xfrm>
            <a:prstGeom prst="rect">
              <a:avLst/>
            </a:prstGeom>
          </p:spPr>
        </p:pic>
        <p:pic>
          <p:nvPicPr>
            <p:cNvPr id="10" name="Immagine 9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285136" y="3326910"/>
              <a:ext cx="765108" cy="504258"/>
            </a:xfrm>
            <a:prstGeom prst="rect">
              <a:avLst/>
            </a:prstGeom>
          </p:spPr>
        </p:pic>
      </p:grpSp>
      <p:sp>
        <p:nvSpPr>
          <p:cNvPr id="22" name="Rettangolo 21"/>
          <p:cNvSpPr/>
          <p:nvPr userDrawn="1"/>
        </p:nvSpPr>
        <p:spPr>
          <a:xfrm>
            <a:off x="311683" y="4312711"/>
            <a:ext cx="36359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baseline="0" dirty="0" smtClean="0">
                <a:solidFill>
                  <a:schemeClr val="accent5"/>
                </a:solidFill>
                <a:effectLst/>
              </a:rPr>
              <a:t>Data Management for extreme scale computing</a:t>
            </a:r>
            <a:endParaRPr lang="it-IT" sz="1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8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888" y="110209"/>
            <a:ext cx="1487824" cy="92575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8200" y="110209"/>
            <a:ext cx="9994557" cy="81597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838200" y="1152525"/>
            <a:ext cx="10515600" cy="5024438"/>
          </a:xfrm>
        </p:spPr>
        <p:txBody>
          <a:bodyPr/>
          <a:lstStyle>
            <a:lvl1pPr marL="357188" indent="-357188">
              <a:buFontTx/>
              <a:buBlip>
                <a:blip r:embed="rId3"/>
              </a:buBlip>
              <a:defRPr baseline="0"/>
            </a:lvl1pPr>
            <a:lvl2pPr marL="984250" indent="-527050">
              <a:buFontTx/>
              <a:buBlip>
                <a:blip r:embed="rId4"/>
              </a:buBlip>
              <a:defRPr/>
            </a:lvl2pPr>
            <a:lvl3pPr marL="1343025" indent="-428625">
              <a:buFontTx/>
              <a:buBlip>
                <a:blip r:embed="rId5"/>
              </a:buBlip>
              <a:defRPr/>
            </a:lvl3pPr>
            <a:lvl4pPr marL="1790700" indent="-419100">
              <a:buFontTx/>
              <a:buBlip>
                <a:blip r:embed="rId6"/>
              </a:buBlip>
              <a:defRPr/>
            </a:lvl4pPr>
            <a:lvl5pPr marL="2238375" indent="-409575">
              <a:buFontTx/>
              <a:buBlip>
                <a:blip r:embed="rId7"/>
              </a:buBlip>
              <a:defRPr/>
            </a:lvl5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/>
          </a:p>
        </p:txBody>
      </p:sp>
      <p:sp>
        <p:nvSpPr>
          <p:cNvPr id="32" name="Segnaposto data 3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04/04/2019</a:t>
            </a:r>
            <a:endParaRPr lang="it-IT" dirty="0"/>
          </a:p>
        </p:txBody>
      </p:sp>
      <p:sp>
        <p:nvSpPr>
          <p:cNvPr id="33" name="Segnaposto piè di pagina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D.Cesini - XDC Project Overview - ISGC2019 - Taipei</a:t>
            </a:r>
            <a:endParaRPr lang="it-IT" dirty="0"/>
          </a:p>
        </p:txBody>
      </p:sp>
      <p:sp>
        <p:nvSpPr>
          <p:cNvPr id="34" name="Segnaposto numero diapositiva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442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888" y="110209"/>
            <a:ext cx="1487824" cy="925758"/>
          </a:xfrm>
          <a:prstGeom prst="rect">
            <a:avLst/>
          </a:prstGeom>
        </p:spPr>
      </p:pic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9788" y="1257300"/>
            <a:ext cx="5157787" cy="657225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257300"/>
            <a:ext cx="5183188" cy="6572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</p:txBody>
      </p:sp>
      <p:sp>
        <p:nvSpPr>
          <p:cNvPr id="10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838200" y="1914525"/>
            <a:ext cx="5159375" cy="4262437"/>
          </a:xfrm>
        </p:spPr>
        <p:txBody>
          <a:bodyPr/>
          <a:lstStyle>
            <a:lvl1pPr marL="265113" indent="-265113">
              <a:buFontTx/>
              <a:buBlip>
                <a:blip r:embed="rId3"/>
              </a:buBlip>
              <a:defRPr/>
            </a:lvl1pPr>
            <a:lvl2pPr marL="685800" indent="-228600">
              <a:buFontTx/>
              <a:buBlip>
                <a:blip r:embed="rId4"/>
              </a:buBlip>
              <a:defRPr/>
            </a:lvl2pPr>
            <a:lvl3pPr marL="1143000" indent="-228600">
              <a:buFontTx/>
              <a:buBlip>
                <a:blip r:embed="rId5"/>
              </a:buBlip>
              <a:defRPr/>
            </a:lvl3pPr>
            <a:lvl4pPr marL="1600200" indent="-228600">
              <a:buFontTx/>
              <a:buBlip>
                <a:blip r:embed="rId6"/>
              </a:buBlip>
              <a:defRPr/>
            </a:lvl4pPr>
            <a:lvl5pPr marL="2057400" indent="-228600">
              <a:buFontTx/>
              <a:buBlip>
                <a:blip r:embed="rId7"/>
              </a:buBlip>
              <a:defRPr/>
            </a:lvl5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/>
          </a:p>
        </p:txBody>
      </p:sp>
      <p:sp>
        <p:nvSpPr>
          <p:cNvPr id="12" name="Segnaposto contenuto 2"/>
          <p:cNvSpPr>
            <a:spLocks noGrp="1"/>
          </p:cNvSpPr>
          <p:nvPr>
            <p:ph idx="14" hasCustomPrompt="1"/>
          </p:nvPr>
        </p:nvSpPr>
        <p:spPr>
          <a:xfrm>
            <a:off x="6172200" y="1914525"/>
            <a:ext cx="5159375" cy="4262437"/>
          </a:xfrm>
        </p:spPr>
        <p:txBody>
          <a:bodyPr/>
          <a:lstStyle>
            <a:lvl1pPr marL="265113" indent="-265113">
              <a:buFontTx/>
              <a:buBlip>
                <a:blip r:embed="rId3"/>
              </a:buBlip>
              <a:defRPr/>
            </a:lvl1pPr>
            <a:lvl2pPr marL="685800" indent="-228600">
              <a:buFontTx/>
              <a:buBlip>
                <a:blip r:embed="rId4"/>
              </a:buBlip>
              <a:defRPr/>
            </a:lvl2pPr>
            <a:lvl3pPr marL="1143000" indent="-228600">
              <a:buFontTx/>
              <a:buBlip>
                <a:blip r:embed="rId5"/>
              </a:buBlip>
              <a:defRPr/>
            </a:lvl3pPr>
            <a:lvl4pPr marL="1600200" indent="-228600">
              <a:buFontTx/>
              <a:buBlip>
                <a:blip r:embed="rId6"/>
              </a:buBlip>
              <a:defRPr/>
            </a:lvl4pPr>
            <a:lvl5pPr marL="2057400" indent="-228600">
              <a:buFontTx/>
              <a:buBlip>
                <a:blip r:embed="rId7"/>
              </a:buBlip>
              <a:defRPr/>
            </a:lvl5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04/04/2019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D.Cesini - XDC Project Overview - ISGC2019 - Taipei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title" hasCustomPrompt="1"/>
          </p:nvPr>
        </p:nvSpPr>
        <p:spPr>
          <a:xfrm>
            <a:off x="838200" y="110209"/>
            <a:ext cx="9994557" cy="81597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551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10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04/04/2019</a:t>
            </a:r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D.Cesini - XDC Project Overview - ISGC2019 - Taipei</a:t>
            </a:r>
            <a:endParaRPr lang="it-IT" dirty="0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723A89C-D035-4CCD-8775-47FA95F2F2E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764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2" r:id="rId2"/>
    <p:sldLayoutId id="2147483685" r:id="rId3"/>
    <p:sldLayoutId id="2147483698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5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9.png"/><Relationship Id="rId7" Type="http://schemas.openxmlformats.org/officeDocument/2006/relationships/image" Target="../media/image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5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5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52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XtremeDataCloud" TargetMode="External"/><Relationship Id="rId2" Type="http://schemas.openxmlformats.org/officeDocument/2006/relationships/hyperlink" Target="http://www.extreme-datacloud.e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XDC project</a:t>
            </a:r>
            <a:endParaRPr lang="en-US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Daniele Cesini</a:t>
            </a:r>
          </a:p>
          <a:p>
            <a:r>
              <a:rPr lang="en-US" sz="1800" dirty="0" smtClean="0"/>
              <a:t>INFN</a:t>
            </a:r>
          </a:p>
          <a:p>
            <a:r>
              <a:rPr lang="en-US" sz="1800" dirty="0" err="1" smtClean="0"/>
              <a:t>daniele.cesini</a:t>
            </a:r>
            <a:r>
              <a:rPr lang="en-US" sz="1800" dirty="0" smtClean="0"/>
              <a:t>&lt;at&gt;extreme-datacloud.eu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2569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5164" y="40056"/>
            <a:ext cx="9994557" cy="815975"/>
          </a:xfrm>
        </p:spPr>
        <p:txBody>
          <a:bodyPr/>
          <a:lstStyle/>
          <a:p>
            <a:r>
              <a:rPr lang="en-US" dirty="0" smtClean="0"/>
              <a:t>General Architecture </a:t>
            </a:r>
            <a:r>
              <a:rPr lang="en-US" dirty="0"/>
              <a:t>D</a:t>
            </a:r>
            <a:r>
              <a:rPr lang="en-US" dirty="0" smtClean="0"/>
              <a:t>efinition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1443" y="798473"/>
            <a:ext cx="6136607" cy="209013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XDC acts at all the e-infrastructure levels</a:t>
            </a:r>
          </a:p>
          <a:p>
            <a:pPr lvl="1"/>
            <a:r>
              <a:rPr lang="en-US" sz="1800" dirty="0" smtClean="0"/>
              <a:t>Storage systems at sites</a:t>
            </a:r>
          </a:p>
          <a:p>
            <a:pPr lvl="1"/>
            <a:r>
              <a:rPr lang="en-US" sz="1800" dirty="0" smtClean="0"/>
              <a:t>Federations of storage systems</a:t>
            </a:r>
          </a:p>
          <a:p>
            <a:pPr lvl="2"/>
            <a:r>
              <a:rPr lang="en-US" sz="1600" dirty="0" smtClean="0"/>
              <a:t>regional and global</a:t>
            </a:r>
          </a:p>
          <a:p>
            <a:pPr lvl="1"/>
            <a:r>
              <a:rPr lang="en-US" sz="1800" dirty="0" smtClean="0"/>
              <a:t>High level orchestration</a:t>
            </a:r>
          </a:p>
          <a:p>
            <a:pPr lvl="1"/>
            <a:r>
              <a:rPr lang="en-US" sz="1800" dirty="0" smtClean="0"/>
              <a:t>User experience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04/04/2019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D.Cesini - XDC Project Overview - ISGC2019 - Taipei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10</a:t>
            </a:fld>
            <a:endParaRPr lang="it-IT" dirty="0"/>
          </a:p>
        </p:txBody>
      </p:sp>
      <p:pic>
        <p:nvPicPr>
          <p:cNvPr id="8" name="Immagin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63" y="2008990"/>
            <a:ext cx="5753100" cy="4017337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42" name="Gruppo 41"/>
          <p:cNvGrpSpPr/>
          <p:nvPr/>
        </p:nvGrpSpPr>
        <p:grpSpPr>
          <a:xfrm>
            <a:off x="82393" y="3222108"/>
            <a:ext cx="5174582" cy="2556286"/>
            <a:chOff x="130843" y="3975508"/>
            <a:chExt cx="5174582" cy="2556286"/>
          </a:xfrm>
        </p:grpSpPr>
        <p:grpSp>
          <p:nvGrpSpPr>
            <p:cNvPr id="40" name="Gruppo 39"/>
            <p:cNvGrpSpPr/>
            <p:nvPr/>
          </p:nvGrpSpPr>
          <p:grpSpPr>
            <a:xfrm>
              <a:off x="228600" y="3975508"/>
              <a:ext cx="4816303" cy="2556286"/>
              <a:chOff x="228600" y="3975508"/>
              <a:chExt cx="4816303" cy="2556286"/>
            </a:xfrm>
          </p:grpSpPr>
          <p:pic>
            <p:nvPicPr>
              <p:cNvPr id="38" name="Immagine 3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8600" y="4219969"/>
                <a:ext cx="4816303" cy="231182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39" name="CasellaDiTesto 38"/>
              <p:cNvSpPr txBox="1"/>
              <p:nvPr/>
            </p:nvSpPr>
            <p:spPr>
              <a:xfrm>
                <a:off x="1821250" y="3975508"/>
                <a:ext cx="187660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The XDC Toolbox</a:t>
                </a:r>
                <a:endParaRPr lang="en-US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1" name="Rettangolo 40"/>
            <p:cNvSpPr/>
            <p:nvPr/>
          </p:nvSpPr>
          <p:spPr>
            <a:xfrm>
              <a:off x="130843" y="3975508"/>
              <a:ext cx="5174582" cy="248244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Freccia a destra con strisce 42"/>
          <p:cNvSpPr/>
          <p:nvPr/>
        </p:nvSpPr>
        <p:spPr>
          <a:xfrm>
            <a:off x="5274342" y="4017659"/>
            <a:ext cx="1082754" cy="418887"/>
          </a:xfrm>
          <a:prstGeom prst="stripedRightArrow">
            <a:avLst/>
          </a:prstGeom>
          <a:solidFill>
            <a:srgbClr val="B5B9BF"/>
          </a:solidFill>
          <a:ln>
            <a:solidFill>
              <a:srgbClr val="B5B9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egnaposto contenuto 2"/>
          <p:cNvSpPr txBox="1">
            <a:spLocks/>
          </p:cNvSpPr>
          <p:nvPr/>
        </p:nvSpPr>
        <p:spPr>
          <a:xfrm>
            <a:off x="5611773" y="836573"/>
            <a:ext cx="5305425" cy="9160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5"/>
              </a:buBlip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527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3025" indent="-428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0700" indent="-419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8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8375" indent="-4095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The “toolbox” was mapped in those levels to define the general architecture</a:t>
            </a:r>
          </a:p>
          <a:p>
            <a:pPr lvl="1"/>
            <a:r>
              <a:rPr lang="en-US" sz="1600" dirty="0" smtClean="0"/>
              <a:t>Taking into account the user requirements </a:t>
            </a:r>
          </a:p>
        </p:txBody>
      </p:sp>
    </p:spTree>
    <p:extLst>
      <p:ext uri="{BB962C8B-B14F-4D97-AF65-F5344CB8AC3E}">
        <p14:creationId xmlns:p14="http://schemas.microsoft.com/office/powerpoint/2010/main" val="362200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XDC General Architecture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04/04/2019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D.Cesini - XDC Project Overview - ISGC2019 - Taipei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11</a:t>
            </a:fld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702" y="1116350"/>
            <a:ext cx="8933498" cy="504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9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XDC Release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104" y="926184"/>
            <a:ext cx="4888831" cy="542064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Involved tools</a:t>
            </a:r>
          </a:p>
          <a:p>
            <a:pPr lvl="1"/>
            <a:r>
              <a:rPr lang="en-US" sz="1700" dirty="0" err="1" smtClean="0"/>
              <a:t>CachingOnDemand</a:t>
            </a:r>
            <a:endParaRPr lang="en-US" sz="1700" dirty="0" smtClean="0"/>
          </a:p>
          <a:p>
            <a:pPr lvl="1"/>
            <a:r>
              <a:rPr lang="en-US" sz="1700" dirty="0" smtClean="0"/>
              <a:t>dCache</a:t>
            </a:r>
          </a:p>
          <a:p>
            <a:pPr lvl="1"/>
            <a:r>
              <a:rPr lang="en-US" sz="1700" dirty="0" err="1" smtClean="0"/>
              <a:t>Dynafed</a:t>
            </a:r>
            <a:endParaRPr lang="en-US" sz="1700" dirty="0" smtClean="0"/>
          </a:p>
          <a:p>
            <a:pPr lvl="1"/>
            <a:r>
              <a:rPr lang="en-US" sz="1700" dirty="0" smtClean="0"/>
              <a:t>EOS</a:t>
            </a:r>
          </a:p>
          <a:p>
            <a:endParaRPr lang="en-US" dirty="0" smtClean="0"/>
          </a:p>
          <a:p>
            <a:r>
              <a:rPr lang="en-US" dirty="0" smtClean="0"/>
              <a:t>Key technical highlights</a:t>
            </a:r>
          </a:p>
          <a:p>
            <a:pPr lvl="1"/>
            <a:r>
              <a:rPr lang="en-US" sz="1900" dirty="0" err="1"/>
              <a:t>OpenIDConnect</a:t>
            </a:r>
            <a:r>
              <a:rPr lang="en-US" sz="1900" dirty="0"/>
              <a:t> </a:t>
            </a:r>
            <a:r>
              <a:rPr lang="en-US" sz="1900" dirty="0" smtClean="0"/>
              <a:t>support for token based authentication</a:t>
            </a:r>
            <a:endParaRPr lang="en-US" sz="1900" dirty="0"/>
          </a:p>
          <a:p>
            <a:pPr lvl="1"/>
            <a:r>
              <a:rPr lang="en-US" sz="1900" dirty="0"/>
              <a:t>N</a:t>
            </a:r>
            <a:r>
              <a:rPr lang="en-US" sz="1900" dirty="0" smtClean="0"/>
              <a:t>ew </a:t>
            </a:r>
            <a:r>
              <a:rPr lang="en-US" sz="1900" dirty="0" err="1"/>
              <a:t>QoS</a:t>
            </a:r>
            <a:r>
              <a:rPr lang="en-US" sz="1900" dirty="0"/>
              <a:t> types </a:t>
            </a:r>
            <a:r>
              <a:rPr lang="en-US" sz="1900" dirty="0" smtClean="0"/>
              <a:t>integration and support in dCache, FTS, GFAL</a:t>
            </a:r>
          </a:p>
          <a:p>
            <a:pPr lvl="1"/>
            <a:r>
              <a:rPr lang="en-US" sz="1900" dirty="0" smtClean="0"/>
              <a:t>Orchestrator integration with other components</a:t>
            </a:r>
          </a:p>
          <a:p>
            <a:pPr lvl="1"/>
            <a:r>
              <a:rPr lang="en-US" sz="1900" dirty="0" smtClean="0"/>
              <a:t>Performance improvements in Onedata</a:t>
            </a:r>
          </a:p>
          <a:p>
            <a:pPr lvl="1"/>
            <a:r>
              <a:rPr lang="en-US" sz="1900" dirty="0" smtClean="0"/>
              <a:t>Support for groups and roles in Onedata</a:t>
            </a:r>
          </a:p>
          <a:p>
            <a:pPr lvl="1"/>
            <a:r>
              <a:rPr lang="en-US" sz="1900" dirty="0" smtClean="0"/>
              <a:t>EOS-dCache integration </a:t>
            </a:r>
          </a:p>
          <a:p>
            <a:pPr lvl="1"/>
            <a:r>
              <a:rPr lang="en-US" sz="1900" dirty="0"/>
              <a:t>Caching systems instantiation</a:t>
            </a:r>
          </a:p>
          <a:p>
            <a:pPr lvl="1"/>
            <a:r>
              <a:rPr lang="en-US" sz="1900" dirty="0"/>
              <a:t>Storage events notification in dCache</a:t>
            </a:r>
          </a:p>
          <a:p>
            <a:pPr lvl="1"/>
            <a:r>
              <a:rPr lang="en-US" sz="1800" dirty="0" smtClean="0"/>
              <a:t>EOS </a:t>
            </a:r>
            <a:r>
              <a:rPr lang="en-US" sz="1800" dirty="0"/>
              <a:t>c</a:t>
            </a:r>
            <a:r>
              <a:rPr lang="en-US" sz="1800" dirty="0" smtClean="0"/>
              <a:t>aching </a:t>
            </a:r>
            <a:r>
              <a:rPr lang="en-US" sz="1800" dirty="0"/>
              <a:t>with </a:t>
            </a:r>
            <a:r>
              <a:rPr lang="en-US" sz="1800" dirty="0" err="1"/>
              <a:t>X</a:t>
            </a:r>
            <a:r>
              <a:rPr lang="en-US" sz="1800" dirty="0" err="1" smtClean="0"/>
              <a:t>Cache</a:t>
            </a:r>
            <a:r>
              <a:rPr lang="en-US" sz="1800" dirty="0" smtClean="0"/>
              <a:t> </a:t>
            </a:r>
            <a:r>
              <a:rPr lang="en-US" sz="1800" dirty="0"/>
              <a:t>for geographic </a:t>
            </a:r>
            <a:r>
              <a:rPr lang="en-US" sz="1800" dirty="0" smtClean="0"/>
              <a:t>deployment</a:t>
            </a:r>
          </a:p>
          <a:p>
            <a:pPr lvl="1"/>
            <a:r>
              <a:rPr lang="en-US" sz="1800" dirty="0"/>
              <a:t>EOS </a:t>
            </a:r>
            <a:r>
              <a:rPr lang="en-US" sz="1800" dirty="0" smtClean="0"/>
              <a:t>external </a:t>
            </a:r>
            <a:r>
              <a:rPr lang="en-US" sz="1800" dirty="0"/>
              <a:t>storage adoption</a:t>
            </a:r>
            <a:endParaRPr lang="en-US" sz="19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04/04/2019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D.Cesini - XDC Project Overview - ISGC2019 - Taipei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12</a:t>
            </a:fld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29" y="994332"/>
            <a:ext cx="4465721" cy="4520448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5983705" y="5627787"/>
            <a:ext cx="60839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https://releases.extreme-datacloud.eu/en/latest/releases/pulsar/index.html</a:t>
            </a:r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2363271" y="1209608"/>
            <a:ext cx="3472207" cy="1434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527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3025" indent="-428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0700" indent="-419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8375" indent="-4095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400" dirty="0" smtClean="0"/>
              <a:t>FTS,GFAL</a:t>
            </a:r>
          </a:p>
          <a:p>
            <a:pPr lvl="1"/>
            <a:r>
              <a:rPr lang="en-US" sz="1400" dirty="0" smtClean="0"/>
              <a:t>Onedata</a:t>
            </a:r>
          </a:p>
          <a:p>
            <a:pPr lvl="1"/>
            <a:r>
              <a:rPr lang="en-US" sz="1400" dirty="0" smtClean="0"/>
              <a:t>PaaS Orchestrator plugin</a:t>
            </a:r>
          </a:p>
          <a:p>
            <a:pPr lvl="1"/>
            <a:r>
              <a:rPr lang="en-US" sz="1400" dirty="0" smtClean="0"/>
              <a:t>TOSCA types &amp; templates plugin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46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1" y="110209"/>
            <a:ext cx="5600700" cy="815975"/>
          </a:xfrm>
        </p:spPr>
        <p:txBody>
          <a:bodyPr/>
          <a:lstStyle/>
          <a:p>
            <a:r>
              <a:rPr lang="en-US" dirty="0" smtClean="0"/>
              <a:t>First XDC Release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104" y="926184"/>
            <a:ext cx="4827171" cy="542064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Key technical highlights</a:t>
            </a:r>
          </a:p>
          <a:p>
            <a:pPr lvl="1"/>
            <a:r>
              <a:rPr lang="en-US" sz="1900" b="1" dirty="0" err="1">
                <a:solidFill>
                  <a:srgbClr val="C00000"/>
                </a:solidFill>
              </a:rPr>
              <a:t>OpenIDConnect</a:t>
            </a:r>
            <a:r>
              <a:rPr lang="en-US" sz="1900" b="1" dirty="0">
                <a:solidFill>
                  <a:srgbClr val="C00000"/>
                </a:solidFill>
              </a:rPr>
              <a:t> support for token based authentication</a:t>
            </a:r>
          </a:p>
          <a:p>
            <a:pPr lvl="1"/>
            <a:r>
              <a:rPr lang="en-US" sz="1900" dirty="0" smtClean="0">
                <a:solidFill>
                  <a:schemeClr val="tx1">
                    <a:alpha val="30000"/>
                  </a:schemeClr>
                </a:solidFill>
              </a:rPr>
              <a:t>new </a:t>
            </a:r>
            <a:r>
              <a:rPr lang="en-US" sz="1900" dirty="0" err="1">
                <a:solidFill>
                  <a:schemeClr val="tx1">
                    <a:alpha val="30000"/>
                  </a:schemeClr>
                </a:solidFill>
              </a:rPr>
              <a:t>QoS</a:t>
            </a:r>
            <a:r>
              <a:rPr lang="en-US" sz="1900" dirty="0">
                <a:solidFill>
                  <a:schemeClr val="tx1">
                    <a:alpha val="30000"/>
                  </a:schemeClr>
                </a:solidFill>
              </a:rPr>
              <a:t> types </a:t>
            </a:r>
            <a:r>
              <a:rPr lang="en-US" sz="1900" dirty="0" smtClean="0">
                <a:solidFill>
                  <a:schemeClr val="tx1">
                    <a:alpha val="30000"/>
                  </a:schemeClr>
                </a:solidFill>
              </a:rPr>
              <a:t>integration and support in dCache, FTS, GFAL</a:t>
            </a:r>
          </a:p>
          <a:p>
            <a:pPr lvl="1"/>
            <a:r>
              <a:rPr lang="en-US" sz="1900" dirty="0" smtClean="0">
                <a:solidFill>
                  <a:schemeClr val="tx1">
                    <a:alpha val="30000"/>
                  </a:schemeClr>
                </a:solidFill>
              </a:rPr>
              <a:t>Orchestrator integration with other components</a:t>
            </a:r>
          </a:p>
          <a:p>
            <a:pPr lvl="1"/>
            <a:r>
              <a:rPr lang="en-US" sz="1900" dirty="0" smtClean="0">
                <a:solidFill>
                  <a:schemeClr val="tx1">
                    <a:alpha val="30000"/>
                  </a:schemeClr>
                </a:solidFill>
              </a:rPr>
              <a:t>Performance improvements in Onedata</a:t>
            </a:r>
          </a:p>
          <a:p>
            <a:pPr lvl="1"/>
            <a:r>
              <a:rPr lang="en-US" sz="1900" dirty="0" smtClean="0">
                <a:solidFill>
                  <a:schemeClr val="tx1">
                    <a:alpha val="30000"/>
                  </a:schemeClr>
                </a:solidFill>
              </a:rPr>
              <a:t>Support for groups and roles in Onedata</a:t>
            </a:r>
          </a:p>
          <a:p>
            <a:pPr lvl="1"/>
            <a:r>
              <a:rPr lang="en-US" sz="1900" dirty="0" smtClean="0">
                <a:solidFill>
                  <a:schemeClr val="tx1">
                    <a:alpha val="30000"/>
                  </a:schemeClr>
                </a:solidFill>
              </a:rPr>
              <a:t>EOS-dCache integration </a:t>
            </a:r>
          </a:p>
          <a:p>
            <a:pPr lvl="1"/>
            <a:r>
              <a:rPr lang="en-US" sz="1900" dirty="0">
                <a:solidFill>
                  <a:schemeClr val="tx1">
                    <a:alpha val="30000"/>
                  </a:schemeClr>
                </a:solidFill>
              </a:rPr>
              <a:t>Caching systems instantiation</a:t>
            </a:r>
          </a:p>
          <a:p>
            <a:pPr lvl="1"/>
            <a:r>
              <a:rPr lang="en-US" sz="1900" dirty="0">
                <a:solidFill>
                  <a:schemeClr val="tx1">
                    <a:alpha val="30000"/>
                  </a:schemeClr>
                </a:solidFill>
              </a:rPr>
              <a:t>Storage events notification in dCache</a:t>
            </a:r>
          </a:p>
          <a:p>
            <a:pPr lvl="1"/>
            <a:r>
              <a:rPr lang="en-US" sz="1800" dirty="0" smtClean="0">
                <a:solidFill>
                  <a:schemeClr val="tx1">
                    <a:alpha val="30000"/>
                  </a:schemeClr>
                </a:solidFill>
              </a:rPr>
              <a:t>EOS </a:t>
            </a:r>
            <a:r>
              <a:rPr lang="en-US" sz="1800" dirty="0">
                <a:solidFill>
                  <a:schemeClr val="tx1">
                    <a:alpha val="30000"/>
                  </a:schemeClr>
                </a:solidFill>
              </a:rPr>
              <a:t>c</a:t>
            </a:r>
            <a:r>
              <a:rPr lang="en-US" sz="1800" dirty="0" smtClean="0">
                <a:solidFill>
                  <a:schemeClr val="tx1">
                    <a:alpha val="30000"/>
                  </a:schemeClr>
                </a:solidFill>
              </a:rPr>
              <a:t>aching </a:t>
            </a:r>
            <a:r>
              <a:rPr lang="en-US" sz="1800" dirty="0">
                <a:solidFill>
                  <a:schemeClr val="tx1">
                    <a:alpha val="30000"/>
                  </a:schemeClr>
                </a:solidFill>
              </a:rPr>
              <a:t>with </a:t>
            </a:r>
            <a:r>
              <a:rPr lang="en-US" sz="1800" dirty="0" err="1" smtClean="0">
                <a:solidFill>
                  <a:schemeClr val="tx1">
                    <a:alpha val="30000"/>
                  </a:schemeClr>
                </a:solidFill>
              </a:rPr>
              <a:t>XCache</a:t>
            </a:r>
            <a:r>
              <a:rPr lang="en-US" sz="1800" dirty="0" smtClean="0">
                <a:solidFill>
                  <a:schemeClr val="tx1">
                    <a:alpha val="3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1">
                    <a:alpha val="30000"/>
                  </a:schemeClr>
                </a:solidFill>
              </a:rPr>
              <a:t>for geographic </a:t>
            </a:r>
            <a:r>
              <a:rPr lang="en-US" sz="1800" dirty="0" smtClean="0">
                <a:solidFill>
                  <a:schemeClr val="tx1">
                    <a:alpha val="30000"/>
                  </a:schemeClr>
                </a:solidFill>
              </a:rPr>
              <a:t>deployment</a:t>
            </a:r>
          </a:p>
          <a:p>
            <a:pPr lvl="1"/>
            <a:r>
              <a:rPr lang="en-US" sz="1800" dirty="0">
                <a:solidFill>
                  <a:schemeClr val="tx1">
                    <a:alpha val="30000"/>
                  </a:schemeClr>
                </a:solidFill>
              </a:rPr>
              <a:t>EOS </a:t>
            </a:r>
            <a:r>
              <a:rPr lang="en-US" sz="1800" dirty="0" smtClean="0">
                <a:solidFill>
                  <a:schemeClr val="tx1">
                    <a:alpha val="30000"/>
                  </a:schemeClr>
                </a:solidFill>
              </a:rPr>
              <a:t>external </a:t>
            </a:r>
            <a:r>
              <a:rPr lang="en-US" sz="1800" dirty="0">
                <a:solidFill>
                  <a:schemeClr val="tx1">
                    <a:alpha val="30000"/>
                  </a:schemeClr>
                </a:solidFill>
              </a:rPr>
              <a:t>storage adoption</a:t>
            </a:r>
            <a:endParaRPr lang="en-US" sz="1900" dirty="0" smtClean="0">
              <a:solidFill>
                <a:schemeClr val="tx1">
                  <a:alpha val="30000"/>
                </a:schemeClr>
              </a:solidFill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04/04/2019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D.Cesini - XDC Project Overview - ISGC2019 - Taipei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13</a:t>
            </a:fld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b="5537"/>
          <a:stretch/>
        </p:blipFill>
        <p:spPr>
          <a:xfrm>
            <a:off x="6833632" y="56695"/>
            <a:ext cx="3132829" cy="2377456"/>
          </a:xfrm>
          <a:prstGeom prst="rect">
            <a:avLst/>
          </a:prstGeom>
        </p:spPr>
      </p:pic>
      <p:sp>
        <p:nvSpPr>
          <p:cNvPr id="13" name="Freccia a destra con strisce 12"/>
          <p:cNvSpPr/>
          <p:nvPr/>
        </p:nvSpPr>
        <p:spPr>
          <a:xfrm rot="5400000">
            <a:off x="8080680" y="2583859"/>
            <a:ext cx="622271" cy="357699"/>
          </a:xfrm>
          <a:prstGeom prst="stripedRightArrow">
            <a:avLst/>
          </a:prstGeom>
          <a:solidFill>
            <a:schemeClr val="bg2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ccia a destra con strisce 13"/>
          <p:cNvSpPr/>
          <p:nvPr/>
        </p:nvSpPr>
        <p:spPr>
          <a:xfrm rot="5400000">
            <a:off x="7489714" y="2579945"/>
            <a:ext cx="622271" cy="357699"/>
          </a:xfrm>
          <a:prstGeom prst="stripedRightArrow">
            <a:avLst/>
          </a:prstGeom>
          <a:solidFill>
            <a:schemeClr val="bg2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ccia a destra con strisce 14"/>
          <p:cNvSpPr/>
          <p:nvPr/>
        </p:nvSpPr>
        <p:spPr>
          <a:xfrm rot="5400000">
            <a:off x="8754235" y="2583860"/>
            <a:ext cx="647593" cy="357699"/>
          </a:xfrm>
          <a:prstGeom prst="stripedRightArrow">
            <a:avLst/>
          </a:prstGeom>
          <a:solidFill>
            <a:schemeClr val="bg2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sellaDiTesto 16"/>
          <p:cNvSpPr txBox="1"/>
          <p:nvPr/>
        </p:nvSpPr>
        <p:spPr>
          <a:xfrm>
            <a:off x="6899512" y="2107408"/>
            <a:ext cx="20281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rgbClr val="000000"/>
                </a:solidFill>
              </a:rPr>
              <a:t>Slide by </a:t>
            </a:r>
            <a:r>
              <a:rPr lang="en-US" sz="1050" b="1" dirty="0" err="1" smtClean="0">
                <a:solidFill>
                  <a:srgbClr val="000000"/>
                </a:solidFill>
              </a:rPr>
              <a:t>Akos</a:t>
            </a:r>
            <a:r>
              <a:rPr lang="en-US" sz="1050" b="1" dirty="0" smtClean="0">
                <a:solidFill>
                  <a:srgbClr val="000000"/>
                </a:solidFill>
              </a:rPr>
              <a:t> </a:t>
            </a:r>
            <a:r>
              <a:rPr lang="en-US" sz="1050" b="1" dirty="0" err="1" smtClean="0">
                <a:solidFill>
                  <a:srgbClr val="000000"/>
                </a:solidFill>
              </a:rPr>
              <a:t>Frohner</a:t>
            </a:r>
            <a:r>
              <a:rPr lang="en-US" sz="1050" b="1" dirty="0" smtClean="0">
                <a:solidFill>
                  <a:srgbClr val="000000"/>
                </a:solidFill>
              </a:rPr>
              <a:t> ~2003</a:t>
            </a:r>
            <a:endParaRPr lang="en-US" sz="1050" b="1" dirty="0">
              <a:solidFill>
                <a:srgbClr val="0000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6899512" y="6044009"/>
            <a:ext cx="25138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rgbClr val="000000"/>
                </a:solidFill>
              </a:rPr>
              <a:t>Slide by Andrea </a:t>
            </a:r>
            <a:r>
              <a:rPr lang="en-US" sz="1050" b="1" dirty="0" err="1" smtClean="0">
                <a:solidFill>
                  <a:srgbClr val="000000"/>
                </a:solidFill>
              </a:rPr>
              <a:t>Ceccanti</a:t>
            </a:r>
            <a:r>
              <a:rPr lang="en-US" sz="1050" b="1" dirty="0" smtClean="0">
                <a:solidFill>
                  <a:srgbClr val="000000"/>
                </a:solidFill>
              </a:rPr>
              <a:t> CHEP2018</a:t>
            </a:r>
            <a:endParaRPr lang="en-US" sz="1050" b="1" dirty="0">
              <a:solidFill>
                <a:srgbClr val="000000"/>
              </a:solidFill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335" y="4272724"/>
            <a:ext cx="287920" cy="342117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6833632" y="3133441"/>
            <a:ext cx="2959769" cy="3164484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4"/>
          <a:srcRect t="10339" r="50116"/>
          <a:stretch/>
        </p:blipFill>
        <p:spPr>
          <a:xfrm>
            <a:off x="10118859" y="3069930"/>
            <a:ext cx="1732540" cy="1069444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 rotWithShape="1">
          <a:blip r:embed="rId4"/>
          <a:srcRect l="53958"/>
          <a:stretch/>
        </p:blipFill>
        <p:spPr>
          <a:xfrm>
            <a:off x="10222817" y="4208685"/>
            <a:ext cx="1628581" cy="1214745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8504" y="3239379"/>
            <a:ext cx="2433038" cy="275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6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XDC Release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04/04/2019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D.Cesini - XDC Project Overview - ISGC2019 - Taipei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14</a:t>
            </a:fld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l="4629"/>
          <a:stretch/>
        </p:blipFill>
        <p:spPr>
          <a:xfrm>
            <a:off x="7792278" y="242561"/>
            <a:ext cx="4214453" cy="4252101"/>
          </a:xfrm>
          <a:prstGeom prst="rect">
            <a:avLst/>
          </a:prstGeom>
        </p:spPr>
      </p:pic>
      <p:sp>
        <p:nvSpPr>
          <p:cNvPr id="11" name="Segnaposto contenuto 2"/>
          <p:cNvSpPr txBox="1">
            <a:spLocks/>
          </p:cNvSpPr>
          <p:nvPr/>
        </p:nvSpPr>
        <p:spPr>
          <a:xfrm>
            <a:off x="4542529" y="3128975"/>
            <a:ext cx="4376183" cy="18098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527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3025" indent="-428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0700" indent="-419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8375" indent="-4095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200" dirty="0" smtClean="0"/>
              <a:t>Deployment of Geo-distributed caches</a:t>
            </a:r>
          </a:p>
          <a:p>
            <a:pPr lvl="1"/>
            <a:r>
              <a:rPr lang="en-US" sz="2200" dirty="0" smtClean="0"/>
              <a:t>Network of unmanaged storage for hot data</a:t>
            </a:r>
          </a:p>
          <a:p>
            <a:pPr lvl="1"/>
            <a:r>
              <a:rPr lang="en-US" sz="2200" dirty="0" smtClean="0"/>
              <a:t>On-demand cache resources</a:t>
            </a:r>
            <a:endParaRPr lang="en-US" sz="3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9569538" y="4633879"/>
            <a:ext cx="18694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Slide © Diego </a:t>
            </a:r>
            <a:r>
              <a:rPr lang="en-US" sz="1100" b="1" dirty="0" err="1" smtClean="0">
                <a:solidFill>
                  <a:srgbClr val="000000"/>
                </a:solidFill>
              </a:rPr>
              <a:t>Ciangottini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16" name="Segnaposto contenuto 2"/>
          <p:cNvSpPr>
            <a:spLocks noGrp="1"/>
          </p:cNvSpPr>
          <p:nvPr>
            <p:ph idx="1"/>
          </p:nvPr>
        </p:nvSpPr>
        <p:spPr>
          <a:xfrm>
            <a:off x="40104" y="926184"/>
            <a:ext cx="4827171" cy="542064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Key technical highlights</a:t>
            </a:r>
          </a:p>
          <a:p>
            <a:pPr lvl="1"/>
            <a:r>
              <a:rPr lang="en-US" sz="1900" dirty="0" err="1">
                <a:solidFill>
                  <a:schemeClr val="tx1">
                    <a:alpha val="30000"/>
                  </a:schemeClr>
                </a:solidFill>
              </a:rPr>
              <a:t>OpenIDConnect</a:t>
            </a:r>
            <a:r>
              <a:rPr lang="en-US" sz="1900" dirty="0">
                <a:solidFill>
                  <a:schemeClr val="tx1">
                    <a:alpha val="30000"/>
                  </a:schemeClr>
                </a:solidFill>
              </a:rPr>
              <a:t> support for token based authentication</a:t>
            </a:r>
          </a:p>
          <a:p>
            <a:pPr lvl="1"/>
            <a:r>
              <a:rPr lang="en-US" sz="1900" dirty="0" smtClean="0">
                <a:solidFill>
                  <a:schemeClr val="tx1">
                    <a:alpha val="30000"/>
                  </a:schemeClr>
                </a:solidFill>
              </a:rPr>
              <a:t>new </a:t>
            </a:r>
            <a:r>
              <a:rPr lang="en-US" sz="1900" dirty="0" err="1">
                <a:solidFill>
                  <a:schemeClr val="tx1">
                    <a:alpha val="30000"/>
                  </a:schemeClr>
                </a:solidFill>
              </a:rPr>
              <a:t>QoS</a:t>
            </a:r>
            <a:r>
              <a:rPr lang="en-US" sz="1900" dirty="0">
                <a:solidFill>
                  <a:schemeClr val="tx1">
                    <a:alpha val="30000"/>
                  </a:schemeClr>
                </a:solidFill>
              </a:rPr>
              <a:t> types </a:t>
            </a:r>
            <a:r>
              <a:rPr lang="en-US" sz="1900" dirty="0" smtClean="0">
                <a:solidFill>
                  <a:schemeClr val="tx1">
                    <a:alpha val="30000"/>
                  </a:schemeClr>
                </a:solidFill>
              </a:rPr>
              <a:t>integration and support in dCache, FTS, GFAL</a:t>
            </a:r>
          </a:p>
          <a:p>
            <a:pPr lvl="1"/>
            <a:r>
              <a:rPr lang="en-US" sz="1900" dirty="0" smtClean="0">
                <a:solidFill>
                  <a:schemeClr val="tx1">
                    <a:alpha val="30000"/>
                  </a:schemeClr>
                </a:solidFill>
              </a:rPr>
              <a:t>Orchestrator integration with other components</a:t>
            </a:r>
          </a:p>
          <a:p>
            <a:pPr lvl="1"/>
            <a:r>
              <a:rPr lang="en-US" sz="1900" dirty="0" smtClean="0">
                <a:solidFill>
                  <a:schemeClr val="tx1">
                    <a:alpha val="30000"/>
                  </a:schemeClr>
                </a:solidFill>
              </a:rPr>
              <a:t>Performance improvements in Onedata</a:t>
            </a:r>
          </a:p>
          <a:p>
            <a:pPr lvl="1"/>
            <a:r>
              <a:rPr lang="en-US" sz="1900" dirty="0" smtClean="0">
                <a:solidFill>
                  <a:schemeClr val="tx1">
                    <a:alpha val="30000"/>
                  </a:schemeClr>
                </a:solidFill>
              </a:rPr>
              <a:t>Support for groups and roles in Onedata</a:t>
            </a:r>
          </a:p>
          <a:p>
            <a:pPr lvl="1"/>
            <a:r>
              <a:rPr lang="en-US" sz="1900" dirty="0" smtClean="0">
                <a:solidFill>
                  <a:schemeClr val="tx1">
                    <a:alpha val="30000"/>
                  </a:schemeClr>
                </a:solidFill>
              </a:rPr>
              <a:t>EOS-dCache integration </a:t>
            </a:r>
          </a:p>
          <a:p>
            <a:pPr lvl="1"/>
            <a:r>
              <a:rPr lang="en-US" sz="1900" b="1" dirty="0">
                <a:solidFill>
                  <a:srgbClr val="C00000"/>
                </a:solidFill>
              </a:rPr>
              <a:t>Caching systems instantiation</a:t>
            </a:r>
          </a:p>
          <a:p>
            <a:pPr lvl="1"/>
            <a:r>
              <a:rPr lang="en-US" sz="1900" dirty="0">
                <a:solidFill>
                  <a:schemeClr val="tx1">
                    <a:alpha val="30000"/>
                  </a:schemeClr>
                </a:solidFill>
              </a:rPr>
              <a:t>Storage events notification in dCache</a:t>
            </a:r>
          </a:p>
          <a:p>
            <a:pPr lvl="1">
              <a:lnSpc>
                <a:spcPct val="100000"/>
              </a:lnSpc>
            </a:pPr>
            <a:r>
              <a:rPr lang="en-US" sz="1900" dirty="0">
                <a:solidFill>
                  <a:schemeClr val="tx1">
                    <a:alpha val="30000"/>
                  </a:schemeClr>
                </a:solidFill>
              </a:rPr>
              <a:t>EOS caching with </a:t>
            </a:r>
            <a:r>
              <a:rPr lang="en-US" sz="1900" dirty="0" err="1">
                <a:solidFill>
                  <a:schemeClr val="tx1">
                    <a:alpha val="30000"/>
                  </a:schemeClr>
                </a:solidFill>
              </a:rPr>
              <a:t>XCache</a:t>
            </a:r>
            <a:r>
              <a:rPr lang="en-US" sz="1900" dirty="0">
                <a:solidFill>
                  <a:schemeClr val="tx1">
                    <a:alpha val="30000"/>
                  </a:schemeClr>
                </a:solidFill>
              </a:rPr>
              <a:t> for geographic deployment</a:t>
            </a:r>
          </a:p>
          <a:p>
            <a:pPr lvl="1">
              <a:lnSpc>
                <a:spcPct val="100000"/>
              </a:lnSpc>
            </a:pPr>
            <a:r>
              <a:rPr lang="en-US" sz="1900" dirty="0">
                <a:solidFill>
                  <a:schemeClr val="tx1">
                    <a:alpha val="30000"/>
                  </a:schemeClr>
                </a:solidFill>
              </a:rPr>
              <a:t>EOS external storage adoption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9" name="Rettangolo 8"/>
          <p:cNvSpPr/>
          <p:nvPr/>
        </p:nvSpPr>
        <p:spPr>
          <a:xfrm>
            <a:off x="5478565" y="5387288"/>
            <a:ext cx="6713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2"/>
                </a:solidFill>
              </a:rPr>
              <a:t>See </a:t>
            </a:r>
            <a:r>
              <a:rPr lang="en-US" sz="1600" b="1" dirty="0" err="1" smtClean="0">
                <a:solidFill>
                  <a:schemeClr val="accent2"/>
                </a:solidFill>
              </a:rPr>
              <a:t>D.Ciangottini</a:t>
            </a:r>
            <a:r>
              <a:rPr lang="en-US" sz="1600" b="1" dirty="0" smtClean="0">
                <a:solidFill>
                  <a:schemeClr val="accent2"/>
                </a:solidFill>
              </a:rPr>
              <a:t> talk on “Integration </a:t>
            </a:r>
            <a:r>
              <a:rPr lang="en-US" sz="1600" b="1" dirty="0">
                <a:solidFill>
                  <a:schemeClr val="accent2"/>
                </a:solidFill>
              </a:rPr>
              <a:t>of the Italian cache federation within CMS computing </a:t>
            </a:r>
            <a:r>
              <a:rPr lang="en-US" sz="1600" b="1" dirty="0" smtClean="0">
                <a:solidFill>
                  <a:schemeClr val="accent2"/>
                </a:solidFill>
              </a:rPr>
              <a:t>model”:</a:t>
            </a:r>
          </a:p>
          <a:p>
            <a:r>
              <a:rPr lang="en-US" sz="1600" b="1" dirty="0">
                <a:solidFill>
                  <a:schemeClr val="accent2"/>
                </a:solidFill>
              </a:rPr>
              <a:t>https://indico4.twgrid.org/indico/event/8/session/23/contribution/45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518101" y="4828938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Based on </a:t>
            </a:r>
            <a:r>
              <a:rPr lang="en-US" b="1" dirty="0" err="1" smtClean="0">
                <a:solidFill>
                  <a:srgbClr val="00B050"/>
                </a:solidFill>
              </a:rPr>
              <a:t>xRootD</a:t>
            </a:r>
            <a:r>
              <a:rPr lang="en-US" b="1" dirty="0" smtClean="0">
                <a:solidFill>
                  <a:srgbClr val="00B050"/>
                </a:solidFill>
              </a:rPr>
              <a:t>/</a:t>
            </a:r>
            <a:r>
              <a:rPr lang="en-US" b="1" dirty="0" err="1" smtClean="0">
                <a:solidFill>
                  <a:srgbClr val="00B050"/>
                </a:solidFill>
              </a:rPr>
              <a:t>xCache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6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XDC Release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04/04/2019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D.Cesini - XDC Project Overview - ISGC2019 - Taipei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16" name="Segnaposto contenuto 2"/>
          <p:cNvSpPr>
            <a:spLocks noGrp="1"/>
          </p:cNvSpPr>
          <p:nvPr>
            <p:ph idx="1"/>
          </p:nvPr>
        </p:nvSpPr>
        <p:spPr>
          <a:xfrm>
            <a:off x="40104" y="926184"/>
            <a:ext cx="4827171" cy="542064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Key technical highlights</a:t>
            </a:r>
          </a:p>
          <a:p>
            <a:pPr lvl="1"/>
            <a:r>
              <a:rPr lang="en-US" sz="1900" dirty="0" err="1">
                <a:solidFill>
                  <a:schemeClr val="tx1">
                    <a:alpha val="30000"/>
                  </a:schemeClr>
                </a:solidFill>
              </a:rPr>
              <a:t>OpenIDConnect</a:t>
            </a:r>
            <a:r>
              <a:rPr lang="en-US" sz="1900" dirty="0">
                <a:solidFill>
                  <a:schemeClr val="tx1">
                    <a:alpha val="30000"/>
                  </a:schemeClr>
                </a:solidFill>
              </a:rPr>
              <a:t> support for token based authentication</a:t>
            </a:r>
          </a:p>
          <a:p>
            <a:pPr lvl="1"/>
            <a:r>
              <a:rPr lang="en-US" sz="1900" dirty="0" smtClean="0">
                <a:solidFill>
                  <a:schemeClr val="tx1">
                    <a:alpha val="30000"/>
                  </a:schemeClr>
                </a:solidFill>
              </a:rPr>
              <a:t>new </a:t>
            </a:r>
            <a:r>
              <a:rPr lang="en-US" sz="1900" dirty="0" err="1">
                <a:solidFill>
                  <a:schemeClr val="tx1">
                    <a:alpha val="30000"/>
                  </a:schemeClr>
                </a:solidFill>
              </a:rPr>
              <a:t>QoS</a:t>
            </a:r>
            <a:r>
              <a:rPr lang="en-US" sz="1900" dirty="0">
                <a:solidFill>
                  <a:schemeClr val="tx1">
                    <a:alpha val="30000"/>
                  </a:schemeClr>
                </a:solidFill>
              </a:rPr>
              <a:t> types </a:t>
            </a:r>
            <a:r>
              <a:rPr lang="en-US" sz="1900" dirty="0" smtClean="0">
                <a:solidFill>
                  <a:schemeClr val="tx1">
                    <a:alpha val="30000"/>
                  </a:schemeClr>
                </a:solidFill>
              </a:rPr>
              <a:t>integration and support in dCache, FTS, GFAL</a:t>
            </a:r>
          </a:p>
          <a:p>
            <a:pPr lvl="1"/>
            <a:r>
              <a:rPr lang="en-US" sz="1900" dirty="0" smtClean="0">
                <a:solidFill>
                  <a:schemeClr val="tx1">
                    <a:alpha val="30000"/>
                  </a:schemeClr>
                </a:solidFill>
              </a:rPr>
              <a:t>Orchestrator integration with other components</a:t>
            </a:r>
          </a:p>
          <a:p>
            <a:pPr lvl="1"/>
            <a:r>
              <a:rPr lang="en-US" sz="1900" dirty="0" smtClean="0">
                <a:solidFill>
                  <a:schemeClr val="tx1">
                    <a:alpha val="30000"/>
                  </a:schemeClr>
                </a:solidFill>
              </a:rPr>
              <a:t>Performance improvements in Onedata</a:t>
            </a:r>
          </a:p>
          <a:p>
            <a:pPr lvl="1"/>
            <a:r>
              <a:rPr lang="en-US" sz="1900" dirty="0" smtClean="0">
                <a:solidFill>
                  <a:schemeClr val="tx1">
                    <a:alpha val="30000"/>
                  </a:schemeClr>
                </a:solidFill>
              </a:rPr>
              <a:t>Support for groups and roles in Onedata</a:t>
            </a:r>
          </a:p>
          <a:p>
            <a:pPr lvl="1"/>
            <a:r>
              <a:rPr lang="en-US" sz="1900" dirty="0" smtClean="0">
                <a:solidFill>
                  <a:schemeClr val="tx1">
                    <a:alpha val="30000"/>
                  </a:schemeClr>
                </a:solidFill>
              </a:rPr>
              <a:t>EOS-dCache integration </a:t>
            </a:r>
          </a:p>
          <a:p>
            <a:pPr lvl="1"/>
            <a:r>
              <a:rPr lang="en-US" sz="1900" dirty="0">
                <a:solidFill>
                  <a:schemeClr val="tx1">
                    <a:alpha val="30000"/>
                  </a:schemeClr>
                </a:solidFill>
              </a:rPr>
              <a:t>Caching systems instantiation</a:t>
            </a:r>
          </a:p>
          <a:p>
            <a:pPr lvl="1"/>
            <a:r>
              <a:rPr lang="en-US" sz="1900" dirty="0">
                <a:solidFill>
                  <a:schemeClr val="tx1">
                    <a:alpha val="30000"/>
                  </a:schemeClr>
                </a:solidFill>
              </a:rPr>
              <a:t>Storage events notification in dCache</a:t>
            </a:r>
          </a:p>
          <a:p>
            <a:pPr lvl="1">
              <a:lnSpc>
                <a:spcPct val="100000"/>
              </a:lnSpc>
            </a:pPr>
            <a:r>
              <a:rPr lang="en-US" sz="1900" b="1" dirty="0">
                <a:solidFill>
                  <a:srgbClr val="C00000"/>
                </a:solidFill>
              </a:rPr>
              <a:t>EOS caching with </a:t>
            </a:r>
            <a:r>
              <a:rPr lang="en-US" sz="1900" b="1" dirty="0" err="1">
                <a:solidFill>
                  <a:srgbClr val="C00000"/>
                </a:solidFill>
              </a:rPr>
              <a:t>XCache</a:t>
            </a:r>
            <a:r>
              <a:rPr lang="en-US" sz="1900" b="1" dirty="0">
                <a:solidFill>
                  <a:srgbClr val="C00000"/>
                </a:solidFill>
              </a:rPr>
              <a:t> for geographic deployment</a:t>
            </a:r>
          </a:p>
          <a:p>
            <a:pPr lvl="1">
              <a:lnSpc>
                <a:spcPct val="100000"/>
              </a:lnSpc>
            </a:pPr>
            <a:r>
              <a:rPr lang="en-US" sz="1900" b="1" dirty="0">
                <a:solidFill>
                  <a:srgbClr val="C00000"/>
                </a:solidFill>
              </a:rPr>
              <a:t>EOS external storage adoption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18" y="4053385"/>
            <a:ext cx="5603353" cy="204682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774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XDC Release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04/04/2019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D.Cesini - XDC Project Overview - ISGC2019 - Taipei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16</a:t>
            </a:fld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975" y="1834247"/>
            <a:ext cx="6665334" cy="2742068"/>
          </a:xfrm>
          <a:prstGeom prst="rect">
            <a:avLst/>
          </a:prstGeom>
        </p:spPr>
      </p:pic>
      <p:sp>
        <p:nvSpPr>
          <p:cNvPr id="15" name="Segnaposto contenuto 2"/>
          <p:cNvSpPr>
            <a:spLocks noGrp="1"/>
          </p:cNvSpPr>
          <p:nvPr>
            <p:ph idx="1"/>
          </p:nvPr>
        </p:nvSpPr>
        <p:spPr>
          <a:xfrm>
            <a:off x="40104" y="926184"/>
            <a:ext cx="4827171" cy="542064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Key technical highlights</a:t>
            </a:r>
          </a:p>
          <a:p>
            <a:pPr lvl="1"/>
            <a:r>
              <a:rPr lang="en-US" sz="1900" dirty="0" err="1">
                <a:solidFill>
                  <a:schemeClr val="tx1">
                    <a:alpha val="30000"/>
                  </a:schemeClr>
                </a:solidFill>
              </a:rPr>
              <a:t>OpenIDConnect</a:t>
            </a:r>
            <a:r>
              <a:rPr lang="en-US" sz="1900" dirty="0">
                <a:solidFill>
                  <a:schemeClr val="tx1">
                    <a:alpha val="30000"/>
                  </a:schemeClr>
                </a:solidFill>
              </a:rPr>
              <a:t> support for token based authentication</a:t>
            </a:r>
          </a:p>
          <a:p>
            <a:pPr lvl="1"/>
            <a:r>
              <a:rPr lang="en-US" sz="1900" dirty="0" smtClean="0">
                <a:solidFill>
                  <a:schemeClr val="tx1">
                    <a:alpha val="30000"/>
                  </a:schemeClr>
                </a:solidFill>
              </a:rPr>
              <a:t>new </a:t>
            </a:r>
            <a:r>
              <a:rPr lang="en-US" sz="1900" dirty="0" err="1">
                <a:solidFill>
                  <a:schemeClr val="tx1">
                    <a:alpha val="30000"/>
                  </a:schemeClr>
                </a:solidFill>
              </a:rPr>
              <a:t>QoS</a:t>
            </a:r>
            <a:r>
              <a:rPr lang="en-US" sz="1900" dirty="0">
                <a:solidFill>
                  <a:schemeClr val="tx1">
                    <a:alpha val="30000"/>
                  </a:schemeClr>
                </a:solidFill>
              </a:rPr>
              <a:t> types </a:t>
            </a:r>
            <a:r>
              <a:rPr lang="en-US" sz="1900" dirty="0" smtClean="0">
                <a:solidFill>
                  <a:schemeClr val="tx1">
                    <a:alpha val="30000"/>
                  </a:schemeClr>
                </a:solidFill>
              </a:rPr>
              <a:t>integration and support in dCache, FTS, GFAL</a:t>
            </a:r>
          </a:p>
          <a:p>
            <a:pPr lvl="1"/>
            <a:r>
              <a:rPr lang="en-US" sz="1900" dirty="0" smtClean="0">
                <a:solidFill>
                  <a:schemeClr val="tx1">
                    <a:alpha val="30000"/>
                  </a:schemeClr>
                </a:solidFill>
              </a:rPr>
              <a:t>Orchestrator integration with other components</a:t>
            </a:r>
          </a:p>
          <a:p>
            <a:pPr lvl="1"/>
            <a:r>
              <a:rPr lang="en-US" sz="1900" dirty="0" smtClean="0">
                <a:solidFill>
                  <a:schemeClr val="tx1">
                    <a:alpha val="30000"/>
                  </a:schemeClr>
                </a:solidFill>
              </a:rPr>
              <a:t>Performance improvements in Onedata</a:t>
            </a:r>
          </a:p>
          <a:p>
            <a:pPr lvl="1"/>
            <a:r>
              <a:rPr lang="en-US" sz="1900" dirty="0" smtClean="0">
                <a:solidFill>
                  <a:schemeClr val="tx1">
                    <a:alpha val="30000"/>
                  </a:schemeClr>
                </a:solidFill>
              </a:rPr>
              <a:t>Support for groups and roles in Onedata</a:t>
            </a:r>
          </a:p>
          <a:p>
            <a:pPr lvl="1"/>
            <a:r>
              <a:rPr lang="en-US" sz="1900" dirty="0" smtClean="0">
                <a:solidFill>
                  <a:schemeClr val="tx1">
                    <a:alpha val="30000"/>
                  </a:schemeClr>
                </a:solidFill>
              </a:rPr>
              <a:t>EOS-dCache integration </a:t>
            </a:r>
          </a:p>
          <a:p>
            <a:pPr lvl="1">
              <a:lnSpc>
                <a:spcPct val="100000"/>
              </a:lnSpc>
            </a:pPr>
            <a:r>
              <a:rPr lang="en-US" sz="1900" dirty="0">
                <a:solidFill>
                  <a:schemeClr val="tx1">
                    <a:alpha val="30000"/>
                  </a:schemeClr>
                </a:solidFill>
              </a:rPr>
              <a:t>Caching systems instantiation</a:t>
            </a:r>
          </a:p>
          <a:p>
            <a:pPr lvl="1"/>
            <a:r>
              <a:rPr lang="en-US" sz="1900" b="1" dirty="0">
                <a:solidFill>
                  <a:srgbClr val="C00000"/>
                </a:solidFill>
              </a:rPr>
              <a:t>Storage events notification in dCache</a:t>
            </a:r>
          </a:p>
          <a:p>
            <a:pPr lvl="1"/>
            <a:r>
              <a:rPr lang="en-US" sz="1800" dirty="0" smtClean="0">
                <a:solidFill>
                  <a:schemeClr val="tx1">
                    <a:alpha val="30000"/>
                  </a:schemeClr>
                </a:solidFill>
              </a:rPr>
              <a:t>EOS </a:t>
            </a:r>
            <a:r>
              <a:rPr lang="en-US" sz="1800" dirty="0">
                <a:solidFill>
                  <a:schemeClr val="tx1">
                    <a:alpha val="30000"/>
                  </a:schemeClr>
                </a:solidFill>
              </a:rPr>
              <a:t>c</a:t>
            </a:r>
            <a:r>
              <a:rPr lang="en-US" sz="1800" dirty="0" smtClean="0">
                <a:solidFill>
                  <a:schemeClr val="tx1">
                    <a:alpha val="30000"/>
                  </a:schemeClr>
                </a:solidFill>
              </a:rPr>
              <a:t>aching </a:t>
            </a:r>
            <a:r>
              <a:rPr lang="en-US" sz="1800" dirty="0">
                <a:solidFill>
                  <a:schemeClr val="tx1">
                    <a:alpha val="30000"/>
                  </a:schemeClr>
                </a:solidFill>
              </a:rPr>
              <a:t>with </a:t>
            </a:r>
            <a:r>
              <a:rPr lang="en-US" sz="1800" dirty="0" err="1" smtClean="0">
                <a:solidFill>
                  <a:schemeClr val="tx1">
                    <a:alpha val="30000"/>
                  </a:schemeClr>
                </a:solidFill>
              </a:rPr>
              <a:t>XCache</a:t>
            </a:r>
            <a:r>
              <a:rPr lang="en-US" sz="1800" dirty="0" smtClean="0">
                <a:solidFill>
                  <a:schemeClr val="tx1">
                    <a:alpha val="3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1">
                    <a:alpha val="30000"/>
                  </a:schemeClr>
                </a:solidFill>
              </a:rPr>
              <a:t>for geographic </a:t>
            </a:r>
            <a:r>
              <a:rPr lang="en-US" sz="1800" dirty="0" smtClean="0">
                <a:solidFill>
                  <a:schemeClr val="tx1">
                    <a:alpha val="30000"/>
                  </a:schemeClr>
                </a:solidFill>
              </a:rPr>
              <a:t>deployment</a:t>
            </a:r>
          </a:p>
          <a:p>
            <a:pPr lvl="1"/>
            <a:r>
              <a:rPr lang="en-US" sz="1800" dirty="0">
                <a:solidFill>
                  <a:schemeClr val="tx1">
                    <a:alpha val="30000"/>
                  </a:schemeClr>
                </a:solidFill>
              </a:rPr>
              <a:t>EOS </a:t>
            </a:r>
            <a:r>
              <a:rPr lang="en-US" sz="1800" dirty="0" smtClean="0">
                <a:solidFill>
                  <a:schemeClr val="tx1">
                    <a:alpha val="30000"/>
                  </a:schemeClr>
                </a:solidFill>
              </a:rPr>
              <a:t>external </a:t>
            </a:r>
            <a:r>
              <a:rPr lang="en-US" sz="1800" dirty="0">
                <a:solidFill>
                  <a:schemeClr val="tx1">
                    <a:alpha val="30000"/>
                  </a:schemeClr>
                </a:solidFill>
              </a:rPr>
              <a:t>storage adoption</a:t>
            </a:r>
            <a:endParaRPr lang="en-US" sz="1900" dirty="0" smtClean="0">
              <a:solidFill>
                <a:schemeClr val="tx1">
                  <a:alpha val="30000"/>
                </a:schemeClr>
              </a:solidFill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5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XDC Release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04/04/2019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D.Cesini - XDC Project Overview - ISGC2019 - Taipei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17</a:t>
            </a:fld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975" y="1834247"/>
            <a:ext cx="6665334" cy="2742068"/>
          </a:xfrm>
          <a:prstGeom prst="rect">
            <a:avLst/>
          </a:prstGeom>
        </p:spPr>
      </p:pic>
      <p:sp>
        <p:nvSpPr>
          <p:cNvPr id="15" name="Segnaposto contenuto 2"/>
          <p:cNvSpPr>
            <a:spLocks noGrp="1"/>
          </p:cNvSpPr>
          <p:nvPr>
            <p:ph idx="1"/>
          </p:nvPr>
        </p:nvSpPr>
        <p:spPr>
          <a:xfrm>
            <a:off x="40104" y="926184"/>
            <a:ext cx="4827171" cy="542064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Key technical highlights</a:t>
            </a:r>
          </a:p>
          <a:p>
            <a:pPr lvl="1"/>
            <a:r>
              <a:rPr lang="en-US" sz="1900" dirty="0" err="1">
                <a:solidFill>
                  <a:schemeClr val="tx1">
                    <a:alpha val="30000"/>
                  </a:schemeClr>
                </a:solidFill>
              </a:rPr>
              <a:t>OpenIDConnect</a:t>
            </a:r>
            <a:r>
              <a:rPr lang="en-US" sz="1900" dirty="0">
                <a:solidFill>
                  <a:schemeClr val="tx1">
                    <a:alpha val="30000"/>
                  </a:schemeClr>
                </a:solidFill>
              </a:rPr>
              <a:t> support for token based authentication</a:t>
            </a:r>
          </a:p>
          <a:p>
            <a:pPr lvl="1"/>
            <a:r>
              <a:rPr lang="en-US" sz="1900" dirty="0" smtClean="0">
                <a:solidFill>
                  <a:schemeClr val="tx1">
                    <a:alpha val="30000"/>
                  </a:schemeClr>
                </a:solidFill>
              </a:rPr>
              <a:t>new </a:t>
            </a:r>
            <a:r>
              <a:rPr lang="en-US" sz="1900" dirty="0" err="1">
                <a:solidFill>
                  <a:schemeClr val="tx1">
                    <a:alpha val="30000"/>
                  </a:schemeClr>
                </a:solidFill>
              </a:rPr>
              <a:t>QoS</a:t>
            </a:r>
            <a:r>
              <a:rPr lang="en-US" sz="1900" dirty="0">
                <a:solidFill>
                  <a:schemeClr val="tx1">
                    <a:alpha val="30000"/>
                  </a:schemeClr>
                </a:solidFill>
              </a:rPr>
              <a:t> types </a:t>
            </a:r>
            <a:r>
              <a:rPr lang="en-US" sz="1900" dirty="0" smtClean="0">
                <a:solidFill>
                  <a:schemeClr val="tx1">
                    <a:alpha val="30000"/>
                  </a:schemeClr>
                </a:solidFill>
              </a:rPr>
              <a:t>integration and support in dCache, FTS, GFAL</a:t>
            </a:r>
          </a:p>
          <a:p>
            <a:pPr lvl="1"/>
            <a:r>
              <a:rPr lang="en-US" sz="1900" dirty="0" smtClean="0">
                <a:solidFill>
                  <a:schemeClr val="tx1">
                    <a:alpha val="30000"/>
                  </a:schemeClr>
                </a:solidFill>
              </a:rPr>
              <a:t>Orchestrator integration with other components</a:t>
            </a:r>
          </a:p>
          <a:p>
            <a:pPr lvl="1"/>
            <a:r>
              <a:rPr lang="en-US" sz="1900" dirty="0" smtClean="0">
                <a:solidFill>
                  <a:schemeClr val="tx1">
                    <a:alpha val="30000"/>
                  </a:schemeClr>
                </a:solidFill>
              </a:rPr>
              <a:t>Performance improvements in Onedata</a:t>
            </a:r>
          </a:p>
          <a:p>
            <a:pPr lvl="1"/>
            <a:r>
              <a:rPr lang="en-US" sz="1900" dirty="0" smtClean="0">
                <a:solidFill>
                  <a:schemeClr val="tx1">
                    <a:alpha val="30000"/>
                  </a:schemeClr>
                </a:solidFill>
              </a:rPr>
              <a:t>Support for groups and roles in Onedata</a:t>
            </a:r>
          </a:p>
          <a:p>
            <a:pPr lvl="1"/>
            <a:r>
              <a:rPr lang="en-US" sz="1900" dirty="0" smtClean="0">
                <a:solidFill>
                  <a:schemeClr val="tx1">
                    <a:alpha val="30000"/>
                  </a:schemeClr>
                </a:solidFill>
              </a:rPr>
              <a:t>EOS-dCache integration </a:t>
            </a:r>
          </a:p>
          <a:p>
            <a:pPr lvl="1">
              <a:lnSpc>
                <a:spcPct val="100000"/>
              </a:lnSpc>
            </a:pPr>
            <a:r>
              <a:rPr lang="en-US" sz="1900" dirty="0">
                <a:solidFill>
                  <a:schemeClr val="tx1">
                    <a:alpha val="30000"/>
                  </a:schemeClr>
                </a:solidFill>
              </a:rPr>
              <a:t>Caching systems instantiation</a:t>
            </a:r>
          </a:p>
          <a:p>
            <a:pPr lvl="1"/>
            <a:r>
              <a:rPr lang="en-US" sz="1900" b="1" dirty="0">
                <a:solidFill>
                  <a:srgbClr val="C00000"/>
                </a:solidFill>
              </a:rPr>
              <a:t>Storage events notification in dCache</a:t>
            </a:r>
          </a:p>
          <a:p>
            <a:pPr lvl="1"/>
            <a:r>
              <a:rPr lang="en-US" sz="1800" dirty="0" smtClean="0">
                <a:solidFill>
                  <a:schemeClr val="tx1">
                    <a:alpha val="30000"/>
                  </a:schemeClr>
                </a:solidFill>
              </a:rPr>
              <a:t>EOS </a:t>
            </a:r>
            <a:r>
              <a:rPr lang="en-US" sz="1800" dirty="0">
                <a:solidFill>
                  <a:schemeClr val="tx1">
                    <a:alpha val="30000"/>
                  </a:schemeClr>
                </a:solidFill>
              </a:rPr>
              <a:t>c</a:t>
            </a:r>
            <a:r>
              <a:rPr lang="en-US" sz="1800" dirty="0" smtClean="0">
                <a:solidFill>
                  <a:schemeClr val="tx1">
                    <a:alpha val="30000"/>
                  </a:schemeClr>
                </a:solidFill>
              </a:rPr>
              <a:t>aching </a:t>
            </a:r>
            <a:r>
              <a:rPr lang="en-US" sz="1800" dirty="0">
                <a:solidFill>
                  <a:schemeClr val="tx1">
                    <a:alpha val="30000"/>
                  </a:schemeClr>
                </a:solidFill>
              </a:rPr>
              <a:t>with </a:t>
            </a:r>
            <a:r>
              <a:rPr lang="en-US" sz="1800" dirty="0" err="1" smtClean="0">
                <a:solidFill>
                  <a:schemeClr val="tx1">
                    <a:alpha val="30000"/>
                  </a:schemeClr>
                </a:solidFill>
              </a:rPr>
              <a:t>XCache</a:t>
            </a:r>
            <a:r>
              <a:rPr lang="en-US" sz="1800" dirty="0" smtClean="0">
                <a:solidFill>
                  <a:schemeClr val="tx1">
                    <a:alpha val="3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1">
                    <a:alpha val="30000"/>
                  </a:schemeClr>
                </a:solidFill>
              </a:rPr>
              <a:t>for geographic </a:t>
            </a:r>
            <a:r>
              <a:rPr lang="en-US" sz="1800" dirty="0" smtClean="0">
                <a:solidFill>
                  <a:schemeClr val="tx1">
                    <a:alpha val="30000"/>
                  </a:schemeClr>
                </a:solidFill>
              </a:rPr>
              <a:t>deployment</a:t>
            </a:r>
          </a:p>
          <a:p>
            <a:pPr lvl="1"/>
            <a:r>
              <a:rPr lang="en-US" sz="1800" dirty="0">
                <a:solidFill>
                  <a:schemeClr val="tx1">
                    <a:alpha val="30000"/>
                  </a:schemeClr>
                </a:solidFill>
              </a:rPr>
              <a:t>EOS </a:t>
            </a:r>
            <a:r>
              <a:rPr lang="en-US" sz="1800" dirty="0" smtClean="0">
                <a:solidFill>
                  <a:schemeClr val="tx1">
                    <a:alpha val="30000"/>
                  </a:schemeClr>
                </a:solidFill>
              </a:rPr>
              <a:t>external </a:t>
            </a:r>
            <a:r>
              <a:rPr lang="en-US" sz="1800" dirty="0">
                <a:solidFill>
                  <a:schemeClr val="tx1">
                    <a:alpha val="30000"/>
                  </a:schemeClr>
                </a:solidFill>
              </a:rPr>
              <a:t>storage adoption</a:t>
            </a:r>
            <a:endParaRPr lang="en-US" sz="1900" dirty="0" smtClean="0">
              <a:solidFill>
                <a:schemeClr val="tx1">
                  <a:alpha val="30000"/>
                </a:schemeClr>
              </a:solidFill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10" y="3205281"/>
            <a:ext cx="4343390" cy="164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7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XFEL Use Case in XDC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04/04/2019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D.Cesini - XDC Project Overview - ISGC2019 - Taipei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230" name="CasellaDiTesto 229"/>
          <p:cNvSpPr txBox="1"/>
          <p:nvPr/>
        </p:nvSpPr>
        <p:spPr>
          <a:xfrm rot="16200000">
            <a:off x="9946584" y="5514240"/>
            <a:ext cx="17723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© Patrick’s </a:t>
            </a:r>
            <a:r>
              <a:rPr lang="en-US" sz="1200" b="1" dirty="0" err="1" smtClean="0"/>
              <a:t>Fuhrmann</a:t>
            </a:r>
            <a:endParaRPr lang="en-US" sz="1200" b="1" dirty="0"/>
          </a:p>
        </p:txBody>
      </p:sp>
      <p:pic>
        <p:nvPicPr>
          <p:cNvPr id="275" name="Immagine 2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818" y="2622204"/>
            <a:ext cx="7958839" cy="3917755"/>
          </a:xfrm>
          <a:prstGeom prst="rect">
            <a:avLst/>
          </a:prstGeom>
        </p:spPr>
      </p:pic>
      <p:sp>
        <p:nvSpPr>
          <p:cNvPr id="277" name="Segnaposto contenuto 2"/>
          <p:cNvSpPr>
            <a:spLocks noGrp="1"/>
          </p:cNvSpPr>
          <p:nvPr>
            <p:ph idx="1"/>
          </p:nvPr>
        </p:nvSpPr>
        <p:spPr>
          <a:xfrm>
            <a:off x="189521" y="915475"/>
            <a:ext cx="10781735" cy="151674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XFEL </a:t>
            </a:r>
            <a:r>
              <a:rPr lang="en-US" sz="2000" dirty="0" err="1" smtClean="0"/>
              <a:t>UseCase</a:t>
            </a:r>
            <a:r>
              <a:rPr lang="en-US" sz="2000" dirty="0" smtClean="0"/>
              <a:t> is driving the developments on storage events notifications support</a:t>
            </a:r>
          </a:p>
          <a:p>
            <a:pPr lvl="1"/>
            <a:r>
              <a:rPr lang="en-US" sz="1800" dirty="0" smtClean="0"/>
              <a:t>A reference implementation is done using dCache as backend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Refer to the Patrick’s presentation on </a:t>
            </a:r>
            <a:r>
              <a:rPr lang="en-US" sz="2000" b="1" dirty="0" smtClean="0">
                <a:solidFill>
                  <a:schemeClr val="accent2"/>
                </a:solidFill>
              </a:rPr>
              <a:t>Wednesday</a:t>
            </a:r>
          </a:p>
          <a:p>
            <a:pPr lvl="1"/>
            <a:r>
              <a:rPr lang="en-US" sz="1600" b="1" dirty="0" smtClean="0">
                <a:solidFill>
                  <a:schemeClr val="accent2"/>
                </a:solidFill>
              </a:rPr>
              <a:t>https</a:t>
            </a:r>
            <a:r>
              <a:rPr lang="en-US" sz="1600" b="1" dirty="0">
                <a:solidFill>
                  <a:schemeClr val="accent2"/>
                </a:solidFill>
              </a:rPr>
              <a:t>://indico4.twgrid.org/indico/event/8/session/15/contribution/9</a:t>
            </a:r>
          </a:p>
        </p:txBody>
      </p:sp>
    </p:spTree>
    <p:extLst>
      <p:ext uri="{BB962C8B-B14F-4D97-AF65-F5344CB8AC3E}">
        <p14:creationId xmlns:p14="http://schemas.microsoft.com/office/powerpoint/2010/main" val="36004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XFEL Use Case in XDC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9521" y="915475"/>
            <a:ext cx="10781735" cy="151674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XFEL </a:t>
            </a:r>
            <a:r>
              <a:rPr lang="en-US" sz="2000" dirty="0" err="1" smtClean="0"/>
              <a:t>UseCase</a:t>
            </a:r>
            <a:r>
              <a:rPr lang="en-US" sz="2000" dirty="0" smtClean="0"/>
              <a:t> is driving the developments on storage events notifications support</a:t>
            </a:r>
          </a:p>
          <a:p>
            <a:pPr lvl="1"/>
            <a:r>
              <a:rPr lang="en-US" sz="1800" dirty="0" smtClean="0"/>
              <a:t>A reference implementation is done using dCache as backend</a:t>
            </a:r>
          </a:p>
          <a:p>
            <a:r>
              <a:rPr lang="en-US" sz="2000" dirty="0" smtClean="0"/>
              <a:t>Refer to the Patrick’s presentation on Wednesday: </a:t>
            </a:r>
            <a:r>
              <a:rPr lang="en-US" sz="1800" dirty="0" smtClean="0"/>
              <a:t>https</a:t>
            </a:r>
            <a:r>
              <a:rPr lang="en-US" sz="1800" dirty="0"/>
              <a:t>://indico4.twgrid.org/indico/event/8/session/15/contribution/9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04/04/2019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D.Cesini - XDC Project Overview - ISGC2019 - Taipei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230" name="CasellaDiTesto 229"/>
          <p:cNvSpPr txBox="1"/>
          <p:nvPr/>
        </p:nvSpPr>
        <p:spPr>
          <a:xfrm rot="16200000">
            <a:off x="9946584" y="5514240"/>
            <a:ext cx="17723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© Patrick’s </a:t>
            </a:r>
            <a:r>
              <a:rPr lang="en-US" sz="1200" b="1" dirty="0" err="1" smtClean="0"/>
              <a:t>Fuhrmann</a:t>
            </a:r>
            <a:endParaRPr lang="en-US" sz="1200" b="1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125" y="2393085"/>
            <a:ext cx="8565066" cy="402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7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XDC introduction and objectives</a:t>
            </a:r>
          </a:p>
          <a:p>
            <a:endParaRPr lang="en-US" dirty="0"/>
          </a:p>
          <a:p>
            <a:r>
              <a:rPr lang="en-US" dirty="0" smtClean="0"/>
              <a:t>The XDC-1/Pulsar Release: the first year achievements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Next Steps &amp;&amp; Conclusion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04/04/2019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D.Cesini - XDC Project Overview - ISGC2019 - Taipei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913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XDC Release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04/04/2019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D.Cesini - XDC Project Overview - ISGC2019 - Taipei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15" name="Segnaposto contenuto 2"/>
          <p:cNvSpPr>
            <a:spLocks noGrp="1"/>
          </p:cNvSpPr>
          <p:nvPr>
            <p:ph idx="1"/>
          </p:nvPr>
        </p:nvSpPr>
        <p:spPr>
          <a:xfrm>
            <a:off x="40104" y="926184"/>
            <a:ext cx="4827171" cy="542064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Key technical highlights</a:t>
            </a:r>
          </a:p>
          <a:p>
            <a:pPr lvl="1"/>
            <a:r>
              <a:rPr lang="en-US" sz="1900" dirty="0" err="1">
                <a:solidFill>
                  <a:schemeClr val="tx1">
                    <a:alpha val="30000"/>
                  </a:schemeClr>
                </a:solidFill>
              </a:rPr>
              <a:t>OpenIDConnect</a:t>
            </a:r>
            <a:r>
              <a:rPr lang="en-US" sz="1900" dirty="0">
                <a:solidFill>
                  <a:schemeClr val="tx1">
                    <a:alpha val="30000"/>
                  </a:schemeClr>
                </a:solidFill>
              </a:rPr>
              <a:t> support for token based authentication</a:t>
            </a:r>
          </a:p>
          <a:p>
            <a:pPr lvl="1"/>
            <a:r>
              <a:rPr lang="en-US" sz="1900" dirty="0" smtClean="0">
                <a:solidFill>
                  <a:schemeClr val="tx1">
                    <a:alpha val="30000"/>
                  </a:schemeClr>
                </a:solidFill>
              </a:rPr>
              <a:t>new </a:t>
            </a:r>
            <a:r>
              <a:rPr lang="en-US" sz="1900" dirty="0" err="1">
                <a:solidFill>
                  <a:schemeClr val="tx1">
                    <a:alpha val="30000"/>
                  </a:schemeClr>
                </a:solidFill>
              </a:rPr>
              <a:t>QoS</a:t>
            </a:r>
            <a:r>
              <a:rPr lang="en-US" sz="1900" dirty="0">
                <a:solidFill>
                  <a:schemeClr val="tx1">
                    <a:alpha val="30000"/>
                  </a:schemeClr>
                </a:solidFill>
              </a:rPr>
              <a:t> types </a:t>
            </a:r>
            <a:r>
              <a:rPr lang="en-US" sz="1900" dirty="0" smtClean="0">
                <a:solidFill>
                  <a:schemeClr val="tx1">
                    <a:alpha val="30000"/>
                  </a:schemeClr>
                </a:solidFill>
              </a:rPr>
              <a:t>integration and support in dCache, FTS, GFAL</a:t>
            </a:r>
          </a:p>
          <a:p>
            <a:pPr lvl="1"/>
            <a:r>
              <a:rPr lang="en-US" sz="1900" dirty="0" smtClean="0">
                <a:solidFill>
                  <a:schemeClr val="tx1">
                    <a:alpha val="30000"/>
                  </a:schemeClr>
                </a:solidFill>
              </a:rPr>
              <a:t>Orchestrator integration with other components</a:t>
            </a:r>
          </a:p>
          <a:p>
            <a:pPr lvl="1">
              <a:lnSpc>
                <a:spcPct val="100000"/>
              </a:lnSpc>
            </a:pPr>
            <a:r>
              <a:rPr lang="en-US" sz="1900" b="1" dirty="0">
                <a:solidFill>
                  <a:srgbClr val="C00000"/>
                </a:solidFill>
              </a:rPr>
              <a:t>Performance improvements in Onedata</a:t>
            </a:r>
          </a:p>
          <a:p>
            <a:pPr lvl="1">
              <a:lnSpc>
                <a:spcPct val="100000"/>
              </a:lnSpc>
            </a:pPr>
            <a:r>
              <a:rPr lang="en-US" sz="1900" b="1" dirty="0">
                <a:solidFill>
                  <a:srgbClr val="C00000"/>
                </a:solidFill>
              </a:rPr>
              <a:t>Support for groups and roles in Onedata</a:t>
            </a:r>
          </a:p>
          <a:p>
            <a:pPr lvl="1"/>
            <a:r>
              <a:rPr lang="en-US" sz="1900" dirty="0" smtClean="0">
                <a:solidFill>
                  <a:schemeClr val="tx1">
                    <a:alpha val="30000"/>
                  </a:schemeClr>
                </a:solidFill>
              </a:rPr>
              <a:t>EOS-dCache integration </a:t>
            </a:r>
          </a:p>
          <a:p>
            <a:pPr lvl="1">
              <a:lnSpc>
                <a:spcPct val="100000"/>
              </a:lnSpc>
            </a:pPr>
            <a:r>
              <a:rPr lang="en-US" sz="1900" dirty="0">
                <a:solidFill>
                  <a:schemeClr val="tx1">
                    <a:alpha val="30000"/>
                  </a:schemeClr>
                </a:solidFill>
              </a:rPr>
              <a:t>Caching systems instantiation</a:t>
            </a:r>
          </a:p>
          <a:p>
            <a:pPr lvl="1"/>
            <a:r>
              <a:rPr lang="en-US" sz="1900" dirty="0">
                <a:solidFill>
                  <a:schemeClr val="tx1">
                    <a:alpha val="30000"/>
                  </a:schemeClr>
                </a:solidFill>
              </a:rPr>
              <a:t>Storage events notification in dCache</a:t>
            </a:r>
          </a:p>
          <a:p>
            <a:pPr lvl="1"/>
            <a:r>
              <a:rPr lang="en-US" sz="1800" dirty="0" smtClean="0">
                <a:solidFill>
                  <a:schemeClr val="tx1">
                    <a:alpha val="30000"/>
                  </a:schemeClr>
                </a:solidFill>
              </a:rPr>
              <a:t>EOS </a:t>
            </a:r>
            <a:r>
              <a:rPr lang="en-US" sz="1800" dirty="0">
                <a:solidFill>
                  <a:schemeClr val="tx1">
                    <a:alpha val="30000"/>
                  </a:schemeClr>
                </a:solidFill>
              </a:rPr>
              <a:t>c</a:t>
            </a:r>
            <a:r>
              <a:rPr lang="en-US" sz="1800" dirty="0" smtClean="0">
                <a:solidFill>
                  <a:schemeClr val="tx1">
                    <a:alpha val="30000"/>
                  </a:schemeClr>
                </a:solidFill>
              </a:rPr>
              <a:t>aching </a:t>
            </a:r>
            <a:r>
              <a:rPr lang="en-US" sz="1800" dirty="0">
                <a:solidFill>
                  <a:schemeClr val="tx1">
                    <a:alpha val="30000"/>
                  </a:schemeClr>
                </a:solidFill>
              </a:rPr>
              <a:t>with </a:t>
            </a:r>
            <a:r>
              <a:rPr lang="en-US" sz="1800" dirty="0" err="1" smtClean="0">
                <a:solidFill>
                  <a:schemeClr val="tx1">
                    <a:alpha val="30000"/>
                  </a:schemeClr>
                </a:solidFill>
              </a:rPr>
              <a:t>XCache</a:t>
            </a:r>
            <a:r>
              <a:rPr lang="en-US" sz="1800" dirty="0" smtClean="0">
                <a:solidFill>
                  <a:schemeClr val="tx1">
                    <a:alpha val="3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1">
                    <a:alpha val="30000"/>
                  </a:schemeClr>
                </a:solidFill>
              </a:rPr>
              <a:t>for geographic </a:t>
            </a:r>
            <a:r>
              <a:rPr lang="en-US" sz="1800" dirty="0" smtClean="0">
                <a:solidFill>
                  <a:schemeClr val="tx1">
                    <a:alpha val="30000"/>
                  </a:schemeClr>
                </a:solidFill>
              </a:rPr>
              <a:t>deployment</a:t>
            </a:r>
          </a:p>
          <a:p>
            <a:pPr lvl="1"/>
            <a:r>
              <a:rPr lang="en-US" sz="1800" dirty="0">
                <a:solidFill>
                  <a:schemeClr val="tx1">
                    <a:alpha val="30000"/>
                  </a:schemeClr>
                </a:solidFill>
              </a:rPr>
              <a:t>EOS </a:t>
            </a:r>
            <a:r>
              <a:rPr lang="en-US" sz="1800" dirty="0" smtClean="0">
                <a:solidFill>
                  <a:schemeClr val="tx1">
                    <a:alpha val="30000"/>
                  </a:schemeClr>
                </a:solidFill>
              </a:rPr>
              <a:t>external </a:t>
            </a:r>
            <a:r>
              <a:rPr lang="en-US" sz="1800" dirty="0">
                <a:solidFill>
                  <a:schemeClr val="tx1">
                    <a:alpha val="30000"/>
                  </a:schemeClr>
                </a:solidFill>
              </a:rPr>
              <a:t>storage adoption</a:t>
            </a:r>
            <a:endParaRPr lang="en-US" sz="1900" dirty="0" smtClean="0">
              <a:solidFill>
                <a:schemeClr val="tx1">
                  <a:alpha val="30000"/>
                </a:schemeClr>
              </a:solidFill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9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575" y="1223891"/>
            <a:ext cx="6916049" cy="1679446"/>
          </a:xfrm>
          <a:prstGeom prst="rect">
            <a:avLst/>
          </a:prstGeom>
        </p:spPr>
      </p:pic>
      <p:sp>
        <p:nvSpPr>
          <p:cNvPr id="11" name="PoleTekstowe 6"/>
          <p:cNvSpPr txBox="1"/>
          <p:nvPr/>
        </p:nvSpPr>
        <p:spPr>
          <a:xfrm>
            <a:off x="5936973" y="2965870"/>
            <a:ext cx="585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Onedata Transparent POSIX File System </a:t>
            </a:r>
          </a:p>
          <a:p>
            <a:r>
              <a:rPr lang="en-GB" dirty="0"/>
              <a:t>Processing transparently cached data - 37GBytes/sec</a:t>
            </a:r>
          </a:p>
        </p:txBody>
      </p:sp>
      <p:pic>
        <p:nvPicPr>
          <p:cNvPr id="12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475" y="3780750"/>
            <a:ext cx="3748182" cy="3011932"/>
          </a:xfrm>
          <a:prstGeom prst="rect">
            <a:avLst/>
          </a:prstGeom>
        </p:spPr>
      </p:pic>
      <p:sp>
        <p:nvSpPr>
          <p:cNvPr id="13" name="PoleTekstowe 14"/>
          <p:cNvSpPr txBox="1"/>
          <p:nvPr/>
        </p:nvSpPr>
        <p:spPr>
          <a:xfrm>
            <a:off x="6182651" y="4078586"/>
            <a:ext cx="40305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Data Migration at combined </a:t>
            </a:r>
          </a:p>
          <a:p>
            <a:r>
              <a:rPr lang="en-GB" dirty="0">
                <a:solidFill>
                  <a:srgbClr val="FF0000"/>
                </a:solidFill>
              </a:rPr>
              <a:t>Throughput 56 </a:t>
            </a:r>
            <a:r>
              <a:rPr lang="en-GB" dirty="0" err="1">
                <a:solidFill>
                  <a:srgbClr val="FF0000"/>
                </a:solidFill>
              </a:rPr>
              <a:t>Gbit</a:t>
            </a:r>
            <a:r>
              <a:rPr lang="en-GB" dirty="0">
                <a:solidFill>
                  <a:srgbClr val="FF0000"/>
                </a:solidFill>
              </a:rPr>
              <a:t>/s</a:t>
            </a:r>
          </a:p>
        </p:txBody>
      </p:sp>
      <p:sp>
        <p:nvSpPr>
          <p:cNvPr id="14" name="Symbol zastępczy zawartości 2"/>
          <p:cNvSpPr txBox="1">
            <a:spLocks/>
          </p:cNvSpPr>
          <p:nvPr/>
        </p:nvSpPr>
        <p:spPr>
          <a:xfrm>
            <a:off x="9170504" y="3956220"/>
            <a:ext cx="2628923" cy="25533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527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3025" indent="-428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0700" indent="-419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8375" indent="-4095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8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rgbClr val="25133E"/>
              </a:buClr>
              <a:buFontTx/>
              <a:buChar char="-"/>
            </a:pPr>
            <a:r>
              <a:rPr lang="en-GB" sz="2400" b="1" smtClean="0"/>
              <a:t>Data Transfer Mesh</a:t>
            </a:r>
          </a:p>
          <a:p>
            <a:pPr>
              <a:lnSpc>
                <a:spcPct val="110000"/>
              </a:lnSpc>
              <a:buClr>
                <a:srgbClr val="25133E"/>
              </a:buClr>
              <a:buFontTx/>
              <a:buChar char="-"/>
            </a:pPr>
            <a:r>
              <a:rPr lang="en-GB" sz="2400" b="1" smtClean="0"/>
              <a:t>3 Oneproviders connected by 20+Gbit/s links</a:t>
            </a:r>
          </a:p>
          <a:p>
            <a:pPr>
              <a:lnSpc>
                <a:spcPct val="110000"/>
              </a:lnSpc>
              <a:buClr>
                <a:srgbClr val="25133E"/>
              </a:buClr>
              <a:buFontTx/>
              <a:buChar char="-"/>
            </a:pPr>
            <a:r>
              <a:rPr lang="en-GB" sz="2400" b="1" smtClean="0"/>
              <a:t>Transfer data between all them</a:t>
            </a:r>
          </a:p>
          <a:p>
            <a:pPr>
              <a:lnSpc>
                <a:spcPct val="110000"/>
              </a:lnSpc>
              <a:buClr>
                <a:srgbClr val="25133E"/>
              </a:buClr>
              <a:buFontTx/>
              <a:buChar char="-"/>
            </a:pPr>
            <a:r>
              <a:rPr lang="en-GB" sz="2400" b="1" smtClean="0"/>
              <a:t>Single VM Node per Provider</a:t>
            </a:r>
          </a:p>
          <a:p>
            <a:pPr>
              <a:lnSpc>
                <a:spcPct val="110000"/>
              </a:lnSpc>
              <a:buClr>
                <a:srgbClr val="25133E"/>
              </a:buClr>
              <a:buFontTx/>
              <a:buChar char="-"/>
            </a:pPr>
            <a:r>
              <a:rPr lang="en-GB" sz="2400" b="1" smtClean="0"/>
              <a:t>Linear scalability </a:t>
            </a:r>
          </a:p>
          <a:p>
            <a:pPr marL="0" indent="0">
              <a:lnSpc>
                <a:spcPct val="110000"/>
              </a:lnSpc>
              <a:buClr>
                <a:srgbClr val="25133E"/>
              </a:buClr>
              <a:buFontTx/>
              <a:buNone/>
            </a:pP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49620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support in ONEDATA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Redesigned and </a:t>
            </a:r>
            <a:r>
              <a:rPr lang="en-GB" dirty="0" smtClean="0"/>
              <a:t>re-implemented </a:t>
            </a:r>
            <a:r>
              <a:rPr lang="en-GB" dirty="0"/>
              <a:t>internal map reduce system for large scale indices based on single collections</a:t>
            </a:r>
          </a:p>
          <a:p>
            <a:r>
              <a:rPr lang="en-GB" dirty="0"/>
              <a:t>Performance improvements in metadata management subsystem</a:t>
            </a:r>
          </a:p>
          <a:p>
            <a:r>
              <a:rPr lang="en-GB" dirty="0"/>
              <a:t>Interface for external logic depending on metadata streams</a:t>
            </a:r>
          </a:p>
          <a:p>
            <a:r>
              <a:rPr lang="en-GB" dirty="0"/>
              <a:t>Event based streams interfaces optimized and extended filtering options</a:t>
            </a:r>
          </a:p>
          <a:p>
            <a:r>
              <a:rPr lang="en-GB" dirty="0"/>
              <a:t>Integration attributes with POSIX API (</a:t>
            </a:r>
            <a:r>
              <a:rPr lang="en-GB" dirty="0" err="1"/>
              <a:t>xattr</a:t>
            </a:r>
            <a:r>
              <a:rPr lang="en-GB" dirty="0"/>
              <a:t> command works from command line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04/04/2019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D.Cesini - XDC Project Overview - ISGC2019 - Taipei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597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/>
          </p:nvPr>
        </p:nvGraphicFramePr>
        <p:xfrm>
          <a:off x="7825525" y="1861610"/>
          <a:ext cx="1817722" cy="1392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à coins arrondis 3"/>
          <p:cNvSpPr/>
          <p:nvPr/>
        </p:nvSpPr>
        <p:spPr>
          <a:xfrm>
            <a:off x="5161812" y="1749286"/>
            <a:ext cx="1963084" cy="2038621"/>
          </a:xfrm>
          <a:prstGeom prst="roundRect">
            <a:avLst/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5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559" t="-6164" r="-11559" b="-6164"/>
            </a:stretch>
          </a:blip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 anchorCtr="0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DL0/Bulk Archive         </a:t>
            </a:r>
            <a:r>
              <a:rPr lang="en-US" sz="1600" dirty="0"/>
              <a:t>       </a:t>
            </a:r>
            <a:r>
              <a:rPr lang="en-US" dirty="0"/>
              <a:t>x</a:t>
            </a:r>
          </a:p>
        </p:txBody>
      </p:sp>
      <p:cxnSp>
        <p:nvCxnSpPr>
          <p:cNvPr id="9" name="Connecteur en arc 8"/>
          <p:cNvCxnSpPr>
            <a:stCxn id="205" idx="3"/>
            <a:endCxn id="4" idx="1"/>
          </p:cNvCxnSpPr>
          <p:nvPr/>
        </p:nvCxnSpPr>
        <p:spPr>
          <a:xfrm>
            <a:off x="4440310" y="2322988"/>
            <a:ext cx="721503" cy="445609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en arc 11"/>
          <p:cNvCxnSpPr>
            <a:stCxn id="106" idx="3"/>
            <a:endCxn id="4" idx="1"/>
          </p:cNvCxnSpPr>
          <p:nvPr/>
        </p:nvCxnSpPr>
        <p:spPr>
          <a:xfrm flipV="1">
            <a:off x="4461184" y="2768596"/>
            <a:ext cx="700629" cy="834076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3" name="Rectangle à coins arrondis 52"/>
          <p:cNvSpPr/>
          <p:nvPr/>
        </p:nvSpPr>
        <p:spPr>
          <a:xfrm>
            <a:off x="8159076" y="5163328"/>
            <a:ext cx="1179720" cy="768924"/>
          </a:xfrm>
          <a:prstGeom prst="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Scientist Interface</a:t>
            </a:r>
          </a:p>
        </p:txBody>
      </p:sp>
      <p:cxnSp>
        <p:nvCxnSpPr>
          <p:cNvPr id="34" name="Connecteur en arc 33"/>
          <p:cNvCxnSpPr>
            <a:stCxn id="4" idx="3"/>
            <a:endCxn id="3" idx="1"/>
          </p:cNvCxnSpPr>
          <p:nvPr/>
        </p:nvCxnSpPr>
        <p:spPr>
          <a:xfrm flipV="1">
            <a:off x="7124897" y="2557696"/>
            <a:ext cx="700629" cy="21090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en arc 35"/>
          <p:cNvCxnSpPr>
            <a:stCxn id="3" idx="2"/>
            <a:endCxn id="59" idx="1"/>
          </p:cNvCxnSpPr>
          <p:nvPr/>
        </p:nvCxnSpPr>
        <p:spPr>
          <a:xfrm rot="5400000">
            <a:off x="8498063" y="3490108"/>
            <a:ext cx="472649" cy="1270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en arc 45"/>
          <p:cNvCxnSpPr>
            <a:stCxn id="59" idx="3"/>
            <a:endCxn id="53" idx="0"/>
          </p:cNvCxnSpPr>
          <p:nvPr/>
        </p:nvCxnSpPr>
        <p:spPr>
          <a:xfrm rot="16200000" flipH="1">
            <a:off x="8508511" y="4922903"/>
            <a:ext cx="466300" cy="1455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Cylindre 58"/>
          <p:cNvSpPr/>
          <p:nvPr/>
        </p:nvSpPr>
        <p:spPr>
          <a:xfrm>
            <a:off x="8159076" y="3726434"/>
            <a:ext cx="1150620" cy="970595"/>
          </a:xfrm>
          <a:prstGeom prst="can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DL3 / High level data</a:t>
            </a:r>
          </a:p>
        </p:txBody>
      </p:sp>
      <p:grpSp>
        <p:nvGrpSpPr>
          <p:cNvPr id="206" name="Groupe 205"/>
          <p:cNvGrpSpPr/>
          <p:nvPr/>
        </p:nvGrpSpPr>
        <p:grpSpPr>
          <a:xfrm>
            <a:off x="1728423" y="1694935"/>
            <a:ext cx="2711886" cy="1157594"/>
            <a:chOff x="1108634" y="5595286"/>
            <a:chExt cx="2711886" cy="1157594"/>
          </a:xfrm>
        </p:grpSpPr>
        <p:sp>
          <p:nvSpPr>
            <p:cNvPr id="204" name="Rectangle à coins arrondis 203"/>
            <p:cNvSpPr/>
            <p:nvPr/>
          </p:nvSpPr>
          <p:spPr>
            <a:xfrm>
              <a:off x="1108634" y="5595286"/>
              <a:ext cx="2711886" cy="1157594"/>
            </a:xfrm>
            <a:prstGeom prst="roundRect">
              <a:avLst/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r="28000"/>
              </a:stretch>
            </a:blipFill>
            <a:ln>
              <a:solidFill>
                <a:schemeClr val="accent1">
                  <a:shade val="50000"/>
                </a:schemeClr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en-US" dirty="0"/>
                <a:t>Canary Island         ,   </a:t>
              </a:r>
            </a:p>
          </p:txBody>
        </p:sp>
        <p:sp>
          <p:nvSpPr>
            <p:cNvPr id="205" name="Rectangle à coins arrondis 204"/>
            <p:cNvSpPr/>
            <p:nvPr/>
          </p:nvSpPr>
          <p:spPr>
            <a:xfrm>
              <a:off x="2967080" y="6013835"/>
              <a:ext cx="853440" cy="41900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Online Process</a:t>
              </a:r>
            </a:p>
          </p:txBody>
        </p:sp>
      </p:grpSp>
      <p:grpSp>
        <p:nvGrpSpPr>
          <p:cNvPr id="104" name="Groupe 103"/>
          <p:cNvGrpSpPr/>
          <p:nvPr/>
        </p:nvGrpSpPr>
        <p:grpSpPr>
          <a:xfrm>
            <a:off x="1749297" y="2974620"/>
            <a:ext cx="2711886" cy="1157594"/>
            <a:chOff x="1108634" y="5595286"/>
            <a:chExt cx="2711886" cy="1157594"/>
          </a:xfrm>
        </p:grpSpPr>
        <p:sp>
          <p:nvSpPr>
            <p:cNvPr id="105" name="Rectangle à coins arrondis 104"/>
            <p:cNvSpPr/>
            <p:nvPr/>
          </p:nvSpPr>
          <p:spPr>
            <a:xfrm>
              <a:off x="1108634" y="5595286"/>
              <a:ext cx="2711886" cy="1157594"/>
            </a:xfrm>
            <a:prstGeom prst="roundRect">
              <a:avLst/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r="28000"/>
              </a:stretch>
            </a:blipFill>
            <a:ln>
              <a:solidFill>
                <a:schemeClr val="accent1">
                  <a:shade val="50000"/>
                </a:schemeClr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en-US" dirty="0"/>
                <a:t>Chile             ,   </a:t>
              </a:r>
            </a:p>
          </p:txBody>
        </p:sp>
        <p:sp>
          <p:nvSpPr>
            <p:cNvPr id="106" name="Rectangle à coins arrondis 105"/>
            <p:cNvSpPr/>
            <p:nvPr/>
          </p:nvSpPr>
          <p:spPr>
            <a:xfrm>
              <a:off x="2967080" y="6013835"/>
              <a:ext cx="853440" cy="41900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Online Process</a:t>
              </a:r>
            </a:p>
          </p:txBody>
        </p:sp>
      </p:grpSp>
      <p:sp>
        <p:nvSpPr>
          <p:cNvPr id="21" name="Google Shape;73;p7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endParaRPr lang="es-ES" sz="1200" dirty="0">
              <a:solidFill>
                <a:schemeClr val="dk2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CTA Use Case Workflow in XDC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323253" y="4487979"/>
            <a:ext cx="1991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20PB/</a:t>
            </a:r>
            <a:r>
              <a:rPr lang="en-US" sz="2000" b="1" dirty="0" err="1" smtClean="0"/>
              <a:t>yr</a:t>
            </a:r>
            <a:endParaRPr lang="en-US" sz="2000" b="1" dirty="0" smtClean="0"/>
          </a:p>
          <a:p>
            <a:r>
              <a:rPr lang="en-US" sz="2000" b="1" dirty="0" smtClean="0"/>
              <a:t>Max 500 files/s</a:t>
            </a:r>
            <a:endParaRPr lang="en-US" sz="2000" b="1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04/04/2019</a:t>
            </a:r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D.Cesini - XDC Project Overview - ISGC2019 - Taipei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048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53" grpId="0" animBg="1"/>
      <p:bldP spid="59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/>
          </p:nvPr>
        </p:nvGraphicFramePr>
        <p:xfrm>
          <a:off x="7825525" y="1861610"/>
          <a:ext cx="1817722" cy="1392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à coins arrondis 3"/>
          <p:cNvSpPr/>
          <p:nvPr/>
        </p:nvSpPr>
        <p:spPr>
          <a:xfrm>
            <a:off x="5161812" y="1749286"/>
            <a:ext cx="1963084" cy="2038621"/>
          </a:xfrm>
          <a:prstGeom prst="roundRect">
            <a:avLst/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5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559" t="-6164" r="-11559" b="-6164"/>
            </a:stretch>
          </a:blip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 anchorCtr="0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DL0/Bulk Archive         </a:t>
            </a:r>
            <a:r>
              <a:rPr lang="en-US" sz="1600" dirty="0"/>
              <a:t>       </a:t>
            </a:r>
            <a:r>
              <a:rPr lang="en-US" dirty="0"/>
              <a:t>x</a:t>
            </a:r>
          </a:p>
        </p:txBody>
      </p:sp>
      <p:cxnSp>
        <p:nvCxnSpPr>
          <p:cNvPr id="9" name="Connecteur en arc 8"/>
          <p:cNvCxnSpPr>
            <a:stCxn id="205" idx="3"/>
            <a:endCxn id="4" idx="1"/>
          </p:cNvCxnSpPr>
          <p:nvPr/>
        </p:nvCxnSpPr>
        <p:spPr>
          <a:xfrm>
            <a:off x="4440310" y="2322988"/>
            <a:ext cx="721503" cy="445609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en arc 11"/>
          <p:cNvCxnSpPr>
            <a:stCxn id="106" idx="3"/>
            <a:endCxn id="4" idx="1"/>
          </p:cNvCxnSpPr>
          <p:nvPr/>
        </p:nvCxnSpPr>
        <p:spPr>
          <a:xfrm flipV="1">
            <a:off x="4461184" y="2768596"/>
            <a:ext cx="700629" cy="834076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3" name="Rectangle à coins arrondis 52"/>
          <p:cNvSpPr/>
          <p:nvPr/>
        </p:nvSpPr>
        <p:spPr>
          <a:xfrm>
            <a:off x="8159076" y="5163328"/>
            <a:ext cx="1179720" cy="768924"/>
          </a:xfrm>
          <a:prstGeom prst="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Scientist Interface</a:t>
            </a:r>
          </a:p>
        </p:txBody>
      </p:sp>
      <p:cxnSp>
        <p:nvCxnSpPr>
          <p:cNvPr id="34" name="Connecteur en arc 33"/>
          <p:cNvCxnSpPr>
            <a:stCxn id="4" idx="3"/>
            <a:endCxn id="3" idx="1"/>
          </p:cNvCxnSpPr>
          <p:nvPr/>
        </p:nvCxnSpPr>
        <p:spPr>
          <a:xfrm flipV="1">
            <a:off x="7124897" y="2557696"/>
            <a:ext cx="700629" cy="21090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en arc 35"/>
          <p:cNvCxnSpPr>
            <a:stCxn id="3" idx="2"/>
            <a:endCxn id="59" idx="1"/>
          </p:cNvCxnSpPr>
          <p:nvPr/>
        </p:nvCxnSpPr>
        <p:spPr>
          <a:xfrm rot="5400000">
            <a:off x="8498063" y="3490108"/>
            <a:ext cx="472649" cy="1270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en arc 45"/>
          <p:cNvCxnSpPr>
            <a:stCxn id="59" idx="3"/>
            <a:endCxn id="53" idx="0"/>
          </p:cNvCxnSpPr>
          <p:nvPr/>
        </p:nvCxnSpPr>
        <p:spPr>
          <a:xfrm rot="16200000" flipH="1">
            <a:off x="8508511" y="4922903"/>
            <a:ext cx="466300" cy="1455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Cylindre 58"/>
          <p:cNvSpPr/>
          <p:nvPr/>
        </p:nvSpPr>
        <p:spPr>
          <a:xfrm>
            <a:off x="8159076" y="3726434"/>
            <a:ext cx="1150620" cy="970595"/>
          </a:xfrm>
          <a:prstGeom prst="can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DL3 / High level data</a:t>
            </a:r>
          </a:p>
        </p:txBody>
      </p:sp>
      <p:grpSp>
        <p:nvGrpSpPr>
          <p:cNvPr id="206" name="Groupe 205"/>
          <p:cNvGrpSpPr/>
          <p:nvPr/>
        </p:nvGrpSpPr>
        <p:grpSpPr>
          <a:xfrm>
            <a:off x="1728423" y="1694935"/>
            <a:ext cx="2711886" cy="1157594"/>
            <a:chOff x="1108634" y="5595286"/>
            <a:chExt cx="2711886" cy="1157594"/>
          </a:xfrm>
        </p:grpSpPr>
        <p:sp>
          <p:nvSpPr>
            <p:cNvPr id="204" name="Rectangle à coins arrondis 203"/>
            <p:cNvSpPr/>
            <p:nvPr/>
          </p:nvSpPr>
          <p:spPr>
            <a:xfrm>
              <a:off x="1108634" y="5595286"/>
              <a:ext cx="2711886" cy="1157594"/>
            </a:xfrm>
            <a:prstGeom prst="roundRect">
              <a:avLst/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r="28000"/>
              </a:stretch>
            </a:blipFill>
            <a:ln>
              <a:solidFill>
                <a:schemeClr val="accent1">
                  <a:shade val="50000"/>
                </a:schemeClr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en-US" dirty="0"/>
                <a:t>Canary Island         ,   </a:t>
              </a:r>
            </a:p>
          </p:txBody>
        </p:sp>
        <p:sp>
          <p:nvSpPr>
            <p:cNvPr id="205" name="Rectangle à coins arrondis 204"/>
            <p:cNvSpPr/>
            <p:nvPr/>
          </p:nvSpPr>
          <p:spPr>
            <a:xfrm>
              <a:off x="2967080" y="6013835"/>
              <a:ext cx="853440" cy="41900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Online Process</a:t>
              </a:r>
            </a:p>
          </p:txBody>
        </p:sp>
      </p:grpSp>
      <p:grpSp>
        <p:nvGrpSpPr>
          <p:cNvPr id="104" name="Groupe 103"/>
          <p:cNvGrpSpPr/>
          <p:nvPr/>
        </p:nvGrpSpPr>
        <p:grpSpPr>
          <a:xfrm>
            <a:off x="1749297" y="2974620"/>
            <a:ext cx="2711886" cy="1157594"/>
            <a:chOff x="1108634" y="5595286"/>
            <a:chExt cx="2711886" cy="1157594"/>
          </a:xfrm>
        </p:grpSpPr>
        <p:sp>
          <p:nvSpPr>
            <p:cNvPr id="105" name="Rectangle à coins arrondis 104"/>
            <p:cNvSpPr/>
            <p:nvPr/>
          </p:nvSpPr>
          <p:spPr>
            <a:xfrm>
              <a:off x="1108634" y="5595286"/>
              <a:ext cx="2711886" cy="1157594"/>
            </a:xfrm>
            <a:prstGeom prst="roundRect">
              <a:avLst/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r="28000"/>
              </a:stretch>
            </a:blipFill>
            <a:ln>
              <a:solidFill>
                <a:schemeClr val="accent1">
                  <a:shade val="50000"/>
                </a:schemeClr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en-US" dirty="0"/>
                <a:t>Chile             ,   </a:t>
              </a:r>
            </a:p>
          </p:txBody>
        </p:sp>
        <p:sp>
          <p:nvSpPr>
            <p:cNvPr id="106" name="Rectangle à coins arrondis 105"/>
            <p:cNvSpPr/>
            <p:nvPr/>
          </p:nvSpPr>
          <p:spPr>
            <a:xfrm>
              <a:off x="2967080" y="6013835"/>
              <a:ext cx="853440" cy="41900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Online Process</a:t>
              </a:r>
            </a:p>
          </p:txBody>
        </p:sp>
      </p:grpSp>
      <p:pic>
        <p:nvPicPr>
          <p:cNvPr id="23" name="Imag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176" y="1839032"/>
            <a:ext cx="1615840" cy="1550924"/>
          </a:xfrm>
          <a:prstGeom prst="rect">
            <a:avLst/>
          </a:prstGeom>
        </p:spPr>
      </p:pic>
      <p:sp>
        <p:nvSpPr>
          <p:cNvPr id="21" name="Google Shape;73;p7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endParaRPr lang="es-ES" sz="1200" dirty="0">
              <a:solidFill>
                <a:schemeClr val="dk2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CTA Use Case Workflow in XDC</a:t>
            </a:r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04/04/2019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D.Cesini - XDC Project Overview - ISGC2019 - Taipei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5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CTA Use Case Workflow in XDC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04/04/2019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D.Cesini - XDC Project Overview - ISGC2019 - Taipei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24</a:t>
            </a:fld>
            <a:endParaRPr lang="it-IT" dirty="0"/>
          </a:p>
        </p:txBody>
      </p:sp>
      <p:sp>
        <p:nvSpPr>
          <p:cNvPr id="26" name="Rectangle 5"/>
          <p:cNvSpPr/>
          <p:nvPr/>
        </p:nvSpPr>
        <p:spPr>
          <a:xfrm>
            <a:off x="2407326" y="1180458"/>
            <a:ext cx="6121897" cy="3515360"/>
          </a:xfrm>
          <a:prstGeom prst="rect">
            <a:avLst/>
          </a:prstGeom>
          <a:blipFill>
            <a:blip r:embed="rId2"/>
            <a:srcRect/>
            <a:stretch>
              <a:fillRect l="39415" t="39247" r="-573" b="3924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èche droite 30"/>
          <p:cNvSpPr/>
          <p:nvPr/>
        </p:nvSpPr>
        <p:spPr>
          <a:xfrm>
            <a:off x="7937781" y="3715985"/>
            <a:ext cx="1408861" cy="7371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fr-FR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Query</a:t>
            </a:r>
            <a:r>
              <a:rPr lang="fr-F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by Metadata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Accolades 32"/>
          <p:cNvSpPr/>
          <p:nvPr/>
        </p:nvSpPr>
        <p:spPr>
          <a:xfrm>
            <a:off x="9313510" y="3772099"/>
            <a:ext cx="1359243" cy="618091"/>
          </a:xfrm>
          <a:prstGeom prst="bracePai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Restquery</a:t>
            </a:r>
            <a:endParaRPr lang="en-US" sz="1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Flèche droite 35"/>
          <p:cNvSpPr/>
          <p:nvPr/>
        </p:nvSpPr>
        <p:spPr>
          <a:xfrm>
            <a:off x="8099761" y="1852760"/>
            <a:ext cx="1822803" cy="5712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Query</a:t>
            </a:r>
            <a:r>
              <a:rPr lang="fr-F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fr-FR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LFN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Organigramme : Multidocument 58"/>
          <p:cNvSpPr/>
          <p:nvPr/>
        </p:nvSpPr>
        <p:spPr>
          <a:xfrm>
            <a:off x="7057437" y="1769894"/>
            <a:ext cx="1043184" cy="82492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File System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Flèche angle droit à deux pointes 59"/>
          <p:cNvSpPr/>
          <p:nvPr/>
        </p:nvSpPr>
        <p:spPr>
          <a:xfrm rot="10800000">
            <a:off x="3302666" y="1972304"/>
            <a:ext cx="3607786" cy="1759304"/>
          </a:xfrm>
          <a:prstGeom prst="leftUpArrow">
            <a:avLst>
              <a:gd name="adj1" fmla="val 14120"/>
              <a:gd name="adj2" fmla="val 1812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Flèche droite 62"/>
          <p:cNvSpPr/>
          <p:nvPr/>
        </p:nvSpPr>
        <p:spPr>
          <a:xfrm>
            <a:off x="4454951" y="3962262"/>
            <a:ext cx="2038613" cy="335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Organigramme : Disque magnétique 63"/>
          <p:cNvSpPr/>
          <p:nvPr/>
        </p:nvSpPr>
        <p:spPr>
          <a:xfrm>
            <a:off x="6523503" y="3740363"/>
            <a:ext cx="1356043" cy="73715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Metadata</a:t>
            </a:r>
            <a:r>
              <a:rPr lang="fr-FR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Flèche droite 64"/>
          <p:cNvSpPr/>
          <p:nvPr/>
        </p:nvSpPr>
        <p:spPr>
          <a:xfrm>
            <a:off x="2377387" y="2029086"/>
            <a:ext cx="1054254" cy="4300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ingest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Organigramme : Multidocument 66"/>
          <p:cNvSpPr/>
          <p:nvPr/>
        </p:nvSpPr>
        <p:spPr>
          <a:xfrm>
            <a:off x="879800" y="1953635"/>
            <a:ext cx="1380542" cy="855826"/>
          </a:xfrm>
          <a:prstGeom prst="flowChartMultidocumen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Generator</a:t>
            </a:r>
            <a:r>
              <a:rPr lang="fr-FR" sz="16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6" name="Gruppo 55"/>
          <p:cNvGrpSpPr/>
          <p:nvPr/>
        </p:nvGrpSpPr>
        <p:grpSpPr>
          <a:xfrm>
            <a:off x="2995106" y="3720728"/>
            <a:ext cx="1401610" cy="2371859"/>
            <a:chOff x="4426342" y="3720728"/>
            <a:chExt cx="1401610" cy="2371859"/>
          </a:xfrm>
        </p:grpSpPr>
        <p:sp>
          <p:nvSpPr>
            <p:cNvPr id="32" name="Rectangle 60"/>
            <p:cNvSpPr/>
            <p:nvPr/>
          </p:nvSpPr>
          <p:spPr>
            <a:xfrm rot="16200000">
              <a:off x="4206802" y="3940268"/>
              <a:ext cx="1840690" cy="14016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        </a:t>
              </a:r>
              <a:r>
                <a:rPr lang="fr-FR" sz="16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preprocessing</a:t>
              </a:r>
              <a:endParaRPr lang="en-US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Organigramme : Jonction de sommaire 61"/>
            <p:cNvSpPr/>
            <p:nvPr/>
          </p:nvSpPr>
          <p:spPr>
            <a:xfrm>
              <a:off x="4426342" y="5395770"/>
              <a:ext cx="1351648" cy="696817"/>
            </a:xfrm>
            <a:prstGeom prst="flowChartSummingJunction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CTA HDF5 </a:t>
              </a:r>
              <a:r>
                <a:rPr lang="fr-FR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Extraction</a:t>
              </a:r>
              <a:endPara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632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CTA Use Case Workflow in XDC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04/04/2019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D.Cesini - XDC Project Overview - ISGC2019 - Taipei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25</a:t>
            </a:fld>
            <a:endParaRPr lang="it-IT" dirty="0"/>
          </a:p>
        </p:txBody>
      </p:sp>
      <p:sp>
        <p:nvSpPr>
          <p:cNvPr id="26" name="Rectangle 5"/>
          <p:cNvSpPr/>
          <p:nvPr/>
        </p:nvSpPr>
        <p:spPr>
          <a:xfrm>
            <a:off x="2407326" y="1180458"/>
            <a:ext cx="6121897" cy="3515360"/>
          </a:xfrm>
          <a:prstGeom prst="rect">
            <a:avLst/>
          </a:prstGeom>
          <a:blipFill>
            <a:blip r:embed="rId2"/>
            <a:srcRect/>
            <a:stretch>
              <a:fillRect l="39415" t="39247" r="-573" b="3924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èche droite 30"/>
          <p:cNvSpPr/>
          <p:nvPr/>
        </p:nvSpPr>
        <p:spPr>
          <a:xfrm>
            <a:off x="7937781" y="3715985"/>
            <a:ext cx="1408861" cy="7371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fr-FR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Query</a:t>
            </a:r>
            <a:r>
              <a:rPr lang="fr-F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by Metadata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Accolades 32"/>
          <p:cNvSpPr/>
          <p:nvPr/>
        </p:nvSpPr>
        <p:spPr>
          <a:xfrm>
            <a:off x="9313510" y="3772099"/>
            <a:ext cx="1359243" cy="618091"/>
          </a:xfrm>
          <a:prstGeom prst="bracePai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Restquery</a:t>
            </a:r>
            <a:endParaRPr lang="en-US" sz="1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Flèche droite 35"/>
          <p:cNvSpPr/>
          <p:nvPr/>
        </p:nvSpPr>
        <p:spPr>
          <a:xfrm>
            <a:off x="8099761" y="1852760"/>
            <a:ext cx="1822803" cy="5712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Query</a:t>
            </a:r>
            <a:r>
              <a:rPr lang="fr-F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fr-FR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LFN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Organigramme : Multidocument 58"/>
          <p:cNvSpPr/>
          <p:nvPr/>
        </p:nvSpPr>
        <p:spPr>
          <a:xfrm>
            <a:off x="7057437" y="1769894"/>
            <a:ext cx="1043184" cy="82492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File System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Flèche angle droit à deux pointes 59"/>
          <p:cNvSpPr/>
          <p:nvPr/>
        </p:nvSpPr>
        <p:spPr>
          <a:xfrm rot="10800000">
            <a:off x="3302666" y="1972304"/>
            <a:ext cx="3607786" cy="1759304"/>
          </a:xfrm>
          <a:prstGeom prst="leftUpArrow">
            <a:avLst>
              <a:gd name="adj1" fmla="val 14120"/>
              <a:gd name="adj2" fmla="val 1812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Flèche droite 62"/>
          <p:cNvSpPr/>
          <p:nvPr/>
        </p:nvSpPr>
        <p:spPr>
          <a:xfrm>
            <a:off x="4454951" y="3962262"/>
            <a:ext cx="2038613" cy="335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Organigramme : Disque magnétique 63"/>
          <p:cNvSpPr/>
          <p:nvPr/>
        </p:nvSpPr>
        <p:spPr>
          <a:xfrm>
            <a:off x="6523503" y="3740363"/>
            <a:ext cx="1356043" cy="73715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Metadata</a:t>
            </a:r>
            <a:r>
              <a:rPr lang="fr-FR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Flèche droite 64"/>
          <p:cNvSpPr/>
          <p:nvPr/>
        </p:nvSpPr>
        <p:spPr>
          <a:xfrm>
            <a:off x="2377387" y="2029086"/>
            <a:ext cx="1054254" cy="4300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ingest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Organigramme : Multidocument 66"/>
          <p:cNvSpPr/>
          <p:nvPr/>
        </p:nvSpPr>
        <p:spPr>
          <a:xfrm>
            <a:off x="879800" y="1953635"/>
            <a:ext cx="1380542" cy="855826"/>
          </a:xfrm>
          <a:prstGeom prst="flowChartMultidocumen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Generator</a:t>
            </a:r>
            <a:r>
              <a:rPr lang="fr-FR" sz="16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6" name="Gruppo 55"/>
          <p:cNvGrpSpPr/>
          <p:nvPr/>
        </p:nvGrpSpPr>
        <p:grpSpPr>
          <a:xfrm>
            <a:off x="2995106" y="3720728"/>
            <a:ext cx="1401610" cy="2371859"/>
            <a:chOff x="4426342" y="3720728"/>
            <a:chExt cx="1401610" cy="2371859"/>
          </a:xfrm>
        </p:grpSpPr>
        <p:sp>
          <p:nvSpPr>
            <p:cNvPr id="32" name="Rectangle 60"/>
            <p:cNvSpPr/>
            <p:nvPr/>
          </p:nvSpPr>
          <p:spPr>
            <a:xfrm rot="16200000">
              <a:off x="4206802" y="3940268"/>
              <a:ext cx="1840690" cy="14016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        </a:t>
              </a:r>
              <a:r>
                <a:rPr lang="fr-FR" sz="16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preprocessing</a:t>
              </a:r>
              <a:endParaRPr lang="en-US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Organigramme : Jonction de sommaire 61"/>
            <p:cNvSpPr/>
            <p:nvPr/>
          </p:nvSpPr>
          <p:spPr>
            <a:xfrm>
              <a:off x="4426342" y="5395770"/>
              <a:ext cx="1351648" cy="696817"/>
            </a:xfrm>
            <a:prstGeom prst="flowChartSummingJunction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CTA HDF5 </a:t>
              </a:r>
              <a:r>
                <a:rPr lang="fr-FR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Extraction</a:t>
              </a:r>
              <a:endPara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4516366" y="1769894"/>
            <a:ext cx="4774930" cy="4662305"/>
            <a:chOff x="6988349" y="1781374"/>
            <a:chExt cx="4774930" cy="4662305"/>
          </a:xfrm>
        </p:grpSpPr>
        <p:pic>
          <p:nvPicPr>
            <p:cNvPr id="20" name="Image 25"/>
            <p:cNvPicPr/>
            <p:nvPr/>
          </p:nvPicPr>
          <p:blipFill rotWithShape="1">
            <a:blip r:embed="rId3"/>
            <a:srcRect r="16742" b="32882"/>
            <a:stretch/>
          </p:blipFill>
          <p:spPr>
            <a:xfrm>
              <a:off x="6988349" y="1781374"/>
              <a:ext cx="3957550" cy="2668171"/>
            </a:xfrm>
            <a:prstGeom prst="rect">
              <a:avLst/>
            </a:prstGeom>
          </p:spPr>
        </p:pic>
        <p:grpSp>
          <p:nvGrpSpPr>
            <p:cNvPr id="21" name="Gruppo 20"/>
            <p:cNvGrpSpPr/>
            <p:nvPr/>
          </p:nvGrpSpPr>
          <p:grpSpPr>
            <a:xfrm>
              <a:off x="8237700" y="3840024"/>
              <a:ext cx="3525579" cy="2603655"/>
              <a:chOff x="1107325" y="3211417"/>
              <a:chExt cx="3525579" cy="2603655"/>
            </a:xfrm>
          </p:grpSpPr>
          <p:sp>
            <p:nvSpPr>
              <p:cNvPr id="22" name="Cylindre 7"/>
              <p:cNvSpPr/>
              <p:nvPr/>
            </p:nvSpPr>
            <p:spPr>
              <a:xfrm>
                <a:off x="1265050" y="5048222"/>
                <a:ext cx="960120" cy="76685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350" dirty="0"/>
                  <a:t> POSIX</a:t>
                </a:r>
              </a:p>
              <a:p>
                <a:pPr algn="ctr"/>
                <a:r>
                  <a:rPr lang="fr-FR" sz="1350" dirty="0"/>
                  <a:t>40TB</a:t>
                </a:r>
                <a:endParaRPr lang="en-US" sz="1350" dirty="0"/>
              </a:p>
            </p:txBody>
          </p:sp>
          <p:sp>
            <p:nvSpPr>
              <p:cNvPr id="23" name="Cube 8"/>
              <p:cNvSpPr/>
              <p:nvPr/>
            </p:nvSpPr>
            <p:spPr>
              <a:xfrm>
                <a:off x="1107325" y="4294926"/>
                <a:ext cx="1601759" cy="67934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350" dirty="0"/>
                  <a:t>LAPP-PROVIDER</a:t>
                </a:r>
                <a:endParaRPr lang="en-US" sz="1350" dirty="0"/>
              </a:p>
            </p:txBody>
          </p:sp>
          <p:sp>
            <p:nvSpPr>
              <p:cNvPr id="24" name="Cube 10"/>
              <p:cNvSpPr/>
              <p:nvPr/>
            </p:nvSpPr>
            <p:spPr>
              <a:xfrm>
                <a:off x="1758835" y="3211417"/>
                <a:ext cx="2000250" cy="39901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350" dirty="0"/>
                  <a:t>SPACE-CTA</a:t>
                </a:r>
                <a:endParaRPr lang="en-US" sz="1350" dirty="0"/>
              </a:p>
            </p:txBody>
          </p:sp>
          <p:sp>
            <p:nvSpPr>
              <p:cNvPr id="25" name="Cylindre 14"/>
              <p:cNvSpPr/>
              <p:nvPr/>
            </p:nvSpPr>
            <p:spPr>
              <a:xfrm>
                <a:off x="2634528" y="5048222"/>
                <a:ext cx="960120" cy="76685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350" dirty="0"/>
                  <a:t>S3</a:t>
                </a:r>
              </a:p>
              <a:p>
                <a:pPr algn="ctr"/>
                <a:r>
                  <a:rPr lang="fr-FR" sz="1350" dirty="0"/>
                  <a:t>4TB</a:t>
                </a:r>
                <a:endParaRPr lang="en-US" sz="1350" dirty="0"/>
              </a:p>
            </p:txBody>
          </p:sp>
          <p:sp>
            <p:nvSpPr>
              <p:cNvPr id="38" name="Cube 15"/>
              <p:cNvSpPr/>
              <p:nvPr/>
            </p:nvSpPr>
            <p:spPr>
              <a:xfrm>
                <a:off x="2765686" y="4305038"/>
                <a:ext cx="1849582" cy="473606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350" dirty="0"/>
                  <a:t>CC-PROVIDER-02</a:t>
                </a:r>
                <a:endParaRPr lang="en-US" sz="1350" dirty="0"/>
              </a:p>
            </p:txBody>
          </p:sp>
          <p:sp>
            <p:nvSpPr>
              <p:cNvPr id="39" name="Cylindre 16"/>
              <p:cNvSpPr/>
              <p:nvPr/>
            </p:nvSpPr>
            <p:spPr>
              <a:xfrm>
                <a:off x="3672784" y="5048222"/>
                <a:ext cx="960120" cy="76685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350" dirty="0"/>
                  <a:t>POSIX</a:t>
                </a:r>
              </a:p>
              <a:p>
                <a:pPr algn="ctr"/>
                <a:r>
                  <a:rPr lang="fr-FR" sz="1350" dirty="0"/>
                  <a:t>6TB</a:t>
                </a:r>
                <a:endParaRPr lang="en-US" sz="1350" dirty="0"/>
              </a:p>
            </p:txBody>
          </p:sp>
          <p:cxnSp>
            <p:nvCxnSpPr>
              <p:cNvPr id="40" name="Connecteur en angle 19"/>
              <p:cNvCxnSpPr>
                <a:stCxn id="24" idx="3"/>
                <a:endCxn id="23" idx="0"/>
              </p:cNvCxnSpPr>
              <p:nvPr/>
            </p:nvCxnSpPr>
            <p:spPr>
              <a:xfrm rot="5400000">
                <a:off x="1956113" y="3541956"/>
                <a:ext cx="684498" cy="821443"/>
              </a:xfrm>
              <a:prstGeom prst="bentConnector3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en angle 20"/>
              <p:cNvCxnSpPr>
                <a:stCxn id="24" idx="3"/>
                <a:endCxn id="38" idx="0"/>
              </p:cNvCxnSpPr>
              <p:nvPr/>
            </p:nvCxnSpPr>
            <p:spPr>
              <a:xfrm rot="16200000" flipH="1">
                <a:off x="2882076" y="3437435"/>
                <a:ext cx="694610" cy="1040594"/>
              </a:xfrm>
              <a:prstGeom prst="bentConnector3">
                <a:avLst>
                  <a:gd name="adj1" fmla="val 50000"/>
                </a:avLst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en angle 23"/>
              <p:cNvCxnSpPr>
                <a:stCxn id="38" idx="3"/>
                <a:endCxn id="25" idx="1"/>
              </p:cNvCxnSpPr>
              <p:nvPr/>
            </p:nvCxnSpPr>
            <p:spPr>
              <a:xfrm rot="5400000">
                <a:off x="3238144" y="4655090"/>
                <a:ext cx="269579" cy="516688"/>
              </a:xfrm>
              <a:prstGeom prst="bentConnector3">
                <a:avLst>
                  <a:gd name="adj1" fmla="val 50000"/>
                </a:avLst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en angle 26"/>
              <p:cNvCxnSpPr>
                <a:stCxn id="38" idx="3"/>
                <a:endCxn id="39" idx="1"/>
              </p:cNvCxnSpPr>
              <p:nvPr/>
            </p:nvCxnSpPr>
            <p:spPr>
              <a:xfrm rot="16200000" flipH="1">
                <a:off x="3757271" y="4652649"/>
                <a:ext cx="269579" cy="521568"/>
              </a:xfrm>
              <a:prstGeom prst="bentConnector3">
                <a:avLst>
                  <a:gd name="adj1" fmla="val 50000"/>
                </a:avLst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en angle 29"/>
              <p:cNvCxnSpPr>
                <a:stCxn id="23" idx="3"/>
                <a:endCxn id="22" idx="1"/>
              </p:cNvCxnSpPr>
              <p:nvPr/>
            </p:nvCxnSpPr>
            <p:spPr>
              <a:xfrm rot="16200000" flipH="1">
                <a:off x="1694482" y="4997594"/>
                <a:ext cx="73950" cy="27306"/>
              </a:xfrm>
              <a:prstGeom prst="bentConnector3">
                <a:avLst>
                  <a:gd name="adj1" fmla="val 50000"/>
                </a:avLst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0470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CTA Use Case Workflow in XDC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04/04/2019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D.Cesini - XDC Project Overview - ISGC2019 - Taipei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26</a:t>
            </a:fld>
            <a:endParaRPr lang="it-IT" dirty="0"/>
          </a:p>
        </p:txBody>
      </p:sp>
      <p:sp>
        <p:nvSpPr>
          <p:cNvPr id="26" name="Rectangle 5"/>
          <p:cNvSpPr/>
          <p:nvPr/>
        </p:nvSpPr>
        <p:spPr>
          <a:xfrm>
            <a:off x="2407326" y="1180458"/>
            <a:ext cx="6121897" cy="3515360"/>
          </a:xfrm>
          <a:prstGeom prst="rect">
            <a:avLst/>
          </a:prstGeom>
          <a:blipFill>
            <a:blip r:embed="rId2"/>
            <a:srcRect/>
            <a:stretch>
              <a:fillRect l="39415" t="39247" r="-573" b="3924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èche droite 30"/>
          <p:cNvSpPr/>
          <p:nvPr/>
        </p:nvSpPr>
        <p:spPr>
          <a:xfrm>
            <a:off x="7937781" y="3715985"/>
            <a:ext cx="1408861" cy="7371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fr-FR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Query</a:t>
            </a:r>
            <a:r>
              <a:rPr lang="fr-F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by Metadata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Accolades 32"/>
          <p:cNvSpPr/>
          <p:nvPr/>
        </p:nvSpPr>
        <p:spPr>
          <a:xfrm>
            <a:off x="9313510" y="3772099"/>
            <a:ext cx="1359243" cy="618091"/>
          </a:xfrm>
          <a:prstGeom prst="bracePai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Restquery</a:t>
            </a:r>
            <a:endParaRPr lang="en-US" sz="1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Flèche droite 35"/>
          <p:cNvSpPr/>
          <p:nvPr/>
        </p:nvSpPr>
        <p:spPr>
          <a:xfrm>
            <a:off x="8099761" y="1852760"/>
            <a:ext cx="1822803" cy="5712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Query</a:t>
            </a:r>
            <a:r>
              <a:rPr lang="fr-F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fr-FR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LFN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Organigramme : Multidocument 58"/>
          <p:cNvSpPr/>
          <p:nvPr/>
        </p:nvSpPr>
        <p:spPr>
          <a:xfrm>
            <a:off x="7057437" y="1769894"/>
            <a:ext cx="1043184" cy="82492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File System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Flèche angle droit à deux pointes 59"/>
          <p:cNvSpPr/>
          <p:nvPr/>
        </p:nvSpPr>
        <p:spPr>
          <a:xfrm rot="10800000">
            <a:off x="3302666" y="1972304"/>
            <a:ext cx="3607786" cy="1759304"/>
          </a:xfrm>
          <a:prstGeom prst="leftUpArrow">
            <a:avLst>
              <a:gd name="adj1" fmla="val 14120"/>
              <a:gd name="adj2" fmla="val 1812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Flèche droite 62"/>
          <p:cNvSpPr/>
          <p:nvPr/>
        </p:nvSpPr>
        <p:spPr>
          <a:xfrm>
            <a:off x="4454951" y="3962262"/>
            <a:ext cx="2038613" cy="335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Organigramme : Disque magnétique 63"/>
          <p:cNvSpPr/>
          <p:nvPr/>
        </p:nvSpPr>
        <p:spPr>
          <a:xfrm>
            <a:off x="6523503" y="3740363"/>
            <a:ext cx="1356043" cy="73715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Metadata</a:t>
            </a:r>
            <a:r>
              <a:rPr lang="fr-FR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Flèche droite 64"/>
          <p:cNvSpPr/>
          <p:nvPr/>
        </p:nvSpPr>
        <p:spPr>
          <a:xfrm>
            <a:off x="2377387" y="2029086"/>
            <a:ext cx="1054254" cy="4300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ingest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Organigramme : Multidocument 66"/>
          <p:cNvSpPr/>
          <p:nvPr/>
        </p:nvSpPr>
        <p:spPr>
          <a:xfrm>
            <a:off x="879800" y="1953635"/>
            <a:ext cx="1380542" cy="855826"/>
          </a:xfrm>
          <a:prstGeom prst="flowChartMultidocumen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Generator</a:t>
            </a:r>
            <a:r>
              <a:rPr lang="fr-FR" sz="16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6" name="Gruppo 55"/>
          <p:cNvGrpSpPr/>
          <p:nvPr/>
        </p:nvGrpSpPr>
        <p:grpSpPr>
          <a:xfrm>
            <a:off x="2995106" y="3720728"/>
            <a:ext cx="1401610" cy="2371859"/>
            <a:chOff x="4426342" y="3720728"/>
            <a:chExt cx="1401610" cy="2371859"/>
          </a:xfrm>
        </p:grpSpPr>
        <p:sp>
          <p:nvSpPr>
            <p:cNvPr id="32" name="Rectangle 60"/>
            <p:cNvSpPr/>
            <p:nvPr/>
          </p:nvSpPr>
          <p:spPr>
            <a:xfrm rot="16200000">
              <a:off x="4206802" y="3940268"/>
              <a:ext cx="1840690" cy="14016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        </a:t>
              </a:r>
              <a:r>
                <a:rPr lang="fr-FR" sz="16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preprocessing</a:t>
              </a:r>
              <a:endParaRPr lang="en-US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Organigramme : Jonction de sommaire 61"/>
            <p:cNvSpPr/>
            <p:nvPr/>
          </p:nvSpPr>
          <p:spPr>
            <a:xfrm>
              <a:off x="4426342" y="5395770"/>
              <a:ext cx="1351648" cy="696817"/>
            </a:xfrm>
            <a:prstGeom prst="flowChartSummingJunction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CTA HDF5 </a:t>
              </a:r>
              <a:r>
                <a:rPr lang="fr-FR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Extraction</a:t>
              </a:r>
              <a:endPara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4516366" y="1769894"/>
            <a:ext cx="4774930" cy="4662305"/>
            <a:chOff x="6988349" y="1781374"/>
            <a:chExt cx="4774930" cy="4662305"/>
          </a:xfrm>
        </p:grpSpPr>
        <p:pic>
          <p:nvPicPr>
            <p:cNvPr id="20" name="Image 25"/>
            <p:cNvPicPr/>
            <p:nvPr/>
          </p:nvPicPr>
          <p:blipFill rotWithShape="1">
            <a:blip r:embed="rId3"/>
            <a:srcRect r="16742" b="32882"/>
            <a:stretch/>
          </p:blipFill>
          <p:spPr>
            <a:xfrm>
              <a:off x="6988349" y="1781374"/>
              <a:ext cx="3957550" cy="2668171"/>
            </a:xfrm>
            <a:prstGeom prst="rect">
              <a:avLst/>
            </a:prstGeom>
          </p:spPr>
        </p:pic>
        <p:grpSp>
          <p:nvGrpSpPr>
            <p:cNvPr id="21" name="Gruppo 20"/>
            <p:cNvGrpSpPr/>
            <p:nvPr/>
          </p:nvGrpSpPr>
          <p:grpSpPr>
            <a:xfrm>
              <a:off x="8237700" y="3840024"/>
              <a:ext cx="3525579" cy="2603655"/>
              <a:chOff x="1107325" y="3211417"/>
              <a:chExt cx="3525579" cy="2603655"/>
            </a:xfrm>
          </p:grpSpPr>
          <p:sp>
            <p:nvSpPr>
              <p:cNvPr id="22" name="Cylindre 7"/>
              <p:cNvSpPr/>
              <p:nvPr/>
            </p:nvSpPr>
            <p:spPr>
              <a:xfrm>
                <a:off x="1265050" y="5048222"/>
                <a:ext cx="960120" cy="76685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350" dirty="0"/>
                  <a:t> POSIX</a:t>
                </a:r>
              </a:p>
              <a:p>
                <a:pPr algn="ctr"/>
                <a:r>
                  <a:rPr lang="fr-FR" sz="1350" dirty="0"/>
                  <a:t>40TB</a:t>
                </a:r>
                <a:endParaRPr lang="en-US" sz="1350" dirty="0"/>
              </a:p>
            </p:txBody>
          </p:sp>
          <p:sp>
            <p:nvSpPr>
              <p:cNvPr id="23" name="Cube 8"/>
              <p:cNvSpPr/>
              <p:nvPr/>
            </p:nvSpPr>
            <p:spPr>
              <a:xfrm>
                <a:off x="1107325" y="4294926"/>
                <a:ext cx="1601759" cy="67934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350" dirty="0"/>
                  <a:t>LAPP-PROVIDER</a:t>
                </a:r>
                <a:endParaRPr lang="en-US" sz="1350" dirty="0"/>
              </a:p>
            </p:txBody>
          </p:sp>
          <p:sp>
            <p:nvSpPr>
              <p:cNvPr id="24" name="Cube 10"/>
              <p:cNvSpPr/>
              <p:nvPr/>
            </p:nvSpPr>
            <p:spPr>
              <a:xfrm>
                <a:off x="1758835" y="3211417"/>
                <a:ext cx="2000250" cy="39901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350" dirty="0"/>
                  <a:t>SPACE-CTA</a:t>
                </a:r>
                <a:endParaRPr lang="en-US" sz="1350" dirty="0"/>
              </a:p>
            </p:txBody>
          </p:sp>
          <p:sp>
            <p:nvSpPr>
              <p:cNvPr id="25" name="Cylindre 14"/>
              <p:cNvSpPr/>
              <p:nvPr/>
            </p:nvSpPr>
            <p:spPr>
              <a:xfrm>
                <a:off x="2634528" y="5048222"/>
                <a:ext cx="960120" cy="76685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350" dirty="0"/>
                  <a:t>S3</a:t>
                </a:r>
              </a:p>
              <a:p>
                <a:pPr algn="ctr"/>
                <a:r>
                  <a:rPr lang="fr-FR" sz="1350" dirty="0"/>
                  <a:t>4TB</a:t>
                </a:r>
                <a:endParaRPr lang="en-US" sz="1350" dirty="0"/>
              </a:p>
            </p:txBody>
          </p:sp>
          <p:sp>
            <p:nvSpPr>
              <p:cNvPr id="38" name="Cube 15"/>
              <p:cNvSpPr/>
              <p:nvPr/>
            </p:nvSpPr>
            <p:spPr>
              <a:xfrm>
                <a:off x="2765686" y="4305038"/>
                <a:ext cx="1849582" cy="473606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350" dirty="0"/>
                  <a:t>CC-PROVIDER-02</a:t>
                </a:r>
                <a:endParaRPr lang="en-US" sz="1350" dirty="0"/>
              </a:p>
            </p:txBody>
          </p:sp>
          <p:sp>
            <p:nvSpPr>
              <p:cNvPr id="39" name="Cylindre 16"/>
              <p:cNvSpPr/>
              <p:nvPr/>
            </p:nvSpPr>
            <p:spPr>
              <a:xfrm>
                <a:off x="3672784" y="5048222"/>
                <a:ext cx="960120" cy="76685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350" dirty="0"/>
                  <a:t>POSIX</a:t>
                </a:r>
              </a:p>
              <a:p>
                <a:pPr algn="ctr"/>
                <a:r>
                  <a:rPr lang="fr-FR" sz="1350" dirty="0"/>
                  <a:t>6TB</a:t>
                </a:r>
                <a:endParaRPr lang="en-US" sz="1350" dirty="0"/>
              </a:p>
            </p:txBody>
          </p:sp>
          <p:cxnSp>
            <p:nvCxnSpPr>
              <p:cNvPr id="40" name="Connecteur en angle 19"/>
              <p:cNvCxnSpPr>
                <a:stCxn id="24" idx="3"/>
                <a:endCxn id="23" idx="0"/>
              </p:cNvCxnSpPr>
              <p:nvPr/>
            </p:nvCxnSpPr>
            <p:spPr>
              <a:xfrm rot="5400000">
                <a:off x="1956113" y="3541956"/>
                <a:ext cx="684498" cy="821443"/>
              </a:xfrm>
              <a:prstGeom prst="bentConnector3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en angle 20"/>
              <p:cNvCxnSpPr>
                <a:stCxn id="24" idx="3"/>
                <a:endCxn id="38" idx="0"/>
              </p:cNvCxnSpPr>
              <p:nvPr/>
            </p:nvCxnSpPr>
            <p:spPr>
              <a:xfrm rot="16200000" flipH="1">
                <a:off x="2882076" y="3437435"/>
                <a:ext cx="694610" cy="1040594"/>
              </a:xfrm>
              <a:prstGeom prst="bentConnector3">
                <a:avLst>
                  <a:gd name="adj1" fmla="val 50000"/>
                </a:avLst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en angle 23"/>
              <p:cNvCxnSpPr>
                <a:stCxn id="38" idx="3"/>
                <a:endCxn id="25" idx="1"/>
              </p:cNvCxnSpPr>
              <p:nvPr/>
            </p:nvCxnSpPr>
            <p:spPr>
              <a:xfrm rot="5400000">
                <a:off x="3238144" y="4655090"/>
                <a:ext cx="269579" cy="516688"/>
              </a:xfrm>
              <a:prstGeom prst="bentConnector3">
                <a:avLst>
                  <a:gd name="adj1" fmla="val 50000"/>
                </a:avLst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en angle 26"/>
              <p:cNvCxnSpPr>
                <a:stCxn id="38" idx="3"/>
                <a:endCxn id="39" idx="1"/>
              </p:cNvCxnSpPr>
              <p:nvPr/>
            </p:nvCxnSpPr>
            <p:spPr>
              <a:xfrm rot="16200000" flipH="1">
                <a:off x="3757271" y="4652649"/>
                <a:ext cx="269579" cy="521568"/>
              </a:xfrm>
              <a:prstGeom prst="bentConnector3">
                <a:avLst>
                  <a:gd name="adj1" fmla="val 50000"/>
                </a:avLst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en angle 29"/>
              <p:cNvCxnSpPr>
                <a:stCxn id="23" idx="3"/>
                <a:endCxn id="22" idx="1"/>
              </p:cNvCxnSpPr>
              <p:nvPr/>
            </p:nvCxnSpPr>
            <p:spPr>
              <a:xfrm rot="16200000" flipH="1">
                <a:off x="1694482" y="4997594"/>
                <a:ext cx="73950" cy="27306"/>
              </a:xfrm>
              <a:prstGeom prst="bentConnector3">
                <a:avLst>
                  <a:gd name="adj1" fmla="val 50000"/>
                </a:avLst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5" name="Immagin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158" y="2429953"/>
            <a:ext cx="1498383" cy="110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6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CTA Use Case Workflow in XDC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04/04/2019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D.Cesini - XDC Project Overview - ISGC2019 - Taipei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27</a:t>
            </a:fld>
            <a:endParaRPr lang="it-IT" dirty="0"/>
          </a:p>
        </p:txBody>
      </p:sp>
      <p:sp>
        <p:nvSpPr>
          <p:cNvPr id="26" name="Rectangle 5"/>
          <p:cNvSpPr/>
          <p:nvPr/>
        </p:nvSpPr>
        <p:spPr>
          <a:xfrm>
            <a:off x="2407326" y="1180458"/>
            <a:ext cx="6121897" cy="3515360"/>
          </a:xfrm>
          <a:prstGeom prst="rect">
            <a:avLst/>
          </a:prstGeom>
          <a:blipFill>
            <a:blip r:embed="rId2"/>
            <a:srcRect/>
            <a:stretch>
              <a:fillRect l="39415" t="39247" r="-573" b="3924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èche droite 30"/>
          <p:cNvSpPr/>
          <p:nvPr/>
        </p:nvSpPr>
        <p:spPr>
          <a:xfrm>
            <a:off x="7937781" y="3715985"/>
            <a:ext cx="1408861" cy="7371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fr-FR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Query</a:t>
            </a:r>
            <a:r>
              <a:rPr lang="fr-F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by Metadata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Accolades 32"/>
          <p:cNvSpPr/>
          <p:nvPr/>
        </p:nvSpPr>
        <p:spPr>
          <a:xfrm>
            <a:off x="9313510" y="3772099"/>
            <a:ext cx="1359243" cy="618091"/>
          </a:xfrm>
          <a:prstGeom prst="bracePai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Restquery</a:t>
            </a:r>
            <a:endParaRPr lang="en-US" sz="1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Flèche droite 35"/>
          <p:cNvSpPr/>
          <p:nvPr/>
        </p:nvSpPr>
        <p:spPr>
          <a:xfrm>
            <a:off x="8099761" y="1852760"/>
            <a:ext cx="1822803" cy="5712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Query</a:t>
            </a:r>
            <a:r>
              <a:rPr lang="fr-F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fr-FR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LFN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Organigramme : Multidocument 58"/>
          <p:cNvSpPr/>
          <p:nvPr/>
        </p:nvSpPr>
        <p:spPr>
          <a:xfrm>
            <a:off x="7057437" y="1769894"/>
            <a:ext cx="1043184" cy="82492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File System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Flèche angle droit à deux pointes 59"/>
          <p:cNvSpPr/>
          <p:nvPr/>
        </p:nvSpPr>
        <p:spPr>
          <a:xfrm rot="10800000">
            <a:off x="3302666" y="1972304"/>
            <a:ext cx="3607786" cy="1759304"/>
          </a:xfrm>
          <a:prstGeom prst="leftUpArrow">
            <a:avLst>
              <a:gd name="adj1" fmla="val 14120"/>
              <a:gd name="adj2" fmla="val 1812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Flèche droite 62"/>
          <p:cNvSpPr/>
          <p:nvPr/>
        </p:nvSpPr>
        <p:spPr>
          <a:xfrm>
            <a:off x="4454951" y="3962262"/>
            <a:ext cx="2038613" cy="335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Organigramme : Disque magnétique 63"/>
          <p:cNvSpPr/>
          <p:nvPr/>
        </p:nvSpPr>
        <p:spPr>
          <a:xfrm>
            <a:off x="6523503" y="3740363"/>
            <a:ext cx="1356043" cy="73715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Metadata</a:t>
            </a:r>
            <a:r>
              <a:rPr lang="fr-FR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Flèche droite 64"/>
          <p:cNvSpPr/>
          <p:nvPr/>
        </p:nvSpPr>
        <p:spPr>
          <a:xfrm>
            <a:off x="2377387" y="2029086"/>
            <a:ext cx="1054254" cy="4300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ingest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Organigramme : Multidocument 66"/>
          <p:cNvSpPr/>
          <p:nvPr/>
        </p:nvSpPr>
        <p:spPr>
          <a:xfrm>
            <a:off x="879800" y="1953635"/>
            <a:ext cx="1380542" cy="855826"/>
          </a:xfrm>
          <a:prstGeom prst="flowChartMultidocumen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Generator</a:t>
            </a:r>
            <a:r>
              <a:rPr lang="fr-FR" sz="16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4516366" y="1769894"/>
            <a:ext cx="4774930" cy="4662305"/>
            <a:chOff x="6988349" y="1781374"/>
            <a:chExt cx="4774930" cy="4662305"/>
          </a:xfrm>
        </p:grpSpPr>
        <p:pic>
          <p:nvPicPr>
            <p:cNvPr id="20" name="Image 25"/>
            <p:cNvPicPr/>
            <p:nvPr/>
          </p:nvPicPr>
          <p:blipFill rotWithShape="1">
            <a:blip r:embed="rId3"/>
            <a:srcRect r="16742" b="32882"/>
            <a:stretch/>
          </p:blipFill>
          <p:spPr>
            <a:xfrm>
              <a:off x="6988349" y="1781374"/>
              <a:ext cx="3957550" cy="2668171"/>
            </a:xfrm>
            <a:prstGeom prst="rect">
              <a:avLst/>
            </a:prstGeom>
          </p:spPr>
        </p:pic>
        <p:grpSp>
          <p:nvGrpSpPr>
            <p:cNvPr id="21" name="Gruppo 20"/>
            <p:cNvGrpSpPr/>
            <p:nvPr/>
          </p:nvGrpSpPr>
          <p:grpSpPr>
            <a:xfrm>
              <a:off x="8237700" y="3840024"/>
              <a:ext cx="3525579" cy="2603655"/>
              <a:chOff x="1107325" y="3211417"/>
              <a:chExt cx="3525579" cy="2603655"/>
            </a:xfrm>
          </p:grpSpPr>
          <p:sp>
            <p:nvSpPr>
              <p:cNvPr id="22" name="Cylindre 7"/>
              <p:cNvSpPr/>
              <p:nvPr/>
            </p:nvSpPr>
            <p:spPr>
              <a:xfrm>
                <a:off x="1265050" y="5048222"/>
                <a:ext cx="960120" cy="76685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350" dirty="0"/>
                  <a:t> POSIX</a:t>
                </a:r>
              </a:p>
              <a:p>
                <a:pPr algn="ctr"/>
                <a:r>
                  <a:rPr lang="fr-FR" sz="1350" dirty="0"/>
                  <a:t>40TB</a:t>
                </a:r>
                <a:endParaRPr lang="en-US" sz="1350" dirty="0"/>
              </a:p>
            </p:txBody>
          </p:sp>
          <p:sp>
            <p:nvSpPr>
              <p:cNvPr id="23" name="Cube 8"/>
              <p:cNvSpPr/>
              <p:nvPr/>
            </p:nvSpPr>
            <p:spPr>
              <a:xfrm>
                <a:off x="1107325" y="4294926"/>
                <a:ext cx="1601759" cy="67934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350" dirty="0"/>
                  <a:t>LAPP-PROVIDER</a:t>
                </a:r>
                <a:endParaRPr lang="en-US" sz="1350" dirty="0"/>
              </a:p>
            </p:txBody>
          </p:sp>
          <p:sp>
            <p:nvSpPr>
              <p:cNvPr id="24" name="Cube 10"/>
              <p:cNvSpPr/>
              <p:nvPr/>
            </p:nvSpPr>
            <p:spPr>
              <a:xfrm>
                <a:off x="1758835" y="3211417"/>
                <a:ext cx="2000250" cy="39901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350" dirty="0"/>
                  <a:t>SPACE-CTA</a:t>
                </a:r>
                <a:endParaRPr lang="en-US" sz="1350" dirty="0"/>
              </a:p>
            </p:txBody>
          </p:sp>
          <p:sp>
            <p:nvSpPr>
              <p:cNvPr id="25" name="Cylindre 14"/>
              <p:cNvSpPr/>
              <p:nvPr/>
            </p:nvSpPr>
            <p:spPr>
              <a:xfrm>
                <a:off x="2634528" y="5048222"/>
                <a:ext cx="960120" cy="76685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350" dirty="0"/>
                  <a:t>S3</a:t>
                </a:r>
              </a:p>
              <a:p>
                <a:pPr algn="ctr"/>
                <a:r>
                  <a:rPr lang="fr-FR" sz="1350" dirty="0"/>
                  <a:t>4TB</a:t>
                </a:r>
                <a:endParaRPr lang="en-US" sz="1350" dirty="0"/>
              </a:p>
            </p:txBody>
          </p:sp>
          <p:sp>
            <p:nvSpPr>
              <p:cNvPr id="38" name="Cube 15"/>
              <p:cNvSpPr/>
              <p:nvPr/>
            </p:nvSpPr>
            <p:spPr>
              <a:xfrm>
                <a:off x="2765686" y="4305038"/>
                <a:ext cx="1849582" cy="473606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350" dirty="0"/>
                  <a:t>CC-PROVIDER-02</a:t>
                </a:r>
                <a:endParaRPr lang="en-US" sz="1350" dirty="0"/>
              </a:p>
            </p:txBody>
          </p:sp>
          <p:sp>
            <p:nvSpPr>
              <p:cNvPr id="39" name="Cylindre 16"/>
              <p:cNvSpPr/>
              <p:nvPr/>
            </p:nvSpPr>
            <p:spPr>
              <a:xfrm>
                <a:off x="3672784" y="5048222"/>
                <a:ext cx="960120" cy="76685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350" dirty="0"/>
                  <a:t>POSIX</a:t>
                </a:r>
              </a:p>
              <a:p>
                <a:pPr algn="ctr"/>
                <a:r>
                  <a:rPr lang="fr-FR" sz="1350" dirty="0"/>
                  <a:t>6TB</a:t>
                </a:r>
                <a:endParaRPr lang="en-US" sz="1350" dirty="0"/>
              </a:p>
            </p:txBody>
          </p:sp>
          <p:cxnSp>
            <p:nvCxnSpPr>
              <p:cNvPr id="40" name="Connecteur en angle 19"/>
              <p:cNvCxnSpPr>
                <a:stCxn id="24" idx="3"/>
                <a:endCxn id="23" idx="0"/>
              </p:cNvCxnSpPr>
              <p:nvPr/>
            </p:nvCxnSpPr>
            <p:spPr>
              <a:xfrm rot="5400000">
                <a:off x="1956113" y="3541956"/>
                <a:ext cx="684498" cy="821443"/>
              </a:xfrm>
              <a:prstGeom prst="bentConnector3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en angle 20"/>
              <p:cNvCxnSpPr>
                <a:stCxn id="24" idx="3"/>
                <a:endCxn id="38" idx="0"/>
              </p:cNvCxnSpPr>
              <p:nvPr/>
            </p:nvCxnSpPr>
            <p:spPr>
              <a:xfrm rot="16200000" flipH="1">
                <a:off x="2882076" y="3437435"/>
                <a:ext cx="694610" cy="1040594"/>
              </a:xfrm>
              <a:prstGeom prst="bentConnector3">
                <a:avLst>
                  <a:gd name="adj1" fmla="val 50000"/>
                </a:avLst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en angle 23"/>
              <p:cNvCxnSpPr>
                <a:stCxn id="38" idx="3"/>
                <a:endCxn id="25" idx="1"/>
              </p:cNvCxnSpPr>
              <p:nvPr/>
            </p:nvCxnSpPr>
            <p:spPr>
              <a:xfrm rot="5400000">
                <a:off x="3238144" y="4655090"/>
                <a:ext cx="269579" cy="516688"/>
              </a:xfrm>
              <a:prstGeom prst="bentConnector3">
                <a:avLst>
                  <a:gd name="adj1" fmla="val 50000"/>
                </a:avLst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en angle 26"/>
              <p:cNvCxnSpPr>
                <a:stCxn id="38" idx="3"/>
                <a:endCxn id="39" idx="1"/>
              </p:cNvCxnSpPr>
              <p:nvPr/>
            </p:nvCxnSpPr>
            <p:spPr>
              <a:xfrm rot="16200000" flipH="1">
                <a:off x="3757271" y="4652649"/>
                <a:ext cx="269579" cy="521568"/>
              </a:xfrm>
              <a:prstGeom prst="bentConnector3">
                <a:avLst>
                  <a:gd name="adj1" fmla="val 50000"/>
                </a:avLst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en angle 29"/>
              <p:cNvCxnSpPr>
                <a:stCxn id="23" idx="3"/>
                <a:endCxn id="22" idx="1"/>
              </p:cNvCxnSpPr>
              <p:nvPr/>
            </p:nvCxnSpPr>
            <p:spPr>
              <a:xfrm rot="16200000" flipH="1">
                <a:off x="1694482" y="4997594"/>
                <a:ext cx="73950" cy="27306"/>
              </a:xfrm>
              <a:prstGeom prst="bentConnector3">
                <a:avLst>
                  <a:gd name="adj1" fmla="val 50000"/>
                </a:avLst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5" name="Immagin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158" y="2588977"/>
            <a:ext cx="1498383" cy="1101088"/>
          </a:xfrm>
          <a:prstGeom prst="rect">
            <a:avLst/>
          </a:prstGeom>
        </p:spPr>
      </p:pic>
      <p:grpSp>
        <p:nvGrpSpPr>
          <p:cNvPr id="46" name="Gruppo 45"/>
          <p:cNvGrpSpPr/>
          <p:nvPr/>
        </p:nvGrpSpPr>
        <p:grpSpPr>
          <a:xfrm>
            <a:off x="781603" y="4104882"/>
            <a:ext cx="1220217" cy="2117102"/>
            <a:chOff x="4426342" y="3720728"/>
            <a:chExt cx="1401610" cy="2371859"/>
          </a:xfrm>
        </p:grpSpPr>
        <p:sp>
          <p:nvSpPr>
            <p:cNvPr id="47" name="Rectangle 60"/>
            <p:cNvSpPr/>
            <p:nvPr/>
          </p:nvSpPr>
          <p:spPr>
            <a:xfrm rot="16200000">
              <a:off x="4206802" y="3940268"/>
              <a:ext cx="1840690" cy="14016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        </a:t>
              </a:r>
              <a:r>
                <a:rPr lang="fr-FR" sz="16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preprocessing</a:t>
              </a:r>
              <a:endParaRPr lang="en-US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Organigramme : Jonction de sommaire 61"/>
            <p:cNvSpPr/>
            <p:nvPr/>
          </p:nvSpPr>
          <p:spPr>
            <a:xfrm>
              <a:off x="4426342" y="5395770"/>
              <a:ext cx="1351648" cy="696817"/>
            </a:xfrm>
            <a:prstGeom prst="flowChartSummingJunction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CTA HDF5 </a:t>
              </a:r>
              <a:r>
                <a:rPr lang="fr-FR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Extraction</a:t>
              </a:r>
              <a:endPara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Nuvola 48"/>
          <p:cNvSpPr/>
          <p:nvPr/>
        </p:nvSpPr>
        <p:spPr>
          <a:xfrm>
            <a:off x="172275" y="3975513"/>
            <a:ext cx="2472983" cy="262406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ccia in giù 49"/>
          <p:cNvSpPr/>
          <p:nvPr/>
        </p:nvSpPr>
        <p:spPr>
          <a:xfrm rot="3445297">
            <a:off x="2614629" y="3127892"/>
            <a:ext cx="393089" cy="1828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ccia in giù 50"/>
          <p:cNvSpPr/>
          <p:nvPr/>
        </p:nvSpPr>
        <p:spPr>
          <a:xfrm rot="15259266">
            <a:off x="3746337" y="2811730"/>
            <a:ext cx="393089" cy="4405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4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CTA Use Case Workflow in XDC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04/04/2019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D.Cesini - XDC Project Overview - ISGC2019 - Taipei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28</a:t>
            </a:fld>
            <a:endParaRPr lang="it-IT" dirty="0"/>
          </a:p>
        </p:txBody>
      </p:sp>
      <p:sp>
        <p:nvSpPr>
          <p:cNvPr id="26" name="Rectangle 5"/>
          <p:cNvSpPr/>
          <p:nvPr/>
        </p:nvSpPr>
        <p:spPr>
          <a:xfrm>
            <a:off x="2407326" y="1180458"/>
            <a:ext cx="6121897" cy="3515360"/>
          </a:xfrm>
          <a:prstGeom prst="rect">
            <a:avLst/>
          </a:prstGeom>
          <a:blipFill>
            <a:blip r:embed="rId2"/>
            <a:srcRect/>
            <a:stretch>
              <a:fillRect l="39415" t="39247" r="-573" b="3924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èche droite 30"/>
          <p:cNvSpPr/>
          <p:nvPr/>
        </p:nvSpPr>
        <p:spPr>
          <a:xfrm>
            <a:off x="7937781" y="3715985"/>
            <a:ext cx="1408861" cy="7371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fr-FR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Query</a:t>
            </a:r>
            <a:r>
              <a:rPr lang="fr-F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by Metadata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Accolades 32"/>
          <p:cNvSpPr/>
          <p:nvPr/>
        </p:nvSpPr>
        <p:spPr>
          <a:xfrm>
            <a:off x="9313510" y="3772099"/>
            <a:ext cx="1359243" cy="618091"/>
          </a:xfrm>
          <a:prstGeom prst="bracePai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Restquery</a:t>
            </a:r>
            <a:endParaRPr lang="en-US" sz="1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Flèche droite 35"/>
          <p:cNvSpPr/>
          <p:nvPr/>
        </p:nvSpPr>
        <p:spPr>
          <a:xfrm>
            <a:off x="8099761" y="1852760"/>
            <a:ext cx="1822803" cy="5712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Query</a:t>
            </a:r>
            <a:r>
              <a:rPr lang="fr-F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fr-FR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LFN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Organigramme : Multidocument 58"/>
          <p:cNvSpPr/>
          <p:nvPr/>
        </p:nvSpPr>
        <p:spPr>
          <a:xfrm>
            <a:off x="7057437" y="1769894"/>
            <a:ext cx="1043184" cy="82492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File System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Flèche angle droit à deux pointes 59"/>
          <p:cNvSpPr/>
          <p:nvPr/>
        </p:nvSpPr>
        <p:spPr>
          <a:xfrm rot="10800000">
            <a:off x="3302666" y="1972304"/>
            <a:ext cx="3607786" cy="1759304"/>
          </a:xfrm>
          <a:prstGeom prst="leftUpArrow">
            <a:avLst>
              <a:gd name="adj1" fmla="val 14120"/>
              <a:gd name="adj2" fmla="val 1812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Flèche droite 62"/>
          <p:cNvSpPr/>
          <p:nvPr/>
        </p:nvSpPr>
        <p:spPr>
          <a:xfrm>
            <a:off x="4454951" y="3962262"/>
            <a:ext cx="2038613" cy="335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Organigramme : Disque magnétique 63"/>
          <p:cNvSpPr/>
          <p:nvPr/>
        </p:nvSpPr>
        <p:spPr>
          <a:xfrm>
            <a:off x="6523503" y="3740363"/>
            <a:ext cx="1356043" cy="73715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Metadata</a:t>
            </a:r>
            <a:r>
              <a:rPr lang="fr-FR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Flèche droite 64"/>
          <p:cNvSpPr/>
          <p:nvPr/>
        </p:nvSpPr>
        <p:spPr>
          <a:xfrm>
            <a:off x="2377387" y="2029086"/>
            <a:ext cx="1054254" cy="4300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ingest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Organigramme : Multidocument 66"/>
          <p:cNvSpPr/>
          <p:nvPr/>
        </p:nvSpPr>
        <p:spPr>
          <a:xfrm>
            <a:off x="879800" y="1953635"/>
            <a:ext cx="1380542" cy="855826"/>
          </a:xfrm>
          <a:prstGeom prst="flowChartMultidocumen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Generator</a:t>
            </a:r>
            <a:r>
              <a:rPr lang="fr-FR" sz="16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4516366" y="1769894"/>
            <a:ext cx="4774930" cy="4662305"/>
            <a:chOff x="6988349" y="1781374"/>
            <a:chExt cx="4774930" cy="4662305"/>
          </a:xfrm>
        </p:grpSpPr>
        <p:pic>
          <p:nvPicPr>
            <p:cNvPr id="20" name="Image 25"/>
            <p:cNvPicPr/>
            <p:nvPr/>
          </p:nvPicPr>
          <p:blipFill rotWithShape="1">
            <a:blip r:embed="rId3"/>
            <a:srcRect r="16742" b="32882"/>
            <a:stretch/>
          </p:blipFill>
          <p:spPr>
            <a:xfrm>
              <a:off x="6988349" y="1781374"/>
              <a:ext cx="3957550" cy="2668171"/>
            </a:xfrm>
            <a:prstGeom prst="rect">
              <a:avLst/>
            </a:prstGeom>
          </p:spPr>
        </p:pic>
        <p:grpSp>
          <p:nvGrpSpPr>
            <p:cNvPr id="21" name="Gruppo 20"/>
            <p:cNvGrpSpPr/>
            <p:nvPr/>
          </p:nvGrpSpPr>
          <p:grpSpPr>
            <a:xfrm>
              <a:off x="8237700" y="3840024"/>
              <a:ext cx="3525579" cy="2603655"/>
              <a:chOff x="1107325" y="3211417"/>
              <a:chExt cx="3525579" cy="2603655"/>
            </a:xfrm>
          </p:grpSpPr>
          <p:sp>
            <p:nvSpPr>
              <p:cNvPr id="22" name="Cylindre 7"/>
              <p:cNvSpPr/>
              <p:nvPr/>
            </p:nvSpPr>
            <p:spPr>
              <a:xfrm>
                <a:off x="1265050" y="5048222"/>
                <a:ext cx="960120" cy="76685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350" dirty="0"/>
                  <a:t> POSIX</a:t>
                </a:r>
              </a:p>
              <a:p>
                <a:pPr algn="ctr"/>
                <a:r>
                  <a:rPr lang="fr-FR" sz="1350" dirty="0"/>
                  <a:t>40TB</a:t>
                </a:r>
                <a:endParaRPr lang="en-US" sz="1350" dirty="0"/>
              </a:p>
            </p:txBody>
          </p:sp>
          <p:sp>
            <p:nvSpPr>
              <p:cNvPr id="23" name="Cube 8"/>
              <p:cNvSpPr/>
              <p:nvPr/>
            </p:nvSpPr>
            <p:spPr>
              <a:xfrm>
                <a:off x="1107325" y="4294926"/>
                <a:ext cx="1601759" cy="67934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350" dirty="0"/>
                  <a:t>LAPP-PROVIDER</a:t>
                </a:r>
                <a:endParaRPr lang="en-US" sz="1350" dirty="0"/>
              </a:p>
            </p:txBody>
          </p:sp>
          <p:sp>
            <p:nvSpPr>
              <p:cNvPr id="24" name="Cube 10"/>
              <p:cNvSpPr/>
              <p:nvPr/>
            </p:nvSpPr>
            <p:spPr>
              <a:xfrm>
                <a:off x="1758835" y="3211417"/>
                <a:ext cx="2000250" cy="39901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350" dirty="0"/>
                  <a:t>SPACE-CTA</a:t>
                </a:r>
                <a:endParaRPr lang="en-US" sz="1350" dirty="0"/>
              </a:p>
            </p:txBody>
          </p:sp>
          <p:sp>
            <p:nvSpPr>
              <p:cNvPr id="25" name="Cylindre 14"/>
              <p:cNvSpPr/>
              <p:nvPr/>
            </p:nvSpPr>
            <p:spPr>
              <a:xfrm>
                <a:off x="2634528" y="5048222"/>
                <a:ext cx="960120" cy="76685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350" dirty="0"/>
                  <a:t>S3</a:t>
                </a:r>
              </a:p>
              <a:p>
                <a:pPr algn="ctr"/>
                <a:r>
                  <a:rPr lang="fr-FR" sz="1350" dirty="0"/>
                  <a:t>4TB</a:t>
                </a:r>
                <a:endParaRPr lang="en-US" sz="1350" dirty="0"/>
              </a:p>
            </p:txBody>
          </p:sp>
          <p:sp>
            <p:nvSpPr>
              <p:cNvPr id="38" name="Cube 15"/>
              <p:cNvSpPr/>
              <p:nvPr/>
            </p:nvSpPr>
            <p:spPr>
              <a:xfrm>
                <a:off x="2765686" y="4305038"/>
                <a:ext cx="1849582" cy="473606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350" dirty="0"/>
                  <a:t>CC-PROVIDER-02</a:t>
                </a:r>
                <a:endParaRPr lang="en-US" sz="1350" dirty="0"/>
              </a:p>
            </p:txBody>
          </p:sp>
          <p:sp>
            <p:nvSpPr>
              <p:cNvPr id="39" name="Cylindre 16"/>
              <p:cNvSpPr/>
              <p:nvPr/>
            </p:nvSpPr>
            <p:spPr>
              <a:xfrm>
                <a:off x="3672784" y="5048222"/>
                <a:ext cx="960120" cy="76685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350" dirty="0"/>
                  <a:t>POSIX</a:t>
                </a:r>
              </a:p>
              <a:p>
                <a:pPr algn="ctr"/>
                <a:r>
                  <a:rPr lang="fr-FR" sz="1350" dirty="0"/>
                  <a:t>6TB</a:t>
                </a:r>
                <a:endParaRPr lang="en-US" sz="1350" dirty="0"/>
              </a:p>
            </p:txBody>
          </p:sp>
          <p:cxnSp>
            <p:nvCxnSpPr>
              <p:cNvPr id="40" name="Connecteur en angle 19"/>
              <p:cNvCxnSpPr>
                <a:stCxn id="24" idx="3"/>
                <a:endCxn id="23" idx="0"/>
              </p:cNvCxnSpPr>
              <p:nvPr/>
            </p:nvCxnSpPr>
            <p:spPr>
              <a:xfrm rot="5400000">
                <a:off x="1956113" y="3541956"/>
                <a:ext cx="684498" cy="821443"/>
              </a:xfrm>
              <a:prstGeom prst="bentConnector3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en angle 20"/>
              <p:cNvCxnSpPr>
                <a:stCxn id="24" idx="3"/>
                <a:endCxn id="38" idx="0"/>
              </p:cNvCxnSpPr>
              <p:nvPr/>
            </p:nvCxnSpPr>
            <p:spPr>
              <a:xfrm rot="16200000" flipH="1">
                <a:off x="2882076" y="3437435"/>
                <a:ext cx="694610" cy="1040594"/>
              </a:xfrm>
              <a:prstGeom prst="bentConnector3">
                <a:avLst>
                  <a:gd name="adj1" fmla="val 50000"/>
                </a:avLst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en angle 23"/>
              <p:cNvCxnSpPr>
                <a:stCxn id="38" idx="3"/>
                <a:endCxn id="25" idx="1"/>
              </p:cNvCxnSpPr>
              <p:nvPr/>
            </p:nvCxnSpPr>
            <p:spPr>
              <a:xfrm rot="5400000">
                <a:off x="3238144" y="4655090"/>
                <a:ext cx="269579" cy="516688"/>
              </a:xfrm>
              <a:prstGeom prst="bentConnector3">
                <a:avLst>
                  <a:gd name="adj1" fmla="val 50000"/>
                </a:avLst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en angle 26"/>
              <p:cNvCxnSpPr>
                <a:stCxn id="38" idx="3"/>
                <a:endCxn id="39" idx="1"/>
              </p:cNvCxnSpPr>
              <p:nvPr/>
            </p:nvCxnSpPr>
            <p:spPr>
              <a:xfrm rot="16200000" flipH="1">
                <a:off x="3757271" y="4652649"/>
                <a:ext cx="269579" cy="521568"/>
              </a:xfrm>
              <a:prstGeom prst="bentConnector3">
                <a:avLst>
                  <a:gd name="adj1" fmla="val 50000"/>
                </a:avLst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en angle 29"/>
              <p:cNvCxnSpPr>
                <a:stCxn id="23" idx="3"/>
                <a:endCxn id="22" idx="1"/>
              </p:cNvCxnSpPr>
              <p:nvPr/>
            </p:nvCxnSpPr>
            <p:spPr>
              <a:xfrm rot="16200000" flipH="1">
                <a:off x="1694482" y="4997594"/>
                <a:ext cx="73950" cy="27306"/>
              </a:xfrm>
              <a:prstGeom prst="bentConnector3">
                <a:avLst>
                  <a:gd name="adj1" fmla="val 50000"/>
                </a:avLst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5" name="Immagin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158" y="2588977"/>
            <a:ext cx="1498383" cy="1101088"/>
          </a:xfrm>
          <a:prstGeom prst="rect">
            <a:avLst/>
          </a:prstGeom>
        </p:spPr>
      </p:pic>
      <p:grpSp>
        <p:nvGrpSpPr>
          <p:cNvPr id="46" name="Gruppo 45"/>
          <p:cNvGrpSpPr/>
          <p:nvPr/>
        </p:nvGrpSpPr>
        <p:grpSpPr>
          <a:xfrm>
            <a:off x="781603" y="4104882"/>
            <a:ext cx="1220217" cy="2117102"/>
            <a:chOff x="4426342" y="3720728"/>
            <a:chExt cx="1401610" cy="2371859"/>
          </a:xfrm>
        </p:grpSpPr>
        <p:sp>
          <p:nvSpPr>
            <p:cNvPr id="47" name="Rectangle 60"/>
            <p:cNvSpPr/>
            <p:nvPr/>
          </p:nvSpPr>
          <p:spPr>
            <a:xfrm rot="16200000">
              <a:off x="4206802" y="3940268"/>
              <a:ext cx="1840690" cy="14016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        </a:t>
              </a:r>
              <a:r>
                <a:rPr lang="fr-FR" sz="16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preprocessing</a:t>
              </a:r>
              <a:endParaRPr lang="en-US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Organigramme : Jonction de sommaire 61"/>
            <p:cNvSpPr/>
            <p:nvPr/>
          </p:nvSpPr>
          <p:spPr>
            <a:xfrm>
              <a:off x="4426342" y="5395770"/>
              <a:ext cx="1351648" cy="696817"/>
            </a:xfrm>
            <a:prstGeom prst="flowChartSummingJunction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CTA HDF5 </a:t>
              </a:r>
              <a:r>
                <a:rPr lang="fr-FR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Extraction</a:t>
              </a:r>
              <a:endPara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Nuvola 48"/>
          <p:cNvSpPr/>
          <p:nvPr/>
        </p:nvSpPr>
        <p:spPr>
          <a:xfrm>
            <a:off x="172275" y="3975513"/>
            <a:ext cx="2472983" cy="262406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ccia in giù 49"/>
          <p:cNvSpPr/>
          <p:nvPr/>
        </p:nvSpPr>
        <p:spPr>
          <a:xfrm rot="3445297">
            <a:off x="2614629" y="3127892"/>
            <a:ext cx="393089" cy="1828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ccia in giù 50"/>
          <p:cNvSpPr/>
          <p:nvPr/>
        </p:nvSpPr>
        <p:spPr>
          <a:xfrm rot="15259266">
            <a:off x="3746337" y="2811730"/>
            <a:ext cx="393089" cy="4405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ttangolo 51"/>
          <p:cNvSpPr/>
          <p:nvPr/>
        </p:nvSpPr>
        <p:spPr>
          <a:xfrm>
            <a:off x="1178966" y="2496160"/>
            <a:ext cx="8803234" cy="211673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All needed functionalities released with XDC-1/Pulsar</a:t>
            </a:r>
          </a:p>
          <a:p>
            <a:pPr algn="ctr"/>
            <a:r>
              <a:rPr lang="en-US" sz="2800" dirty="0" smtClean="0"/>
              <a:t>Now working on </a:t>
            </a:r>
            <a:r>
              <a:rPr lang="en-US" sz="2800" dirty="0" smtClean="0"/>
              <a:t>scalability</a:t>
            </a:r>
          </a:p>
          <a:p>
            <a:pPr algn="ctr"/>
            <a:r>
              <a:rPr lang="en-US" sz="2800" dirty="0" smtClean="0"/>
              <a:t>See demo at the EOSC-HUB week on  next 12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April</a:t>
            </a:r>
          </a:p>
          <a:p>
            <a:pPr algn="ctr"/>
            <a:r>
              <a:rPr lang="en-US" sz="2400" b="1" dirty="0" smtClean="0"/>
              <a:t>Training </a:t>
            </a:r>
            <a:r>
              <a:rPr lang="en-US" sz="2400" b="1" dirty="0"/>
              <a:t>on the INDIGO/DEEP/XDC Services</a:t>
            </a:r>
          </a:p>
        </p:txBody>
      </p:sp>
    </p:spTree>
    <p:extLst>
      <p:ext uri="{BB962C8B-B14F-4D97-AF65-F5344CB8AC3E}">
        <p14:creationId xmlns:p14="http://schemas.microsoft.com/office/powerpoint/2010/main" val="226046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LifeWatch</a:t>
            </a:r>
            <a:r>
              <a:rPr lang="en-US" dirty="0" smtClean="0"/>
              <a:t> Use Case in XDC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04/04/2019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D.Cesini - XDC Project Overview - ISGC2019 - Taipei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29</a:t>
            </a:fld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t="2951" b="10447"/>
          <a:stretch/>
        </p:blipFill>
        <p:spPr>
          <a:xfrm>
            <a:off x="318732" y="1255594"/>
            <a:ext cx="11594148" cy="429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0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XDC</a:t>
            </a:r>
            <a:endParaRPr lang="en-US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600501" y="926184"/>
            <a:ext cx="10753299" cy="543016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eXtreme DataCloud </a:t>
            </a:r>
            <a:r>
              <a:rPr lang="en-US" dirty="0" smtClean="0"/>
              <a:t>is a software development and integration project</a:t>
            </a:r>
          </a:p>
          <a:p>
            <a:endParaRPr lang="en-US" dirty="0" smtClean="0"/>
          </a:p>
          <a:p>
            <a:r>
              <a:rPr lang="en-US" dirty="0" smtClean="0"/>
              <a:t>Develops </a:t>
            </a:r>
            <a:r>
              <a:rPr lang="en-US" dirty="0">
                <a:solidFill>
                  <a:schemeClr val="tx2"/>
                </a:solidFill>
              </a:rPr>
              <a:t>scalable</a:t>
            </a:r>
            <a:r>
              <a:rPr lang="en-US" dirty="0"/>
              <a:t> technologies for federating storage resources and managing data in highly distributed computing </a:t>
            </a:r>
            <a:r>
              <a:rPr lang="en-US" dirty="0" smtClean="0"/>
              <a:t>environments</a:t>
            </a:r>
          </a:p>
          <a:p>
            <a:pPr lvl="1"/>
            <a:r>
              <a:rPr lang="en-US" dirty="0" smtClean="0"/>
              <a:t>Focus on efficient, policy driven and Quality of Service based DM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targeted platforms are the current and next generation e-Infrastructures deployed in Europe</a:t>
            </a:r>
          </a:p>
          <a:p>
            <a:pPr lvl="1"/>
            <a:r>
              <a:rPr lang="en-US" dirty="0"/>
              <a:t>European Open Science Cloud (EOSC)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e-infrastructures </a:t>
            </a:r>
            <a:r>
              <a:rPr lang="en-US" dirty="0"/>
              <a:t>used by the represented </a:t>
            </a:r>
            <a:r>
              <a:rPr lang="en-US" dirty="0" smtClean="0"/>
              <a:t>communities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/>
              <a:t>Addresses the EINFRA-21-2017 (b)-2: “Computing e-infrastructure with extreme large datasets”</a:t>
            </a:r>
          </a:p>
          <a:p>
            <a:pPr lvl="1"/>
            <a:r>
              <a:rPr lang="en-US" dirty="0"/>
              <a:t>Deal with heterogeneous datasets</a:t>
            </a:r>
          </a:p>
          <a:p>
            <a:pPr lvl="1"/>
            <a:r>
              <a:rPr lang="en-US" dirty="0">
                <a:sym typeface="Calibri"/>
              </a:rPr>
              <a:t>Bring to TRL8 and include in </a:t>
            </a:r>
            <a:r>
              <a:rPr lang="en-US" dirty="0"/>
              <a:t>a unified service catalogue services and prototype at least at </a:t>
            </a:r>
            <a:r>
              <a:rPr lang="en-US" dirty="0" smtClean="0"/>
              <a:t>TRL6</a:t>
            </a:r>
            <a:endParaRPr lang="en-US" dirty="0"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04/04/2019</a:t>
            </a:r>
            <a:endParaRPr lang="it-IT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D.Cesini - XDC Project Overview - ISGC2019 - Taipei</a:t>
            </a:r>
            <a:endParaRPr lang="it-IT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704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LifeWatch</a:t>
            </a:r>
            <a:r>
              <a:rPr lang="en-US" dirty="0" smtClean="0"/>
              <a:t> Use Case in XDC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04/04/2019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D.Cesini - XDC Project Overview - ISGC2019 - Taipei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30</a:t>
            </a:fld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865" y="926184"/>
            <a:ext cx="903922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LifeWatch</a:t>
            </a:r>
            <a:r>
              <a:rPr lang="en-US" dirty="0" smtClean="0"/>
              <a:t> Use Case in XDC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04/04/2019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D.Cesini - XDC Project Overview - ISGC2019 - Taipei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31</a:t>
            </a:fld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62" y="942975"/>
            <a:ext cx="966787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XDC Main Releases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04/04/2019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D.Cesini - XDC Project Overview - ISGC2019 - Taipei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32</a:t>
            </a:fld>
            <a:endParaRPr lang="it-IT" dirty="0"/>
          </a:p>
        </p:txBody>
      </p:sp>
      <p:grpSp>
        <p:nvGrpSpPr>
          <p:cNvPr id="19" name="Gruppo 18"/>
          <p:cNvGrpSpPr/>
          <p:nvPr/>
        </p:nvGrpSpPr>
        <p:grpSpPr>
          <a:xfrm>
            <a:off x="2735090" y="3810888"/>
            <a:ext cx="6200775" cy="1362075"/>
            <a:chOff x="759072" y="4496499"/>
            <a:chExt cx="6200775" cy="1362075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072" y="4496499"/>
              <a:ext cx="6200775" cy="1362075"/>
            </a:xfrm>
            <a:prstGeom prst="rect">
              <a:avLst/>
            </a:prstGeom>
          </p:spPr>
        </p:pic>
        <p:sp>
          <p:nvSpPr>
            <p:cNvPr id="11" name="CasellaDiTesto 10"/>
            <p:cNvSpPr txBox="1"/>
            <p:nvPr/>
          </p:nvSpPr>
          <p:spPr>
            <a:xfrm>
              <a:off x="2076449" y="5206111"/>
              <a:ext cx="106696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 smtClean="0"/>
                <a:t>Jan 2018</a:t>
              </a:r>
              <a:endParaRPr lang="en-US" sz="1600" dirty="0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2076449" y="5532342"/>
              <a:ext cx="106696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 smtClean="0"/>
                <a:t>Oct 2019</a:t>
              </a:r>
              <a:endParaRPr lang="en-US" sz="1600" dirty="0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3325974" y="5212763"/>
              <a:ext cx="106696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 smtClean="0"/>
                <a:t>May 2019</a:t>
              </a:r>
              <a:endParaRPr lang="en-US" sz="1600" dirty="0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4518148" y="5194329"/>
              <a:ext cx="106696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 smtClean="0"/>
                <a:t>Sep 2019</a:t>
              </a:r>
              <a:endParaRPr lang="en-US" sz="1600" dirty="0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5712238" y="5212763"/>
              <a:ext cx="106696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 smtClean="0"/>
                <a:t>Nov 2019</a:t>
              </a:r>
              <a:endParaRPr lang="en-US" sz="1600" dirty="0"/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3323993" y="5548280"/>
              <a:ext cx="1134821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 smtClean="0"/>
                <a:t>Apr 2020</a:t>
              </a:r>
              <a:endParaRPr lang="en-US" sz="1600" dirty="0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4565975" y="5532342"/>
              <a:ext cx="100961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 smtClean="0"/>
                <a:t>Jul 2020</a:t>
              </a:r>
              <a:endParaRPr lang="en-US" sz="1600" dirty="0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5701804" y="5517495"/>
              <a:ext cx="100961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 smtClean="0"/>
                <a:t>Sep 2020</a:t>
              </a:r>
              <a:endParaRPr lang="en-US" sz="1600" dirty="0"/>
            </a:p>
          </p:txBody>
        </p:sp>
      </p:grp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81439" y="1015481"/>
            <a:ext cx="10515600" cy="26163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second major release is foreseen before the end of the project</a:t>
            </a:r>
          </a:p>
          <a:p>
            <a:pPr lvl="1"/>
            <a:r>
              <a:rPr lang="en-US" dirty="0" smtClean="0"/>
              <a:t>XDC Message bus implementation</a:t>
            </a:r>
          </a:p>
          <a:p>
            <a:pPr lvl="1"/>
            <a:r>
              <a:rPr lang="en-US" dirty="0" smtClean="0"/>
              <a:t>full orchestration</a:t>
            </a:r>
          </a:p>
          <a:p>
            <a:pPr lvl="1"/>
            <a:r>
              <a:rPr lang="en-US" dirty="0" smtClean="0"/>
              <a:t>finalize </a:t>
            </a:r>
            <a:r>
              <a:rPr lang="en-US" dirty="0"/>
              <a:t>integration of </a:t>
            </a:r>
            <a:r>
              <a:rPr lang="en-US" dirty="0" smtClean="0"/>
              <a:t>RUCIO</a:t>
            </a:r>
          </a:p>
          <a:p>
            <a:pPr lvl="1"/>
            <a:r>
              <a:rPr lang="en-US" dirty="0" smtClean="0"/>
              <a:t>secure </a:t>
            </a:r>
            <a:r>
              <a:rPr lang="en-US" dirty="0"/>
              <a:t>storage in </a:t>
            </a:r>
            <a:r>
              <a:rPr lang="en-US" dirty="0" smtClean="0"/>
              <a:t>Onedata</a:t>
            </a:r>
          </a:p>
          <a:p>
            <a:pPr lvl="1"/>
            <a:r>
              <a:rPr lang="en-US" dirty="0" smtClean="0"/>
              <a:t>finalize </a:t>
            </a:r>
            <a:r>
              <a:rPr lang="en-US" dirty="0"/>
              <a:t>the ECRIN </a:t>
            </a:r>
            <a:r>
              <a:rPr lang="en-US" dirty="0" smtClean="0"/>
              <a:t>Use Case</a:t>
            </a:r>
          </a:p>
          <a:p>
            <a:pPr lvl="1"/>
            <a:r>
              <a:rPr lang="en-US" dirty="0" smtClean="0"/>
              <a:t>complete </a:t>
            </a:r>
            <a:r>
              <a:rPr lang="en-US" dirty="0"/>
              <a:t>caching reference </a:t>
            </a:r>
            <a:r>
              <a:rPr lang="en-US" dirty="0" smtClean="0"/>
              <a:t>workflows with HTTP based </a:t>
            </a:r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58167" y="5351982"/>
            <a:ext cx="1157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XDC products can be downloaded from XDC repositories or from each components upstream repositories after they have been pushed 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69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Provider Board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753218"/>
            <a:ext cx="6244558" cy="296509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Service Provider Board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omposed of Service </a:t>
            </a:r>
            <a:r>
              <a:rPr lang="en-US" sz="2000" dirty="0"/>
              <a:t>Providers part of the XDC </a:t>
            </a:r>
            <a:r>
              <a:rPr lang="en-US" sz="2000" dirty="0" smtClean="0"/>
              <a:t>consortium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nvited </a:t>
            </a:r>
            <a:r>
              <a:rPr lang="en-US" sz="2000" dirty="0" smtClean="0"/>
              <a:t>Service </a:t>
            </a:r>
            <a:r>
              <a:rPr lang="en-US" sz="2000" dirty="0" smtClean="0"/>
              <a:t>Providers</a:t>
            </a:r>
          </a:p>
          <a:p>
            <a:pPr lvl="1"/>
            <a:r>
              <a:rPr lang="en-US" sz="2000" dirty="0" smtClean="0"/>
              <a:t>Ensure </a:t>
            </a:r>
            <a:r>
              <a:rPr lang="en-US" sz="2000" dirty="0"/>
              <a:t>that project </a:t>
            </a:r>
            <a:r>
              <a:rPr lang="en-US" sz="2000" dirty="0" smtClean="0"/>
              <a:t>services </a:t>
            </a:r>
            <a:r>
              <a:rPr lang="en-US" sz="2000" dirty="0"/>
              <a:t>will be </a:t>
            </a:r>
            <a:r>
              <a:rPr lang="en-US" sz="2000" dirty="0" smtClean="0"/>
              <a:t>deployable smoothly to </a:t>
            </a:r>
            <a:r>
              <a:rPr lang="en-US" sz="2000" dirty="0"/>
              <a:t>existing production </a:t>
            </a:r>
            <a:r>
              <a:rPr lang="en-US" sz="2000" dirty="0" smtClean="0"/>
              <a:t>e-Infrastructures</a:t>
            </a:r>
          </a:p>
          <a:p>
            <a:pPr lvl="1"/>
            <a:r>
              <a:rPr lang="en-US" sz="2000" dirty="0" smtClean="0"/>
              <a:t>Facilitate EOSC-HUB adoption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04/04/2019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D.Cesini - XDC Project Overview - ISGC2019 - Taipei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33</a:t>
            </a:fld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6244558" y="5948297"/>
            <a:ext cx="51373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ToR</a:t>
            </a:r>
            <a:r>
              <a:rPr lang="en-US" sz="1400" dirty="0" smtClean="0"/>
              <a:t> available at: https</a:t>
            </a:r>
            <a:r>
              <a:rPr lang="en-US" sz="1400" dirty="0"/>
              <a:t>://nextcloud.extreme-datacloud.eu/f/2252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t="9103"/>
          <a:stretch/>
        </p:blipFill>
        <p:spPr>
          <a:xfrm>
            <a:off x="1837725" y="3431887"/>
            <a:ext cx="3997753" cy="3413389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558" y="936951"/>
            <a:ext cx="5718544" cy="5011346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566010" y="3863808"/>
            <a:ext cx="1271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XDC Pilot Testbed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164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8125" y="1019175"/>
            <a:ext cx="11498950" cy="50244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XDC is adding new functionalities to already existing, production quality, data management services</a:t>
            </a:r>
          </a:p>
          <a:p>
            <a:r>
              <a:rPr lang="en-US" dirty="0" smtClean="0"/>
              <a:t>XDC-1/Pulsar was released in </a:t>
            </a:r>
            <a:r>
              <a:rPr lang="en-US" dirty="0" smtClean="0"/>
              <a:t>January 2019</a:t>
            </a:r>
            <a:endParaRPr lang="en-US" dirty="0" smtClean="0"/>
          </a:p>
          <a:p>
            <a:pPr lvl="1"/>
            <a:r>
              <a:rPr lang="en-US" dirty="0" smtClean="0"/>
              <a:t>A step towards the complete implementation of the defined architecture</a:t>
            </a:r>
          </a:p>
          <a:p>
            <a:pPr lvl="1"/>
            <a:r>
              <a:rPr lang="en-US" dirty="0" smtClean="0"/>
              <a:t>Research communities can already start implementing their use cases using Pulsar</a:t>
            </a:r>
          </a:p>
          <a:p>
            <a:r>
              <a:rPr lang="en-US" dirty="0" smtClean="0"/>
              <a:t>A second release is foreseen by next October</a:t>
            </a:r>
          </a:p>
          <a:p>
            <a:r>
              <a:rPr lang="en-US" dirty="0" smtClean="0"/>
              <a:t>Scalability verification is in progress and will be one of the core activities in 2019</a:t>
            </a:r>
          </a:p>
          <a:p>
            <a:r>
              <a:rPr lang="en-US" dirty="0" smtClean="0"/>
              <a:t>XDC consortium members will act as service providers to facilitate the uptake of the XDC services by the EOSC </a:t>
            </a:r>
            <a:r>
              <a:rPr lang="en-US" dirty="0" smtClean="0"/>
              <a:t>communities</a:t>
            </a:r>
          </a:p>
          <a:p>
            <a:pPr lvl="1"/>
            <a:r>
              <a:rPr lang="en-US" dirty="0" smtClean="0"/>
              <a:t>We are involving external service providers to increase the uptake of new user communities</a:t>
            </a:r>
            <a:endParaRPr lang="en-US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04/04/2019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D.Cesini - XDC Project Overview - ISGC2019 - Taipei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34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060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XDC Contacts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Website: </a:t>
            </a:r>
            <a:r>
              <a:rPr lang="en-US" sz="3600" dirty="0" smtClean="0">
                <a:hlinkClick r:id="rId2"/>
              </a:rPr>
              <a:t>www.extreme-datacloud.eu</a:t>
            </a: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>
                <a:hlinkClick r:id="rId3"/>
              </a:rPr>
              <a:t>@</a:t>
            </a:r>
            <a:r>
              <a:rPr lang="en-US" sz="3600" b="1" dirty="0" err="1" smtClean="0">
                <a:hlinkClick r:id="rId3"/>
              </a:rPr>
              <a:t>XtremeDataCloud</a:t>
            </a:r>
            <a:r>
              <a:rPr lang="en-US" sz="3600" b="1" dirty="0" smtClean="0"/>
              <a:t> on Twitter</a:t>
            </a:r>
          </a:p>
          <a:p>
            <a:endParaRPr lang="en-US" sz="3600" b="1" dirty="0" smtClean="0"/>
          </a:p>
          <a:p>
            <a:r>
              <a:rPr lang="en-US" sz="3600" b="1" smtClean="0"/>
              <a:t>Mailing list: info&lt;at&gt;extreme-datacloud.eu</a:t>
            </a:r>
            <a:endParaRPr lang="en-US" sz="36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04/04/2019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D.Cesini - XDC Project Overview - ISGC2019 - Taipei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35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399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048" y="110209"/>
            <a:ext cx="9994557" cy="815975"/>
          </a:xfrm>
        </p:spPr>
        <p:txBody>
          <a:bodyPr/>
          <a:lstStyle/>
          <a:p>
            <a:r>
              <a:rPr lang="en-US" dirty="0" smtClean="0"/>
              <a:t>The Approach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9855" y="1383382"/>
            <a:ext cx="11343274" cy="2637287"/>
          </a:xfrm>
        </p:spPr>
        <p:txBody>
          <a:bodyPr>
            <a:normAutofit/>
          </a:bodyPr>
          <a:lstStyle/>
          <a:p>
            <a:r>
              <a:rPr lang="en-GB" b="1" dirty="0" smtClean="0"/>
              <a:t>Improve </a:t>
            </a:r>
            <a:r>
              <a:rPr lang="en-GB" b="1" dirty="0"/>
              <a:t>already </a:t>
            </a:r>
            <a:r>
              <a:rPr lang="en-GB" b="1" dirty="0" smtClean="0"/>
              <a:t>existing, production quality Data </a:t>
            </a:r>
            <a:r>
              <a:rPr lang="en-GB" b="1" dirty="0"/>
              <a:t>Management services </a:t>
            </a:r>
            <a:endParaRPr lang="en-GB" b="1" dirty="0" smtClean="0"/>
          </a:p>
          <a:p>
            <a:pPr lvl="1"/>
            <a:r>
              <a:rPr lang="en-GB" dirty="0"/>
              <a:t>B</a:t>
            </a:r>
            <a:r>
              <a:rPr lang="en-GB" dirty="0" smtClean="0"/>
              <a:t>y </a:t>
            </a:r>
            <a:r>
              <a:rPr lang="en-GB" dirty="0"/>
              <a:t>adding </a:t>
            </a:r>
            <a:r>
              <a:rPr lang="en-GB" dirty="0" smtClean="0">
                <a:solidFill>
                  <a:schemeClr val="tx2"/>
                </a:solidFill>
              </a:rPr>
              <a:t>missing functionalities </a:t>
            </a:r>
            <a:r>
              <a:rPr lang="en-GB" dirty="0" smtClean="0"/>
              <a:t>requested by research communities</a:t>
            </a:r>
          </a:p>
          <a:p>
            <a:pPr lvl="1"/>
            <a:r>
              <a:rPr lang="en-GB" dirty="0" smtClean="0"/>
              <a:t>Based mainly on technologies provided by the partners and by the INDIGO-Datacloud project</a:t>
            </a:r>
          </a:p>
          <a:p>
            <a:pPr lvl="1"/>
            <a:r>
              <a:rPr lang="en-GB" dirty="0" smtClean="0"/>
              <a:t>Must be coherently harmonized in the European e-Infrastructures</a:t>
            </a:r>
            <a:endParaRPr lang="en-GB" b="1" dirty="0" smtClean="0"/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4</a:t>
            </a:fld>
            <a:endParaRPr lang="it-IT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88" y="4626120"/>
            <a:ext cx="1595945" cy="1489549"/>
          </a:xfrm>
          <a:prstGeom prst="rect">
            <a:avLst/>
          </a:prstGeom>
        </p:spPr>
      </p:pic>
      <p:sp>
        <p:nvSpPr>
          <p:cNvPr id="17" name="Segnaposto contenuto 2"/>
          <p:cNvSpPr txBox="1">
            <a:spLocks/>
          </p:cNvSpPr>
          <p:nvPr/>
        </p:nvSpPr>
        <p:spPr>
          <a:xfrm>
            <a:off x="199855" y="6107352"/>
            <a:ext cx="1775792" cy="598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527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3025" indent="-428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0700" indent="-419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8375" indent="-4095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1800" dirty="0" smtClean="0"/>
              <a:t>INDIGO PaaS Orchestrator</a:t>
            </a:r>
            <a:endParaRPr lang="en-US" sz="1800" dirty="0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8"/>
          <a:srcRect l="11373" t="11511" r="11997" b="8054"/>
          <a:stretch/>
        </p:blipFill>
        <p:spPr>
          <a:xfrm>
            <a:off x="8922853" y="4706232"/>
            <a:ext cx="1509825" cy="1584782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53" y="4672424"/>
            <a:ext cx="1418812" cy="1418812"/>
          </a:xfrm>
          <a:prstGeom prst="rect">
            <a:avLst/>
          </a:prstGeom>
        </p:spPr>
      </p:pic>
      <p:sp>
        <p:nvSpPr>
          <p:cNvPr id="21" name="Segnaposto contenuto 2"/>
          <p:cNvSpPr txBox="1">
            <a:spLocks/>
          </p:cNvSpPr>
          <p:nvPr/>
        </p:nvSpPr>
        <p:spPr>
          <a:xfrm>
            <a:off x="1872747" y="6150278"/>
            <a:ext cx="2194891" cy="6618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527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3025" indent="-428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0700" indent="-419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8375" indent="-4095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1800" dirty="0" smtClean="0"/>
              <a:t>INDIGO CDMI Server</a:t>
            </a:r>
            <a:endParaRPr lang="en-US" sz="1800" dirty="0"/>
          </a:p>
        </p:txBody>
      </p:sp>
      <p:grpSp>
        <p:nvGrpSpPr>
          <p:cNvPr id="23" name="Gruppo 22"/>
          <p:cNvGrpSpPr/>
          <p:nvPr/>
        </p:nvGrpSpPr>
        <p:grpSpPr>
          <a:xfrm>
            <a:off x="4073734" y="4825724"/>
            <a:ext cx="3420281" cy="1737273"/>
            <a:chOff x="6561919" y="4274521"/>
            <a:chExt cx="3420281" cy="1737273"/>
          </a:xfrm>
        </p:grpSpPr>
        <p:pic>
          <p:nvPicPr>
            <p:cNvPr id="18" name="Immagine 17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288"/>
            <a:stretch/>
          </p:blipFill>
          <p:spPr>
            <a:xfrm>
              <a:off x="6561919" y="4319349"/>
              <a:ext cx="3420281" cy="1692445"/>
            </a:xfrm>
            <a:prstGeom prst="rect">
              <a:avLst/>
            </a:prstGeom>
          </p:spPr>
        </p:pic>
        <p:pic>
          <p:nvPicPr>
            <p:cNvPr id="22" name="Immagine 21"/>
            <p:cNvPicPr>
              <a:picLocks noChangeAspect="1"/>
            </p:cNvPicPr>
            <p:nvPr/>
          </p:nvPicPr>
          <p:blipFill rotWithShape="1">
            <a:blip r:embed="rId11"/>
            <a:srcRect t="37493" b="44420"/>
            <a:stretch/>
          </p:blipFill>
          <p:spPr>
            <a:xfrm>
              <a:off x="7319559" y="4274521"/>
              <a:ext cx="1905000" cy="344556"/>
            </a:xfrm>
            <a:prstGeom prst="rect">
              <a:avLst/>
            </a:prstGeom>
          </p:spPr>
        </p:pic>
      </p:grpSp>
      <p:grpSp>
        <p:nvGrpSpPr>
          <p:cNvPr id="14" name="Gruppo 13"/>
          <p:cNvGrpSpPr/>
          <p:nvPr/>
        </p:nvGrpSpPr>
        <p:grpSpPr>
          <a:xfrm>
            <a:off x="7309747" y="4654267"/>
            <a:ext cx="1540303" cy="1748353"/>
            <a:chOff x="7872336" y="4814644"/>
            <a:chExt cx="1540303" cy="1748353"/>
          </a:xfrm>
        </p:grpSpPr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872336" y="4814644"/>
              <a:ext cx="1540303" cy="1748353"/>
            </a:xfrm>
            <a:prstGeom prst="rect">
              <a:avLst/>
            </a:prstGeom>
          </p:spPr>
        </p:pic>
        <p:sp>
          <p:nvSpPr>
            <p:cNvPr id="25" name="CasellaDiTesto 24"/>
            <p:cNvSpPr txBox="1"/>
            <p:nvPr/>
          </p:nvSpPr>
          <p:spPr>
            <a:xfrm>
              <a:off x="8129407" y="5213341"/>
              <a:ext cx="6703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FTS</a:t>
              </a:r>
              <a:endParaRPr lang="en-US" b="1" dirty="0"/>
            </a:p>
          </p:txBody>
        </p:sp>
      </p:grp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04/04/2019</a:t>
            </a: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D.Cesini - XDC Project Overview - ISGC2019 - Taipei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12840" y="5119220"/>
            <a:ext cx="84772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2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XDC Approach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04/04/2019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D.Cesini - XDC Project Overview - ISGC2019 - Taipei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1603" y="1154430"/>
            <a:ext cx="11310079" cy="3602323"/>
          </a:xfrm>
        </p:spPr>
        <p:txBody>
          <a:bodyPr anchor="ctr"/>
          <a:lstStyle/>
          <a:p>
            <a:r>
              <a:rPr lang="en-US" dirty="0"/>
              <a:t>The partners owning/involved in each of the tools are the main developers for that solution in </a:t>
            </a:r>
            <a:r>
              <a:rPr lang="en-US" dirty="0" smtClean="0"/>
              <a:t>XDC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We always aim </a:t>
            </a:r>
            <a:r>
              <a:rPr lang="en-US" b="1" dirty="0"/>
              <a:t>to push back the code </a:t>
            </a:r>
            <a:r>
              <a:rPr lang="en-US" dirty="0"/>
              <a:t>in the main development tree on the </a:t>
            </a:r>
            <a:r>
              <a:rPr lang="en-US" b="1" dirty="0"/>
              <a:t>original projects</a:t>
            </a:r>
          </a:p>
          <a:p>
            <a:pPr lvl="1"/>
            <a:r>
              <a:rPr lang="en-US" dirty="0"/>
              <a:t>This widely increase the </a:t>
            </a:r>
            <a:r>
              <a:rPr lang="en-US" b="1" dirty="0"/>
              <a:t>sustainability</a:t>
            </a:r>
            <a:r>
              <a:rPr lang="en-US" dirty="0"/>
              <a:t> of the services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6667500" y="4802188"/>
            <a:ext cx="5314950" cy="1554162"/>
            <a:chOff x="6343650" y="3276600"/>
            <a:chExt cx="5314950" cy="1554162"/>
          </a:xfrm>
        </p:grpSpPr>
        <p:sp>
          <p:nvSpPr>
            <p:cNvPr id="8" name="Freccia a destra 7"/>
            <p:cNvSpPr/>
            <p:nvPr/>
          </p:nvSpPr>
          <p:spPr>
            <a:xfrm>
              <a:off x="6343650" y="3276600"/>
              <a:ext cx="531495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Upstream repositories</a:t>
              </a:r>
              <a:endParaRPr lang="en-US" dirty="0"/>
            </a:p>
          </p:txBody>
        </p:sp>
        <p:sp>
          <p:nvSpPr>
            <p:cNvPr id="9" name="Freccia a destra 8"/>
            <p:cNvSpPr/>
            <p:nvPr/>
          </p:nvSpPr>
          <p:spPr>
            <a:xfrm>
              <a:off x="7067551" y="4402137"/>
              <a:ext cx="3314700" cy="428625"/>
            </a:xfrm>
            <a:prstGeom prst="rightArrow">
              <a:avLst/>
            </a:prstGeom>
            <a:solidFill>
              <a:schemeClr val="tx2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XDC new features </a:t>
              </a:r>
              <a:endParaRPr lang="en-US" dirty="0"/>
            </a:p>
          </p:txBody>
        </p:sp>
        <p:sp>
          <p:nvSpPr>
            <p:cNvPr id="10" name="Freccia in giù 9"/>
            <p:cNvSpPr/>
            <p:nvPr/>
          </p:nvSpPr>
          <p:spPr>
            <a:xfrm rot="19660532">
              <a:off x="6947918" y="3460507"/>
              <a:ext cx="274111" cy="1261458"/>
            </a:xfrm>
            <a:prstGeom prst="downArrow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ccia in giù 10"/>
            <p:cNvSpPr/>
            <p:nvPr/>
          </p:nvSpPr>
          <p:spPr>
            <a:xfrm rot="13469127">
              <a:off x="9090096" y="3437240"/>
              <a:ext cx="274111" cy="1261458"/>
            </a:xfrm>
            <a:prstGeom prst="downArrow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ccia in giù 11"/>
            <p:cNvSpPr/>
            <p:nvPr/>
          </p:nvSpPr>
          <p:spPr>
            <a:xfrm rot="13469127">
              <a:off x="10245194" y="3437241"/>
              <a:ext cx="274111" cy="1261458"/>
            </a:xfrm>
            <a:prstGeom prst="downArrow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184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XDC standards and protocols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9705" y="877798"/>
            <a:ext cx="11325069" cy="1603949"/>
          </a:xfrm>
        </p:spPr>
        <p:txBody>
          <a:bodyPr>
            <a:normAutofit/>
          </a:bodyPr>
          <a:lstStyle/>
          <a:p>
            <a:r>
              <a:rPr lang="en-US" dirty="0"/>
              <a:t>We always </a:t>
            </a:r>
            <a:r>
              <a:rPr lang="en-US" b="1" dirty="0"/>
              <a:t>rely on standard </a:t>
            </a:r>
            <a:r>
              <a:rPr lang="en-US" dirty="0"/>
              <a:t>and </a:t>
            </a:r>
            <a:r>
              <a:rPr lang="en-US" b="1" dirty="0"/>
              <a:t>widely </a:t>
            </a:r>
            <a:r>
              <a:rPr lang="en-US" dirty="0"/>
              <a:t>adopted </a:t>
            </a:r>
            <a:r>
              <a:rPr lang="en-US" b="1" dirty="0"/>
              <a:t>protocols</a:t>
            </a:r>
            <a:r>
              <a:rPr lang="en-US" dirty="0"/>
              <a:t> for services-to-services and for user-to-services interaction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04/04/2019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D.Cesini - XDC Project Overview - ISGC2019 - Taipei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6</a:t>
            </a:fld>
            <a:endParaRPr lang="it-IT" dirty="0"/>
          </a:p>
        </p:txBody>
      </p:sp>
      <p:graphicFrame>
        <p:nvGraphicFramePr>
          <p:cNvPr id="7" name="Tabella 6">
            <a:extLst>
              <a:ext uri="{FF2B5EF4-FFF2-40B4-BE49-F238E27FC236}">
                <a16:creationId xmlns="" xmlns:a16="http://schemas.microsoft.com/office/drawing/2014/main" id="{FC6A6933-1768-AB4A-9F3E-50BC23D31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370605"/>
              </p:ext>
            </p:extLst>
          </p:nvPr>
        </p:nvGraphicFramePr>
        <p:xfrm>
          <a:off x="1677027" y="1819779"/>
          <a:ext cx="831690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9875">
                  <a:extLst>
                    <a:ext uri="{9D8B030D-6E8A-4147-A177-3AD203B41FA5}">
                      <a16:colId xmlns="" xmlns:a16="http://schemas.microsoft.com/office/drawing/2014/main" val="1013083456"/>
                    </a:ext>
                  </a:extLst>
                </a:gridCol>
                <a:gridCol w="4617027">
                  <a:extLst>
                    <a:ext uri="{9D8B030D-6E8A-4147-A177-3AD203B41FA5}">
                      <a16:colId xmlns="" xmlns:a16="http://schemas.microsoft.com/office/drawing/2014/main" val="32691781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Functionalities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Standards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71295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Access/transport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http/</a:t>
                      </a:r>
                      <a:r>
                        <a:rPr lang="en-US" dirty="0" err="1"/>
                        <a:t>webdav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gridftp</a:t>
                      </a:r>
                      <a:r>
                        <a:rPr lang="en-US" dirty="0"/>
                        <a:t>, </a:t>
                      </a:r>
                      <a:r>
                        <a:rPr lang="en-US" dirty="0" err="1" smtClean="0"/>
                        <a:t>etc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43528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Metadata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RDF, </a:t>
                      </a:r>
                      <a:r>
                        <a:rPr lang="en-US" dirty="0" smtClean="0"/>
                        <a:t>JSON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80295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Orchestrating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TOSCA, </a:t>
                      </a:r>
                      <a:r>
                        <a:rPr lang="en-US" dirty="0" err="1" smtClean="0"/>
                        <a:t>Ansible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2968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Application </a:t>
                      </a:r>
                      <a:r>
                        <a:rPr lang="en-GB" noProof="0" dirty="0" err="1"/>
                        <a:t>sw</a:t>
                      </a:r>
                      <a:r>
                        <a:rPr lang="en-GB" noProof="0" dirty="0"/>
                        <a:t> 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Docker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44700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AAI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OpenIDConnect</a:t>
                      </a:r>
                      <a:r>
                        <a:rPr lang="en-US" dirty="0"/>
                        <a:t>, X509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15153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Storage QoS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SNIA </a:t>
                      </a:r>
                      <a:r>
                        <a:rPr lang="en-US" dirty="0" smtClean="0"/>
                        <a:t>CDMI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41479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Inter process 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REST APIs, SSE, Message bus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9586617"/>
                  </a:ext>
                </a:extLst>
              </a:tr>
            </a:tbl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E4372A08-C594-214A-A2A1-330C7DD31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0" y="2314732"/>
            <a:ext cx="1905000" cy="1905000"/>
          </a:xfrm>
          <a:prstGeom prst="rect">
            <a:avLst/>
          </a:prstGeom>
        </p:spPr>
      </p:pic>
      <p:sp>
        <p:nvSpPr>
          <p:cNvPr id="9" name="Segnaposto contenuto 2">
            <a:extLst>
              <a:ext uri="{FF2B5EF4-FFF2-40B4-BE49-F238E27FC236}">
                <a16:creationId xmlns="" xmlns:a16="http://schemas.microsoft.com/office/drawing/2014/main" id="{3CF899CC-57F3-804B-89E2-3A5A626493F4}"/>
              </a:ext>
            </a:extLst>
          </p:cNvPr>
          <p:cNvSpPr txBox="1">
            <a:spLocks/>
          </p:cNvSpPr>
          <p:nvPr/>
        </p:nvSpPr>
        <p:spPr>
          <a:xfrm>
            <a:off x="449705" y="4983891"/>
            <a:ext cx="11444990" cy="1392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527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3025" indent="-428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0700" indent="-419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8375" indent="-4095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This concretely opens the possibility to </a:t>
            </a:r>
            <a:r>
              <a:rPr lang="en-US" sz="2400" b="1" dirty="0"/>
              <a:t>interact with external services </a:t>
            </a:r>
          </a:p>
          <a:p>
            <a:pPr lvl="1"/>
            <a:r>
              <a:rPr lang="en-US" sz="2000" dirty="0"/>
              <a:t>At the infrastructure level we provide few </a:t>
            </a:r>
            <a:r>
              <a:rPr lang="en-US" sz="2000" b="1" dirty="0"/>
              <a:t>reference implementations</a:t>
            </a:r>
          </a:p>
          <a:p>
            <a:pPr lvl="1"/>
            <a:r>
              <a:rPr lang="en-US" sz="2000" b="1" dirty="0"/>
              <a:t>others</a:t>
            </a:r>
            <a:r>
              <a:rPr lang="en-US" sz="2000" dirty="0"/>
              <a:t> services/initiative are </a:t>
            </a:r>
            <a:r>
              <a:rPr lang="en-US" sz="2000" b="1" dirty="0"/>
              <a:t>implementing</a:t>
            </a:r>
            <a:r>
              <a:rPr lang="en-US" sz="2000" dirty="0"/>
              <a:t> the same functionalities </a:t>
            </a:r>
            <a:r>
              <a:rPr lang="en-US" sz="2000" b="1" dirty="0"/>
              <a:t>using same </a:t>
            </a:r>
            <a:r>
              <a:rPr lang="en-US" sz="2000" dirty="0"/>
              <a:t>standard/</a:t>
            </a:r>
            <a:r>
              <a:rPr lang="en-US" sz="2000" b="1" dirty="0"/>
              <a:t>protocols</a:t>
            </a:r>
          </a:p>
        </p:txBody>
      </p:sp>
    </p:spTree>
    <p:extLst>
      <p:ext uri="{BB962C8B-B14F-4D97-AF65-F5344CB8AC3E}">
        <p14:creationId xmlns:p14="http://schemas.microsoft.com/office/powerpoint/2010/main" val="132366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947" y="70910"/>
            <a:ext cx="9994557" cy="815975"/>
          </a:xfrm>
        </p:spPr>
        <p:txBody>
          <a:bodyPr>
            <a:normAutofit/>
          </a:bodyPr>
          <a:lstStyle/>
          <a:p>
            <a:r>
              <a:rPr lang="en-US" dirty="0" smtClean="0"/>
              <a:t>A User Driven Project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04/04/2019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D.Cesini - XDC Project Overview - ISGC2019 - Taipei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7</a:t>
            </a:fld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83" y="926184"/>
            <a:ext cx="1740649" cy="114367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974" y="1100745"/>
            <a:ext cx="3061252" cy="112826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40" y="2862778"/>
            <a:ext cx="1904118" cy="154848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9381" y="2933455"/>
            <a:ext cx="3776619" cy="147780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365" y="1100745"/>
            <a:ext cx="1436295" cy="1079957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7"/>
          <a:srcRect b="21688"/>
          <a:stretch/>
        </p:blipFill>
        <p:spPr>
          <a:xfrm>
            <a:off x="274452" y="1981008"/>
            <a:ext cx="2080400" cy="536137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7735" y="1203246"/>
            <a:ext cx="1342923" cy="1342923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17169" y="1063653"/>
            <a:ext cx="2753475" cy="186980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1923" y="4924259"/>
            <a:ext cx="2931803" cy="1055449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1475" y="4691687"/>
            <a:ext cx="3014309" cy="152059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657" y="3265389"/>
            <a:ext cx="2854445" cy="1346437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79768" y="3190303"/>
            <a:ext cx="2712232" cy="1545972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14"/>
          <a:srcRect l="4612" t="3942" r="3670" b="7193"/>
          <a:stretch/>
        </p:blipFill>
        <p:spPr>
          <a:xfrm>
            <a:off x="7678407" y="4861626"/>
            <a:ext cx="3544762" cy="183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8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XDC Topics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0392" y="977725"/>
            <a:ext cx="11361088" cy="53786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Intelligent &amp; Automated Dataset </a:t>
            </a:r>
            <a:r>
              <a:rPr lang="en-US" dirty="0" smtClean="0"/>
              <a:t>Distribution</a:t>
            </a:r>
          </a:p>
          <a:p>
            <a:pPr lvl="1"/>
            <a:r>
              <a:rPr lang="en-US" dirty="0" smtClean="0"/>
              <a:t>Orchestration </a:t>
            </a:r>
            <a:r>
              <a:rPr lang="en-US" dirty="0"/>
              <a:t>to realize a policy-driven data </a:t>
            </a:r>
            <a:r>
              <a:rPr lang="en-US" dirty="0" smtClean="0"/>
              <a:t>management</a:t>
            </a:r>
          </a:p>
          <a:p>
            <a:pPr lvl="1"/>
            <a:r>
              <a:rPr lang="en-US" dirty="0"/>
              <a:t>Data distribution policies based on Quality of Service (i.e. disks vs tape vs SSD) </a:t>
            </a:r>
            <a:r>
              <a:rPr lang="en-US" dirty="0">
                <a:solidFill>
                  <a:schemeClr val="tx2"/>
                </a:solidFill>
              </a:rPr>
              <a:t>supporting geographical distributed resources </a:t>
            </a:r>
            <a:r>
              <a:rPr lang="en-US" dirty="0"/>
              <a:t>(cross-sites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Data lifecycle management</a:t>
            </a:r>
          </a:p>
          <a:p>
            <a:r>
              <a:rPr lang="en-US" dirty="0"/>
              <a:t>Data </a:t>
            </a:r>
            <a:r>
              <a:rPr lang="en-US" dirty="0">
                <a:solidFill>
                  <a:schemeClr val="tx2"/>
                </a:solidFill>
              </a:rPr>
              <a:t>pre-processing</a:t>
            </a:r>
            <a:r>
              <a:rPr lang="en-US" dirty="0"/>
              <a:t> during </a:t>
            </a:r>
            <a:r>
              <a:rPr lang="en-US" dirty="0" smtClean="0"/>
              <a:t>ingestion</a:t>
            </a:r>
          </a:p>
          <a:p>
            <a:r>
              <a:rPr lang="en-US" dirty="0">
                <a:solidFill>
                  <a:schemeClr val="tx2"/>
                </a:solidFill>
              </a:rPr>
              <a:t>Metadata</a:t>
            </a:r>
            <a:r>
              <a:rPr lang="en-US" dirty="0"/>
              <a:t> </a:t>
            </a:r>
            <a:r>
              <a:rPr lang="en-US" dirty="0" smtClean="0"/>
              <a:t>management</a:t>
            </a:r>
            <a:endParaRPr lang="en-US" dirty="0"/>
          </a:p>
          <a:p>
            <a:r>
              <a:rPr lang="en-US" dirty="0"/>
              <a:t>Data management based on </a:t>
            </a:r>
            <a:r>
              <a:rPr lang="en-US" dirty="0" smtClean="0">
                <a:solidFill>
                  <a:schemeClr val="tx2"/>
                </a:solidFill>
              </a:rPr>
              <a:t>storage events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/>
              <a:t>Smart </a:t>
            </a:r>
            <a:r>
              <a:rPr lang="en-US" dirty="0">
                <a:solidFill>
                  <a:schemeClr val="tx2"/>
                </a:solidFill>
              </a:rPr>
              <a:t>caching</a:t>
            </a:r>
          </a:p>
          <a:p>
            <a:pPr lvl="1"/>
            <a:r>
              <a:rPr lang="en-US" dirty="0" smtClean="0"/>
              <a:t>Transparent access to remote data without the need of a-priori copy</a:t>
            </a:r>
          </a:p>
          <a:p>
            <a:pPr lvl="2"/>
            <a:r>
              <a:rPr lang="en-US" dirty="0" smtClean="0"/>
              <a:t>To support dynamic inclusion of diskless sites</a:t>
            </a:r>
          </a:p>
          <a:p>
            <a:pPr lvl="2"/>
            <a:r>
              <a:rPr lang="en-US" dirty="0" smtClean="0"/>
              <a:t>To improve efficiency in multi-site storage systems and storage federations (i.e. </a:t>
            </a:r>
            <a:r>
              <a:rPr lang="en-US" dirty="0" err="1" smtClean="0"/>
              <a:t>Datalakes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Sensitive data handling</a:t>
            </a:r>
          </a:p>
          <a:p>
            <a:pPr lvl="1"/>
            <a:r>
              <a:rPr lang="en-US" dirty="0" smtClean="0"/>
              <a:t>secure storage </a:t>
            </a:r>
            <a:r>
              <a:rPr lang="en-US" dirty="0"/>
              <a:t>and </a:t>
            </a:r>
            <a:r>
              <a:rPr lang="en-US" dirty="0" smtClean="0"/>
              <a:t>encryption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04/04/2019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D.Cesini - XDC Project Overview - ISGC2019 - Taipei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120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XDC Consortium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3155" y="4618935"/>
            <a:ext cx="6248400" cy="136911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8 partners, 7 countries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6</a:t>
            </a:r>
            <a:r>
              <a:rPr lang="en-US" sz="2000" dirty="0" smtClean="0"/>
              <a:t> research communities represented + EGI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XDC Total Budget: 3.07Meuros</a:t>
            </a:r>
            <a:endParaRPr lang="en-US" sz="20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04/04/2019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D.Cesini - XDC Project Overview - ISGC2019 - Taipei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9</a:t>
            </a:fld>
            <a:endParaRPr lang="it-IT" dirty="0"/>
          </a:p>
        </p:txBody>
      </p:sp>
      <p:graphicFrame>
        <p:nvGraphicFramePr>
          <p:cNvPr id="7" name="Shape 216"/>
          <p:cNvGraphicFramePr/>
          <p:nvPr>
            <p:extLst>
              <p:ext uri="{D42A27DB-BD31-4B8C-83A1-F6EECF244321}">
                <p14:modId xmlns:p14="http://schemas.microsoft.com/office/powerpoint/2010/main" val="3542931776"/>
              </p:ext>
            </p:extLst>
          </p:nvPr>
        </p:nvGraphicFramePr>
        <p:xfrm>
          <a:off x="126949" y="877932"/>
          <a:ext cx="9388111" cy="33864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0287"/>
                <a:gridCol w="1298437"/>
                <a:gridCol w="1317407"/>
                <a:gridCol w="2459393"/>
                <a:gridCol w="3652587"/>
              </a:tblGrid>
              <a:tr h="251689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dirty="0"/>
                        <a:t>ID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dirty="0"/>
                        <a:t>Partner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dirty="0"/>
                        <a:t>Country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dirty="0" smtClean="0"/>
                        <a:t>Represented Community</a:t>
                      </a:r>
                      <a:endParaRPr lang="en-US"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dirty="0" smtClean="0"/>
                        <a:t>Tools</a:t>
                      </a:r>
                      <a:r>
                        <a:rPr lang="en-US" sz="1100" baseline="0" dirty="0" smtClean="0"/>
                        <a:t> and system </a:t>
                      </a:r>
                      <a:endParaRPr lang="en-US" sz="1100" dirty="0"/>
                    </a:p>
                  </a:txBody>
                  <a:tcPr marL="91450" marR="91450" marT="45725" marB="45725"/>
                </a:tc>
              </a:tr>
              <a:tr h="33495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 dirty="0"/>
                        <a:t>1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/>
                        <a:t>INFN (Lead)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/>
                        <a:t>IT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 smtClean="0"/>
                        <a:t>HEP/WLCG</a:t>
                      </a:r>
                      <a:endParaRPr lang="en-US" sz="16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cap="none" dirty="0" smtClean="0">
                          <a:sym typeface="Arial"/>
                        </a:rPr>
                        <a:t>INDIGO-Orchestrator</a:t>
                      </a:r>
                      <a:endParaRPr lang="en-US" sz="16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41454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/>
                        <a:t>2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/>
                        <a:t>DESY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/>
                        <a:t>DE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 dirty="0" smtClean="0"/>
                        <a:t>Research with Photons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 dirty="0" smtClean="0"/>
                        <a:t>(XFEL)</a:t>
                      </a:r>
                      <a:endParaRPr lang="en-US" sz="12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1" dirty="0" smtClean="0"/>
                        <a:t>dCache</a:t>
                      </a:r>
                      <a:endParaRPr lang="en-US" sz="1600" b="1" dirty="0"/>
                    </a:p>
                  </a:txBody>
                  <a:tcPr marL="91450" marR="91450" marT="45725" marB="45725"/>
                </a:tc>
              </a:tr>
              <a:tr h="41454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/>
                        <a:t>3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/>
                        <a:t>CERN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/>
                        <a:t>CH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/>
                        <a:t>HEP/WLCG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 smtClean="0"/>
                        <a:t>EOS, DYNAFED, FTS,</a:t>
                      </a:r>
                      <a:r>
                        <a:rPr lang="en-US" sz="1600" b="1" baseline="0" dirty="0" smtClean="0"/>
                        <a:t> RUCIO</a:t>
                      </a:r>
                      <a:endParaRPr lang="en-US" sz="1600" b="1" dirty="0"/>
                    </a:p>
                  </a:txBody>
                  <a:tcPr marL="91450" marR="91450" marT="45725" marB="45725"/>
                </a:tc>
              </a:tr>
              <a:tr h="251689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/>
                        <a:t>4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 smtClean="0"/>
                        <a:t>AGH</a:t>
                      </a:r>
                      <a:endParaRPr lang="en-US" sz="16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/>
                        <a:t>PL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 smtClean="0"/>
                        <a:t>ONEDATA</a:t>
                      </a:r>
                      <a:endParaRPr lang="en-US" sz="1600" b="1" dirty="0"/>
                    </a:p>
                  </a:txBody>
                  <a:tcPr marL="91450" marR="91450" marT="45725" marB="45725"/>
                </a:tc>
              </a:tr>
              <a:tr h="251689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/>
                        <a:t>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/>
                        <a:t>ECRIN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/>
                        <a:t>[ERIC]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/>
                        <a:t>Medical data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 b="1" dirty="0"/>
                    </a:p>
                  </a:txBody>
                  <a:tcPr marL="91450" marR="91450" marT="45725" marB="45725"/>
                </a:tc>
              </a:tr>
              <a:tr h="251689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/>
                        <a:t>6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 smtClean="0"/>
                        <a:t>UC</a:t>
                      </a:r>
                      <a:endParaRPr lang="en-US" sz="16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/>
                        <a:t>ES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 err="1"/>
                        <a:t>Lifewatch</a:t>
                      </a:r>
                      <a:endParaRPr lang="en-US" sz="16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1600" b="1" dirty="0"/>
                    </a:p>
                  </a:txBody>
                  <a:tcPr marL="91450" marR="91450" marT="45725" marB="45725"/>
                </a:tc>
              </a:tr>
              <a:tr h="251689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/>
                        <a:t>7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/>
                        <a:t>CNRS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/>
                        <a:t>FR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/>
                        <a:t>Astro </a:t>
                      </a:r>
                      <a:r>
                        <a:rPr lang="en-US" sz="1600" b="1" dirty="0" smtClean="0"/>
                        <a:t>[CTA</a:t>
                      </a:r>
                      <a:r>
                        <a:rPr lang="en-US" sz="1600" b="1" baseline="0" dirty="0" smtClean="0"/>
                        <a:t> and LSST</a:t>
                      </a:r>
                      <a:r>
                        <a:rPr lang="en-US" sz="1600" b="1" dirty="0" smtClean="0"/>
                        <a:t>]</a:t>
                      </a:r>
                      <a:endParaRPr lang="en-US" sz="16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1600" b="1" dirty="0"/>
                    </a:p>
                  </a:txBody>
                  <a:tcPr marL="91450" marR="91450" marT="45725" marB="45725"/>
                </a:tc>
              </a:tr>
              <a:tr h="32166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 dirty="0" smtClean="0"/>
                        <a:t>8</a:t>
                      </a:r>
                      <a:endParaRPr lang="en-US" sz="12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 smtClean="0"/>
                        <a:t>EGI.eu</a:t>
                      </a:r>
                      <a:endParaRPr lang="en-US" sz="16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 smtClean="0"/>
                        <a:t>NL</a:t>
                      </a:r>
                      <a:endParaRPr lang="en-US" sz="16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 smtClean="0"/>
                        <a:t>EGI communities</a:t>
                      </a:r>
                      <a:endParaRPr lang="en-US" sz="16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1600" b="1"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380828"/>
            <a:ext cx="3379304" cy="2534478"/>
          </a:xfrm>
          <a:prstGeom prst="rect">
            <a:avLst/>
          </a:prstGeom>
        </p:spPr>
      </p:pic>
      <p:pic>
        <p:nvPicPr>
          <p:cNvPr id="10" name="Picture 2" descr="C:\Users\Alessandro\Pictures\EU_XD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5060" y="2444434"/>
            <a:ext cx="2601749" cy="3470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641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XDC">
      <a:dk1>
        <a:srgbClr val="4472C4"/>
      </a:dk1>
      <a:lt1>
        <a:srgbClr val="FFFFFF"/>
      </a:lt1>
      <a:dk2>
        <a:srgbClr val="ED7D31"/>
      </a:dk2>
      <a:lt2>
        <a:srgbClr val="FFFFFF"/>
      </a:lt2>
      <a:accent1>
        <a:srgbClr val="4472C4"/>
      </a:accent1>
      <a:accent2>
        <a:srgbClr val="ED7D31"/>
      </a:accent2>
      <a:accent3>
        <a:srgbClr val="757070"/>
      </a:accent3>
      <a:accent4>
        <a:srgbClr val="FFC000"/>
      </a:accent4>
      <a:accent5>
        <a:srgbClr val="002060"/>
      </a:accent5>
      <a:accent6>
        <a:srgbClr val="5F32C2"/>
      </a:accent6>
      <a:hlink>
        <a:srgbClr val="002060"/>
      </a:hlink>
      <a:folHlink>
        <a:srgbClr val="757070"/>
      </a:folHlink>
    </a:clrScheme>
    <a:fontScheme name="Personalizzato 1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xdc_slide_template" id="{88DE0E21-2D1C-4B1E-A829-38C67D5F2308}" vid="{C7771002-1357-4CBE-A892-D7D86C2D322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xdc_ppt_template</Template>
  <TotalTime>37875</TotalTime>
  <Words>2076</Words>
  <Application>Microsoft Office PowerPoint</Application>
  <PresentationFormat>Widescreen</PresentationFormat>
  <Paragraphs>534</Paragraphs>
  <Slides>35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0" baseType="lpstr">
      <vt:lpstr>Arial</vt:lpstr>
      <vt:lpstr>Arial Rounded MT Bold</vt:lpstr>
      <vt:lpstr>Calibri</vt:lpstr>
      <vt:lpstr>Times New Roman</vt:lpstr>
      <vt:lpstr>Personalizza struttura</vt:lpstr>
      <vt:lpstr>The XDC project</vt:lpstr>
      <vt:lpstr>Outline</vt:lpstr>
      <vt:lpstr>XDC</vt:lpstr>
      <vt:lpstr>The Approach</vt:lpstr>
      <vt:lpstr>XDC Approach</vt:lpstr>
      <vt:lpstr>XDC standards and protocols</vt:lpstr>
      <vt:lpstr>A User Driven Project</vt:lpstr>
      <vt:lpstr>XDC Topics</vt:lpstr>
      <vt:lpstr>XDC Consortium</vt:lpstr>
      <vt:lpstr>General Architecture Definition</vt:lpstr>
      <vt:lpstr>XDC General Architecture</vt:lpstr>
      <vt:lpstr>First XDC Release</vt:lpstr>
      <vt:lpstr>First XDC Release</vt:lpstr>
      <vt:lpstr>First XDC Release</vt:lpstr>
      <vt:lpstr>First XDC Release</vt:lpstr>
      <vt:lpstr>First XDC Release</vt:lpstr>
      <vt:lpstr>First XDC Release</vt:lpstr>
      <vt:lpstr>XFEL Use Case in XDC</vt:lpstr>
      <vt:lpstr>XFEL Use Case in XDC</vt:lpstr>
      <vt:lpstr>First XDC Release</vt:lpstr>
      <vt:lpstr>Metadata support in ONEDATA</vt:lpstr>
      <vt:lpstr>CTA Use Case Workflow in XDC</vt:lpstr>
      <vt:lpstr>CTA Use Case Workflow in XDC</vt:lpstr>
      <vt:lpstr>CTA Use Case Workflow in XDC</vt:lpstr>
      <vt:lpstr>CTA Use Case Workflow in XDC</vt:lpstr>
      <vt:lpstr>CTA Use Case Workflow in XDC</vt:lpstr>
      <vt:lpstr>CTA Use Case Workflow in XDC</vt:lpstr>
      <vt:lpstr>CTA Use Case Workflow in XDC</vt:lpstr>
      <vt:lpstr>LifeWatch Use Case in XDC</vt:lpstr>
      <vt:lpstr>LifeWatch Use Case in XDC</vt:lpstr>
      <vt:lpstr>LifeWatch Use Case in XDC</vt:lpstr>
      <vt:lpstr>XDC Main Releases</vt:lpstr>
      <vt:lpstr>Service Provider Board</vt:lpstr>
      <vt:lpstr>Conclusion</vt:lpstr>
      <vt:lpstr>XDC Contacts</vt:lpstr>
    </vt:vector>
  </TitlesOfParts>
  <Company>INFN-CNAF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Costantini</dc:creator>
  <cp:lastModifiedBy>daniele cesini</cp:lastModifiedBy>
  <cp:revision>283</cp:revision>
  <cp:lastPrinted>2019-04-03T16:26:37Z</cp:lastPrinted>
  <dcterms:created xsi:type="dcterms:W3CDTF">2018-01-11T08:53:37Z</dcterms:created>
  <dcterms:modified xsi:type="dcterms:W3CDTF">2019-04-04T03:55:45Z</dcterms:modified>
</cp:coreProperties>
</file>