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4" r:id="rId3"/>
    <p:sldId id="285" r:id="rId4"/>
    <p:sldId id="276" r:id="rId5"/>
    <p:sldId id="290" r:id="rId6"/>
    <p:sldId id="286" r:id="rId7"/>
    <p:sldId id="277" r:id="rId8"/>
    <p:sldId id="278" r:id="rId9"/>
    <p:sldId id="279" r:id="rId10"/>
    <p:sldId id="280" r:id="rId11"/>
    <p:sldId id="281" r:id="rId12"/>
    <p:sldId id="287" r:id="rId13"/>
    <p:sldId id="272" r:id="rId14"/>
    <p:sldId id="273" r:id="rId15"/>
    <p:sldId id="291" r:id="rId16"/>
    <p:sldId id="269" r:id="rId17"/>
    <p:sldId id="264" r:id="rId18"/>
    <p:sldId id="275" r:id="rId19"/>
    <p:sldId id="266" r:id="rId20"/>
    <p:sldId id="282" r:id="rId21"/>
    <p:sldId id="283" r:id="rId22"/>
    <p:sldId id="288" r:id="rId23"/>
    <p:sldId id="271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E4A3E-E1FB-4127-97D6-EF807F395D99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BFFB3-D94E-4081-B2D6-DA9095CB6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scgrid.cn/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直接连接符 92"/>
          <p:cNvCxnSpPr>
            <a:stCxn id="87" idx="1"/>
          </p:cNvCxnSpPr>
          <p:nvPr/>
        </p:nvCxnSpPr>
        <p:spPr>
          <a:xfrm rot="16200000" flipV="1">
            <a:off x="7929587" y="5357826"/>
            <a:ext cx="552375" cy="55237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>
            <a:stCxn id="12" idx="7"/>
            <a:endCxn id="83" idx="3"/>
          </p:cNvCxnSpPr>
          <p:nvPr/>
        </p:nvCxnSpPr>
        <p:spPr>
          <a:xfrm rot="5400000" flipH="1" flipV="1">
            <a:off x="7922406" y="3662444"/>
            <a:ext cx="416679" cy="41667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12" idx="1"/>
          </p:cNvCxnSpPr>
          <p:nvPr/>
        </p:nvCxnSpPr>
        <p:spPr>
          <a:xfrm rot="16200000" flipV="1">
            <a:off x="6286512" y="3857628"/>
            <a:ext cx="221494" cy="22149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15" idx="4"/>
            <a:endCxn id="12" idx="0"/>
          </p:cNvCxnSpPr>
          <p:nvPr/>
        </p:nvCxnSpPr>
        <p:spPr>
          <a:xfrm rot="5400000">
            <a:off x="6929454" y="3500438"/>
            <a:ext cx="571504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7"/>
          <p:cNvGrpSpPr/>
          <p:nvPr/>
        </p:nvGrpSpPr>
        <p:grpSpPr>
          <a:xfrm>
            <a:off x="6215074" y="3786190"/>
            <a:ext cx="2000264" cy="2000264"/>
            <a:chOff x="5715008" y="3429000"/>
            <a:chExt cx="2000264" cy="2000264"/>
          </a:xfrm>
        </p:grpSpPr>
        <p:grpSp>
          <p:nvGrpSpPr>
            <p:cNvPr id="8" name="组合 10"/>
            <p:cNvGrpSpPr/>
            <p:nvPr userDrawn="1"/>
          </p:nvGrpSpPr>
          <p:grpSpPr>
            <a:xfrm>
              <a:off x="5715008" y="3429000"/>
              <a:ext cx="2000264" cy="2000264"/>
              <a:chOff x="4500562" y="2571744"/>
              <a:chExt cx="2000264" cy="2000264"/>
            </a:xfrm>
          </p:grpSpPr>
          <p:sp>
            <p:nvSpPr>
              <p:cNvPr id="12" name="椭圆 11"/>
              <p:cNvSpPr/>
              <p:nvPr userDrawn="1"/>
            </p:nvSpPr>
            <p:spPr>
              <a:xfrm>
                <a:off x="4500562" y="2571744"/>
                <a:ext cx="2000264" cy="200026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椭圆 12"/>
              <p:cNvSpPr/>
              <p:nvPr userDrawn="1"/>
            </p:nvSpPr>
            <p:spPr>
              <a:xfrm>
                <a:off x="4714876" y="2786058"/>
                <a:ext cx="1571636" cy="15716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矩形 13"/>
            <p:cNvSpPr/>
            <p:nvPr userDrawn="1"/>
          </p:nvSpPr>
          <p:spPr>
            <a:xfrm>
              <a:off x="6072198" y="4005868"/>
              <a:ext cx="13308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300" dirty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Impact" pitchFamily="34" charset="0"/>
                </a:rPr>
                <a:t>SCE</a:t>
              </a:r>
              <a:endParaRPr lang="zh-CN" alt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itchFamily="34" charset="0"/>
              </a:endParaRPr>
            </a:p>
          </p:txBody>
        </p:sp>
      </p:grpSp>
      <p:grpSp>
        <p:nvGrpSpPr>
          <p:cNvPr id="9" name="组合 16"/>
          <p:cNvGrpSpPr/>
          <p:nvPr/>
        </p:nvGrpSpPr>
        <p:grpSpPr>
          <a:xfrm>
            <a:off x="6715140" y="2214554"/>
            <a:ext cx="1000132" cy="1000132"/>
            <a:chOff x="5929322" y="1643050"/>
            <a:chExt cx="1000132" cy="1000132"/>
          </a:xfrm>
        </p:grpSpPr>
        <p:pic>
          <p:nvPicPr>
            <p:cNvPr id="16" name="Picture 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60" y="1961485"/>
              <a:ext cx="857256" cy="36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椭圆 14"/>
            <p:cNvSpPr/>
            <p:nvPr userDrawn="1"/>
          </p:nvSpPr>
          <p:spPr>
            <a:xfrm>
              <a:off x="5929322" y="1643050"/>
              <a:ext cx="1000132" cy="1000132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椭圆 23"/>
          <p:cNvSpPr/>
          <p:nvPr/>
        </p:nvSpPr>
        <p:spPr>
          <a:xfrm>
            <a:off x="7215206" y="642918"/>
            <a:ext cx="357190" cy="3571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组合 25"/>
          <p:cNvGrpSpPr/>
          <p:nvPr/>
        </p:nvGrpSpPr>
        <p:grpSpPr>
          <a:xfrm>
            <a:off x="5572132" y="3214686"/>
            <a:ext cx="785818" cy="785818"/>
            <a:chOff x="4071934" y="1714488"/>
            <a:chExt cx="785818" cy="785818"/>
          </a:xfrm>
        </p:grpSpPr>
        <p:sp>
          <p:nvSpPr>
            <p:cNvPr id="19" name="椭圆 18"/>
            <p:cNvSpPr/>
            <p:nvPr userDrawn="1"/>
          </p:nvSpPr>
          <p:spPr>
            <a:xfrm>
              <a:off x="4071934" y="1714488"/>
              <a:ext cx="785818" cy="785818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图片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62618" y="1784202"/>
              <a:ext cx="550534" cy="696858"/>
            </a:xfrm>
            <a:prstGeom prst="rect">
              <a:avLst/>
            </a:prstGeom>
            <a:noFill/>
            <a:ln w="9525" cap="flat" cmpd="sng">
              <a:noFill/>
              <a:bevel/>
              <a:headEnd/>
              <a:tailEnd/>
            </a:ln>
            <a:effectLst/>
          </p:spPr>
        </p:pic>
      </p:grpSp>
      <p:grpSp>
        <p:nvGrpSpPr>
          <p:cNvPr id="11" name="组合 28"/>
          <p:cNvGrpSpPr/>
          <p:nvPr/>
        </p:nvGrpSpPr>
        <p:grpSpPr>
          <a:xfrm>
            <a:off x="4786314" y="285728"/>
            <a:ext cx="1000132" cy="857256"/>
            <a:chOff x="5143504" y="3000372"/>
            <a:chExt cx="1000132" cy="857256"/>
          </a:xfrm>
        </p:grpSpPr>
        <p:pic>
          <p:nvPicPr>
            <p:cNvPr id="27" name="Picture 2" descr="https://timgsa.baidu.com/timg?image&amp;quality=80&amp;size=b9999_10000&amp;sec=1536051528343&amp;di=c17b8ce76ae08c912a2a8c0ee163a1c2&amp;imgtype=0&amp;src=http%3A%2F%2Fp1.img.cctvpic.com%2Fcportal%2Fimg%2FphotoAlbum%2Fpage%2Fperformance%2Fimg%2F2017%2F6%2F16%2F1497600040731_697_2624x1796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3504" y="3071810"/>
              <a:ext cx="1000132" cy="684803"/>
            </a:xfrm>
            <a:prstGeom prst="rect">
              <a:avLst/>
            </a:prstGeom>
            <a:noFill/>
          </p:spPr>
        </p:pic>
        <p:sp>
          <p:nvSpPr>
            <p:cNvPr id="28" name="椭圆 27"/>
            <p:cNvSpPr/>
            <p:nvPr userDrawn="1"/>
          </p:nvSpPr>
          <p:spPr>
            <a:xfrm>
              <a:off x="5214942" y="3000372"/>
              <a:ext cx="857256" cy="857256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组合 42"/>
          <p:cNvGrpSpPr/>
          <p:nvPr/>
        </p:nvGrpSpPr>
        <p:grpSpPr>
          <a:xfrm>
            <a:off x="7802974" y="1285860"/>
            <a:ext cx="840992" cy="714380"/>
            <a:chOff x="3500430" y="3214686"/>
            <a:chExt cx="840992" cy="714380"/>
          </a:xfrm>
        </p:grpSpPr>
        <p:pic>
          <p:nvPicPr>
            <p:cNvPr id="32" name="Picture 7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430" y="3357562"/>
              <a:ext cx="840992" cy="493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椭圆 35"/>
            <p:cNvSpPr/>
            <p:nvPr userDrawn="1"/>
          </p:nvSpPr>
          <p:spPr>
            <a:xfrm>
              <a:off x="3571868" y="3214686"/>
              <a:ext cx="714380" cy="714380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组合 43"/>
          <p:cNvGrpSpPr/>
          <p:nvPr/>
        </p:nvGrpSpPr>
        <p:grpSpPr>
          <a:xfrm>
            <a:off x="2643174" y="5857892"/>
            <a:ext cx="857256" cy="857256"/>
            <a:chOff x="2214546" y="4286256"/>
            <a:chExt cx="857256" cy="857256"/>
          </a:xfrm>
        </p:grpSpPr>
        <p:pic>
          <p:nvPicPr>
            <p:cNvPr id="35" name="Picture 11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8928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984" y="4528769"/>
              <a:ext cx="721302" cy="475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椭圆 38"/>
            <p:cNvSpPr/>
            <p:nvPr userDrawn="1"/>
          </p:nvSpPr>
          <p:spPr>
            <a:xfrm>
              <a:off x="2214546" y="4286256"/>
              <a:ext cx="857256" cy="857256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直接连接符 50"/>
          <p:cNvCxnSpPr>
            <a:stCxn id="12" idx="2"/>
            <a:endCxn id="20" idx="6"/>
          </p:cNvCxnSpPr>
          <p:nvPr/>
        </p:nvCxnSpPr>
        <p:spPr>
          <a:xfrm rot="10800000">
            <a:off x="5214942" y="4786322"/>
            <a:ext cx="1000132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stCxn id="15" idx="7"/>
            <a:endCxn id="36" idx="3"/>
          </p:cNvCxnSpPr>
          <p:nvPr/>
        </p:nvCxnSpPr>
        <p:spPr>
          <a:xfrm rot="5400000" flipH="1" flipV="1">
            <a:off x="7541219" y="1923209"/>
            <a:ext cx="465398" cy="41022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28" idx="5"/>
            <a:endCxn id="15" idx="1"/>
          </p:cNvCxnSpPr>
          <p:nvPr/>
        </p:nvCxnSpPr>
        <p:spPr>
          <a:xfrm rot="16200000" flipH="1">
            <a:off x="5553747" y="1053161"/>
            <a:ext cx="1343578" cy="1272140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39" idx="7"/>
            <a:endCxn id="20" idx="3"/>
          </p:cNvCxnSpPr>
          <p:nvPr/>
        </p:nvCxnSpPr>
        <p:spPr>
          <a:xfrm rot="5400000" flipH="1" flipV="1">
            <a:off x="3464186" y="5025368"/>
            <a:ext cx="868769" cy="104736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endCxn id="28" idx="0"/>
          </p:cNvCxnSpPr>
          <p:nvPr/>
        </p:nvCxnSpPr>
        <p:spPr>
          <a:xfrm rot="5400000">
            <a:off x="5143516" y="142864"/>
            <a:ext cx="285728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stCxn id="36" idx="1"/>
            <a:endCxn id="24" idx="5"/>
          </p:cNvCxnSpPr>
          <p:nvPr/>
        </p:nvCxnSpPr>
        <p:spPr>
          <a:xfrm rot="16200000" flipV="1">
            <a:off x="7528220" y="939667"/>
            <a:ext cx="442679" cy="45894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endCxn id="24" idx="7"/>
          </p:cNvCxnSpPr>
          <p:nvPr/>
        </p:nvCxnSpPr>
        <p:spPr>
          <a:xfrm rot="5400000">
            <a:off x="7484369" y="-107181"/>
            <a:ext cx="838127" cy="76668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36" idx="6"/>
          </p:cNvCxnSpPr>
          <p:nvPr/>
        </p:nvCxnSpPr>
        <p:spPr>
          <a:xfrm>
            <a:off x="8588792" y="1643050"/>
            <a:ext cx="555208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椭圆 82"/>
          <p:cNvSpPr/>
          <p:nvPr/>
        </p:nvSpPr>
        <p:spPr>
          <a:xfrm>
            <a:off x="8286776" y="3357562"/>
            <a:ext cx="357190" cy="3571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椭圆 87"/>
          <p:cNvSpPr/>
          <p:nvPr/>
        </p:nvSpPr>
        <p:spPr>
          <a:xfrm>
            <a:off x="4572000" y="3429000"/>
            <a:ext cx="357190" cy="3571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椭圆 88"/>
          <p:cNvSpPr/>
          <p:nvPr/>
        </p:nvSpPr>
        <p:spPr>
          <a:xfrm>
            <a:off x="0" y="6107925"/>
            <a:ext cx="357190" cy="3571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直接连接符 89"/>
          <p:cNvCxnSpPr>
            <a:stCxn id="19" idx="2"/>
            <a:endCxn id="88" idx="6"/>
          </p:cNvCxnSpPr>
          <p:nvPr/>
        </p:nvCxnSpPr>
        <p:spPr>
          <a:xfrm rot="10800000">
            <a:off x="4929190" y="3607595"/>
            <a:ext cx="642942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>
            <a:endCxn id="12" idx="6"/>
          </p:cNvCxnSpPr>
          <p:nvPr/>
        </p:nvCxnSpPr>
        <p:spPr>
          <a:xfrm rot="10800000">
            <a:off x="8215338" y="4786322"/>
            <a:ext cx="928662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>
            <a:stCxn id="39" idx="2"/>
            <a:endCxn id="89" idx="6"/>
          </p:cNvCxnSpPr>
          <p:nvPr/>
        </p:nvCxnSpPr>
        <p:spPr>
          <a:xfrm rot="10800000">
            <a:off x="357190" y="6286520"/>
            <a:ext cx="2285984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39" idx="3"/>
          </p:cNvCxnSpPr>
          <p:nvPr/>
        </p:nvCxnSpPr>
        <p:spPr>
          <a:xfrm rot="5400000">
            <a:off x="2339565" y="6607467"/>
            <a:ext cx="447012" cy="41129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6BCD-3F49-4AAC-B6BF-2E1077746B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7B3-4029-47CA-8E58-EF933835E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4" name="椭圆 113"/>
          <p:cNvSpPr/>
          <p:nvPr/>
        </p:nvSpPr>
        <p:spPr>
          <a:xfrm>
            <a:off x="5786446" y="2571744"/>
            <a:ext cx="357190" cy="3571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直接连接符 114"/>
          <p:cNvCxnSpPr>
            <a:stCxn id="19" idx="0"/>
            <a:endCxn id="114" idx="4"/>
          </p:cNvCxnSpPr>
          <p:nvPr/>
        </p:nvCxnSpPr>
        <p:spPr>
          <a:xfrm rot="5400000" flipH="1" flipV="1">
            <a:off x="5822165" y="3071810"/>
            <a:ext cx="285752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592" y="3886200"/>
            <a:ext cx="755811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grpSp>
        <p:nvGrpSpPr>
          <p:cNvPr id="21" name="组合 78"/>
          <p:cNvGrpSpPr/>
          <p:nvPr/>
        </p:nvGrpSpPr>
        <p:grpSpPr>
          <a:xfrm>
            <a:off x="4286248" y="4321975"/>
            <a:ext cx="928694" cy="928694"/>
            <a:chOff x="4500562" y="4321975"/>
            <a:chExt cx="928694" cy="928694"/>
          </a:xfrm>
        </p:grpSpPr>
        <p:pic>
          <p:nvPicPr>
            <p:cNvPr id="56" name="Picture 9" descr="http://cscgrid.cas.cn/yhfw/ksjs/201312/W020141202498620405054.png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36281" y="4624303"/>
              <a:ext cx="857256" cy="32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椭圆 19"/>
            <p:cNvSpPr/>
            <p:nvPr userDrawn="1"/>
          </p:nvSpPr>
          <p:spPr>
            <a:xfrm>
              <a:off x="4500562" y="4321975"/>
              <a:ext cx="928694" cy="92869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组合 96"/>
          <p:cNvGrpSpPr/>
          <p:nvPr/>
        </p:nvGrpSpPr>
        <p:grpSpPr>
          <a:xfrm>
            <a:off x="7786710" y="6286520"/>
            <a:ext cx="571504" cy="571504"/>
            <a:chOff x="6072198" y="6000768"/>
            <a:chExt cx="571504" cy="571504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30495" y="6102300"/>
              <a:ext cx="454910" cy="36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5" name="椭圆 94"/>
            <p:cNvSpPr/>
            <p:nvPr userDrawn="1"/>
          </p:nvSpPr>
          <p:spPr>
            <a:xfrm>
              <a:off x="6072198" y="6000768"/>
              <a:ext cx="571504" cy="57150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组合 100"/>
          <p:cNvGrpSpPr/>
          <p:nvPr/>
        </p:nvGrpSpPr>
        <p:grpSpPr>
          <a:xfrm>
            <a:off x="7072330" y="6286520"/>
            <a:ext cx="571504" cy="571504"/>
            <a:chOff x="5500694" y="6000768"/>
            <a:chExt cx="571504" cy="571504"/>
          </a:xfrm>
        </p:grpSpPr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11266" y="6071426"/>
              <a:ext cx="350361" cy="430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0" name="椭圆 99"/>
            <p:cNvSpPr/>
            <p:nvPr userDrawn="1"/>
          </p:nvSpPr>
          <p:spPr>
            <a:xfrm>
              <a:off x="5500694" y="6000768"/>
              <a:ext cx="571504" cy="57150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组合 102"/>
          <p:cNvGrpSpPr/>
          <p:nvPr/>
        </p:nvGrpSpPr>
        <p:grpSpPr>
          <a:xfrm>
            <a:off x="6357950" y="6286520"/>
            <a:ext cx="571504" cy="571504"/>
            <a:chOff x="4857752" y="5715016"/>
            <a:chExt cx="571504" cy="571504"/>
          </a:xfrm>
        </p:grpSpPr>
        <p:pic>
          <p:nvPicPr>
            <p:cNvPr id="1028" name="Picture 4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938719" y="5858067"/>
              <a:ext cx="409571" cy="285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2" name="椭圆 101"/>
            <p:cNvSpPr/>
            <p:nvPr userDrawn="1"/>
          </p:nvSpPr>
          <p:spPr>
            <a:xfrm>
              <a:off x="4857752" y="5715016"/>
              <a:ext cx="571504" cy="57150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组合 104"/>
          <p:cNvGrpSpPr/>
          <p:nvPr/>
        </p:nvGrpSpPr>
        <p:grpSpPr>
          <a:xfrm>
            <a:off x="4214810" y="6286520"/>
            <a:ext cx="571504" cy="571504"/>
            <a:chOff x="4000496" y="5929330"/>
            <a:chExt cx="571504" cy="571504"/>
          </a:xfrm>
        </p:grpSpPr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31469" y="5979418"/>
              <a:ext cx="309559" cy="47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4" name="椭圆 103"/>
            <p:cNvSpPr/>
            <p:nvPr userDrawn="1"/>
          </p:nvSpPr>
          <p:spPr>
            <a:xfrm>
              <a:off x="4000496" y="5929330"/>
              <a:ext cx="571504" cy="57150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组合 107"/>
          <p:cNvGrpSpPr/>
          <p:nvPr/>
        </p:nvGrpSpPr>
        <p:grpSpPr>
          <a:xfrm>
            <a:off x="4929190" y="6286520"/>
            <a:ext cx="571504" cy="571504"/>
            <a:chOff x="5357818" y="5357826"/>
            <a:chExt cx="571504" cy="571504"/>
          </a:xfrm>
        </p:grpSpPr>
        <p:pic>
          <p:nvPicPr>
            <p:cNvPr id="1030" name="Picture 6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26878" y="5411408"/>
              <a:ext cx="433384" cy="46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6" name="椭圆 105"/>
            <p:cNvSpPr/>
            <p:nvPr userDrawn="1"/>
          </p:nvSpPr>
          <p:spPr>
            <a:xfrm>
              <a:off x="5357818" y="5357826"/>
              <a:ext cx="571504" cy="57150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组合 108"/>
          <p:cNvGrpSpPr/>
          <p:nvPr/>
        </p:nvGrpSpPr>
        <p:grpSpPr>
          <a:xfrm>
            <a:off x="5643570" y="6286520"/>
            <a:ext cx="571504" cy="571504"/>
            <a:chOff x="5357818" y="5000636"/>
            <a:chExt cx="571504" cy="571504"/>
          </a:xfrm>
        </p:grpSpPr>
        <p:pic>
          <p:nvPicPr>
            <p:cNvPr id="1031" name="Picture 7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507841" y="5049569"/>
              <a:ext cx="271458" cy="47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" name="椭圆 97"/>
            <p:cNvSpPr/>
            <p:nvPr userDrawn="1"/>
          </p:nvSpPr>
          <p:spPr>
            <a:xfrm>
              <a:off x="5357818" y="5000636"/>
              <a:ext cx="571504" cy="571504"/>
            </a:xfrm>
            <a:prstGeom prst="ellipse">
              <a:avLst/>
            </a:pr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直接连接符 110"/>
          <p:cNvCxnSpPr>
            <a:endCxn id="104" idx="7"/>
          </p:cNvCxnSpPr>
          <p:nvPr/>
        </p:nvCxnSpPr>
        <p:spPr>
          <a:xfrm rot="5400000">
            <a:off x="4702620" y="6072206"/>
            <a:ext cx="298009" cy="29800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endCxn id="106" idx="7"/>
          </p:cNvCxnSpPr>
          <p:nvPr/>
        </p:nvCxnSpPr>
        <p:spPr>
          <a:xfrm rot="5400000">
            <a:off x="5417000" y="6072206"/>
            <a:ext cx="298009" cy="29800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endCxn id="98" idx="7"/>
          </p:cNvCxnSpPr>
          <p:nvPr/>
        </p:nvCxnSpPr>
        <p:spPr>
          <a:xfrm rot="5400000">
            <a:off x="6131380" y="6072206"/>
            <a:ext cx="298009" cy="29800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endCxn id="102" idx="7"/>
          </p:cNvCxnSpPr>
          <p:nvPr/>
        </p:nvCxnSpPr>
        <p:spPr>
          <a:xfrm rot="5400000">
            <a:off x="6845760" y="6072206"/>
            <a:ext cx="298009" cy="29800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endCxn id="100" idx="7"/>
          </p:cNvCxnSpPr>
          <p:nvPr/>
        </p:nvCxnSpPr>
        <p:spPr>
          <a:xfrm rot="5400000">
            <a:off x="7560140" y="6072206"/>
            <a:ext cx="298009" cy="29800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endCxn id="95" idx="7"/>
          </p:cNvCxnSpPr>
          <p:nvPr/>
        </p:nvCxnSpPr>
        <p:spPr>
          <a:xfrm rot="5400000">
            <a:off x="8274520" y="6072206"/>
            <a:ext cx="298009" cy="298009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 rot="10800000">
            <a:off x="5000628" y="6072206"/>
            <a:ext cx="3571900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椭圆 86"/>
          <p:cNvSpPr/>
          <p:nvPr/>
        </p:nvSpPr>
        <p:spPr>
          <a:xfrm>
            <a:off x="8429652" y="5857892"/>
            <a:ext cx="357190" cy="3571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直接连接符 141"/>
          <p:cNvCxnSpPr>
            <a:endCxn id="87" idx="6"/>
          </p:cNvCxnSpPr>
          <p:nvPr/>
        </p:nvCxnSpPr>
        <p:spPr>
          <a:xfrm rot="10800000">
            <a:off x="8786842" y="6036487"/>
            <a:ext cx="428628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6BCD-3F49-4AAC-B6BF-2E1077746B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7B3-4029-47CA-8E58-EF933835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6BCD-3F49-4AAC-B6BF-2E1077746B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7B3-4029-47CA-8E58-EF933835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6BCD-3F49-4AAC-B6BF-2E1077746B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7B3-4029-47CA-8E58-EF933835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6BCD-3F49-4AAC-B6BF-2E1077746B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7B3-4029-47CA-8E58-EF933835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6BCD-3F49-4AAC-B6BF-2E1077746B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7B3-4029-47CA-8E58-EF933835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6BCD-3F49-4AAC-B6BF-2E1077746B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7B3-4029-47CA-8E58-EF933835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6BCD-3F49-4AAC-B6BF-2E1077746B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7B3-4029-47CA-8E58-EF933835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6BCD-3F49-4AAC-B6BF-2E1077746B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7B3-4029-47CA-8E58-EF933835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6BCD-3F49-4AAC-B6BF-2E1077746B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7B3-4029-47CA-8E58-EF933835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56BCD-3F49-4AAC-B6BF-2E1077746B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A37B3-4029-47CA-8E58-EF933835E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直接连接符 43"/>
          <p:cNvCxnSpPr/>
          <p:nvPr/>
        </p:nvCxnSpPr>
        <p:spPr>
          <a:xfrm flipV="1">
            <a:off x="928662" y="-71463"/>
            <a:ext cx="500066" cy="21431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20" idx="0"/>
          </p:cNvCxnSpPr>
          <p:nvPr/>
        </p:nvCxnSpPr>
        <p:spPr>
          <a:xfrm rot="16200000" flipH="1">
            <a:off x="-2339612" y="3196809"/>
            <a:ext cx="5000660" cy="35753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10" idx="1"/>
          </p:cNvCxnSpPr>
          <p:nvPr/>
        </p:nvCxnSpPr>
        <p:spPr>
          <a:xfrm rot="16200000" flipH="1">
            <a:off x="464315" y="750074"/>
            <a:ext cx="266623" cy="195185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642910" y="928670"/>
            <a:ext cx="357190" cy="3571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椭圆 10"/>
          <p:cNvSpPr/>
          <p:nvPr/>
        </p:nvSpPr>
        <p:spPr>
          <a:xfrm>
            <a:off x="8572528" y="928670"/>
            <a:ext cx="357190" cy="3571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直接连接符 12"/>
          <p:cNvCxnSpPr>
            <a:stCxn id="10" idx="6"/>
            <a:endCxn id="11" idx="2"/>
          </p:cNvCxnSpPr>
          <p:nvPr/>
        </p:nvCxnSpPr>
        <p:spPr>
          <a:xfrm>
            <a:off x="1000100" y="1107265"/>
            <a:ext cx="7572428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0" y="5715016"/>
            <a:ext cx="357190" cy="3571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椭圆 20"/>
          <p:cNvSpPr/>
          <p:nvPr/>
        </p:nvSpPr>
        <p:spPr>
          <a:xfrm>
            <a:off x="642910" y="2500306"/>
            <a:ext cx="357190" cy="3571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直接连接符 21"/>
          <p:cNvCxnSpPr>
            <a:stCxn id="10" idx="4"/>
            <a:endCxn id="21" idx="0"/>
          </p:cNvCxnSpPr>
          <p:nvPr/>
        </p:nvCxnSpPr>
        <p:spPr>
          <a:xfrm rot="5400000">
            <a:off x="214282" y="1893083"/>
            <a:ext cx="1214446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endCxn id="20" idx="3"/>
          </p:cNvCxnSpPr>
          <p:nvPr/>
        </p:nvCxnSpPr>
        <p:spPr>
          <a:xfrm flipV="1">
            <a:off x="-142908" y="6019897"/>
            <a:ext cx="195217" cy="19518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20" idx="5"/>
          </p:cNvCxnSpPr>
          <p:nvPr/>
        </p:nvCxnSpPr>
        <p:spPr>
          <a:xfrm rot="16200000" flipH="1">
            <a:off x="226098" y="6098679"/>
            <a:ext cx="924222" cy="766657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11" idx="5"/>
          </p:cNvCxnSpPr>
          <p:nvPr/>
        </p:nvCxnSpPr>
        <p:spPr>
          <a:xfrm rot="16200000" flipH="1">
            <a:off x="8877389" y="1233570"/>
            <a:ext cx="338061" cy="33802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357158" y="3429000"/>
            <a:ext cx="357190" cy="3571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直接连接符 49"/>
          <p:cNvCxnSpPr/>
          <p:nvPr/>
        </p:nvCxnSpPr>
        <p:spPr>
          <a:xfrm rot="5400000">
            <a:off x="402443" y="3026525"/>
            <a:ext cx="552371" cy="21431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8643966" y="4786322"/>
            <a:ext cx="357190" cy="35719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直接连接符 59"/>
          <p:cNvCxnSpPr>
            <a:endCxn id="59" idx="7"/>
          </p:cNvCxnSpPr>
          <p:nvPr/>
        </p:nvCxnSpPr>
        <p:spPr>
          <a:xfrm rot="5400000">
            <a:off x="8948848" y="4500570"/>
            <a:ext cx="338061" cy="33806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stCxn id="59" idx="4"/>
          </p:cNvCxnSpPr>
          <p:nvPr/>
        </p:nvCxnSpPr>
        <p:spPr>
          <a:xfrm rot="5400000">
            <a:off x="7965317" y="6000756"/>
            <a:ext cx="1714488" cy="1588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28662" y="1285860"/>
            <a:ext cx="7758138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6BCD-3F49-4AAC-B6BF-2E1077746B53}" type="datetimeFigureOut">
              <a:rPr lang="en-US" smtClean="0"/>
              <a:pPr/>
              <a:t>4/11/2019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A37B3-4029-47CA-8E58-EF933835E5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组合 28"/>
          <p:cNvGrpSpPr/>
          <p:nvPr/>
        </p:nvGrpSpPr>
        <p:grpSpPr>
          <a:xfrm>
            <a:off x="-1000120" y="-1000120"/>
            <a:ext cx="2000240" cy="2000240"/>
            <a:chOff x="2357422" y="1714488"/>
            <a:chExt cx="2000240" cy="2000240"/>
          </a:xfrm>
        </p:grpSpPr>
        <p:sp>
          <p:nvSpPr>
            <p:cNvPr id="27" name="饼形 26"/>
            <p:cNvSpPr/>
            <p:nvPr userDrawn="1"/>
          </p:nvSpPr>
          <p:spPr>
            <a:xfrm>
              <a:off x="2357422" y="1714488"/>
              <a:ext cx="2000240" cy="2000240"/>
            </a:xfrm>
            <a:prstGeom prst="pie">
              <a:avLst>
                <a:gd name="adj1" fmla="val 0"/>
                <a:gd name="adj2" fmla="val 539999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饼形 27"/>
            <p:cNvSpPr/>
            <p:nvPr userDrawn="1"/>
          </p:nvSpPr>
          <p:spPr>
            <a:xfrm>
              <a:off x="2714612" y="2071678"/>
              <a:ext cx="1285884" cy="1285884"/>
            </a:xfrm>
            <a:prstGeom prst="pie">
              <a:avLst>
                <a:gd name="adj1" fmla="val 0"/>
                <a:gd name="adj2" fmla="val 53999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v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dirty="0"/>
              <a:t>A Blueprint of </a:t>
            </a:r>
            <a:br>
              <a:rPr lang="en-US" sz="2800" dirty="0"/>
            </a:br>
            <a:r>
              <a:rPr lang="en-US" sz="2800" dirty="0"/>
              <a:t>Log Based Monitoring </a:t>
            </a:r>
            <a:br>
              <a:rPr lang="en-US" sz="2800" dirty="0"/>
            </a:br>
            <a:r>
              <a:rPr lang="en-US" sz="2800" dirty="0"/>
              <a:t>and Diagnosing Framework </a:t>
            </a:r>
            <a:br>
              <a:rPr lang="en-US" sz="2800" dirty="0"/>
            </a:br>
            <a:r>
              <a:rPr lang="en-US" sz="2800" dirty="0"/>
              <a:t>in Large Distributed Environments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592" y="3214686"/>
            <a:ext cx="7558118" cy="2500330"/>
          </a:xfrm>
        </p:spPr>
        <p:txBody>
          <a:bodyPr>
            <a:normAutofit/>
          </a:bodyPr>
          <a:lstStyle/>
          <a:p>
            <a:r>
              <a:rPr lang="en-US" sz="2000" dirty="0" err="1"/>
              <a:t>Yining</a:t>
            </a:r>
            <a:r>
              <a:rPr lang="en-US" sz="2000" dirty="0"/>
              <a:t> ZHAO</a:t>
            </a:r>
          </a:p>
          <a:p>
            <a:endParaRPr lang="en-US" sz="1800" dirty="0"/>
          </a:p>
          <a:p>
            <a:r>
              <a:rPr lang="en-US" sz="1800" dirty="0"/>
              <a:t>Computer Network Information Center,</a:t>
            </a:r>
          </a:p>
          <a:p>
            <a:r>
              <a:rPr lang="en-US" sz="1800" dirty="0"/>
              <a:t>Chinese Academy of Sciences</a:t>
            </a:r>
          </a:p>
          <a:p>
            <a:endParaRPr lang="en-US" sz="1800" dirty="0"/>
          </a:p>
          <a:p>
            <a:r>
              <a:rPr lang="en-US" sz="1800" dirty="0"/>
              <a:t>ISGC2019</a:t>
            </a:r>
          </a:p>
          <a:p>
            <a:r>
              <a:rPr lang="en-US" sz="1800" dirty="0"/>
              <a:t>Taipei, Apr 3</a:t>
            </a:r>
            <a:r>
              <a:rPr lang="en-US" sz="1800" baseline="30000" dirty="0"/>
              <a:t>rd</a:t>
            </a:r>
            <a:r>
              <a:rPr lang="en-US" sz="1800" dirty="0"/>
              <a:t>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Major Steps 3: Analysis Methods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Aim: to discover hidden information from logs</a:t>
            </a:r>
          </a:p>
          <a:p>
            <a:pPr lvl="1"/>
            <a:r>
              <a:rPr lang="en-US" sz="1800" dirty="0"/>
              <a:t>anomalies or frequent patterns</a:t>
            </a:r>
          </a:p>
          <a:p>
            <a:r>
              <a:rPr lang="en-US" sz="2000" dirty="0"/>
              <a:t>Methods: Data Mining, Machine Learning, etc.</a:t>
            </a:r>
          </a:p>
          <a:p>
            <a:pPr lvl="1"/>
            <a:r>
              <a:rPr lang="en-US" sz="1800" dirty="0"/>
              <a:t>supervised vs. unsupervised</a:t>
            </a:r>
          </a:p>
          <a:p>
            <a:r>
              <a:rPr lang="en-US" sz="2000" dirty="0"/>
              <a:t>Design and implement on your needs</a:t>
            </a:r>
          </a:p>
          <a:p>
            <a:pPr lvl="1"/>
            <a:r>
              <a:rPr lang="en-US" sz="1800" dirty="0"/>
              <a:t>shows your own capabilities</a:t>
            </a:r>
          </a:p>
          <a:p>
            <a:endParaRPr lang="en-US" sz="2000" dirty="0"/>
          </a:p>
        </p:txBody>
      </p:sp>
      <p:pic>
        <p:nvPicPr>
          <p:cNvPr id="4" name="Picture 2" descr="https://timgsa.baidu.com/timg?image&amp;quality=80&amp;size=b9999_10000&amp;sec=1547697775575&amp;di=7a945fef719a8ff9d38441e3e1cb00f3&amp;imgtype=0&amp;src=http%3A%2F%2Fimg2.oldkids.cn%2Fupload%2F260793000%2Fu260792145%2F2013%2F10%2F01%2Fblog_20131001223453635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81399"/>
            <a:ext cx="5981700" cy="3276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Major Steps 4: Result Feedback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Aim:</a:t>
            </a:r>
          </a:p>
          <a:p>
            <a:pPr lvl="1"/>
            <a:r>
              <a:rPr lang="en-US" sz="1800" dirty="0"/>
              <a:t>result representing and applying to the environment</a:t>
            </a:r>
          </a:p>
          <a:p>
            <a:pPr lvl="2"/>
            <a:r>
              <a:rPr lang="en-US" sz="1600" dirty="0"/>
              <a:t>results produced by machines are not easily understood by humans</a:t>
            </a:r>
          </a:p>
          <a:p>
            <a:pPr lvl="2"/>
            <a:r>
              <a:rPr lang="en-US" sz="1600" dirty="0"/>
              <a:t>need to be manually converted to be applied</a:t>
            </a:r>
          </a:p>
          <a:p>
            <a:endParaRPr lang="en-US" sz="2000" dirty="0"/>
          </a:p>
          <a:p>
            <a:r>
              <a:rPr lang="en-US" sz="2000" dirty="0"/>
              <a:t>Methods:</a:t>
            </a:r>
          </a:p>
          <a:p>
            <a:pPr lvl="1"/>
            <a:r>
              <a:rPr lang="en-US" sz="1800" dirty="0"/>
              <a:t>visualization to display</a:t>
            </a:r>
          </a:p>
          <a:p>
            <a:pPr lvl="1"/>
            <a:r>
              <a:rPr lang="en-US" sz="1800" dirty="0"/>
              <a:t>solve problems in the environment according to analyzed results</a:t>
            </a:r>
          </a:p>
          <a:p>
            <a:pPr lvl="1"/>
            <a:r>
              <a:rPr lang="en-US" sz="1800" dirty="0"/>
              <a:t>provide pertinent services to different users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CNGrid</a:t>
            </a:r>
            <a:r>
              <a:rPr lang="en-US" sz="2800" dirty="0"/>
              <a:t> Practices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356" y="1330424"/>
            <a:ext cx="6357982" cy="524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err="1"/>
              <a:t>CNGrid</a:t>
            </a:r>
            <a:endParaRPr lang="en-US" sz="2800" dirty="0"/>
          </a:p>
        </p:txBody>
      </p:sp>
      <p:pic>
        <p:nvPicPr>
          <p:cNvPr id="5" name="图片 7" descr="4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847730" y="4021164"/>
            <a:ext cx="932600" cy="47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4" descr="153F0825FE3AB21C61CF6CC6F08806C4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774" b="9874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810" y="5143512"/>
            <a:ext cx="1235830" cy="53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5400000">
            <a:off x="7567872" y="2855772"/>
            <a:ext cx="550534" cy="696858"/>
          </a:xfrm>
          <a:prstGeom prst="rect">
            <a:avLst/>
          </a:prstGeom>
          <a:noFill/>
          <a:ln w="9525" cap="flat" cmpd="sng">
            <a:noFill/>
            <a:bevel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272" y="4696035"/>
            <a:ext cx="1006380" cy="59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20" y="3429000"/>
            <a:ext cx="1118765" cy="6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082" y="3628228"/>
            <a:ext cx="561466" cy="5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34" y="4880457"/>
            <a:ext cx="613406" cy="4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892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26" y="6000768"/>
            <a:ext cx="758464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1142976" y="3357562"/>
            <a:ext cx="214314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260PF + 203PB</a:t>
            </a:r>
          </a:p>
        </p:txBody>
      </p:sp>
      <p:sp>
        <p:nvSpPr>
          <p:cNvPr id="16" name="矩形 15"/>
          <p:cNvSpPr/>
          <p:nvPr/>
        </p:nvSpPr>
        <p:spPr>
          <a:xfrm>
            <a:off x="1142976" y="4214818"/>
            <a:ext cx="214314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 Operation Centers</a:t>
            </a:r>
          </a:p>
          <a:p>
            <a:pPr algn="ctr"/>
            <a:r>
              <a:rPr lang="en-US" dirty="0"/>
              <a:t>Beijing / Hefei</a:t>
            </a:r>
          </a:p>
        </p:txBody>
      </p:sp>
      <p:sp>
        <p:nvSpPr>
          <p:cNvPr id="17" name="矩形 16"/>
          <p:cNvSpPr/>
          <p:nvPr/>
        </p:nvSpPr>
        <p:spPr>
          <a:xfrm>
            <a:off x="1142976" y="2500306"/>
            <a:ext cx="214314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19 nodes</a:t>
            </a:r>
          </a:p>
        </p:txBody>
      </p:sp>
      <p:sp>
        <p:nvSpPr>
          <p:cNvPr id="15" name="矩形 14"/>
          <p:cNvSpPr/>
          <p:nvPr/>
        </p:nvSpPr>
        <p:spPr>
          <a:xfrm>
            <a:off x="1142976" y="1643050"/>
            <a:ext cx="2143140" cy="642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Scientific HPC Environment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圆角矩形 128"/>
          <p:cNvSpPr/>
          <p:nvPr/>
        </p:nvSpPr>
        <p:spPr>
          <a:xfrm>
            <a:off x="1643042" y="5500702"/>
            <a:ext cx="5857916" cy="1214446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CNGrid</a:t>
            </a:r>
            <a:endParaRPr 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1285860"/>
            <a:ext cx="7758138" cy="1357323"/>
          </a:xfrm>
        </p:spPr>
        <p:txBody>
          <a:bodyPr>
            <a:normAutofit/>
          </a:bodyPr>
          <a:lstStyle/>
          <a:p>
            <a:r>
              <a:rPr lang="en-US" sz="2000" dirty="0"/>
              <a:t>SCE: core middleware in </a:t>
            </a:r>
            <a:r>
              <a:rPr lang="en-US" sz="2000" dirty="0" err="1"/>
              <a:t>CNGrid</a:t>
            </a:r>
            <a:endParaRPr lang="en-US" sz="2000" dirty="0"/>
          </a:p>
          <a:p>
            <a:pPr lvl="1"/>
            <a:r>
              <a:rPr lang="en-US" altLang="zh-CN" sz="1800" dirty="0"/>
              <a:t>developed by CNIC</a:t>
            </a:r>
          </a:p>
          <a:p>
            <a:pPr lvl="1"/>
            <a:r>
              <a:rPr lang="en-US" altLang="zh-CN" sz="1800" dirty="0"/>
              <a:t>task scheduler and service provider</a:t>
            </a:r>
          </a:p>
          <a:p>
            <a:pPr lvl="1"/>
            <a:endParaRPr lang="en-US" sz="1800" dirty="0"/>
          </a:p>
        </p:txBody>
      </p:sp>
      <p:sp>
        <p:nvSpPr>
          <p:cNvPr id="4" name="圆角矩形 3"/>
          <p:cNvSpPr/>
          <p:nvPr/>
        </p:nvSpPr>
        <p:spPr>
          <a:xfrm>
            <a:off x="1643042" y="3500438"/>
            <a:ext cx="5857916" cy="17145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34885" y="6027406"/>
            <a:ext cx="544866" cy="544866"/>
            <a:chOff x="4360859" y="1485891"/>
            <a:chExt cx="1285884" cy="1285884"/>
          </a:xfrm>
        </p:grpSpPr>
        <p:grpSp>
          <p:nvGrpSpPr>
            <p:cNvPr id="6" name="组合 11"/>
            <p:cNvGrpSpPr/>
            <p:nvPr/>
          </p:nvGrpSpPr>
          <p:grpSpPr>
            <a:xfrm>
              <a:off x="4432297" y="1485891"/>
              <a:ext cx="1143008" cy="285752"/>
              <a:chOff x="4432297" y="1485891"/>
              <a:chExt cx="1143008" cy="285752"/>
            </a:xfrm>
          </p:grpSpPr>
          <p:sp>
            <p:nvSpPr>
              <p:cNvPr id="25" name="圆角矩形 5"/>
              <p:cNvSpPr/>
              <p:nvPr/>
            </p:nvSpPr>
            <p:spPr>
              <a:xfrm>
                <a:off x="4432297" y="1485891"/>
                <a:ext cx="1143008" cy="28575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矩形 6"/>
              <p:cNvSpPr/>
              <p:nvPr/>
            </p:nvSpPr>
            <p:spPr>
              <a:xfrm>
                <a:off x="4503735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646611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789487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146677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5360991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组合 12"/>
            <p:cNvGrpSpPr/>
            <p:nvPr/>
          </p:nvGrpSpPr>
          <p:grpSpPr>
            <a:xfrm>
              <a:off x="4432297" y="1843081"/>
              <a:ext cx="1143008" cy="285752"/>
              <a:chOff x="4432297" y="1485891"/>
              <a:chExt cx="1143008" cy="28575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432297" y="1485891"/>
                <a:ext cx="1143008" cy="28575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03735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646611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789487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5146677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360991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组合 19"/>
            <p:cNvGrpSpPr/>
            <p:nvPr/>
          </p:nvGrpSpPr>
          <p:grpSpPr>
            <a:xfrm>
              <a:off x="4432297" y="2200271"/>
              <a:ext cx="1143008" cy="285752"/>
              <a:chOff x="4432297" y="1485891"/>
              <a:chExt cx="1143008" cy="285752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432297" y="1485891"/>
                <a:ext cx="1143008" cy="28575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503735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646611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789487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5146677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5360991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组合 32"/>
            <p:cNvGrpSpPr/>
            <p:nvPr/>
          </p:nvGrpSpPr>
          <p:grpSpPr>
            <a:xfrm>
              <a:off x="4360859" y="1700205"/>
              <a:ext cx="1285884" cy="1071570"/>
              <a:chOff x="4146544" y="3128965"/>
              <a:chExt cx="1285884" cy="107157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789487" y="3128965"/>
                <a:ext cx="71438" cy="100013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718048" y="3986221"/>
                <a:ext cx="214314" cy="2143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146544" y="4057659"/>
                <a:ext cx="1285884" cy="7143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3535083" y="6027406"/>
            <a:ext cx="544866" cy="544866"/>
            <a:chOff x="4360859" y="1485891"/>
            <a:chExt cx="1285884" cy="1285884"/>
          </a:xfrm>
        </p:grpSpPr>
        <p:grpSp>
          <p:nvGrpSpPr>
            <p:cNvPr id="32" name="组合 11"/>
            <p:cNvGrpSpPr/>
            <p:nvPr/>
          </p:nvGrpSpPr>
          <p:grpSpPr>
            <a:xfrm>
              <a:off x="4432297" y="1485891"/>
              <a:ext cx="1143008" cy="285752"/>
              <a:chOff x="4432297" y="1485891"/>
              <a:chExt cx="1143008" cy="285752"/>
            </a:xfrm>
          </p:grpSpPr>
          <p:sp>
            <p:nvSpPr>
              <p:cNvPr id="51" name="圆角矩形 5"/>
              <p:cNvSpPr/>
              <p:nvPr/>
            </p:nvSpPr>
            <p:spPr>
              <a:xfrm>
                <a:off x="4432297" y="1485891"/>
                <a:ext cx="1143008" cy="28575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矩形 6"/>
              <p:cNvSpPr/>
              <p:nvPr/>
            </p:nvSpPr>
            <p:spPr>
              <a:xfrm>
                <a:off x="4503735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4646611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4789487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5146677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5360991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组合 12"/>
            <p:cNvGrpSpPr/>
            <p:nvPr/>
          </p:nvGrpSpPr>
          <p:grpSpPr>
            <a:xfrm>
              <a:off x="4432297" y="1843081"/>
              <a:ext cx="1143008" cy="285752"/>
              <a:chOff x="4432297" y="1485891"/>
              <a:chExt cx="1143008" cy="285752"/>
            </a:xfrm>
          </p:grpSpPr>
          <p:sp>
            <p:nvSpPr>
              <p:cNvPr id="45" name="圆角矩形 44"/>
              <p:cNvSpPr/>
              <p:nvPr/>
            </p:nvSpPr>
            <p:spPr>
              <a:xfrm>
                <a:off x="4432297" y="1485891"/>
                <a:ext cx="1143008" cy="28575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503735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4646611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789487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146677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360991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组合 19"/>
            <p:cNvGrpSpPr/>
            <p:nvPr/>
          </p:nvGrpSpPr>
          <p:grpSpPr>
            <a:xfrm>
              <a:off x="4432297" y="2200271"/>
              <a:ext cx="1143008" cy="285752"/>
              <a:chOff x="4432297" y="1485891"/>
              <a:chExt cx="1143008" cy="285752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4432297" y="1485891"/>
                <a:ext cx="1143008" cy="28575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4503735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4646611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4789487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5146677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5360991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组合 32"/>
            <p:cNvGrpSpPr/>
            <p:nvPr/>
          </p:nvGrpSpPr>
          <p:grpSpPr>
            <a:xfrm>
              <a:off x="4360859" y="1700205"/>
              <a:ext cx="1285884" cy="1071570"/>
              <a:chOff x="4146544" y="3128965"/>
              <a:chExt cx="1285884" cy="1071570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4789487" y="3128965"/>
                <a:ext cx="71438" cy="100013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718048" y="3986221"/>
                <a:ext cx="214314" cy="2143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146544" y="4057659"/>
                <a:ext cx="1285884" cy="7143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5046646" y="6027406"/>
            <a:ext cx="544866" cy="544866"/>
            <a:chOff x="4360859" y="1485891"/>
            <a:chExt cx="1285884" cy="1285884"/>
          </a:xfrm>
        </p:grpSpPr>
        <p:grpSp>
          <p:nvGrpSpPr>
            <p:cNvPr id="58" name="组合 11"/>
            <p:cNvGrpSpPr/>
            <p:nvPr/>
          </p:nvGrpSpPr>
          <p:grpSpPr>
            <a:xfrm>
              <a:off x="4432297" y="1485891"/>
              <a:ext cx="1143008" cy="285752"/>
              <a:chOff x="4432297" y="1485891"/>
              <a:chExt cx="1143008" cy="285752"/>
            </a:xfrm>
          </p:grpSpPr>
          <p:sp>
            <p:nvSpPr>
              <p:cNvPr id="77" name="圆角矩形 5"/>
              <p:cNvSpPr/>
              <p:nvPr/>
            </p:nvSpPr>
            <p:spPr>
              <a:xfrm>
                <a:off x="4432297" y="1485891"/>
                <a:ext cx="1143008" cy="28575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矩形 6"/>
              <p:cNvSpPr/>
              <p:nvPr/>
            </p:nvSpPr>
            <p:spPr>
              <a:xfrm>
                <a:off x="4503735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4646611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4789487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5146677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5360991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组合 12"/>
            <p:cNvGrpSpPr/>
            <p:nvPr/>
          </p:nvGrpSpPr>
          <p:grpSpPr>
            <a:xfrm>
              <a:off x="4432297" y="1843081"/>
              <a:ext cx="1143008" cy="285752"/>
              <a:chOff x="4432297" y="1485891"/>
              <a:chExt cx="1143008" cy="285752"/>
            </a:xfrm>
          </p:grpSpPr>
          <p:sp>
            <p:nvSpPr>
              <p:cNvPr id="71" name="圆角矩形 70"/>
              <p:cNvSpPr/>
              <p:nvPr/>
            </p:nvSpPr>
            <p:spPr>
              <a:xfrm>
                <a:off x="4432297" y="1485891"/>
                <a:ext cx="1143008" cy="28575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4503735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4646611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4789487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5146677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5360991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组合 19"/>
            <p:cNvGrpSpPr/>
            <p:nvPr/>
          </p:nvGrpSpPr>
          <p:grpSpPr>
            <a:xfrm>
              <a:off x="4432297" y="2200271"/>
              <a:ext cx="1143008" cy="285752"/>
              <a:chOff x="4432297" y="1485891"/>
              <a:chExt cx="1143008" cy="285752"/>
            </a:xfrm>
          </p:grpSpPr>
          <p:sp>
            <p:nvSpPr>
              <p:cNvPr id="65" name="圆角矩形 64"/>
              <p:cNvSpPr/>
              <p:nvPr/>
            </p:nvSpPr>
            <p:spPr>
              <a:xfrm>
                <a:off x="4432297" y="1485891"/>
                <a:ext cx="1143008" cy="28575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503735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4646611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4789487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5146677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5360991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组合 32"/>
            <p:cNvGrpSpPr/>
            <p:nvPr/>
          </p:nvGrpSpPr>
          <p:grpSpPr>
            <a:xfrm>
              <a:off x="4360859" y="1700205"/>
              <a:ext cx="1285884" cy="1071570"/>
              <a:chOff x="4146544" y="3128965"/>
              <a:chExt cx="1285884" cy="1071570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4789487" y="3128965"/>
                <a:ext cx="71438" cy="100013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718048" y="3986221"/>
                <a:ext cx="214314" cy="2143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4146544" y="4057659"/>
                <a:ext cx="1285884" cy="7143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3" name="组合 82"/>
          <p:cNvGrpSpPr/>
          <p:nvPr/>
        </p:nvGrpSpPr>
        <p:grpSpPr>
          <a:xfrm>
            <a:off x="6475406" y="6027406"/>
            <a:ext cx="544866" cy="544866"/>
            <a:chOff x="4360859" y="1485891"/>
            <a:chExt cx="1285884" cy="1285884"/>
          </a:xfrm>
        </p:grpSpPr>
        <p:grpSp>
          <p:nvGrpSpPr>
            <p:cNvPr id="84" name="组合 11"/>
            <p:cNvGrpSpPr/>
            <p:nvPr/>
          </p:nvGrpSpPr>
          <p:grpSpPr>
            <a:xfrm>
              <a:off x="4432297" y="1485891"/>
              <a:ext cx="1143008" cy="285752"/>
              <a:chOff x="4432297" y="1485891"/>
              <a:chExt cx="1143008" cy="285752"/>
            </a:xfrm>
          </p:grpSpPr>
          <p:sp>
            <p:nvSpPr>
              <p:cNvPr id="103" name="圆角矩形 5"/>
              <p:cNvSpPr/>
              <p:nvPr/>
            </p:nvSpPr>
            <p:spPr>
              <a:xfrm>
                <a:off x="4432297" y="1485891"/>
                <a:ext cx="1143008" cy="28575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矩形 6"/>
              <p:cNvSpPr/>
              <p:nvPr/>
            </p:nvSpPr>
            <p:spPr>
              <a:xfrm>
                <a:off x="4503735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4646611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4789487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5146677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5360991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组合 12"/>
            <p:cNvGrpSpPr/>
            <p:nvPr/>
          </p:nvGrpSpPr>
          <p:grpSpPr>
            <a:xfrm>
              <a:off x="4432297" y="1843081"/>
              <a:ext cx="1143008" cy="285752"/>
              <a:chOff x="4432297" y="1485891"/>
              <a:chExt cx="1143008" cy="285752"/>
            </a:xfrm>
          </p:grpSpPr>
          <p:sp>
            <p:nvSpPr>
              <p:cNvPr id="97" name="圆角矩形 96"/>
              <p:cNvSpPr/>
              <p:nvPr/>
            </p:nvSpPr>
            <p:spPr>
              <a:xfrm>
                <a:off x="4432297" y="1485891"/>
                <a:ext cx="1143008" cy="28575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矩形 97"/>
              <p:cNvSpPr/>
              <p:nvPr/>
            </p:nvSpPr>
            <p:spPr>
              <a:xfrm>
                <a:off x="4503735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4646611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4789487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5146677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5360991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组合 19"/>
            <p:cNvGrpSpPr/>
            <p:nvPr/>
          </p:nvGrpSpPr>
          <p:grpSpPr>
            <a:xfrm>
              <a:off x="4432297" y="2200271"/>
              <a:ext cx="1143008" cy="285752"/>
              <a:chOff x="4432297" y="1485891"/>
              <a:chExt cx="1143008" cy="285752"/>
            </a:xfrm>
          </p:grpSpPr>
          <p:sp>
            <p:nvSpPr>
              <p:cNvPr id="91" name="圆角矩形 90"/>
              <p:cNvSpPr/>
              <p:nvPr/>
            </p:nvSpPr>
            <p:spPr>
              <a:xfrm>
                <a:off x="4432297" y="1485891"/>
                <a:ext cx="1143008" cy="28575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4503735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4646611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4789487" y="1557329"/>
                <a:ext cx="7143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5146677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5360991" y="1557329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组合 32"/>
            <p:cNvGrpSpPr/>
            <p:nvPr/>
          </p:nvGrpSpPr>
          <p:grpSpPr>
            <a:xfrm>
              <a:off x="4360859" y="1700205"/>
              <a:ext cx="1285884" cy="1071570"/>
              <a:chOff x="4146544" y="3128965"/>
              <a:chExt cx="1285884" cy="1071570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4789487" y="3128965"/>
                <a:ext cx="71438" cy="100013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4718048" y="3986221"/>
                <a:ext cx="214314" cy="2143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4146544" y="4057659"/>
                <a:ext cx="1285884" cy="71438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9" name="矩形 108"/>
          <p:cNvSpPr/>
          <p:nvPr/>
        </p:nvSpPr>
        <p:spPr>
          <a:xfrm>
            <a:off x="1857356" y="3455638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110" name="矩形 109"/>
          <p:cNvSpPr/>
          <p:nvPr/>
        </p:nvSpPr>
        <p:spPr>
          <a:xfrm>
            <a:off x="3786182" y="3455638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Portal</a:t>
            </a:r>
          </a:p>
        </p:txBody>
      </p:sp>
      <p:sp>
        <p:nvSpPr>
          <p:cNvPr id="111" name="矩形 110"/>
          <p:cNvSpPr/>
          <p:nvPr/>
        </p:nvSpPr>
        <p:spPr>
          <a:xfrm>
            <a:off x="5715008" y="3455638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SCEAPI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2392075" y="2598382"/>
            <a:ext cx="428628" cy="785818"/>
            <a:chOff x="4646611" y="2914651"/>
            <a:chExt cx="428628" cy="785818"/>
          </a:xfrm>
        </p:grpSpPr>
        <p:sp>
          <p:nvSpPr>
            <p:cNvPr id="113" name="饼形 112"/>
            <p:cNvSpPr/>
            <p:nvPr/>
          </p:nvSpPr>
          <p:spPr>
            <a:xfrm rot="5400000">
              <a:off x="4539454" y="3164684"/>
              <a:ext cx="642942" cy="428628"/>
            </a:xfrm>
            <a:prstGeom prst="pie">
              <a:avLst>
                <a:gd name="adj1" fmla="val 5367059"/>
                <a:gd name="adj2" fmla="val 16200000"/>
              </a:avLst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4" name="椭圆 113"/>
            <p:cNvSpPr/>
            <p:nvPr/>
          </p:nvSpPr>
          <p:spPr>
            <a:xfrm>
              <a:off x="4718049" y="2914651"/>
              <a:ext cx="285752" cy="285752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1820571" y="3027010"/>
            <a:ext cx="1723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Command Line Users</a:t>
            </a:r>
          </a:p>
        </p:txBody>
      </p:sp>
      <p:grpSp>
        <p:nvGrpSpPr>
          <p:cNvPr id="116" name="组合 115"/>
          <p:cNvGrpSpPr/>
          <p:nvPr/>
        </p:nvGrpSpPr>
        <p:grpSpPr>
          <a:xfrm>
            <a:off x="4283922" y="2598382"/>
            <a:ext cx="428628" cy="785818"/>
            <a:chOff x="4646611" y="2914651"/>
            <a:chExt cx="428628" cy="785818"/>
          </a:xfrm>
        </p:grpSpPr>
        <p:sp>
          <p:nvSpPr>
            <p:cNvPr id="117" name="饼形 116"/>
            <p:cNvSpPr/>
            <p:nvPr/>
          </p:nvSpPr>
          <p:spPr>
            <a:xfrm rot="5400000">
              <a:off x="4539454" y="3164684"/>
              <a:ext cx="642942" cy="428628"/>
            </a:xfrm>
            <a:prstGeom prst="pie">
              <a:avLst>
                <a:gd name="adj1" fmla="val 5367059"/>
                <a:gd name="adj2" fmla="val 16200000"/>
              </a:avLst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4718049" y="2914651"/>
              <a:ext cx="285752" cy="285752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3926732" y="3027010"/>
            <a:ext cx="1322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Webpage Users</a:t>
            </a:r>
          </a:p>
        </p:txBody>
      </p:sp>
      <p:pic>
        <p:nvPicPr>
          <p:cNvPr id="1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1099" y="2598382"/>
            <a:ext cx="309559" cy="47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727" y="2641082"/>
            <a:ext cx="433384" cy="46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1231" y="2641082"/>
            <a:ext cx="350361" cy="43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" name="TextBox 122"/>
          <p:cNvSpPr txBox="1"/>
          <p:nvPr/>
        </p:nvSpPr>
        <p:spPr>
          <a:xfrm>
            <a:off x="5535347" y="3027010"/>
            <a:ext cx="1894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Community Developers</a:t>
            </a:r>
          </a:p>
        </p:txBody>
      </p:sp>
      <p:sp>
        <p:nvSpPr>
          <p:cNvPr id="124" name="左右箭头 123"/>
          <p:cNvSpPr/>
          <p:nvPr/>
        </p:nvSpPr>
        <p:spPr>
          <a:xfrm rot="19929583">
            <a:off x="2359769" y="5527865"/>
            <a:ext cx="1073379" cy="2136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左右箭头 124"/>
          <p:cNvSpPr/>
          <p:nvPr/>
        </p:nvSpPr>
        <p:spPr>
          <a:xfrm rot="1661346">
            <a:off x="5670692" y="5526743"/>
            <a:ext cx="1073379" cy="21360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左右箭头 125"/>
          <p:cNvSpPr/>
          <p:nvPr/>
        </p:nvSpPr>
        <p:spPr>
          <a:xfrm rot="17888153">
            <a:off x="3823515" y="5517979"/>
            <a:ext cx="629548" cy="1861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左右箭头 127"/>
          <p:cNvSpPr/>
          <p:nvPr/>
        </p:nvSpPr>
        <p:spPr>
          <a:xfrm rot="3402943">
            <a:off x="4726749" y="5517979"/>
            <a:ext cx="629548" cy="1861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矩形 129"/>
          <p:cNvSpPr/>
          <p:nvPr/>
        </p:nvSpPr>
        <p:spPr>
          <a:xfrm>
            <a:off x="1857356" y="4643446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131" name="矩形 130"/>
          <p:cNvSpPr/>
          <p:nvPr/>
        </p:nvSpPr>
        <p:spPr>
          <a:xfrm>
            <a:off x="3786182" y="4643446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 Bus</a:t>
            </a:r>
          </a:p>
        </p:txBody>
      </p:sp>
      <p:sp>
        <p:nvSpPr>
          <p:cNvPr id="132" name="矩形 131"/>
          <p:cNvSpPr/>
          <p:nvPr/>
        </p:nvSpPr>
        <p:spPr>
          <a:xfrm>
            <a:off x="5715008" y="4643446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Processor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3712E-2D9A-47B2-90DD-BA8A3E1CD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Log Selection and Classification</a:t>
            </a:r>
            <a:endParaRPr lang="zh-CN" altLang="en-US" sz="2800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A3928695-EAA7-45C4-9439-8219A10FA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522760"/>
              </p:ext>
            </p:extLst>
          </p:nvPr>
        </p:nvGraphicFramePr>
        <p:xfrm>
          <a:off x="928688" y="2067208"/>
          <a:ext cx="7758112" cy="371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528">
                  <a:extLst>
                    <a:ext uri="{9D8B030D-6E8A-4147-A177-3AD203B41FA5}">
                      <a16:colId xmlns:a16="http://schemas.microsoft.com/office/drawing/2014/main" val="2046832300"/>
                    </a:ext>
                  </a:extLst>
                </a:gridCol>
                <a:gridCol w="2207840">
                  <a:extLst>
                    <a:ext uri="{9D8B030D-6E8A-4147-A177-3AD203B41FA5}">
                      <a16:colId xmlns:a16="http://schemas.microsoft.com/office/drawing/2014/main" val="2162674602"/>
                    </a:ext>
                  </a:extLst>
                </a:gridCol>
                <a:gridCol w="3610744">
                  <a:extLst>
                    <a:ext uri="{9D8B030D-6E8A-4147-A177-3AD203B41FA5}">
                      <a16:colId xmlns:a16="http://schemas.microsoft.com/office/drawing/2014/main" val="3558890379"/>
                    </a:ext>
                  </a:extLst>
                </a:gridCol>
              </a:tblGrid>
              <a:tr h="601444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Logs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Classification Approach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Analysis orientations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758583"/>
                  </a:ext>
                </a:extLst>
              </a:tr>
              <a:tr h="601444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syslog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Non-variable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Abnormal log flow detecting</a:t>
                      </a:r>
                    </a:p>
                    <a:p>
                      <a:r>
                        <a:rPr lang="en-US" altLang="zh-CN" sz="2000" dirty="0"/>
                        <a:t>Invasion detecting</a:t>
                      </a:r>
                    </a:p>
                    <a:p>
                      <a:r>
                        <a:rPr lang="en-US" altLang="zh-CN" sz="2000" dirty="0"/>
                        <a:t>Anomaly predicting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569222"/>
                  </a:ext>
                </a:extLst>
              </a:tr>
              <a:tr h="601444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user ops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Variable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User behavior featuring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298524"/>
                  </a:ext>
                </a:extLst>
              </a:tr>
              <a:tr h="601444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cluster status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Variable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General monitoring</a:t>
                      </a:r>
                    </a:p>
                    <a:p>
                      <a:r>
                        <a:rPr lang="en-US" altLang="zh-CN" sz="2000" dirty="0"/>
                        <a:t>Performance analysis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531244"/>
                  </a:ext>
                </a:extLst>
              </a:tr>
              <a:tr h="601444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application logs &amp; interface logs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Mixed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Workflow modeling</a:t>
                      </a:r>
                    </a:p>
                    <a:p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126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097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215338" cy="725470"/>
          </a:xfrm>
        </p:spPr>
        <p:txBody>
          <a:bodyPr>
            <a:noAutofit/>
          </a:bodyPr>
          <a:lstStyle/>
          <a:p>
            <a:r>
              <a:rPr lang="en-US" altLang="zh-CN" sz="2400" dirty="0"/>
              <a:t>Log Processing and Analyzing Framework in </a:t>
            </a:r>
            <a:r>
              <a:rPr lang="en-US" altLang="zh-CN" sz="2400" dirty="0" err="1"/>
              <a:t>CNGrid</a:t>
            </a:r>
            <a:endParaRPr 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2483768" y="1714488"/>
            <a:ext cx="2143140" cy="785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微软雅黑" pitchFamily="34" charset="-122"/>
                <a:ea typeface="微软雅黑" pitchFamily="34" charset="-122"/>
              </a:rPr>
              <a:t>Log Classification Algorithms</a:t>
            </a:r>
          </a:p>
        </p:txBody>
      </p:sp>
      <p:sp>
        <p:nvSpPr>
          <p:cNvPr id="19" name="矩形 18"/>
          <p:cNvSpPr/>
          <p:nvPr/>
        </p:nvSpPr>
        <p:spPr>
          <a:xfrm>
            <a:off x="142844" y="2786058"/>
            <a:ext cx="214314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Abnormal Log Flow Detection Method</a:t>
            </a:r>
          </a:p>
        </p:txBody>
      </p:sp>
      <p:sp>
        <p:nvSpPr>
          <p:cNvPr id="20" name="矩形 19"/>
          <p:cNvSpPr/>
          <p:nvPr/>
        </p:nvSpPr>
        <p:spPr>
          <a:xfrm>
            <a:off x="2483768" y="2786058"/>
            <a:ext cx="2143140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Log Association Analyzing Method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88024" y="2786058"/>
            <a:ext cx="2143140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User Behavior Featuring Method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357554" y="5572140"/>
            <a:ext cx="2143140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Environment Diagnosing Method</a:t>
            </a:r>
          </a:p>
        </p:txBody>
      </p:sp>
      <p:sp>
        <p:nvSpPr>
          <p:cNvPr id="23" name="矩形 22"/>
          <p:cNvSpPr/>
          <p:nvPr/>
        </p:nvSpPr>
        <p:spPr>
          <a:xfrm>
            <a:off x="7572396" y="4000504"/>
            <a:ext cx="1428728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Monitoring Data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左大括号 23"/>
          <p:cNvSpPr/>
          <p:nvPr/>
        </p:nvSpPr>
        <p:spPr>
          <a:xfrm rot="16200000">
            <a:off x="4286248" y="1000108"/>
            <a:ext cx="571504" cy="8429684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直接箭头连接符 24"/>
          <p:cNvCxnSpPr>
            <a:stCxn id="18" idx="2"/>
            <a:endCxn id="19" idx="0"/>
          </p:cNvCxnSpPr>
          <p:nvPr/>
        </p:nvCxnSpPr>
        <p:spPr>
          <a:xfrm flipH="1">
            <a:off x="1214414" y="2500306"/>
            <a:ext cx="2340924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8" idx="2"/>
            <a:endCxn id="20" idx="0"/>
          </p:cNvCxnSpPr>
          <p:nvPr/>
        </p:nvCxnSpPr>
        <p:spPr>
          <a:xfrm rot="5400000">
            <a:off x="3412462" y="2643182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8" idx="2"/>
            <a:endCxn id="21" idx="0"/>
          </p:cNvCxnSpPr>
          <p:nvPr/>
        </p:nvCxnSpPr>
        <p:spPr>
          <a:xfrm>
            <a:off x="3555338" y="2500306"/>
            <a:ext cx="2304256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42844" y="3929066"/>
            <a:ext cx="214314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Log Flow Monitoring System</a:t>
            </a:r>
          </a:p>
        </p:txBody>
      </p:sp>
      <p:sp>
        <p:nvSpPr>
          <p:cNvPr id="29" name="矩形 28"/>
          <p:cNvSpPr/>
          <p:nvPr/>
        </p:nvSpPr>
        <p:spPr>
          <a:xfrm>
            <a:off x="2483768" y="3929066"/>
            <a:ext cx="2143140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Anomaly and Failure Predicting System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0" name="直接箭头连接符 29"/>
          <p:cNvCxnSpPr>
            <a:stCxn id="19" idx="2"/>
            <a:endCxn id="28" idx="0"/>
          </p:cNvCxnSpPr>
          <p:nvPr/>
        </p:nvCxnSpPr>
        <p:spPr>
          <a:xfrm rot="5400000">
            <a:off x="1071538" y="3786190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stCxn id="20" idx="2"/>
            <a:endCxn id="29" idx="0"/>
          </p:cNvCxnSpPr>
          <p:nvPr/>
        </p:nvCxnSpPr>
        <p:spPr>
          <a:xfrm rot="5400000">
            <a:off x="3412462" y="3786190"/>
            <a:ext cx="2857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788024" y="3928272"/>
            <a:ext cx="2143140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User Behavior Anomaly Detection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4" name="直接箭头连接符 33"/>
          <p:cNvCxnSpPr>
            <a:stCxn id="21" idx="2"/>
            <a:endCxn id="33" idx="0"/>
          </p:cNvCxnSpPr>
          <p:nvPr/>
        </p:nvCxnSpPr>
        <p:spPr>
          <a:xfrm rot="5400000">
            <a:off x="5717115" y="3785793"/>
            <a:ext cx="28495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072198" y="5572140"/>
            <a:ext cx="2143140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Environment Diagnosis Report</a:t>
            </a:r>
          </a:p>
        </p:txBody>
      </p:sp>
      <p:cxnSp>
        <p:nvCxnSpPr>
          <p:cNvPr id="37" name="直接箭头连接符 36"/>
          <p:cNvCxnSpPr>
            <a:stCxn id="22" idx="3"/>
            <a:endCxn id="36" idx="1"/>
          </p:cNvCxnSpPr>
          <p:nvPr/>
        </p:nvCxnSpPr>
        <p:spPr>
          <a:xfrm>
            <a:off x="5500694" y="6000768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63BA6AFF-AC7F-4018-AB2F-8CB001CA2065}"/>
              </a:ext>
            </a:extLst>
          </p:cNvPr>
          <p:cNvSpPr txBox="1"/>
          <p:nvPr/>
        </p:nvSpPr>
        <p:spPr>
          <a:xfrm>
            <a:off x="7020272" y="4221088"/>
            <a:ext cx="476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</a:rPr>
              <a:t>…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Abnormal Log Flow Detection</a:t>
            </a:r>
            <a:endParaRPr 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Aims: To detect anomalies from log flow in real-time</a:t>
            </a:r>
          </a:p>
          <a:p>
            <a:pPr lvl="1"/>
            <a:r>
              <a:rPr lang="en-US" altLang="zh-CN" sz="1800" dirty="0"/>
              <a:t>sudden and great increase/decrease for certain log types</a:t>
            </a:r>
          </a:p>
          <a:p>
            <a:r>
              <a:rPr lang="en-US" altLang="zh-CN" sz="2000" dirty="0"/>
              <a:t>Method used: PCA and Clustering Algorithms</a:t>
            </a:r>
            <a:endParaRPr lang="en-US" sz="2000" dirty="0"/>
          </a:p>
          <a:p>
            <a:r>
              <a:rPr lang="en-US" altLang="zh-CN" sz="2000" dirty="0"/>
              <a:t>Issues to be considered</a:t>
            </a:r>
          </a:p>
          <a:p>
            <a:pPr lvl="1"/>
            <a:r>
              <a:rPr lang="en-US" sz="1800" dirty="0"/>
              <a:t>different flow features in different time period (daytime, evening, night)</a:t>
            </a:r>
          </a:p>
          <a:p>
            <a:endParaRPr lang="en-US" sz="2000" dirty="0"/>
          </a:p>
        </p:txBody>
      </p:sp>
      <p:pic>
        <p:nvPicPr>
          <p:cNvPr id="4" name="图片 3" descr="Figure_1-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591" r="9966"/>
          <a:stretch>
            <a:fillRect/>
          </a:stretch>
        </p:blipFill>
        <p:spPr bwMode="auto">
          <a:xfrm>
            <a:off x="1143282" y="5173303"/>
            <a:ext cx="2642900" cy="168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Figure_1-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9216" r="9657"/>
          <a:stretch>
            <a:fillRect/>
          </a:stretch>
        </p:blipFill>
        <p:spPr bwMode="auto">
          <a:xfrm>
            <a:off x="1172215" y="3439360"/>
            <a:ext cx="2613967" cy="166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Figure_1-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14096" r="9822" b="8299"/>
          <a:stretch>
            <a:fillRect/>
          </a:stretch>
        </p:blipFill>
        <p:spPr bwMode="auto">
          <a:xfrm>
            <a:off x="5143503" y="3458792"/>
            <a:ext cx="2995113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Figure_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10912" r="9654" b="3928"/>
          <a:stretch>
            <a:fillRect/>
          </a:stretch>
        </p:blipFill>
        <p:spPr bwMode="auto">
          <a:xfrm>
            <a:off x="5149597" y="5244742"/>
            <a:ext cx="2994303" cy="1500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Abnormal Log Flow Detection</a:t>
            </a:r>
            <a:endParaRPr 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Real-time abnormal log flow detecting system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31" y="2069452"/>
            <a:ext cx="7791473" cy="464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Log Association and Anomaly Prediction</a:t>
            </a:r>
            <a:endParaRPr 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Aims: predicting potential anomalies according to preceding events</a:t>
            </a:r>
          </a:p>
          <a:p>
            <a:r>
              <a:rPr lang="en-US" altLang="zh-CN" sz="2000" dirty="0"/>
              <a:t>Methods used: association algorithms and LSTM</a:t>
            </a:r>
          </a:p>
          <a:p>
            <a:pPr lvl="1"/>
            <a:r>
              <a:rPr lang="en-US" altLang="zh-CN" sz="1800" dirty="0"/>
              <a:t>analyzing associations among log types</a:t>
            </a:r>
          </a:p>
          <a:p>
            <a:pPr lvl="1"/>
            <a:r>
              <a:rPr lang="en-US" altLang="zh-CN" sz="1800" dirty="0"/>
              <a:t>defining abnormal log types, making prediction and early warning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91" y="3244165"/>
            <a:ext cx="5262577" cy="354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Contents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Large Distributed Environments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Common Steps of Log Processing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err="1"/>
              <a:t>CNGrid</a:t>
            </a:r>
            <a:r>
              <a:rPr lang="en-US" dirty="0"/>
              <a:t> Practices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User Behavior Featuring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Aims: mining features and regular patterns of user behaviors, predicting user operations and distinguishing malicious users</a:t>
            </a:r>
          </a:p>
          <a:p>
            <a:r>
              <a:rPr lang="en-US" sz="2000" dirty="0"/>
              <a:t>Methods used: LSTM + Attention mechanism</a:t>
            </a:r>
          </a:p>
          <a:p>
            <a:pPr lvl="1"/>
            <a:r>
              <a:rPr lang="en-US" sz="1600" dirty="0"/>
              <a:t>obtaining user sessions from log records as the input of LSTM</a:t>
            </a:r>
          </a:p>
          <a:p>
            <a:pPr lvl="1"/>
            <a:r>
              <a:rPr lang="en-US" sz="1600" dirty="0"/>
              <a:t>involving Attention mechanism to weight the effect of previous user operations</a:t>
            </a:r>
          </a:p>
          <a:p>
            <a:pPr lvl="1"/>
            <a:r>
              <a:rPr lang="en-US" sz="1600" dirty="0"/>
              <a:t>using the built models to predict and distinguish user behaviors</a:t>
            </a:r>
          </a:p>
        </p:txBody>
      </p:sp>
      <p:pic>
        <p:nvPicPr>
          <p:cNvPr id="4" name="Picture 3" descr="C:\Users\dell\Desktop\atten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5" r="16947"/>
          <a:stretch/>
        </p:blipFill>
        <p:spPr bwMode="auto">
          <a:xfrm>
            <a:off x="214282" y="3929066"/>
            <a:ext cx="3442466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929065"/>
            <a:ext cx="5072098" cy="244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Environment Diagnosis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Aims: integrating results from analyses and generating general environment diagnosis</a:t>
            </a:r>
          </a:p>
          <a:p>
            <a:r>
              <a:rPr lang="en-US" sz="2000" dirty="0"/>
              <a:t>Methods used: </a:t>
            </a:r>
            <a:r>
              <a:rPr lang="en-US" sz="2000" b="1" dirty="0"/>
              <a:t>quantization</a:t>
            </a:r>
            <a:r>
              <a:rPr lang="en-US" sz="2000" dirty="0"/>
              <a:t> and </a:t>
            </a:r>
            <a:r>
              <a:rPr lang="en-US" sz="2000" b="1" dirty="0"/>
              <a:t>visualization</a:t>
            </a:r>
          </a:p>
          <a:p>
            <a:pPr lvl="1"/>
            <a:r>
              <a:rPr lang="en-US" sz="1800" dirty="0"/>
              <a:t>Quantization interface</a:t>
            </a:r>
          </a:p>
          <a:p>
            <a:pPr lvl="2"/>
            <a:r>
              <a:rPr lang="en-US" sz="1600" dirty="0"/>
              <a:t>producing a value and weight </a:t>
            </a:r>
          </a:p>
          <a:p>
            <a:pPr lvl="2">
              <a:buNone/>
            </a:pPr>
            <a:r>
              <a:rPr lang="en-US" sz="1600" dirty="0"/>
              <a:t>	for each analysis result</a:t>
            </a:r>
          </a:p>
          <a:p>
            <a:pPr lvl="2"/>
            <a:r>
              <a:rPr lang="en-US" sz="1600" dirty="0"/>
              <a:t>integrating an overall value to </a:t>
            </a:r>
          </a:p>
          <a:p>
            <a:pPr lvl="2">
              <a:buNone/>
            </a:pPr>
            <a:r>
              <a:rPr lang="en-US" sz="1600" dirty="0"/>
              <a:t>	represent health level </a:t>
            </a:r>
          </a:p>
          <a:p>
            <a:pPr lvl="2">
              <a:buNone/>
            </a:pPr>
            <a:r>
              <a:rPr lang="en-US" sz="1600" dirty="0"/>
              <a:t>	for the environment</a:t>
            </a:r>
          </a:p>
          <a:p>
            <a:pPr lvl="1"/>
            <a:r>
              <a:rPr lang="en-US" sz="1800" dirty="0"/>
              <a:t>Visualization displaying</a:t>
            </a:r>
          </a:p>
          <a:p>
            <a:pPr lvl="2"/>
            <a:r>
              <a:rPr lang="en-US" sz="1600" dirty="0"/>
              <a:t>using colors and shapes to better</a:t>
            </a:r>
          </a:p>
          <a:p>
            <a:pPr lvl="2">
              <a:buNone/>
            </a:pPr>
            <a:r>
              <a:rPr lang="en-US" sz="1600" dirty="0"/>
              <a:t>	display analyses results</a:t>
            </a:r>
          </a:p>
          <a:p>
            <a:pPr lvl="2"/>
            <a:r>
              <a:rPr lang="en-US" sz="1600" dirty="0"/>
              <a:t>combine together to produce </a:t>
            </a:r>
          </a:p>
          <a:p>
            <a:pPr lvl="2">
              <a:buNone/>
            </a:pPr>
            <a:r>
              <a:rPr lang="en-US" sz="1600" dirty="0"/>
              <a:t>	the environment diagnosis report</a:t>
            </a:r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345897"/>
            <a:ext cx="3214710" cy="451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Conclusion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Conclusion</a:t>
            </a:r>
            <a:endParaRPr 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Log Processing: everybody has his own way...</a:t>
            </a:r>
          </a:p>
          <a:p>
            <a:r>
              <a:rPr lang="en-US" sz="2000" dirty="0"/>
              <a:t>Common major steps</a:t>
            </a:r>
          </a:p>
          <a:p>
            <a:pPr lvl="1"/>
            <a:r>
              <a:rPr lang="en-US" sz="1800" dirty="0"/>
              <a:t>log selection</a:t>
            </a:r>
          </a:p>
          <a:p>
            <a:pPr lvl="1"/>
            <a:r>
              <a:rPr lang="en-US" sz="1800" dirty="0"/>
              <a:t>log classification</a:t>
            </a:r>
          </a:p>
          <a:p>
            <a:pPr lvl="1"/>
            <a:r>
              <a:rPr lang="en-US" sz="1800" dirty="0"/>
              <a:t>analysis methods</a:t>
            </a:r>
          </a:p>
          <a:p>
            <a:pPr lvl="1"/>
            <a:r>
              <a:rPr lang="en-US" sz="1800" dirty="0"/>
              <a:t>result feedback</a:t>
            </a:r>
          </a:p>
          <a:p>
            <a:r>
              <a:rPr lang="en-US" sz="2000" dirty="0"/>
              <a:t>Log Processing and Analyzing Framework in </a:t>
            </a:r>
            <a:r>
              <a:rPr lang="en-US" sz="2000" dirty="0" err="1"/>
              <a:t>CNGrid</a:t>
            </a:r>
            <a:endParaRPr lang="en-US" sz="2000" dirty="0"/>
          </a:p>
          <a:p>
            <a:pPr lvl="1"/>
            <a:r>
              <a:rPr lang="en-US" sz="1800" dirty="0"/>
              <a:t>various analyses</a:t>
            </a:r>
          </a:p>
          <a:p>
            <a:pPr lvl="1"/>
            <a:r>
              <a:rPr lang="en-US" sz="1800" dirty="0"/>
              <a:t>general environment diagnosis</a:t>
            </a:r>
          </a:p>
          <a:p>
            <a:pPr lvl="1"/>
            <a:r>
              <a:rPr lang="en-US" sz="1800" dirty="0"/>
              <a:t>under construction and more analyses to be added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Large Distributed Environments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Large Distributed Environments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Distributed Systems are kept expanding</a:t>
            </a:r>
          </a:p>
          <a:p>
            <a:r>
              <a:rPr lang="en-US" sz="2000" dirty="0"/>
              <a:t>Heterogeneous devices and clusters</a:t>
            </a:r>
          </a:p>
          <a:p>
            <a:r>
              <a:rPr lang="en-US" sz="2000" dirty="0"/>
              <a:t>Many spots where potential anomalies may happen</a:t>
            </a:r>
          </a:p>
          <a:p>
            <a:pPr lvl="1"/>
            <a:r>
              <a:rPr lang="en-US" sz="1800" dirty="0"/>
              <a:t>hardware</a:t>
            </a:r>
          </a:p>
          <a:p>
            <a:pPr lvl="1"/>
            <a:r>
              <a:rPr lang="en-US" sz="1800" dirty="0"/>
              <a:t>software</a:t>
            </a:r>
          </a:p>
          <a:p>
            <a:pPr lvl="1"/>
            <a:r>
              <a:rPr lang="en-US" sz="1800" dirty="0"/>
              <a:t>privileges</a:t>
            </a:r>
          </a:p>
          <a:p>
            <a:pPr lvl="1"/>
            <a:r>
              <a:rPr lang="en-US" sz="1800" dirty="0"/>
              <a:t>user operation</a:t>
            </a:r>
          </a:p>
          <a:p>
            <a:pPr lvl="1"/>
            <a:r>
              <a:rPr lang="en-US" sz="1800" dirty="0"/>
              <a:t>network</a:t>
            </a:r>
          </a:p>
          <a:p>
            <a:pPr lvl="1"/>
            <a:r>
              <a:rPr lang="en-US" sz="1800" dirty="0"/>
              <a:t>......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5CB8E56-F189-43D6-B2ED-311283E3A0C9}"/>
              </a:ext>
            </a:extLst>
          </p:cNvPr>
          <p:cNvSpPr/>
          <p:nvPr/>
        </p:nvSpPr>
        <p:spPr>
          <a:xfrm>
            <a:off x="3286116" y="2931590"/>
            <a:ext cx="5429288" cy="38549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38889A8-B204-4A67-8A12-F71429CF8051}"/>
              </a:ext>
            </a:extLst>
          </p:cNvPr>
          <p:cNvGrpSpPr/>
          <p:nvPr/>
        </p:nvGrpSpPr>
        <p:grpSpPr>
          <a:xfrm>
            <a:off x="5473638" y="3188899"/>
            <a:ext cx="527122" cy="597291"/>
            <a:chOff x="838200" y="111918"/>
            <a:chExt cx="733425" cy="831057"/>
          </a:xfrm>
        </p:grpSpPr>
        <p:sp>
          <p:nvSpPr>
            <p:cNvPr id="6" name="圆柱形 5">
              <a:extLst>
                <a:ext uri="{FF2B5EF4-FFF2-40B4-BE49-F238E27FC236}">
                  <a16:creationId xmlns:a16="http://schemas.microsoft.com/office/drawing/2014/main" id="{36777E59-07B5-4385-8BC7-906FE88468D4}"/>
                </a:ext>
              </a:extLst>
            </p:cNvPr>
            <p:cNvSpPr/>
            <p:nvPr/>
          </p:nvSpPr>
          <p:spPr>
            <a:xfrm>
              <a:off x="838200" y="609600"/>
              <a:ext cx="733425" cy="333375"/>
            </a:xfrm>
            <a:prstGeom prst="can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柱形 6">
              <a:extLst>
                <a:ext uri="{FF2B5EF4-FFF2-40B4-BE49-F238E27FC236}">
                  <a16:creationId xmlns:a16="http://schemas.microsoft.com/office/drawing/2014/main" id="{8321A63C-F0C1-4A5C-ADD2-8D392F3E88F9}"/>
                </a:ext>
              </a:extLst>
            </p:cNvPr>
            <p:cNvSpPr/>
            <p:nvPr/>
          </p:nvSpPr>
          <p:spPr>
            <a:xfrm>
              <a:off x="838200" y="366712"/>
              <a:ext cx="733425" cy="333375"/>
            </a:xfrm>
            <a:prstGeom prst="can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柱形 7">
              <a:extLst>
                <a:ext uri="{FF2B5EF4-FFF2-40B4-BE49-F238E27FC236}">
                  <a16:creationId xmlns:a16="http://schemas.microsoft.com/office/drawing/2014/main" id="{72ECA96B-3832-4433-B699-F36451384A42}"/>
                </a:ext>
              </a:extLst>
            </p:cNvPr>
            <p:cNvSpPr/>
            <p:nvPr/>
          </p:nvSpPr>
          <p:spPr>
            <a:xfrm>
              <a:off x="838200" y="111918"/>
              <a:ext cx="733425" cy="333375"/>
            </a:xfrm>
            <a:prstGeom prst="can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AFA1F1C-E5DA-487B-B45A-A211489483FE}"/>
              </a:ext>
            </a:extLst>
          </p:cNvPr>
          <p:cNvGrpSpPr/>
          <p:nvPr/>
        </p:nvGrpSpPr>
        <p:grpSpPr>
          <a:xfrm>
            <a:off x="6000760" y="5929330"/>
            <a:ext cx="527122" cy="597291"/>
            <a:chOff x="838200" y="111918"/>
            <a:chExt cx="733425" cy="831057"/>
          </a:xfrm>
        </p:grpSpPr>
        <p:sp>
          <p:nvSpPr>
            <p:cNvPr id="10" name="圆柱形 9">
              <a:extLst>
                <a:ext uri="{FF2B5EF4-FFF2-40B4-BE49-F238E27FC236}">
                  <a16:creationId xmlns:a16="http://schemas.microsoft.com/office/drawing/2014/main" id="{068D0828-3056-47CB-B4A7-F7661FB8D5BD}"/>
                </a:ext>
              </a:extLst>
            </p:cNvPr>
            <p:cNvSpPr/>
            <p:nvPr/>
          </p:nvSpPr>
          <p:spPr>
            <a:xfrm>
              <a:off x="838200" y="609600"/>
              <a:ext cx="733425" cy="333375"/>
            </a:xfrm>
            <a:prstGeom prst="can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柱形 10">
              <a:extLst>
                <a:ext uri="{FF2B5EF4-FFF2-40B4-BE49-F238E27FC236}">
                  <a16:creationId xmlns:a16="http://schemas.microsoft.com/office/drawing/2014/main" id="{19862788-9C6B-4061-AF39-EEAA29390114}"/>
                </a:ext>
              </a:extLst>
            </p:cNvPr>
            <p:cNvSpPr/>
            <p:nvPr/>
          </p:nvSpPr>
          <p:spPr>
            <a:xfrm>
              <a:off x="838200" y="366712"/>
              <a:ext cx="733425" cy="333375"/>
            </a:xfrm>
            <a:prstGeom prst="can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柱形 11">
              <a:extLst>
                <a:ext uri="{FF2B5EF4-FFF2-40B4-BE49-F238E27FC236}">
                  <a16:creationId xmlns:a16="http://schemas.microsoft.com/office/drawing/2014/main" id="{3C8BDB0E-2B1A-4878-8B3A-1C8FC0718F9A}"/>
                </a:ext>
              </a:extLst>
            </p:cNvPr>
            <p:cNvSpPr/>
            <p:nvPr/>
          </p:nvSpPr>
          <p:spPr>
            <a:xfrm>
              <a:off x="838200" y="111918"/>
              <a:ext cx="733425" cy="333375"/>
            </a:xfrm>
            <a:prstGeom prst="can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81303FF-A7CA-4F70-9D99-9F804C358A03}"/>
              </a:ext>
            </a:extLst>
          </p:cNvPr>
          <p:cNvGrpSpPr/>
          <p:nvPr/>
        </p:nvGrpSpPr>
        <p:grpSpPr>
          <a:xfrm>
            <a:off x="3857620" y="3829690"/>
            <a:ext cx="739340" cy="670880"/>
            <a:chOff x="2028825" y="2224088"/>
            <a:chExt cx="1028700" cy="933447"/>
          </a:xfrm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4DE229E5-380A-49A6-81BF-9FB5D56F230E}"/>
                </a:ext>
              </a:extLst>
            </p:cNvPr>
            <p:cNvGrpSpPr/>
            <p:nvPr/>
          </p:nvGrpSpPr>
          <p:grpSpPr>
            <a:xfrm>
              <a:off x="2028825" y="2224088"/>
              <a:ext cx="542925" cy="933447"/>
              <a:chOff x="2028825" y="2219325"/>
              <a:chExt cx="600075" cy="933447"/>
            </a:xfrm>
          </p:grpSpPr>
          <p:sp>
            <p:nvSpPr>
              <p:cNvPr id="22" name="立方体 13">
                <a:extLst>
                  <a:ext uri="{FF2B5EF4-FFF2-40B4-BE49-F238E27FC236}">
                    <a16:creationId xmlns:a16="http://schemas.microsoft.com/office/drawing/2014/main" id="{F07470BB-824B-4772-A2D9-3E16F0252C92}"/>
                  </a:ext>
                </a:extLst>
              </p:cNvPr>
              <p:cNvSpPr/>
              <p:nvPr/>
            </p:nvSpPr>
            <p:spPr>
              <a:xfrm>
                <a:off x="2028825" y="2219325"/>
                <a:ext cx="600075" cy="933447"/>
              </a:xfrm>
              <a:prstGeom prst="cub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14">
                <a:extLst>
                  <a:ext uri="{FF2B5EF4-FFF2-40B4-BE49-F238E27FC236}">
                    <a16:creationId xmlns:a16="http://schemas.microsoft.com/office/drawing/2014/main" id="{75E78065-F3B3-49F6-B2B1-94A35C16952A}"/>
                  </a:ext>
                </a:extLst>
              </p:cNvPr>
              <p:cNvSpPr/>
              <p:nvPr/>
            </p:nvSpPr>
            <p:spPr>
              <a:xfrm>
                <a:off x="2038350" y="2390776"/>
                <a:ext cx="409575" cy="133349"/>
              </a:xfrm>
              <a:prstGeom prst="rect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5D5E6A8-18FA-4E14-880B-04C7B97D57D3}"/>
                  </a:ext>
                </a:extLst>
              </p:cNvPr>
              <p:cNvSpPr/>
              <p:nvPr/>
            </p:nvSpPr>
            <p:spPr>
              <a:xfrm>
                <a:off x="2038350" y="2543176"/>
                <a:ext cx="409575" cy="133349"/>
              </a:xfrm>
              <a:prstGeom prst="rect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AA09EA13-399C-4591-8582-07AAAC15BAAE}"/>
                  </a:ext>
                </a:extLst>
              </p:cNvPr>
              <p:cNvSpPr/>
              <p:nvPr/>
            </p:nvSpPr>
            <p:spPr>
              <a:xfrm>
                <a:off x="2038350" y="2693193"/>
                <a:ext cx="409575" cy="133349"/>
              </a:xfrm>
              <a:prstGeom prst="rect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2642E0F-72C6-425B-8E87-A909B5BEEFB9}"/>
                  </a:ext>
                </a:extLst>
              </p:cNvPr>
              <p:cNvSpPr/>
              <p:nvPr/>
            </p:nvSpPr>
            <p:spPr>
              <a:xfrm>
                <a:off x="2038350" y="2846783"/>
                <a:ext cx="409575" cy="133349"/>
              </a:xfrm>
              <a:prstGeom prst="rect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F202F24-EDEA-4FAE-BD2D-3BFA1000B87E}"/>
                  </a:ext>
                </a:extLst>
              </p:cNvPr>
              <p:cNvSpPr/>
              <p:nvPr/>
            </p:nvSpPr>
            <p:spPr>
              <a:xfrm>
                <a:off x="2044115" y="3000373"/>
                <a:ext cx="409575" cy="133349"/>
              </a:xfrm>
              <a:prstGeom prst="rect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20">
              <a:extLst>
                <a:ext uri="{FF2B5EF4-FFF2-40B4-BE49-F238E27FC236}">
                  <a16:creationId xmlns:a16="http://schemas.microsoft.com/office/drawing/2014/main" id="{B34158C7-F6E2-4890-B249-7CDBA6D54ED0}"/>
                </a:ext>
              </a:extLst>
            </p:cNvPr>
            <p:cNvGrpSpPr/>
            <p:nvPr/>
          </p:nvGrpSpPr>
          <p:grpSpPr>
            <a:xfrm>
              <a:off x="2514600" y="2224088"/>
              <a:ext cx="542925" cy="933447"/>
              <a:chOff x="2028825" y="2219325"/>
              <a:chExt cx="600075" cy="933447"/>
            </a:xfrm>
          </p:grpSpPr>
          <p:sp>
            <p:nvSpPr>
              <p:cNvPr id="16" name="立方体 15">
                <a:extLst>
                  <a:ext uri="{FF2B5EF4-FFF2-40B4-BE49-F238E27FC236}">
                    <a16:creationId xmlns:a16="http://schemas.microsoft.com/office/drawing/2014/main" id="{36EA5BB3-985C-4CD2-8AE7-EAD3682A9A8A}"/>
                  </a:ext>
                </a:extLst>
              </p:cNvPr>
              <p:cNvSpPr/>
              <p:nvPr/>
            </p:nvSpPr>
            <p:spPr>
              <a:xfrm>
                <a:off x="2028825" y="2219325"/>
                <a:ext cx="600075" cy="933447"/>
              </a:xfrm>
              <a:prstGeom prst="cub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7B5CBA6-B1B8-44FD-A04B-628D409F5A52}"/>
                  </a:ext>
                </a:extLst>
              </p:cNvPr>
              <p:cNvSpPr/>
              <p:nvPr/>
            </p:nvSpPr>
            <p:spPr>
              <a:xfrm>
                <a:off x="2038350" y="2390776"/>
                <a:ext cx="409575" cy="133349"/>
              </a:xfrm>
              <a:prstGeom prst="rect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3428F09-9808-4121-841C-6C4B57C7C9F7}"/>
                  </a:ext>
                </a:extLst>
              </p:cNvPr>
              <p:cNvSpPr/>
              <p:nvPr/>
            </p:nvSpPr>
            <p:spPr>
              <a:xfrm>
                <a:off x="2038350" y="2543176"/>
                <a:ext cx="409575" cy="133349"/>
              </a:xfrm>
              <a:prstGeom prst="rect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611CE961-D0A2-44BD-ABE8-4F621AF641D2}"/>
                  </a:ext>
                </a:extLst>
              </p:cNvPr>
              <p:cNvSpPr/>
              <p:nvPr/>
            </p:nvSpPr>
            <p:spPr>
              <a:xfrm>
                <a:off x="2038350" y="2693193"/>
                <a:ext cx="409575" cy="133349"/>
              </a:xfrm>
              <a:prstGeom prst="rect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7E12814-E908-4B1F-9CEF-B6AA4C51F2DE}"/>
                  </a:ext>
                </a:extLst>
              </p:cNvPr>
              <p:cNvSpPr/>
              <p:nvPr/>
            </p:nvSpPr>
            <p:spPr>
              <a:xfrm>
                <a:off x="2038350" y="2846783"/>
                <a:ext cx="409575" cy="133349"/>
              </a:xfrm>
              <a:prstGeom prst="rect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FDC3B9A-F5EB-4F7E-9336-B8E2F689704F}"/>
                  </a:ext>
                </a:extLst>
              </p:cNvPr>
              <p:cNvSpPr/>
              <p:nvPr/>
            </p:nvSpPr>
            <p:spPr>
              <a:xfrm>
                <a:off x="2044115" y="3000373"/>
                <a:ext cx="409575" cy="133349"/>
              </a:xfrm>
              <a:prstGeom prst="rect">
                <a:avLst/>
              </a:prstGeom>
              <a:ln w="127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0D41E19-50FB-4F93-83C2-EAE270EF917C}"/>
              </a:ext>
            </a:extLst>
          </p:cNvPr>
          <p:cNvGrpSpPr/>
          <p:nvPr/>
        </p:nvGrpSpPr>
        <p:grpSpPr>
          <a:xfrm>
            <a:off x="7429517" y="5072074"/>
            <a:ext cx="739339" cy="670880"/>
            <a:chOff x="2028825" y="2224088"/>
            <a:chExt cx="1028700" cy="933447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3C371E26-D1E8-48F0-976E-581588928F68}"/>
                </a:ext>
              </a:extLst>
            </p:cNvPr>
            <p:cNvGrpSpPr/>
            <p:nvPr/>
          </p:nvGrpSpPr>
          <p:grpSpPr>
            <a:xfrm>
              <a:off x="2028825" y="2224088"/>
              <a:ext cx="542925" cy="933447"/>
              <a:chOff x="2028825" y="2219325"/>
              <a:chExt cx="600075" cy="933447"/>
            </a:xfrm>
          </p:grpSpPr>
          <p:sp>
            <p:nvSpPr>
              <p:cNvPr id="37" name="立方体 36">
                <a:extLst>
                  <a:ext uri="{FF2B5EF4-FFF2-40B4-BE49-F238E27FC236}">
                    <a16:creationId xmlns:a16="http://schemas.microsoft.com/office/drawing/2014/main" id="{CBE0059E-8A49-4ADF-9AC8-9C9A106EE33C}"/>
                  </a:ext>
                </a:extLst>
              </p:cNvPr>
              <p:cNvSpPr/>
              <p:nvPr/>
            </p:nvSpPr>
            <p:spPr>
              <a:xfrm>
                <a:off x="2028825" y="2219325"/>
                <a:ext cx="600075" cy="933447"/>
              </a:xfrm>
              <a:prstGeom prst="cub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B51A9EE0-E521-4EDA-B17D-43E95F8A251F}"/>
                  </a:ext>
                </a:extLst>
              </p:cNvPr>
              <p:cNvSpPr/>
              <p:nvPr/>
            </p:nvSpPr>
            <p:spPr>
              <a:xfrm>
                <a:off x="2038350" y="2390776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9EDC5473-27C3-41E3-B96B-4982141BF375}"/>
                  </a:ext>
                </a:extLst>
              </p:cNvPr>
              <p:cNvSpPr/>
              <p:nvPr/>
            </p:nvSpPr>
            <p:spPr>
              <a:xfrm>
                <a:off x="2038350" y="2543176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F2D59DB8-B7D3-4901-BF09-B66BF7CB3D0B}"/>
                  </a:ext>
                </a:extLst>
              </p:cNvPr>
              <p:cNvSpPr/>
              <p:nvPr/>
            </p:nvSpPr>
            <p:spPr>
              <a:xfrm>
                <a:off x="2038350" y="2693193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F1F121B-B699-4AF8-BAD6-15D6BA57F539}"/>
                  </a:ext>
                </a:extLst>
              </p:cNvPr>
              <p:cNvSpPr/>
              <p:nvPr/>
            </p:nvSpPr>
            <p:spPr>
              <a:xfrm>
                <a:off x="2038350" y="2846783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151FA551-1DCA-4F0E-8675-4BEE4A3E4E37}"/>
                  </a:ext>
                </a:extLst>
              </p:cNvPr>
              <p:cNvSpPr/>
              <p:nvPr/>
            </p:nvSpPr>
            <p:spPr>
              <a:xfrm>
                <a:off x="2028825" y="3000373"/>
                <a:ext cx="409575" cy="13335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88D92AC4-7773-4EC0-AEFE-C50D02BE3750}"/>
                </a:ext>
              </a:extLst>
            </p:cNvPr>
            <p:cNvGrpSpPr/>
            <p:nvPr/>
          </p:nvGrpSpPr>
          <p:grpSpPr>
            <a:xfrm>
              <a:off x="2514600" y="2224088"/>
              <a:ext cx="542925" cy="933447"/>
              <a:chOff x="2028825" y="2219325"/>
              <a:chExt cx="600075" cy="933447"/>
            </a:xfrm>
          </p:grpSpPr>
          <p:sp>
            <p:nvSpPr>
              <p:cNvPr id="31" name="立方体 30">
                <a:extLst>
                  <a:ext uri="{FF2B5EF4-FFF2-40B4-BE49-F238E27FC236}">
                    <a16:creationId xmlns:a16="http://schemas.microsoft.com/office/drawing/2014/main" id="{A3482FE5-F80A-49AA-A840-821879293364}"/>
                  </a:ext>
                </a:extLst>
              </p:cNvPr>
              <p:cNvSpPr/>
              <p:nvPr/>
            </p:nvSpPr>
            <p:spPr>
              <a:xfrm>
                <a:off x="2028825" y="2219325"/>
                <a:ext cx="600075" cy="933447"/>
              </a:xfrm>
              <a:prstGeom prst="cub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161FBC5-A0C0-4B38-A1DF-041D768408F9}"/>
                  </a:ext>
                </a:extLst>
              </p:cNvPr>
              <p:cNvSpPr/>
              <p:nvPr/>
            </p:nvSpPr>
            <p:spPr>
              <a:xfrm>
                <a:off x="2038350" y="2390776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8D660A81-046D-45F9-A8D5-EE1B2BF5DA29}"/>
                  </a:ext>
                </a:extLst>
              </p:cNvPr>
              <p:cNvSpPr/>
              <p:nvPr/>
            </p:nvSpPr>
            <p:spPr>
              <a:xfrm>
                <a:off x="2038350" y="2543176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F7A3252D-93BD-42A2-97F4-8AAC1C3BB7A7}"/>
                  </a:ext>
                </a:extLst>
              </p:cNvPr>
              <p:cNvSpPr/>
              <p:nvPr/>
            </p:nvSpPr>
            <p:spPr>
              <a:xfrm>
                <a:off x="2038350" y="2693193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EF230F4-02B7-4EA1-A5A2-6D9573669585}"/>
                  </a:ext>
                </a:extLst>
              </p:cNvPr>
              <p:cNvSpPr/>
              <p:nvPr/>
            </p:nvSpPr>
            <p:spPr>
              <a:xfrm>
                <a:off x="2038350" y="2846783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42EFBEB-B926-47C8-9896-455CA722C217}"/>
                  </a:ext>
                </a:extLst>
              </p:cNvPr>
              <p:cNvSpPr/>
              <p:nvPr/>
            </p:nvSpPr>
            <p:spPr>
              <a:xfrm>
                <a:off x="2041222" y="3000373"/>
                <a:ext cx="409575" cy="13335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350FDFA-EF1F-4E37-A932-0FDF89202D8D}"/>
              </a:ext>
            </a:extLst>
          </p:cNvPr>
          <p:cNvGrpSpPr/>
          <p:nvPr/>
        </p:nvGrpSpPr>
        <p:grpSpPr>
          <a:xfrm>
            <a:off x="7072327" y="3857628"/>
            <a:ext cx="739339" cy="670880"/>
            <a:chOff x="2028825" y="2224088"/>
            <a:chExt cx="1028700" cy="933447"/>
          </a:xfrm>
        </p:grpSpPr>
        <p:grpSp>
          <p:nvGrpSpPr>
            <p:cNvPr id="44" name="组合 59">
              <a:extLst>
                <a:ext uri="{FF2B5EF4-FFF2-40B4-BE49-F238E27FC236}">
                  <a16:creationId xmlns:a16="http://schemas.microsoft.com/office/drawing/2014/main" id="{8F4BFF17-7220-4EAA-9990-346B029E5970}"/>
                </a:ext>
              </a:extLst>
            </p:cNvPr>
            <p:cNvGrpSpPr/>
            <p:nvPr/>
          </p:nvGrpSpPr>
          <p:grpSpPr>
            <a:xfrm>
              <a:off x="2028825" y="2224088"/>
              <a:ext cx="542925" cy="933447"/>
              <a:chOff x="2028825" y="2219325"/>
              <a:chExt cx="600075" cy="933447"/>
            </a:xfrm>
          </p:grpSpPr>
          <p:sp>
            <p:nvSpPr>
              <p:cNvPr id="52" name="立方体 51">
                <a:extLst>
                  <a:ext uri="{FF2B5EF4-FFF2-40B4-BE49-F238E27FC236}">
                    <a16:creationId xmlns:a16="http://schemas.microsoft.com/office/drawing/2014/main" id="{A40B5775-BB70-4DC1-B1B4-E181B6BAB3D5}"/>
                  </a:ext>
                </a:extLst>
              </p:cNvPr>
              <p:cNvSpPr/>
              <p:nvPr/>
            </p:nvSpPr>
            <p:spPr>
              <a:xfrm>
                <a:off x="2028825" y="2219325"/>
                <a:ext cx="600075" cy="933447"/>
              </a:xfrm>
              <a:prstGeom prst="cub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AB0396A1-7815-4ED5-8524-B6461CF60E61}"/>
                  </a:ext>
                </a:extLst>
              </p:cNvPr>
              <p:cNvSpPr/>
              <p:nvPr/>
            </p:nvSpPr>
            <p:spPr>
              <a:xfrm>
                <a:off x="2038350" y="2390776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F5EA5A28-B145-4FEE-99E0-4EFA14D30364}"/>
                  </a:ext>
                </a:extLst>
              </p:cNvPr>
              <p:cNvSpPr/>
              <p:nvPr/>
            </p:nvSpPr>
            <p:spPr>
              <a:xfrm>
                <a:off x="2038350" y="2543176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5DEFFBC7-112C-4B45-A7FF-B8B059CBD9CF}"/>
                  </a:ext>
                </a:extLst>
              </p:cNvPr>
              <p:cNvSpPr/>
              <p:nvPr/>
            </p:nvSpPr>
            <p:spPr>
              <a:xfrm>
                <a:off x="2038350" y="2693193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05B59A76-A880-441F-B32F-53412611BC4E}"/>
                  </a:ext>
                </a:extLst>
              </p:cNvPr>
              <p:cNvSpPr/>
              <p:nvPr/>
            </p:nvSpPr>
            <p:spPr>
              <a:xfrm>
                <a:off x="2038350" y="2846783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67BAF3D6-38B4-4D83-B024-51B9FAE065AA}"/>
                  </a:ext>
                </a:extLst>
              </p:cNvPr>
              <p:cNvSpPr/>
              <p:nvPr/>
            </p:nvSpPr>
            <p:spPr>
              <a:xfrm>
                <a:off x="2028825" y="3000373"/>
                <a:ext cx="409575" cy="13335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60">
              <a:extLst>
                <a:ext uri="{FF2B5EF4-FFF2-40B4-BE49-F238E27FC236}">
                  <a16:creationId xmlns:a16="http://schemas.microsoft.com/office/drawing/2014/main" id="{B3E1C445-FFCE-44AA-82F3-7AE64B906C41}"/>
                </a:ext>
              </a:extLst>
            </p:cNvPr>
            <p:cNvGrpSpPr/>
            <p:nvPr/>
          </p:nvGrpSpPr>
          <p:grpSpPr>
            <a:xfrm>
              <a:off x="2514600" y="2224088"/>
              <a:ext cx="542925" cy="933447"/>
              <a:chOff x="2028825" y="2219325"/>
              <a:chExt cx="600075" cy="933447"/>
            </a:xfrm>
          </p:grpSpPr>
          <p:sp>
            <p:nvSpPr>
              <p:cNvPr id="46" name="立方体 45">
                <a:extLst>
                  <a:ext uri="{FF2B5EF4-FFF2-40B4-BE49-F238E27FC236}">
                    <a16:creationId xmlns:a16="http://schemas.microsoft.com/office/drawing/2014/main" id="{A31ADAD0-696F-4A0B-8C50-6FE834E977F4}"/>
                  </a:ext>
                </a:extLst>
              </p:cNvPr>
              <p:cNvSpPr/>
              <p:nvPr/>
            </p:nvSpPr>
            <p:spPr>
              <a:xfrm>
                <a:off x="2028825" y="2219325"/>
                <a:ext cx="600075" cy="933447"/>
              </a:xfrm>
              <a:prstGeom prst="cub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8E6626D4-133D-498A-A100-B42024D85CCC}"/>
                  </a:ext>
                </a:extLst>
              </p:cNvPr>
              <p:cNvSpPr/>
              <p:nvPr/>
            </p:nvSpPr>
            <p:spPr>
              <a:xfrm>
                <a:off x="2038350" y="2390776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57FD07E0-4936-4766-99E3-F18D419D2F25}"/>
                  </a:ext>
                </a:extLst>
              </p:cNvPr>
              <p:cNvSpPr/>
              <p:nvPr/>
            </p:nvSpPr>
            <p:spPr>
              <a:xfrm>
                <a:off x="2038350" y="2543176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00D31D1D-8A0E-447F-A867-BDE8BE1D8934}"/>
                  </a:ext>
                </a:extLst>
              </p:cNvPr>
              <p:cNvSpPr/>
              <p:nvPr/>
            </p:nvSpPr>
            <p:spPr>
              <a:xfrm>
                <a:off x="2038350" y="2693193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FB94B9F4-C43C-430E-89B2-D2EE51A81B3A}"/>
                  </a:ext>
                </a:extLst>
              </p:cNvPr>
              <p:cNvSpPr/>
              <p:nvPr/>
            </p:nvSpPr>
            <p:spPr>
              <a:xfrm>
                <a:off x="2038350" y="2846783"/>
                <a:ext cx="409575" cy="133349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1AA1493E-26DA-42C2-B870-41179ADB685B}"/>
                  </a:ext>
                </a:extLst>
              </p:cNvPr>
              <p:cNvSpPr/>
              <p:nvPr/>
            </p:nvSpPr>
            <p:spPr>
              <a:xfrm>
                <a:off x="2041222" y="3000373"/>
                <a:ext cx="409575" cy="13335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8" name="云形 57">
            <a:extLst>
              <a:ext uri="{FF2B5EF4-FFF2-40B4-BE49-F238E27FC236}">
                <a16:creationId xmlns:a16="http://schemas.microsoft.com/office/drawing/2014/main" id="{A0C0CE49-C436-40A1-8E77-2A87839E91C9}"/>
              </a:ext>
            </a:extLst>
          </p:cNvPr>
          <p:cNvSpPr/>
          <p:nvPr/>
        </p:nvSpPr>
        <p:spPr>
          <a:xfrm>
            <a:off x="5143504" y="4214818"/>
            <a:ext cx="1690733" cy="119586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箭头: 上下 74">
            <a:extLst>
              <a:ext uri="{FF2B5EF4-FFF2-40B4-BE49-F238E27FC236}">
                <a16:creationId xmlns:a16="http://schemas.microsoft.com/office/drawing/2014/main" id="{D91A2489-87A6-47BC-A099-D8111A8F89A9}"/>
              </a:ext>
            </a:extLst>
          </p:cNvPr>
          <p:cNvSpPr/>
          <p:nvPr/>
        </p:nvSpPr>
        <p:spPr>
          <a:xfrm rot="20934727">
            <a:off x="5758458" y="3797612"/>
            <a:ext cx="181684" cy="648036"/>
          </a:xfrm>
          <a:prstGeom prst="up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箭头: 上下 75">
            <a:extLst>
              <a:ext uri="{FF2B5EF4-FFF2-40B4-BE49-F238E27FC236}">
                <a16:creationId xmlns:a16="http://schemas.microsoft.com/office/drawing/2014/main" id="{BB172A38-9B40-482A-95E1-D3F9FDDAF28E}"/>
              </a:ext>
            </a:extLst>
          </p:cNvPr>
          <p:cNvSpPr/>
          <p:nvPr/>
        </p:nvSpPr>
        <p:spPr>
          <a:xfrm rot="20934727">
            <a:off x="5989939" y="5226372"/>
            <a:ext cx="181684" cy="648036"/>
          </a:xfrm>
          <a:prstGeom prst="up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箭头: 上下 76">
            <a:extLst>
              <a:ext uri="{FF2B5EF4-FFF2-40B4-BE49-F238E27FC236}">
                <a16:creationId xmlns:a16="http://schemas.microsoft.com/office/drawing/2014/main" id="{E38073D7-9FC2-4EFF-BF72-789CDF14670E}"/>
              </a:ext>
            </a:extLst>
          </p:cNvPr>
          <p:cNvSpPr/>
          <p:nvPr/>
        </p:nvSpPr>
        <p:spPr>
          <a:xfrm rot="17183392">
            <a:off x="4980331" y="3997052"/>
            <a:ext cx="162502" cy="823919"/>
          </a:xfrm>
          <a:prstGeom prst="up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箭头: 上下 77">
            <a:extLst>
              <a:ext uri="{FF2B5EF4-FFF2-40B4-BE49-F238E27FC236}">
                <a16:creationId xmlns:a16="http://schemas.microsoft.com/office/drawing/2014/main" id="{466CCA71-D772-4CA6-8238-62D098889D23}"/>
              </a:ext>
            </a:extLst>
          </p:cNvPr>
          <p:cNvSpPr/>
          <p:nvPr/>
        </p:nvSpPr>
        <p:spPr>
          <a:xfrm rot="17183392">
            <a:off x="6813736" y="4679245"/>
            <a:ext cx="178231" cy="934615"/>
          </a:xfrm>
          <a:prstGeom prst="up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箭头: 上下 78">
            <a:extLst>
              <a:ext uri="{FF2B5EF4-FFF2-40B4-BE49-F238E27FC236}">
                <a16:creationId xmlns:a16="http://schemas.microsoft.com/office/drawing/2014/main" id="{E2EE7800-75A0-4648-A240-5C0CF715C95C}"/>
              </a:ext>
            </a:extLst>
          </p:cNvPr>
          <p:cNvSpPr/>
          <p:nvPr/>
        </p:nvSpPr>
        <p:spPr>
          <a:xfrm rot="14430178">
            <a:off x="5190966" y="5015486"/>
            <a:ext cx="189507" cy="547891"/>
          </a:xfrm>
          <a:prstGeom prst="up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箭头: 上下 79">
            <a:extLst>
              <a:ext uri="{FF2B5EF4-FFF2-40B4-BE49-F238E27FC236}">
                <a16:creationId xmlns:a16="http://schemas.microsoft.com/office/drawing/2014/main" id="{C7608595-7B72-4923-8156-094F7E13E578}"/>
              </a:ext>
            </a:extLst>
          </p:cNvPr>
          <p:cNvSpPr/>
          <p:nvPr/>
        </p:nvSpPr>
        <p:spPr>
          <a:xfrm rot="14430178">
            <a:off x="6736830" y="4168999"/>
            <a:ext cx="174674" cy="480022"/>
          </a:xfrm>
          <a:prstGeom prst="upDown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FE418C0F-CFB3-4903-9582-7CE3EF53F1AF}"/>
              </a:ext>
            </a:extLst>
          </p:cNvPr>
          <p:cNvGrpSpPr/>
          <p:nvPr/>
        </p:nvGrpSpPr>
        <p:grpSpPr>
          <a:xfrm>
            <a:off x="4357686" y="5357826"/>
            <a:ext cx="664037" cy="552792"/>
            <a:chOff x="723900" y="714375"/>
            <a:chExt cx="923925" cy="769141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E74E16C-2CC8-4F4D-AB5E-86DEBA98FADE}"/>
                </a:ext>
              </a:extLst>
            </p:cNvPr>
            <p:cNvSpPr/>
            <p:nvPr/>
          </p:nvSpPr>
          <p:spPr>
            <a:xfrm>
              <a:off x="838200" y="714375"/>
              <a:ext cx="695325" cy="495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614673BC-213C-4B6A-A970-4F9E53A2488A}"/>
                </a:ext>
              </a:extLst>
            </p:cNvPr>
            <p:cNvSpPr/>
            <p:nvPr/>
          </p:nvSpPr>
          <p:spPr>
            <a:xfrm>
              <a:off x="876300" y="747713"/>
              <a:ext cx="619125" cy="42862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梯形 67">
              <a:extLst>
                <a:ext uri="{FF2B5EF4-FFF2-40B4-BE49-F238E27FC236}">
                  <a16:creationId xmlns:a16="http://schemas.microsoft.com/office/drawing/2014/main" id="{AA47D98A-5879-47AA-B6B6-3C84A6D527DF}"/>
                </a:ext>
              </a:extLst>
            </p:cNvPr>
            <p:cNvSpPr/>
            <p:nvPr/>
          </p:nvSpPr>
          <p:spPr>
            <a:xfrm>
              <a:off x="723900" y="1233486"/>
              <a:ext cx="923925" cy="250030"/>
            </a:xfrm>
            <a:prstGeom prst="trapezoid">
              <a:avLst>
                <a:gd name="adj" fmla="val 4404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Security in Distributed Environments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Firewalls and network security policies</a:t>
            </a:r>
          </a:p>
          <a:p>
            <a:r>
              <a:rPr lang="en-US" sz="2000" dirty="0"/>
              <a:t>User authentication and authorization</a:t>
            </a:r>
          </a:p>
          <a:p>
            <a:r>
              <a:rPr lang="en-US" sz="2000" dirty="0"/>
              <a:t>Data access control</a:t>
            </a:r>
          </a:p>
          <a:p>
            <a:r>
              <a:rPr lang="en-US" sz="2000" dirty="0"/>
              <a:t>Secure data transfer protocol</a:t>
            </a:r>
          </a:p>
          <a:p>
            <a:r>
              <a:rPr lang="en-US" sz="2000" dirty="0"/>
              <a:t>Proper running of programs and applications</a:t>
            </a:r>
          </a:p>
          <a:p>
            <a:r>
              <a:rPr lang="en-US" sz="2000" dirty="0"/>
              <a:t>Leak discovering and patching</a:t>
            </a:r>
          </a:p>
          <a:p>
            <a:r>
              <a:rPr lang="en-US" sz="2000" dirty="0"/>
              <a:t>Trouble locating and shooting</a:t>
            </a:r>
          </a:p>
          <a:p>
            <a:r>
              <a:rPr lang="en-US" sz="2000" dirty="0"/>
              <a:t>General status monitoring and warning</a:t>
            </a:r>
          </a:p>
          <a:p>
            <a:r>
              <a:rPr lang="en-US" sz="2000" b="1" dirty="0"/>
              <a:t>Log processing and analyzing</a:t>
            </a:r>
          </a:p>
          <a:p>
            <a:r>
              <a:rPr lang="en-US" sz="2000" dirty="0"/>
              <a:t>......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Common Steps of Log Processing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Log Data Processing in Distributed Systems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Aims</a:t>
            </a:r>
          </a:p>
          <a:p>
            <a:pPr lvl="1"/>
            <a:r>
              <a:rPr lang="en-US" sz="1800" dirty="0"/>
              <a:t>checking running status</a:t>
            </a:r>
          </a:p>
          <a:p>
            <a:pPr lvl="1"/>
            <a:r>
              <a:rPr lang="en-US" sz="1800" dirty="0"/>
              <a:t>discovering anomalies</a:t>
            </a:r>
          </a:p>
          <a:p>
            <a:pPr lvl="1"/>
            <a:r>
              <a:rPr lang="en-US" sz="1800" dirty="0"/>
              <a:t>handling problems</a:t>
            </a:r>
          </a:p>
          <a:p>
            <a:r>
              <a:rPr lang="en-US" sz="2000" dirty="0"/>
              <a:t>Common major steps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log selection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log classification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analysis methods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result feedback</a:t>
            </a:r>
          </a:p>
          <a:p>
            <a:endParaRPr 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5214942" y="2786058"/>
            <a:ext cx="1928826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 Selection</a:t>
            </a:r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4071934" y="3643314"/>
            <a:ext cx="1928826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Log Classification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6357950" y="3643314"/>
            <a:ext cx="1928826" cy="500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Log Classification</a:t>
            </a:r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3357554" y="457200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Log Analysis</a:t>
            </a:r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5286380" y="457200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Log Analysis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7500958" y="4572008"/>
            <a:ext cx="150019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Log Analysis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3643306" y="5357826"/>
            <a:ext cx="928694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Result</a:t>
            </a:r>
          </a:p>
        </p:txBody>
      </p:sp>
      <p:sp>
        <p:nvSpPr>
          <p:cNvPr id="11" name="矩形 10"/>
          <p:cNvSpPr/>
          <p:nvPr/>
        </p:nvSpPr>
        <p:spPr>
          <a:xfrm>
            <a:off x="5572132" y="5357826"/>
            <a:ext cx="928694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Result</a:t>
            </a:r>
          </a:p>
        </p:txBody>
      </p:sp>
      <p:sp>
        <p:nvSpPr>
          <p:cNvPr id="12" name="矩形 11"/>
          <p:cNvSpPr/>
          <p:nvPr/>
        </p:nvSpPr>
        <p:spPr>
          <a:xfrm>
            <a:off x="7786710" y="5357826"/>
            <a:ext cx="928694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Result</a:t>
            </a:r>
          </a:p>
        </p:txBody>
      </p:sp>
      <p:sp>
        <p:nvSpPr>
          <p:cNvPr id="13" name="矩形 12"/>
          <p:cNvSpPr/>
          <p:nvPr/>
        </p:nvSpPr>
        <p:spPr>
          <a:xfrm>
            <a:off x="5286380" y="6215082"/>
            <a:ext cx="1928826" cy="50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Result Feedback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9454" y="4572008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...</a:t>
            </a:r>
          </a:p>
        </p:txBody>
      </p:sp>
      <p:cxnSp>
        <p:nvCxnSpPr>
          <p:cNvPr id="15" name="直接箭头连接符 14"/>
          <p:cNvCxnSpPr>
            <a:stCxn id="4" idx="2"/>
            <a:endCxn id="5" idx="0"/>
          </p:cNvCxnSpPr>
          <p:nvPr/>
        </p:nvCxnSpPr>
        <p:spPr>
          <a:xfrm rot="5400000">
            <a:off x="5429256" y="2893215"/>
            <a:ext cx="357190" cy="1143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7" idx="2"/>
            <a:endCxn id="10" idx="0"/>
          </p:cNvCxnSpPr>
          <p:nvPr/>
        </p:nvCxnSpPr>
        <p:spPr>
          <a:xfrm rot="5400000">
            <a:off x="3964777" y="521495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8" idx="2"/>
            <a:endCxn id="11" idx="0"/>
          </p:cNvCxnSpPr>
          <p:nvPr/>
        </p:nvCxnSpPr>
        <p:spPr>
          <a:xfrm rot="5400000">
            <a:off x="5893603" y="521495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9" idx="2"/>
            <a:endCxn id="12" idx="0"/>
          </p:cNvCxnSpPr>
          <p:nvPr/>
        </p:nvCxnSpPr>
        <p:spPr>
          <a:xfrm rot="5400000">
            <a:off x="8108181" y="521495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6" idx="0"/>
          </p:cNvCxnSpPr>
          <p:nvPr/>
        </p:nvCxnSpPr>
        <p:spPr>
          <a:xfrm>
            <a:off x="6143638" y="3286124"/>
            <a:ext cx="1178725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5" idx="2"/>
            <a:endCxn id="7" idx="0"/>
          </p:cNvCxnSpPr>
          <p:nvPr/>
        </p:nvCxnSpPr>
        <p:spPr>
          <a:xfrm rot="5400000">
            <a:off x="4357686" y="3893347"/>
            <a:ext cx="428628" cy="9286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5" idx="2"/>
            <a:endCxn id="8" idx="0"/>
          </p:cNvCxnSpPr>
          <p:nvPr/>
        </p:nvCxnSpPr>
        <p:spPr>
          <a:xfrm rot="16200000" flipH="1">
            <a:off x="5322099" y="3857628"/>
            <a:ext cx="428628" cy="10001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6" idx="2"/>
            <a:endCxn id="8" idx="0"/>
          </p:cNvCxnSpPr>
          <p:nvPr/>
        </p:nvCxnSpPr>
        <p:spPr>
          <a:xfrm rot="5400000">
            <a:off x="6465107" y="3714752"/>
            <a:ext cx="428628" cy="12858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6" idx="2"/>
            <a:endCxn id="9" idx="0"/>
          </p:cNvCxnSpPr>
          <p:nvPr/>
        </p:nvCxnSpPr>
        <p:spPr>
          <a:xfrm rot="16200000" flipH="1">
            <a:off x="7572396" y="3893347"/>
            <a:ext cx="428628" cy="9286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0" idx="2"/>
            <a:endCxn id="13" idx="0"/>
          </p:cNvCxnSpPr>
          <p:nvPr/>
        </p:nvCxnSpPr>
        <p:spPr>
          <a:xfrm rot="16200000" flipH="1">
            <a:off x="4929190" y="4893479"/>
            <a:ext cx="500066" cy="21431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1" idx="2"/>
            <a:endCxn id="13" idx="0"/>
          </p:cNvCxnSpPr>
          <p:nvPr/>
        </p:nvCxnSpPr>
        <p:spPr>
          <a:xfrm rot="16200000" flipH="1">
            <a:off x="5893603" y="5857892"/>
            <a:ext cx="500066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2" idx="2"/>
            <a:endCxn id="13" idx="0"/>
          </p:cNvCxnSpPr>
          <p:nvPr/>
        </p:nvCxnSpPr>
        <p:spPr>
          <a:xfrm rot="5400000">
            <a:off x="7000892" y="4964917"/>
            <a:ext cx="500066" cy="20002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Major Steps 1: Log Selection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Need to choose which logs to be analyzed</a:t>
            </a:r>
          </a:p>
          <a:p>
            <a:pPr lvl="1"/>
            <a:r>
              <a:rPr lang="en-US" sz="1800" dirty="0"/>
              <a:t>too many different logs in large environments</a:t>
            </a:r>
          </a:p>
          <a:p>
            <a:pPr lvl="1"/>
            <a:r>
              <a:rPr lang="en-US" sz="1800" dirty="0"/>
              <a:t>only part of logs are useful for analyses</a:t>
            </a:r>
          </a:p>
          <a:p>
            <a:r>
              <a:rPr lang="en-US" sz="2000" dirty="0"/>
              <a:t>Largely depend on human experiences</a:t>
            </a:r>
          </a:p>
          <a:p>
            <a:pPr lvl="1"/>
            <a:r>
              <a:rPr lang="en-US" sz="1800" dirty="0"/>
              <a:t>to consider the aim of log analyses</a:t>
            </a:r>
          </a:p>
          <a:p>
            <a:pPr lvl="1"/>
            <a:r>
              <a:rPr lang="en-US" sz="1800" dirty="0"/>
              <a:t>the necessity of logs and difficulty of analyses</a:t>
            </a:r>
          </a:p>
          <a:p>
            <a:endParaRPr lang="en-US" sz="2000" dirty="0"/>
          </a:p>
        </p:txBody>
      </p:sp>
      <p:sp>
        <p:nvSpPr>
          <p:cNvPr id="4" name="椭圆 3"/>
          <p:cNvSpPr/>
          <p:nvPr/>
        </p:nvSpPr>
        <p:spPr>
          <a:xfrm>
            <a:off x="642910" y="4286256"/>
            <a:ext cx="1571636" cy="500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OS Logs</a:t>
            </a:r>
            <a:endParaRPr lang="en-US" dirty="0"/>
          </a:p>
        </p:txBody>
      </p:sp>
      <p:sp>
        <p:nvSpPr>
          <p:cNvPr id="5" name="椭圆 4"/>
          <p:cNvSpPr/>
          <p:nvPr/>
        </p:nvSpPr>
        <p:spPr>
          <a:xfrm>
            <a:off x="5072066" y="4357694"/>
            <a:ext cx="1571636" cy="50006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Software Logs</a:t>
            </a:r>
            <a:endParaRPr lang="en-US" dirty="0"/>
          </a:p>
        </p:txBody>
      </p:sp>
      <p:sp>
        <p:nvSpPr>
          <p:cNvPr id="6" name="椭圆 5"/>
          <p:cNvSpPr/>
          <p:nvPr/>
        </p:nvSpPr>
        <p:spPr>
          <a:xfrm>
            <a:off x="3071802" y="3929066"/>
            <a:ext cx="1571636" cy="50006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Network Logs</a:t>
            </a:r>
            <a:endParaRPr lang="en-US" dirty="0"/>
          </a:p>
        </p:txBody>
      </p:sp>
      <p:sp>
        <p:nvSpPr>
          <p:cNvPr id="7" name="椭圆 6"/>
          <p:cNvSpPr/>
          <p:nvPr/>
        </p:nvSpPr>
        <p:spPr>
          <a:xfrm>
            <a:off x="4714876" y="5357826"/>
            <a:ext cx="1785950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 Action Records</a:t>
            </a:r>
            <a:endParaRPr lang="en-US" dirty="0"/>
          </a:p>
        </p:txBody>
      </p:sp>
      <p:sp>
        <p:nvSpPr>
          <p:cNvPr id="8" name="椭圆 7"/>
          <p:cNvSpPr/>
          <p:nvPr/>
        </p:nvSpPr>
        <p:spPr>
          <a:xfrm>
            <a:off x="2857488" y="5715016"/>
            <a:ext cx="1571636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Interface Logs</a:t>
            </a:r>
            <a:endParaRPr lang="en-US" dirty="0"/>
          </a:p>
        </p:txBody>
      </p:sp>
      <p:sp>
        <p:nvSpPr>
          <p:cNvPr id="9" name="椭圆 8"/>
          <p:cNvSpPr/>
          <p:nvPr/>
        </p:nvSpPr>
        <p:spPr>
          <a:xfrm>
            <a:off x="2857488" y="4786322"/>
            <a:ext cx="1857388" cy="50006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Data Access Records</a:t>
            </a:r>
            <a:endParaRPr lang="en-US" dirty="0"/>
          </a:p>
        </p:txBody>
      </p:sp>
      <p:sp>
        <p:nvSpPr>
          <p:cNvPr id="10" name="椭圆 9"/>
          <p:cNvSpPr/>
          <p:nvPr/>
        </p:nvSpPr>
        <p:spPr>
          <a:xfrm>
            <a:off x="1071538" y="5214950"/>
            <a:ext cx="1571636" cy="500066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Hardware Status</a:t>
            </a:r>
            <a:endParaRPr lang="en-US" dirty="0"/>
          </a:p>
        </p:txBody>
      </p:sp>
      <p:pic>
        <p:nvPicPr>
          <p:cNvPr id="11" name="Picture 2" descr="C:\Users\zhaoyn\AppData\Local\Microsoft\Windows\Temporary Internet Files\Content.IE5\DM5QQ6LR\5628dd6ecd9fa100f371_size30_w521_h53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600665"/>
            <a:ext cx="1714512" cy="1757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Major Steps 2: Log Classification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define log types and classification method</a:t>
            </a:r>
          </a:p>
          <a:p>
            <a:pPr lvl="1"/>
            <a:r>
              <a:rPr lang="en-US" sz="1800" dirty="0"/>
              <a:t>classified log types are essential for log analyses</a:t>
            </a:r>
          </a:p>
          <a:p>
            <a:r>
              <a:rPr lang="en-US" sz="2000" dirty="0"/>
              <a:t>Classifying by: </a:t>
            </a:r>
            <a:r>
              <a:rPr lang="en-US" sz="2000" b="1" dirty="0"/>
              <a:t>variables</a:t>
            </a:r>
            <a:r>
              <a:rPr lang="en-US" sz="2000" dirty="0"/>
              <a:t> or </a:t>
            </a:r>
            <a:r>
              <a:rPr lang="en-US" sz="2000" b="1" dirty="0"/>
              <a:t>non-variables</a:t>
            </a:r>
          </a:p>
          <a:p>
            <a:pPr lvl="1"/>
            <a:r>
              <a:rPr lang="en-US" sz="1800" dirty="0"/>
              <a:t>variables: classifying logs by </a:t>
            </a:r>
            <a:r>
              <a:rPr lang="en-US" sz="1800" i="1" dirty="0"/>
              <a:t>time, usernames, IPs, thread IDs</a:t>
            </a:r>
            <a:r>
              <a:rPr lang="en-US" sz="1800" dirty="0"/>
              <a:t>, etc.</a:t>
            </a:r>
          </a:p>
          <a:p>
            <a:pPr lvl="2"/>
            <a:r>
              <a:rPr lang="en-US" sz="1600" dirty="0"/>
              <a:t>to sort event chains that happened to variables</a:t>
            </a:r>
          </a:p>
          <a:p>
            <a:pPr lvl="2"/>
            <a:r>
              <a:rPr lang="en-US" sz="1600" dirty="0"/>
              <a:t>logs containing only variables have to choose this approach</a:t>
            </a:r>
          </a:p>
          <a:p>
            <a:pPr lvl="1"/>
            <a:r>
              <a:rPr lang="en-US" sz="1800" dirty="0"/>
              <a:t>non-variables: classifying logs by meanings</a:t>
            </a:r>
          </a:p>
          <a:p>
            <a:pPr lvl="2"/>
            <a:r>
              <a:rPr lang="en-US" sz="1600" dirty="0"/>
              <a:t>to understand what happened and the frequencies</a:t>
            </a:r>
          </a:p>
          <a:p>
            <a:pPr lvl="2"/>
            <a:r>
              <a:rPr lang="en-US" sz="1600" dirty="0"/>
              <a:t>fit for logs written in natural languages, especially logs that have no explicit variables</a:t>
            </a:r>
          </a:p>
          <a:p>
            <a:pPr lvl="1"/>
            <a:r>
              <a:rPr lang="en-US" sz="1800" dirty="0"/>
              <a:t>may take a mixed approach when necessary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环境室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环境室2019</Template>
  <TotalTime>3960</TotalTime>
  <Words>765</Words>
  <Application>Microsoft Office PowerPoint</Application>
  <PresentationFormat>On-screen Show (4:3)</PresentationFormat>
  <Paragraphs>201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Impact</vt:lpstr>
      <vt:lpstr>Wingdings</vt:lpstr>
      <vt:lpstr>环境室2019</vt:lpstr>
      <vt:lpstr>A Blueprint of  Log Based Monitoring  and Diagnosing Framework  in Large Distributed Environments</vt:lpstr>
      <vt:lpstr>Contents</vt:lpstr>
      <vt:lpstr>Large Distributed Environments</vt:lpstr>
      <vt:lpstr>Large Distributed Environments</vt:lpstr>
      <vt:lpstr>Security in Distributed Environments</vt:lpstr>
      <vt:lpstr>Common Steps of Log Processing</vt:lpstr>
      <vt:lpstr>Log Data Processing in Distributed Systems</vt:lpstr>
      <vt:lpstr>Major Steps 1: Log Selection</vt:lpstr>
      <vt:lpstr>Major Steps 2: Log Classification</vt:lpstr>
      <vt:lpstr>Major Steps 3: Analysis Methods</vt:lpstr>
      <vt:lpstr>Major Steps 4: Result Feedback</vt:lpstr>
      <vt:lpstr>CNGrid Practices</vt:lpstr>
      <vt:lpstr>CNGrid</vt:lpstr>
      <vt:lpstr>CNGrid</vt:lpstr>
      <vt:lpstr>Log Selection and Classification</vt:lpstr>
      <vt:lpstr>Log Processing and Analyzing Framework in CNGrid</vt:lpstr>
      <vt:lpstr>Abnormal Log Flow Detection</vt:lpstr>
      <vt:lpstr>Abnormal Log Flow Detection</vt:lpstr>
      <vt:lpstr>Log Association and Anomaly Prediction</vt:lpstr>
      <vt:lpstr>User Behavior Featuring</vt:lpstr>
      <vt:lpstr>Environment Diagnosis</vt:lpstr>
      <vt:lpstr>Conclusion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zhaoyn</dc:creator>
  <cp:lastModifiedBy>Windows User</cp:lastModifiedBy>
  <cp:revision>273</cp:revision>
  <dcterms:created xsi:type="dcterms:W3CDTF">2019-01-07T01:19:09Z</dcterms:created>
  <dcterms:modified xsi:type="dcterms:W3CDTF">2019-04-11T03:04:36Z</dcterms:modified>
</cp:coreProperties>
</file>