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66"/>
  </p:notesMasterIdLst>
  <p:sldIdLst>
    <p:sldId id="257" r:id="rId3"/>
    <p:sldId id="312" r:id="rId4"/>
    <p:sldId id="313" r:id="rId5"/>
    <p:sldId id="617" r:id="rId6"/>
    <p:sldId id="600" r:id="rId7"/>
    <p:sldId id="311" r:id="rId8"/>
    <p:sldId id="301" r:id="rId9"/>
    <p:sldId id="302" r:id="rId10"/>
    <p:sldId id="303" r:id="rId11"/>
    <p:sldId id="304" r:id="rId12"/>
    <p:sldId id="305" r:id="rId13"/>
    <p:sldId id="306" r:id="rId14"/>
    <p:sldId id="300" r:id="rId15"/>
    <p:sldId id="615" r:id="rId16"/>
    <p:sldId id="613" r:id="rId17"/>
    <p:sldId id="614" r:id="rId18"/>
    <p:sldId id="618" r:id="rId19"/>
    <p:sldId id="602" r:id="rId20"/>
    <p:sldId id="611" r:id="rId21"/>
    <p:sldId id="612" r:id="rId22"/>
    <p:sldId id="605" r:id="rId23"/>
    <p:sldId id="591" r:id="rId24"/>
    <p:sldId id="606" r:id="rId25"/>
    <p:sldId id="620" r:id="rId26"/>
    <p:sldId id="609" r:id="rId27"/>
    <p:sldId id="621" r:id="rId28"/>
    <p:sldId id="610" r:id="rId29"/>
    <p:sldId id="622" r:id="rId30"/>
    <p:sldId id="447" r:id="rId31"/>
    <p:sldId id="556" r:id="rId32"/>
    <p:sldId id="550" r:id="rId33"/>
    <p:sldId id="552" r:id="rId34"/>
    <p:sldId id="540" r:id="rId35"/>
    <p:sldId id="541" r:id="rId36"/>
    <p:sldId id="561" r:id="rId37"/>
    <p:sldId id="597" r:id="rId38"/>
    <p:sldId id="530" r:id="rId39"/>
    <p:sldId id="531" r:id="rId40"/>
    <p:sldId id="532" r:id="rId41"/>
    <p:sldId id="533" r:id="rId42"/>
    <p:sldId id="534" r:id="rId43"/>
    <p:sldId id="535" r:id="rId44"/>
    <p:sldId id="593" r:id="rId45"/>
    <p:sldId id="594" r:id="rId46"/>
    <p:sldId id="619" r:id="rId47"/>
    <p:sldId id="596" r:id="rId48"/>
    <p:sldId id="258" r:id="rId49"/>
    <p:sldId id="260" r:id="rId50"/>
    <p:sldId id="261" r:id="rId51"/>
    <p:sldId id="262" r:id="rId52"/>
    <p:sldId id="263" r:id="rId53"/>
    <p:sldId id="607" r:id="rId54"/>
    <p:sldId id="560" r:id="rId55"/>
    <p:sldId id="264" r:id="rId56"/>
    <p:sldId id="558" r:id="rId57"/>
    <p:sldId id="559" r:id="rId58"/>
    <p:sldId id="265" r:id="rId59"/>
    <p:sldId id="351" r:id="rId60"/>
    <p:sldId id="346" r:id="rId61"/>
    <p:sldId id="347" r:id="rId62"/>
    <p:sldId id="349" r:id="rId63"/>
    <p:sldId id="350" r:id="rId64"/>
    <p:sldId id="31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779" autoAdjust="0"/>
  </p:normalViewPr>
  <p:slideViewPr>
    <p:cSldViewPr snapToGrid="0">
      <p:cViewPr varScale="1">
        <p:scale>
          <a:sx n="67" d="100"/>
          <a:sy n="67" d="100"/>
        </p:scale>
        <p:origin x="600" y="60"/>
      </p:cViewPr>
      <p:guideLst/>
    </p:cSldViewPr>
  </p:slideViewPr>
  <p:outlineViewPr>
    <p:cViewPr>
      <p:scale>
        <a:sx n="33" d="100"/>
        <a:sy n="33" d="100"/>
      </p:scale>
      <p:origin x="0" y="0"/>
    </p:cViewPr>
  </p:outlineViewPr>
  <p:notesTextViewPr>
    <p:cViewPr>
      <p:scale>
        <a:sx n="200" d="100"/>
        <a:sy n="200" d="100"/>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A749B4-A882-4AC6-A3AA-6351CB363C63}" type="datetimeFigureOut">
              <a:rPr lang="en-US" smtClean="0"/>
              <a:t>3/31/2019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0D75A5-6201-4B8B-9459-FDDBD14150EF}" type="slidenum">
              <a:rPr lang="en-US" smtClean="0"/>
              <a:t>‹#›</a:t>
            </a:fld>
            <a:endParaRPr lang="en-US"/>
          </a:p>
        </p:txBody>
      </p:sp>
    </p:spTree>
    <p:extLst>
      <p:ext uri="{BB962C8B-B14F-4D97-AF65-F5344CB8AC3E}">
        <p14:creationId xmlns:p14="http://schemas.microsoft.com/office/powerpoint/2010/main" val="40963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0D75A5-6201-4B8B-9459-FDDBD14150EF}" type="slidenum">
              <a:rPr lang="en-US" smtClean="0"/>
              <a:t>1</a:t>
            </a:fld>
            <a:endParaRPr lang="en-US"/>
          </a:p>
        </p:txBody>
      </p:sp>
    </p:spTree>
    <p:extLst>
      <p:ext uri="{BB962C8B-B14F-4D97-AF65-F5344CB8AC3E}">
        <p14:creationId xmlns:p14="http://schemas.microsoft.com/office/powerpoint/2010/main" val="3937279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65B15-7A97-4161-B460-97AA6A372659}" type="slidenum">
              <a:rPr lang="en-US" smtClean="0"/>
              <a:t>6</a:t>
            </a:fld>
            <a:endParaRPr lang="en-US"/>
          </a:p>
        </p:txBody>
      </p:sp>
    </p:spTree>
    <p:extLst>
      <p:ext uri="{BB962C8B-B14F-4D97-AF65-F5344CB8AC3E}">
        <p14:creationId xmlns:p14="http://schemas.microsoft.com/office/powerpoint/2010/main" val="128734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65B15-7A97-4161-B460-97AA6A372659}" type="slidenum">
              <a:rPr lang="en-US" smtClean="0"/>
              <a:t>13</a:t>
            </a:fld>
            <a:endParaRPr lang="en-US"/>
          </a:p>
        </p:txBody>
      </p:sp>
    </p:spTree>
    <p:extLst>
      <p:ext uri="{BB962C8B-B14F-4D97-AF65-F5344CB8AC3E}">
        <p14:creationId xmlns:p14="http://schemas.microsoft.com/office/powerpoint/2010/main" val="4199131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65B15-7A97-4161-B460-97AA6A372659}" type="slidenum">
              <a:rPr lang="en-US" smtClean="0"/>
              <a:t>15</a:t>
            </a:fld>
            <a:endParaRPr lang="en-US"/>
          </a:p>
        </p:txBody>
      </p:sp>
    </p:spTree>
    <p:extLst>
      <p:ext uri="{BB962C8B-B14F-4D97-AF65-F5344CB8AC3E}">
        <p14:creationId xmlns:p14="http://schemas.microsoft.com/office/powerpoint/2010/main" val="4269559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5ADFD4-52E1-44EE-90D1-184D14EF7230}" type="slidenum">
              <a:rPr lang="en-US" smtClean="0"/>
              <a:t>29</a:t>
            </a:fld>
            <a:endParaRPr lang="en-US"/>
          </a:p>
        </p:txBody>
      </p:sp>
    </p:spTree>
    <p:extLst>
      <p:ext uri="{BB962C8B-B14F-4D97-AF65-F5344CB8AC3E}">
        <p14:creationId xmlns:p14="http://schemas.microsoft.com/office/powerpoint/2010/main" val="1685668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65B15-7A97-4161-B460-97AA6A372659}" type="slidenum">
              <a:rPr lang="en-US" smtClean="0"/>
              <a:t>63</a:t>
            </a:fld>
            <a:endParaRPr lang="en-US"/>
          </a:p>
        </p:txBody>
      </p:sp>
    </p:spTree>
    <p:extLst>
      <p:ext uri="{BB962C8B-B14F-4D97-AF65-F5344CB8AC3E}">
        <p14:creationId xmlns:p14="http://schemas.microsoft.com/office/powerpoint/2010/main" val="218190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BAF3E-1A0A-4832-B4C8-95C707D060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0B55BA-9D57-4683-930B-5EEAC1B1C7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9AFA3A-17DA-4C66-B185-738FBD350668}"/>
              </a:ext>
            </a:extLst>
          </p:cNvPr>
          <p:cNvSpPr>
            <a:spLocks noGrp="1"/>
          </p:cNvSpPr>
          <p:nvPr>
            <p:ph type="dt" sz="half" idx="10"/>
          </p:nvPr>
        </p:nvSpPr>
        <p:spPr/>
        <p:txBody>
          <a:bodyPr/>
          <a:lstStyle/>
          <a:p>
            <a:fld id="{50808D23-96E3-4CC0-9F91-EBD54A0F40CC}" type="datetimeFigureOut">
              <a:rPr lang="en-US" smtClean="0"/>
              <a:t>3/31/2019</a:t>
            </a:fld>
            <a:endParaRPr lang="en-US"/>
          </a:p>
        </p:txBody>
      </p:sp>
      <p:sp>
        <p:nvSpPr>
          <p:cNvPr id="5" name="Footer Placeholder 4">
            <a:extLst>
              <a:ext uri="{FF2B5EF4-FFF2-40B4-BE49-F238E27FC236}">
                <a16:creationId xmlns:a16="http://schemas.microsoft.com/office/drawing/2014/main" id="{B6D1BC69-3967-41D4-A028-FE29925DD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0FF5AD-3C29-45CF-BF79-AE4D2E455470}"/>
              </a:ext>
            </a:extLst>
          </p:cNvPr>
          <p:cNvSpPr>
            <a:spLocks noGrp="1"/>
          </p:cNvSpPr>
          <p:nvPr>
            <p:ph type="sldNum" sz="quarter" idx="12"/>
          </p:nvPr>
        </p:nvSpPr>
        <p:spPr/>
        <p:txBody>
          <a:bodyPr/>
          <a:lstStyle/>
          <a:p>
            <a:fld id="{F2A494A0-BE35-4914-BA02-D0BB5F0B8EB0}" type="slidenum">
              <a:rPr lang="en-US" smtClean="0"/>
              <a:t>‹#›</a:t>
            </a:fld>
            <a:endParaRPr lang="en-US"/>
          </a:p>
        </p:txBody>
      </p:sp>
    </p:spTree>
    <p:extLst>
      <p:ext uri="{BB962C8B-B14F-4D97-AF65-F5344CB8AC3E}">
        <p14:creationId xmlns:p14="http://schemas.microsoft.com/office/powerpoint/2010/main" val="337679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20830-83EB-4F4C-8BD0-F978233A74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F2733A-D7F7-4AD6-BFDF-2E083963E8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149C6-772B-4BC0-9979-25B4FCB8348E}"/>
              </a:ext>
            </a:extLst>
          </p:cNvPr>
          <p:cNvSpPr>
            <a:spLocks noGrp="1"/>
          </p:cNvSpPr>
          <p:nvPr>
            <p:ph type="dt" sz="half" idx="10"/>
          </p:nvPr>
        </p:nvSpPr>
        <p:spPr/>
        <p:txBody>
          <a:bodyPr/>
          <a:lstStyle/>
          <a:p>
            <a:fld id="{50808D23-96E3-4CC0-9F91-EBD54A0F40CC}" type="datetimeFigureOut">
              <a:rPr lang="en-US" smtClean="0"/>
              <a:t>3/31/2019</a:t>
            </a:fld>
            <a:endParaRPr lang="en-US"/>
          </a:p>
        </p:txBody>
      </p:sp>
      <p:sp>
        <p:nvSpPr>
          <p:cNvPr id="5" name="Footer Placeholder 4">
            <a:extLst>
              <a:ext uri="{FF2B5EF4-FFF2-40B4-BE49-F238E27FC236}">
                <a16:creationId xmlns:a16="http://schemas.microsoft.com/office/drawing/2014/main" id="{31FE2275-0DB7-4290-BB44-C22515E0C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87AE7-EBA4-485B-A8A5-05C5598E17C4}"/>
              </a:ext>
            </a:extLst>
          </p:cNvPr>
          <p:cNvSpPr>
            <a:spLocks noGrp="1"/>
          </p:cNvSpPr>
          <p:nvPr>
            <p:ph type="sldNum" sz="quarter" idx="12"/>
          </p:nvPr>
        </p:nvSpPr>
        <p:spPr/>
        <p:txBody>
          <a:bodyPr/>
          <a:lstStyle/>
          <a:p>
            <a:fld id="{F2A494A0-BE35-4914-BA02-D0BB5F0B8EB0}" type="slidenum">
              <a:rPr lang="en-US" smtClean="0"/>
              <a:t>‹#›</a:t>
            </a:fld>
            <a:endParaRPr lang="en-US"/>
          </a:p>
        </p:txBody>
      </p:sp>
    </p:spTree>
    <p:extLst>
      <p:ext uri="{BB962C8B-B14F-4D97-AF65-F5344CB8AC3E}">
        <p14:creationId xmlns:p14="http://schemas.microsoft.com/office/powerpoint/2010/main" val="1397071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6FBE6-462F-434E-8254-93C91DB0E6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2B6256-8788-485F-9F30-E6FDCE662F9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ED955-D6AF-42B7-8A6B-4D5CACC74DA7}"/>
              </a:ext>
            </a:extLst>
          </p:cNvPr>
          <p:cNvSpPr>
            <a:spLocks noGrp="1"/>
          </p:cNvSpPr>
          <p:nvPr>
            <p:ph type="dt" sz="half" idx="10"/>
          </p:nvPr>
        </p:nvSpPr>
        <p:spPr/>
        <p:txBody>
          <a:bodyPr/>
          <a:lstStyle/>
          <a:p>
            <a:fld id="{50808D23-96E3-4CC0-9F91-EBD54A0F40CC}" type="datetimeFigureOut">
              <a:rPr lang="en-US" smtClean="0"/>
              <a:t>3/31/2019</a:t>
            </a:fld>
            <a:endParaRPr lang="en-US"/>
          </a:p>
        </p:txBody>
      </p:sp>
      <p:sp>
        <p:nvSpPr>
          <p:cNvPr id="5" name="Footer Placeholder 4">
            <a:extLst>
              <a:ext uri="{FF2B5EF4-FFF2-40B4-BE49-F238E27FC236}">
                <a16:creationId xmlns:a16="http://schemas.microsoft.com/office/drawing/2014/main" id="{B5A11F04-05E6-4EF9-A4F5-923198E35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636A7C-50D9-4F3D-9FA6-22D7EEAEDAE1}"/>
              </a:ext>
            </a:extLst>
          </p:cNvPr>
          <p:cNvSpPr>
            <a:spLocks noGrp="1"/>
          </p:cNvSpPr>
          <p:nvPr>
            <p:ph type="sldNum" sz="quarter" idx="12"/>
          </p:nvPr>
        </p:nvSpPr>
        <p:spPr/>
        <p:txBody>
          <a:bodyPr/>
          <a:lstStyle/>
          <a:p>
            <a:fld id="{F2A494A0-BE35-4914-BA02-D0BB5F0B8EB0}" type="slidenum">
              <a:rPr lang="en-US" smtClean="0"/>
              <a:t>‹#›</a:t>
            </a:fld>
            <a:endParaRPr lang="en-US"/>
          </a:p>
        </p:txBody>
      </p:sp>
    </p:spTree>
    <p:extLst>
      <p:ext uri="{BB962C8B-B14F-4D97-AF65-F5344CB8AC3E}">
        <p14:creationId xmlns:p14="http://schemas.microsoft.com/office/powerpoint/2010/main" val="3874316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3AC5B61-827D-40AA-B985-D706539B8BC5}" type="datetimeFigureOut">
              <a:rPr lang="en-US" smtClean="0"/>
              <a:t>3/31/2019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A73C4-49F0-4EC3-B23C-A6FBC373EA34}" type="slidenum">
              <a:rPr lang="en-US" smtClean="0"/>
              <a:t>‹#›</a:t>
            </a:fld>
            <a:endParaRPr lang="en-US"/>
          </a:p>
        </p:txBody>
      </p:sp>
    </p:spTree>
    <p:extLst>
      <p:ext uri="{BB962C8B-B14F-4D97-AF65-F5344CB8AC3E}">
        <p14:creationId xmlns:p14="http://schemas.microsoft.com/office/powerpoint/2010/main" val="1112316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AC5B61-827D-40AA-B985-D706539B8BC5}" type="datetimeFigureOut">
              <a:rPr lang="en-US" smtClean="0"/>
              <a:t>3/31/2019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A73C4-49F0-4EC3-B23C-A6FBC373EA34}" type="slidenum">
              <a:rPr lang="en-US" smtClean="0"/>
              <a:t>‹#›</a:t>
            </a:fld>
            <a:endParaRPr lang="en-US"/>
          </a:p>
        </p:txBody>
      </p:sp>
    </p:spTree>
    <p:extLst>
      <p:ext uri="{BB962C8B-B14F-4D97-AF65-F5344CB8AC3E}">
        <p14:creationId xmlns:p14="http://schemas.microsoft.com/office/powerpoint/2010/main" val="478968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AC5B61-827D-40AA-B985-D706539B8BC5}" type="datetimeFigureOut">
              <a:rPr lang="en-US" smtClean="0"/>
              <a:t>3/31/2019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A73C4-49F0-4EC3-B23C-A6FBC373EA34}" type="slidenum">
              <a:rPr lang="en-US" smtClean="0"/>
              <a:t>‹#›</a:t>
            </a:fld>
            <a:endParaRPr lang="en-US"/>
          </a:p>
        </p:txBody>
      </p:sp>
    </p:spTree>
    <p:extLst>
      <p:ext uri="{BB962C8B-B14F-4D97-AF65-F5344CB8AC3E}">
        <p14:creationId xmlns:p14="http://schemas.microsoft.com/office/powerpoint/2010/main" val="3152816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AC5B61-827D-40AA-B985-D706539B8BC5}" type="datetimeFigureOut">
              <a:rPr lang="en-US" smtClean="0"/>
              <a:t>3/31/2019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A73C4-49F0-4EC3-B23C-A6FBC373EA34}" type="slidenum">
              <a:rPr lang="en-US" smtClean="0"/>
              <a:t>‹#›</a:t>
            </a:fld>
            <a:endParaRPr lang="en-US"/>
          </a:p>
        </p:txBody>
      </p:sp>
    </p:spTree>
    <p:extLst>
      <p:ext uri="{BB962C8B-B14F-4D97-AF65-F5344CB8AC3E}">
        <p14:creationId xmlns:p14="http://schemas.microsoft.com/office/powerpoint/2010/main" val="2023117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AC5B61-827D-40AA-B985-D706539B8BC5}" type="datetimeFigureOut">
              <a:rPr lang="en-US" smtClean="0"/>
              <a:t>3/31/2019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3A73C4-49F0-4EC3-B23C-A6FBC373EA34}" type="slidenum">
              <a:rPr lang="en-US" smtClean="0"/>
              <a:t>‹#›</a:t>
            </a:fld>
            <a:endParaRPr lang="en-US"/>
          </a:p>
        </p:txBody>
      </p:sp>
    </p:spTree>
    <p:extLst>
      <p:ext uri="{BB962C8B-B14F-4D97-AF65-F5344CB8AC3E}">
        <p14:creationId xmlns:p14="http://schemas.microsoft.com/office/powerpoint/2010/main" val="1602410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AC5B61-827D-40AA-B985-D706539B8BC5}" type="datetimeFigureOut">
              <a:rPr lang="en-US" smtClean="0"/>
              <a:t>3/31/2019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3A73C4-49F0-4EC3-B23C-A6FBC373EA34}" type="slidenum">
              <a:rPr lang="en-US" smtClean="0"/>
              <a:t>‹#›</a:t>
            </a:fld>
            <a:endParaRPr lang="en-US"/>
          </a:p>
        </p:txBody>
      </p:sp>
    </p:spTree>
    <p:extLst>
      <p:ext uri="{BB962C8B-B14F-4D97-AF65-F5344CB8AC3E}">
        <p14:creationId xmlns:p14="http://schemas.microsoft.com/office/powerpoint/2010/main" val="640694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AC5B61-827D-40AA-B985-D706539B8BC5}" type="datetimeFigureOut">
              <a:rPr lang="en-US" smtClean="0"/>
              <a:t>3/31/2019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3A73C4-49F0-4EC3-B23C-A6FBC373EA34}" type="slidenum">
              <a:rPr lang="en-US" smtClean="0"/>
              <a:t>‹#›</a:t>
            </a:fld>
            <a:endParaRPr lang="en-US"/>
          </a:p>
        </p:txBody>
      </p:sp>
    </p:spTree>
    <p:extLst>
      <p:ext uri="{BB962C8B-B14F-4D97-AF65-F5344CB8AC3E}">
        <p14:creationId xmlns:p14="http://schemas.microsoft.com/office/powerpoint/2010/main" val="1860351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AC5B61-827D-40AA-B985-D706539B8BC5}" type="datetimeFigureOut">
              <a:rPr lang="en-US" smtClean="0"/>
              <a:t>3/31/2019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A73C4-49F0-4EC3-B23C-A6FBC373EA34}" type="slidenum">
              <a:rPr lang="en-US" smtClean="0"/>
              <a:t>‹#›</a:t>
            </a:fld>
            <a:endParaRPr lang="en-US"/>
          </a:p>
        </p:txBody>
      </p:sp>
    </p:spTree>
    <p:extLst>
      <p:ext uri="{BB962C8B-B14F-4D97-AF65-F5344CB8AC3E}">
        <p14:creationId xmlns:p14="http://schemas.microsoft.com/office/powerpoint/2010/main" val="46991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99A9-F46F-4883-8E4F-0B8A21E1CE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43FFBE-95E6-4D94-A37D-179D486550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B772C-E99C-482F-8DCF-2E5BCAFAF2D1}"/>
              </a:ext>
            </a:extLst>
          </p:cNvPr>
          <p:cNvSpPr>
            <a:spLocks noGrp="1"/>
          </p:cNvSpPr>
          <p:nvPr>
            <p:ph type="dt" sz="half" idx="10"/>
          </p:nvPr>
        </p:nvSpPr>
        <p:spPr/>
        <p:txBody>
          <a:bodyPr/>
          <a:lstStyle/>
          <a:p>
            <a:fld id="{50808D23-96E3-4CC0-9F91-EBD54A0F40CC}" type="datetimeFigureOut">
              <a:rPr lang="en-US" smtClean="0"/>
              <a:t>3/31/2019</a:t>
            </a:fld>
            <a:endParaRPr lang="en-US"/>
          </a:p>
        </p:txBody>
      </p:sp>
      <p:sp>
        <p:nvSpPr>
          <p:cNvPr id="5" name="Footer Placeholder 4">
            <a:extLst>
              <a:ext uri="{FF2B5EF4-FFF2-40B4-BE49-F238E27FC236}">
                <a16:creationId xmlns:a16="http://schemas.microsoft.com/office/drawing/2014/main" id="{79B1C9E9-DD39-4548-B862-68A6085C4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D9867-AFEA-4E11-AA55-26A9DD2612BC}"/>
              </a:ext>
            </a:extLst>
          </p:cNvPr>
          <p:cNvSpPr>
            <a:spLocks noGrp="1"/>
          </p:cNvSpPr>
          <p:nvPr>
            <p:ph type="sldNum" sz="quarter" idx="12"/>
          </p:nvPr>
        </p:nvSpPr>
        <p:spPr/>
        <p:txBody>
          <a:bodyPr/>
          <a:lstStyle/>
          <a:p>
            <a:fld id="{F2A494A0-BE35-4914-BA02-D0BB5F0B8EB0}" type="slidenum">
              <a:rPr lang="en-US" smtClean="0"/>
              <a:t>‹#›</a:t>
            </a:fld>
            <a:endParaRPr lang="en-US"/>
          </a:p>
        </p:txBody>
      </p:sp>
    </p:spTree>
    <p:extLst>
      <p:ext uri="{BB962C8B-B14F-4D97-AF65-F5344CB8AC3E}">
        <p14:creationId xmlns:p14="http://schemas.microsoft.com/office/powerpoint/2010/main" val="2996389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AC5B61-827D-40AA-B985-D706539B8BC5}" type="datetimeFigureOut">
              <a:rPr lang="en-US" smtClean="0"/>
              <a:t>3/31/2019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A73C4-49F0-4EC3-B23C-A6FBC373EA34}" type="slidenum">
              <a:rPr lang="en-US" smtClean="0"/>
              <a:t>‹#›</a:t>
            </a:fld>
            <a:endParaRPr lang="en-US"/>
          </a:p>
        </p:txBody>
      </p:sp>
    </p:spTree>
    <p:extLst>
      <p:ext uri="{BB962C8B-B14F-4D97-AF65-F5344CB8AC3E}">
        <p14:creationId xmlns:p14="http://schemas.microsoft.com/office/powerpoint/2010/main" val="752608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AC5B61-827D-40AA-B985-D706539B8BC5}" type="datetimeFigureOut">
              <a:rPr lang="en-US" smtClean="0"/>
              <a:t>3/31/2019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A73C4-49F0-4EC3-B23C-A6FBC373EA34}" type="slidenum">
              <a:rPr lang="en-US" smtClean="0"/>
              <a:t>‹#›</a:t>
            </a:fld>
            <a:endParaRPr lang="en-US"/>
          </a:p>
        </p:txBody>
      </p:sp>
    </p:spTree>
    <p:extLst>
      <p:ext uri="{BB962C8B-B14F-4D97-AF65-F5344CB8AC3E}">
        <p14:creationId xmlns:p14="http://schemas.microsoft.com/office/powerpoint/2010/main" val="1744013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AC5B61-827D-40AA-B985-D706539B8BC5}" type="datetimeFigureOut">
              <a:rPr lang="en-US" smtClean="0"/>
              <a:t>3/31/2019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A73C4-49F0-4EC3-B23C-A6FBC373EA34}" type="slidenum">
              <a:rPr lang="en-US" smtClean="0"/>
              <a:t>‹#›</a:t>
            </a:fld>
            <a:endParaRPr lang="en-US"/>
          </a:p>
        </p:txBody>
      </p:sp>
    </p:spTree>
    <p:extLst>
      <p:ext uri="{BB962C8B-B14F-4D97-AF65-F5344CB8AC3E}">
        <p14:creationId xmlns:p14="http://schemas.microsoft.com/office/powerpoint/2010/main" val="2763804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497B6-64AF-4199-8896-8095C43B69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AD2683-B5AA-40CD-8A0F-9C01C70E00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F0A70F6-22E3-49DA-A707-FFF356C7DA13}"/>
              </a:ext>
            </a:extLst>
          </p:cNvPr>
          <p:cNvSpPr>
            <a:spLocks noGrp="1"/>
          </p:cNvSpPr>
          <p:nvPr>
            <p:ph type="dt" sz="half" idx="10"/>
          </p:nvPr>
        </p:nvSpPr>
        <p:spPr/>
        <p:txBody>
          <a:bodyPr/>
          <a:lstStyle/>
          <a:p>
            <a:fld id="{50808D23-96E3-4CC0-9F91-EBD54A0F40CC}" type="datetimeFigureOut">
              <a:rPr lang="en-US" smtClean="0"/>
              <a:t>3/31/2019</a:t>
            </a:fld>
            <a:endParaRPr lang="en-US"/>
          </a:p>
        </p:txBody>
      </p:sp>
      <p:sp>
        <p:nvSpPr>
          <p:cNvPr id="5" name="Footer Placeholder 4">
            <a:extLst>
              <a:ext uri="{FF2B5EF4-FFF2-40B4-BE49-F238E27FC236}">
                <a16:creationId xmlns:a16="http://schemas.microsoft.com/office/drawing/2014/main" id="{12460E78-F401-4609-A97B-9E50B1301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7A202-DA59-4684-9078-7763A8377A74}"/>
              </a:ext>
            </a:extLst>
          </p:cNvPr>
          <p:cNvSpPr>
            <a:spLocks noGrp="1"/>
          </p:cNvSpPr>
          <p:nvPr>
            <p:ph type="sldNum" sz="quarter" idx="12"/>
          </p:nvPr>
        </p:nvSpPr>
        <p:spPr/>
        <p:txBody>
          <a:bodyPr/>
          <a:lstStyle/>
          <a:p>
            <a:fld id="{F2A494A0-BE35-4914-BA02-D0BB5F0B8EB0}" type="slidenum">
              <a:rPr lang="en-US" smtClean="0"/>
              <a:t>‹#›</a:t>
            </a:fld>
            <a:endParaRPr lang="en-US"/>
          </a:p>
        </p:txBody>
      </p:sp>
    </p:spTree>
    <p:extLst>
      <p:ext uri="{BB962C8B-B14F-4D97-AF65-F5344CB8AC3E}">
        <p14:creationId xmlns:p14="http://schemas.microsoft.com/office/powerpoint/2010/main" val="393993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5A13B-7AA5-4D0F-B69E-BA716AF902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87C7BF-3E71-495E-8484-DD70C6F7BB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4B4F6-3AFC-48A7-A108-21D5F64185D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F41AF0-9BAC-4637-B4FB-952FFD633FFF}"/>
              </a:ext>
            </a:extLst>
          </p:cNvPr>
          <p:cNvSpPr>
            <a:spLocks noGrp="1"/>
          </p:cNvSpPr>
          <p:nvPr>
            <p:ph type="dt" sz="half" idx="10"/>
          </p:nvPr>
        </p:nvSpPr>
        <p:spPr/>
        <p:txBody>
          <a:bodyPr/>
          <a:lstStyle/>
          <a:p>
            <a:fld id="{50808D23-96E3-4CC0-9F91-EBD54A0F40CC}" type="datetimeFigureOut">
              <a:rPr lang="en-US" smtClean="0"/>
              <a:t>3/31/2019</a:t>
            </a:fld>
            <a:endParaRPr lang="en-US"/>
          </a:p>
        </p:txBody>
      </p:sp>
      <p:sp>
        <p:nvSpPr>
          <p:cNvPr id="6" name="Footer Placeholder 5">
            <a:extLst>
              <a:ext uri="{FF2B5EF4-FFF2-40B4-BE49-F238E27FC236}">
                <a16:creationId xmlns:a16="http://schemas.microsoft.com/office/drawing/2014/main" id="{E895DC24-30EE-40FA-BA52-90F463FB8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70BF5-0E38-431A-BC46-4E45DF553D3E}"/>
              </a:ext>
            </a:extLst>
          </p:cNvPr>
          <p:cNvSpPr>
            <a:spLocks noGrp="1"/>
          </p:cNvSpPr>
          <p:nvPr>
            <p:ph type="sldNum" sz="quarter" idx="12"/>
          </p:nvPr>
        </p:nvSpPr>
        <p:spPr/>
        <p:txBody>
          <a:bodyPr/>
          <a:lstStyle/>
          <a:p>
            <a:fld id="{F2A494A0-BE35-4914-BA02-D0BB5F0B8EB0}" type="slidenum">
              <a:rPr lang="en-US" smtClean="0"/>
              <a:t>‹#›</a:t>
            </a:fld>
            <a:endParaRPr lang="en-US"/>
          </a:p>
        </p:txBody>
      </p:sp>
    </p:spTree>
    <p:extLst>
      <p:ext uri="{BB962C8B-B14F-4D97-AF65-F5344CB8AC3E}">
        <p14:creationId xmlns:p14="http://schemas.microsoft.com/office/powerpoint/2010/main" val="2801649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E59F1-95C8-4195-BD82-40CC139621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8239EB-94B8-498E-B479-28CACEC452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B124FD1-B87A-470A-9B2B-295DD336877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8CE30D-E1B1-4270-878C-DD036EC68F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BE083D2-C958-4DF9-A817-8F5F3D0426D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17CB8C-2EA7-4E95-880B-59B6B0EFE2D8}"/>
              </a:ext>
            </a:extLst>
          </p:cNvPr>
          <p:cNvSpPr>
            <a:spLocks noGrp="1"/>
          </p:cNvSpPr>
          <p:nvPr>
            <p:ph type="dt" sz="half" idx="10"/>
          </p:nvPr>
        </p:nvSpPr>
        <p:spPr/>
        <p:txBody>
          <a:bodyPr/>
          <a:lstStyle/>
          <a:p>
            <a:fld id="{50808D23-96E3-4CC0-9F91-EBD54A0F40CC}" type="datetimeFigureOut">
              <a:rPr lang="en-US" smtClean="0"/>
              <a:t>3/31/2019</a:t>
            </a:fld>
            <a:endParaRPr lang="en-US"/>
          </a:p>
        </p:txBody>
      </p:sp>
      <p:sp>
        <p:nvSpPr>
          <p:cNvPr id="8" name="Footer Placeholder 7">
            <a:extLst>
              <a:ext uri="{FF2B5EF4-FFF2-40B4-BE49-F238E27FC236}">
                <a16:creationId xmlns:a16="http://schemas.microsoft.com/office/drawing/2014/main" id="{440F706F-49B0-48F8-A67E-958DAEB7AF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C89533-8602-42ED-851D-DCCA38DC2C0D}"/>
              </a:ext>
            </a:extLst>
          </p:cNvPr>
          <p:cNvSpPr>
            <a:spLocks noGrp="1"/>
          </p:cNvSpPr>
          <p:nvPr>
            <p:ph type="sldNum" sz="quarter" idx="12"/>
          </p:nvPr>
        </p:nvSpPr>
        <p:spPr/>
        <p:txBody>
          <a:bodyPr/>
          <a:lstStyle/>
          <a:p>
            <a:fld id="{F2A494A0-BE35-4914-BA02-D0BB5F0B8EB0}" type="slidenum">
              <a:rPr lang="en-US" smtClean="0"/>
              <a:t>‹#›</a:t>
            </a:fld>
            <a:endParaRPr lang="en-US"/>
          </a:p>
        </p:txBody>
      </p:sp>
    </p:spTree>
    <p:extLst>
      <p:ext uri="{BB962C8B-B14F-4D97-AF65-F5344CB8AC3E}">
        <p14:creationId xmlns:p14="http://schemas.microsoft.com/office/powerpoint/2010/main" val="206709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8CFCF-D762-4AAD-9790-140EDDD21F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454D16-20E1-44C3-9531-1BA9C7C3252B}"/>
              </a:ext>
            </a:extLst>
          </p:cNvPr>
          <p:cNvSpPr>
            <a:spLocks noGrp="1"/>
          </p:cNvSpPr>
          <p:nvPr>
            <p:ph type="dt" sz="half" idx="10"/>
          </p:nvPr>
        </p:nvSpPr>
        <p:spPr/>
        <p:txBody>
          <a:bodyPr/>
          <a:lstStyle/>
          <a:p>
            <a:fld id="{50808D23-96E3-4CC0-9F91-EBD54A0F40CC}" type="datetimeFigureOut">
              <a:rPr lang="en-US" smtClean="0"/>
              <a:t>3/31/2019</a:t>
            </a:fld>
            <a:endParaRPr lang="en-US"/>
          </a:p>
        </p:txBody>
      </p:sp>
      <p:sp>
        <p:nvSpPr>
          <p:cNvPr id="4" name="Footer Placeholder 3">
            <a:extLst>
              <a:ext uri="{FF2B5EF4-FFF2-40B4-BE49-F238E27FC236}">
                <a16:creationId xmlns:a16="http://schemas.microsoft.com/office/drawing/2014/main" id="{E28E8605-5F97-47C1-930A-CF429515F1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91F949-5998-4A31-8538-3C1AA3FA97AB}"/>
              </a:ext>
            </a:extLst>
          </p:cNvPr>
          <p:cNvSpPr>
            <a:spLocks noGrp="1"/>
          </p:cNvSpPr>
          <p:nvPr>
            <p:ph type="sldNum" sz="quarter" idx="12"/>
          </p:nvPr>
        </p:nvSpPr>
        <p:spPr/>
        <p:txBody>
          <a:bodyPr/>
          <a:lstStyle/>
          <a:p>
            <a:fld id="{F2A494A0-BE35-4914-BA02-D0BB5F0B8EB0}" type="slidenum">
              <a:rPr lang="en-US" smtClean="0"/>
              <a:t>‹#›</a:t>
            </a:fld>
            <a:endParaRPr lang="en-US"/>
          </a:p>
        </p:txBody>
      </p:sp>
    </p:spTree>
    <p:extLst>
      <p:ext uri="{BB962C8B-B14F-4D97-AF65-F5344CB8AC3E}">
        <p14:creationId xmlns:p14="http://schemas.microsoft.com/office/powerpoint/2010/main" val="2591662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70B2D-18EC-4A6E-8CF7-4267A60EE6A5}"/>
              </a:ext>
            </a:extLst>
          </p:cNvPr>
          <p:cNvSpPr>
            <a:spLocks noGrp="1"/>
          </p:cNvSpPr>
          <p:nvPr>
            <p:ph type="dt" sz="half" idx="10"/>
          </p:nvPr>
        </p:nvSpPr>
        <p:spPr/>
        <p:txBody>
          <a:bodyPr/>
          <a:lstStyle/>
          <a:p>
            <a:fld id="{50808D23-96E3-4CC0-9F91-EBD54A0F40CC}" type="datetimeFigureOut">
              <a:rPr lang="en-US" smtClean="0"/>
              <a:t>3/31/2019</a:t>
            </a:fld>
            <a:endParaRPr lang="en-US"/>
          </a:p>
        </p:txBody>
      </p:sp>
      <p:sp>
        <p:nvSpPr>
          <p:cNvPr id="3" name="Footer Placeholder 2">
            <a:extLst>
              <a:ext uri="{FF2B5EF4-FFF2-40B4-BE49-F238E27FC236}">
                <a16:creationId xmlns:a16="http://schemas.microsoft.com/office/drawing/2014/main" id="{0F1027AA-9082-414E-9E2F-2D89B05B53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26B132-FCE9-45C0-9A61-1E33FA7C9D05}"/>
              </a:ext>
            </a:extLst>
          </p:cNvPr>
          <p:cNvSpPr>
            <a:spLocks noGrp="1"/>
          </p:cNvSpPr>
          <p:nvPr>
            <p:ph type="sldNum" sz="quarter" idx="12"/>
          </p:nvPr>
        </p:nvSpPr>
        <p:spPr/>
        <p:txBody>
          <a:bodyPr/>
          <a:lstStyle/>
          <a:p>
            <a:fld id="{F2A494A0-BE35-4914-BA02-D0BB5F0B8EB0}" type="slidenum">
              <a:rPr lang="en-US" smtClean="0"/>
              <a:t>‹#›</a:t>
            </a:fld>
            <a:endParaRPr lang="en-US"/>
          </a:p>
        </p:txBody>
      </p:sp>
    </p:spTree>
    <p:extLst>
      <p:ext uri="{BB962C8B-B14F-4D97-AF65-F5344CB8AC3E}">
        <p14:creationId xmlns:p14="http://schemas.microsoft.com/office/powerpoint/2010/main" val="3769402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1909-DFD1-4CCD-A112-650477379F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A849EE-FC5C-4116-801F-A65466D810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AF8153-2AF5-4D9F-964D-72E675AE8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50A1D4-62A4-4A4B-8579-7C56C7E7294C}"/>
              </a:ext>
            </a:extLst>
          </p:cNvPr>
          <p:cNvSpPr>
            <a:spLocks noGrp="1"/>
          </p:cNvSpPr>
          <p:nvPr>
            <p:ph type="dt" sz="half" idx="10"/>
          </p:nvPr>
        </p:nvSpPr>
        <p:spPr/>
        <p:txBody>
          <a:bodyPr/>
          <a:lstStyle/>
          <a:p>
            <a:fld id="{50808D23-96E3-4CC0-9F91-EBD54A0F40CC}" type="datetimeFigureOut">
              <a:rPr lang="en-US" smtClean="0"/>
              <a:t>3/31/2019</a:t>
            </a:fld>
            <a:endParaRPr lang="en-US"/>
          </a:p>
        </p:txBody>
      </p:sp>
      <p:sp>
        <p:nvSpPr>
          <p:cNvPr id="6" name="Footer Placeholder 5">
            <a:extLst>
              <a:ext uri="{FF2B5EF4-FFF2-40B4-BE49-F238E27FC236}">
                <a16:creationId xmlns:a16="http://schemas.microsoft.com/office/drawing/2014/main" id="{FC3FF795-19FE-4133-AD7B-ACE539D784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C70E31-BD5E-4C8E-8B21-16D71C6D2676}"/>
              </a:ext>
            </a:extLst>
          </p:cNvPr>
          <p:cNvSpPr>
            <a:spLocks noGrp="1"/>
          </p:cNvSpPr>
          <p:nvPr>
            <p:ph type="sldNum" sz="quarter" idx="12"/>
          </p:nvPr>
        </p:nvSpPr>
        <p:spPr/>
        <p:txBody>
          <a:bodyPr/>
          <a:lstStyle/>
          <a:p>
            <a:fld id="{F2A494A0-BE35-4914-BA02-D0BB5F0B8EB0}" type="slidenum">
              <a:rPr lang="en-US" smtClean="0"/>
              <a:t>‹#›</a:t>
            </a:fld>
            <a:endParaRPr lang="en-US"/>
          </a:p>
        </p:txBody>
      </p:sp>
    </p:spTree>
    <p:extLst>
      <p:ext uri="{BB962C8B-B14F-4D97-AF65-F5344CB8AC3E}">
        <p14:creationId xmlns:p14="http://schemas.microsoft.com/office/powerpoint/2010/main" val="2053633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FB11-8D6C-403B-9953-B32DD83B19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219CEE-53C8-4F58-A10F-D50430148D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B9C6BD-2BC0-4980-B360-AA2EFDDDB1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B9A5DD-12ED-4C79-9E9B-13C7F42833AC}"/>
              </a:ext>
            </a:extLst>
          </p:cNvPr>
          <p:cNvSpPr>
            <a:spLocks noGrp="1"/>
          </p:cNvSpPr>
          <p:nvPr>
            <p:ph type="dt" sz="half" idx="10"/>
          </p:nvPr>
        </p:nvSpPr>
        <p:spPr/>
        <p:txBody>
          <a:bodyPr/>
          <a:lstStyle/>
          <a:p>
            <a:fld id="{50808D23-96E3-4CC0-9F91-EBD54A0F40CC}" type="datetimeFigureOut">
              <a:rPr lang="en-US" smtClean="0"/>
              <a:t>3/31/2019</a:t>
            </a:fld>
            <a:endParaRPr lang="en-US"/>
          </a:p>
        </p:txBody>
      </p:sp>
      <p:sp>
        <p:nvSpPr>
          <p:cNvPr id="6" name="Footer Placeholder 5">
            <a:extLst>
              <a:ext uri="{FF2B5EF4-FFF2-40B4-BE49-F238E27FC236}">
                <a16:creationId xmlns:a16="http://schemas.microsoft.com/office/drawing/2014/main" id="{6B0AEB2B-52B8-4521-A375-9FD1EE126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402F20-536A-4D75-A5A8-4B8FD81DDFC9}"/>
              </a:ext>
            </a:extLst>
          </p:cNvPr>
          <p:cNvSpPr>
            <a:spLocks noGrp="1"/>
          </p:cNvSpPr>
          <p:nvPr>
            <p:ph type="sldNum" sz="quarter" idx="12"/>
          </p:nvPr>
        </p:nvSpPr>
        <p:spPr/>
        <p:txBody>
          <a:bodyPr/>
          <a:lstStyle/>
          <a:p>
            <a:fld id="{F2A494A0-BE35-4914-BA02-D0BB5F0B8EB0}" type="slidenum">
              <a:rPr lang="en-US" smtClean="0"/>
              <a:t>‹#›</a:t>
            </a:fld>
            <a:endParaRPr lang="en-US"/>
          </a:p>
        </p:txBody>
      </p:sp>
    </p:spTree>
    <p:extLst>
      <p:ext uri="{BB962C8B-B14F-4D97-AF65-F5344CB8AC3E}">
        <p14:creationId xmlns:p14="http://schemas.microsoft.com/office/powerpoint/2010/main" val="3168616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8C69D9-AE97-41B9-92F8-EB5FFB79F9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482C79-D896-49F8-B748-D9F96DD683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6E308-EDB4-4ED5-9985-A58311F170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08D23-96E3-4CC0-9F91-EBD54A0F40CC}" type="datetimeFigureOut">
              <a:rPr lang="en-US" smtClean="0"/>
              <a:t>3/31/2019</a:t>
            </a:fld>
            <a:endParaRPr lang="en-US"/>
          </a:p>
        </p:txBody>
      </p:sp>
      <p:sp>
        <p:nvSpPr>
          <p:cNvPr id="5" name="Footer Placeholder 4">
            <a:extLst>
              <a:ext uri="{FF2B5EF4-FFF2-40B4-BE49-F238E27FC236}">
                <a16:creationId xmlns:a16="http://schemas.microsoft.com/office/drawing/2014/main" id="{C3DD2024-819E-4EC6-BF9C-80584A739D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38DE02-3EE6-44D7-9572-493EC39011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494A0-BE35-4914-BA02-D0BB5F0B8EB0}" type="slidenum">
              <a:rPr lang="en-US" smtClean="0"/>
              <a:t>‹#›</a:t>
            </a:fld>
            <a:endParaRPr lang="en-US"/>
          </a:p>
        </p:txBody>
      </p:sp>
    </p:spTree>
    <p:extLst>
      <p:ext uri="{BB962C8B-B14F-4D97-AF65-F5344CB8AC3E}">
        <p14:creationId xmlns:p14="http://schemas.microsoft.com/office/powerpoint/2010/main" val="1936353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3AC5B61-827D-40AA-B985-D706539B8BC5}" type="datetimeFigureOut">
              <a:rPr lang="en-US" smtClean="0"/>
              <a:t>3/31/2019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3A73C4-49F0-4EC3-B23C-A6FBC373EA34}" type="slidenum">
              <a:rPr lang="en-US" smtClean="0"/>
              <a:t>‹#›</a:t>
            </a:fld>
            <a:endParaRPr lang="en-US"/>
          </a:p>
        </p:txBody>
      </p:sp>
    </p:spTree>
    <p:extLst>
      <p:ext uri="{BB962C8B-B14F-4D97-AF65-F5344CB8AC3E}">
        <p14:creationId xmlns:p14="http://schemas.microsoft.com/office/powerpoint/2010/main" val="6431854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oed.com/view/Entry/150680#eid28603649" TargetMode="External"/><Relationship Id="rId2" Type="http://schemas.openxmlformats.org/officeDocument/2006/relationships/hyperlink" Target="http://www.oed.com/view/Entry/158795#eid26793520"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oed.com/view/Entry/151978#eid28067672" TargetMode="External"/><Relationship Id="rId2" Type="http://schemas.openxmlformats.org/officeDocument/2006/relationships/hyperlink" Target="http://www.oed.com/view/Entry/158795#eid26793524"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oed.com/view/Entry/44060#eid8012763" TargetMode="External"/><Relationship Id="rId2" Type="http://schemas.openxmlformats.org/officeDocument/2006/relationships/hyperlink" Target="http://www.oed.com/view/Entry/12404#eid35539620" TargetMode="External"/><Relationship Id="rId1" Type="http://schemas.openxmlformats.org/officeDocument/2006/relationships/slideLayout" Target="../slideLayouts/slideLayout7.xml"/><Relationship Id="rId6" Type="http://schemas.openxmlformats.org/officeDocument/2006/relationships/hyperlink" Target="http://www.oed.com/view/Entry/44061#eid135789314" TargetMode="External"/><Relationship Id="rId5" Type="http://schemas.openxmlformats.org/officeDocument/2006/relationships/hyperlink" Target="http://www.oed.com/view/Entry/56228#eid6331501" TargetMode="External"/><Relationship Id="rId4" Type="http://schemas.openxmlformats.org/officeDocument/2006/relationships/hyperlink" Target="http://www.oed.com/view/Entry/44061#eid13578930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oed.com/view/Entry/44060#eid8012763" TargetMode="External"/><Relationship Id="rId2" Type="http://schemas.openxmlformats.org/officeDocument/2006/relationships/hyperlink" Target="http://www.oed.com/view/Entry/12404#eid35539620" TargetMode="External"/><Relationship Id="rId1" Type="http://schemas.openxmlformats.org/officeDocument/2006/relationships/slideLayout" Target="../slideLayouts/slideLayout7.xml"/><Relationship Id="rId6" Type="http://schemas.openxmlformats.org/officeDocument/2006/relationships/hyperlink" Target="http://www.oed.com/view/Entry/44061#eid135789314" TargetMode="External"/><Relationship Id="rId5" Type="http://schemas.openxmlformats.org/officeDocument/2006/relationships/hyperlink" Target="http://www.oed.com/view/Entry/56228#eid6331501" TargetMode="External"/><Relationship Id="rId4" Type="http://schemas.openxmlformats.org/officeDocument/2006/relationships/hyperlink" Target="http://www.oed.com/view/Entry/44061#eid135789305" TargetMode="Externa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8.png"/><Relationship Id="rId4" Type="http://schemas.openxmlformats.org/officeDocument/2006/relationships/image" Target="../media/image53.jp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4.wdp"/><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3.jpg"/><Relationship Id="rId4" Type="http://schemas.microsoft.com/office/2007/relationships/hdphoto" Target="../media/hdphoto3.wdp"/></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1798029-9C40-4557-8E67-C303CAB896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45" y="0"/>
            <a:ext cx="12292445" cy="8141750"/>
          </a:xfrm>
          <a:prstGeom prst="rect">
            <a:avLst/>
          </a:prstGeom>
        </p:spPr>
      </p:pic>
      <p:pic>
        <p:nvPicPr>
          <p:cNvPr id="15" name="Picture 14" descr="A close up of text on a black background&#10;&#10;Description generated with high confidence">
            <a:extLst>
              <a:ext uri="{FF2B5EF4-FFF2-40B4-BE49-F238E27FC236}">
                <a16:creationId xmlns:a16="http://schemas.microsoft.com/office/drawing/2014/main" id="{00A3C4BE-D1FE-483B-901B-AD3471ABD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8532" y="-3209268"/>
            <a:ext cx="15525750" cy="11226595"/>
          </a:xfrm>
          <a:prstGeom prst="rect">
            <a:avLst/>
          </a:prstGeom>
        </p:spPr>
      </p:pic>
      <p:pic>
        <p:nvPicPr>
          <p:cNvPr id="9" name="Picture 2" descr="Image result for machine learning">
            <a:extLst>
              <a:ext uri="{FF2B5EF4-FFF2-40B4-BE49-F238E27FC236}">
                <a16:creationId xmlns:a16="http://schemas.microsoft.com/office/drawing/2014/main" id="{867DBB42-FB01-4134-8BB4-3582F5DE4871}"/>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5580154" y="4068484"/>
            <a:ext cx="3093037" cy="257464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21ECD492-92DB-446D-AFC4-B3DB823CE037}"/>
              </a:ext>
            </a:extLst>
          </p:cNvPr>
          <p:cNvGrpSpPr/>
          <p:nvPr/>
        </p:nvGrpSpPr>
        <p:grpSpPr>
          <a:xfrm>
            <a:off x="-100445" y="3209002"/>
            <a:ext cx="12310535" cy="439995"/>
            <a:chOff x="-1" y="2290520"/>
            <a:chExt cx="12310535" cy="860928"/>
          </a:xfrm>
        </p:grpSpPr>
        <p:sp>
          <p:nvSpPr>
            <p:cNvPr id="11" name="Rectangle 10">
              <a:extLst>
                <a:ext uri="{FF2B5EF4-FFF2-40B4-BE49-F238E27FC236}">
                  <a16:creationId xmlns:a16="http://schemas.microsoft.com/office/drawing/2014/main" id="{4197F3A0-204A-45FA-AD11-D98FBA842C47}"/>
                </a:ext>
              </a:extLst>
            </p:cNvPr>
            <p:cNvSpPr/>
            <p:nvPr/>
          </p:nvSpPr>
          <p:spPr>
            <a:xfrm>
              <a:off x="-1" y="2290520"/>
              <a:ext cx="12310535" cy="86092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813C6D8-9083-44CE-BBA5-85A61876625D}"/>
                </a:ext>
              </a:extLst>
            </p:cNvPr>
            <p:cNvSpPr/>
            <p:nvPr/>
          </p:nvSpPr>
          <p:spPr>
            <a:xfrm>
              <a:off x="441905" y="2356395"/>
              <a:ext cx="11527169" cy="364588"/>
            </a:xfrm>
            <a:prstGeom prst="rect">
              <a:avLst/>
            </a:prstGeom>
          </p:spPr>
          <p:txBody>
            <a:bodyPr wrap="square">
              <a:spAutoFit/>
            </a:bodyPr>
            <a:lstStyle/>
            <a:p>
              <a:pPr algn="ctr">
                <a:lnSpc>
                  <a:spcPct val="107000"/>
                </a:lnSpc>
              </a:pPr>
              <a:r>
                <a:rPr lang="en-US" b="1" kern="0" spc="600" dirty="0">
                  <a:latin typeface="HelveticaNeueLT Std Lt Cn" panose="020B0406020202030204" pitchFamily="34" charset="0"/>
                  <a:ea typeface="Malgun Gothic" panose="020B0503020000020004" pitchFamily="34" charset="-127"/>
                  <a:cs typeface="Arial" panose="020B0604020202020204" pitchFamily="34" charset="0"/>
                </a:rPr>
                <a:t>Bibliography and Creativity</a:t>
              </a:r>
              <a:endParaRPr lang="en-US" sz="1100" kern="100" spc="600" dirty="0">
                <a:effectLst/>
                <a:latin typeface="HelveticaNeueLT Std Lt Cn" panose="020B0406020202030204" pitchFamily="34" charset="0"/>
                <a:ea typeface="Malgun Gothic" panose="020B0503020000020004" pitchFamily="34" charset="-127"/>
                <a:cs typeface="Times New Roman" panose="02020603050405020304" pitchFamily="18" charset="0"/>
              </a:endParaRPr>
            </a:p>
          </p:txBody>
        </p:sp>
      </p:grpSp>
      <p:sp>
        <p:nvSpPr>
          <p:cNvPr id="13" name="Rectangle 12">
            <a:extLst>
              <a:ext uri="{FF2B5EF4-FFF2-40B4-BE49-F238E27FC236}">
                <a16:creationId xmlns:a16="http://schemas.microsoft.com/office/drawing/2014/main" id="{4BEEBD59-5EF7-465D-9F08-70968FDBA591}"/>
              </a:ext>
            </a:extLst>
          </p:cNvPr>
          <p:cNvSpPr/>
          <p:nvPr/>
        </p:nvSpPr>
        <p:spPr>
          <a:xfrm>
            <a:off x="0" y="4969659"/>
            <a:ext cx="6808763" cy="563804"/>
          </a:xfrm>
          <a:prstGeom prst="rect">
            <a:avLst/>
          </a:prstGeom>
        </p:spPr>
        <p:txBody>
          <a:bodyPr wrap="square">
            <a:spAutoFit/>
          </a:bodyPr>
          <a:lstStyle/>
          <a:p>
            <a:pPr algn="ctr">
              <a:lnSpc>
                <a:spcPct val="107000"/>
              </a:lnSpc>
            </a:pPr>
            <a:r>
              <a:rPr lang="en-US" b="1" kern="0" spc="600" dirty="0">
                <a:latin typeface="HelveticaNeueLT Std Lt Cn" panose="020B0406020202030204" pitchFamily="34" charset="0"/>
                <a:ea typeface="Malgun Gothic" panose="020B0503020000020004" pitchFamily="34" charset="-127"/>
                <a:cs typeface="Arial" panose="020B0604020202020204" pitchFamily="34" charset="0"/>
              </a:rPr>
              <a:t>Wayne de Fremery </a:t>
            </a:r>
          </a:p>
          <a:p>
            <a:pPr algn="ctr">
              <a:lnSpc>
                <a:spcPct val="107000"/>
              </a:lnSpc>
            </a:pPr>
            <a:endParaRPr lang="en-US" sz="1100" kern="100" spc="600" dirty="0">
              <a:effectLst/>
              <a:latin typeface="HelveticaNeueLT Std Lt Cn" panose="020B0406020202030204" pitchFamily="34" charset="0"/>
              <a:ea typeface="Malgun Gothic" panose="020B0503020000020004" pitchFamily="34" charset="-127"/>
              <a:cs typeface="Times New Roman" panose="02020603050405020304" pitchFamily="18" charset="0"/>
            </a:endParaRPr>
          </a:p>
        </p:txBody>
      </p:sp>
      <p:pic>
        <p:nvPicPr>
          <p:cNvPr id="4" name="Picture 3" descr="A picture containing object&#10;&#10;Description automatically generated">
            <a:extLst>
              <a:ext uri="{FF2B5EF4-FFF2-40B4-BE49-F238E27FC236}">
                <a16:creationId xmlns:a16="http://schemas.microsoft.com/office/drawing/2014/main" id="{92C0A196-B313-40E0-862F-EB4FA7F7B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62" y="2559411"/>
            <a:ext cx="5114121" cy="2602777"/>
          </a:xfrm>
          <a:prstGeom prst="rect">
            <a:avLst/>
          </a:prstGeom>
        </p:spPr>
      </p:pic>
    </p:spTree>
    <p:extLst>
      <p:ext uri="{BB962C8B-B14F-4D97-AF65-F5344CB8AC3E}">
        <p14:creationId xmlns:p14="http://schemas.microsoft.com/office/powerpoint/2010/main" val="2370009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99254" y="1655089"/>
            <a:ext cx="6561438" cy="3984533"/>
          </a:xfrm>
        </p:spPr>
        <p:txBody>
          <a:bodyPr>
            <a:normAutofit fontScale="70000" lnSpcReduction="20000"/>
          </a:bodyPr>
          <a:lstStyle/>
          <a:p>
            <a:pPr marL="0" indent="0" algn="just">
              <a:lnSpc>
                <a:spcPct val="120000"/>
              </a:lnSpc>
              <a:spcBef>
                <a:spcPts val="0"/>
              </a:spcBef>
              <a:buNone/>
            </a:pPr>
            <a:r>
              <a:rPr lang="en-US" sz="3400" spc="0" dirty="0">
                <a:latin typeface="+mn-lt"/>
              </a:rPr>
              <a:t>“Data are representations of observations, objects, or other entities used as </a:t>
            </a:r>
            <a:r>
              <a:rPr lang="en-US" sz="3400" b="1" spc="0" dirty="0">
                <a:latin typeface="+mn-lt"/>
              </a:rPr>
              <a:t>evidence</a:t>
            </a:r>
            <a:r>
              <a:rPr lang="en-US" sz="3400" spc="0" dirty="0">
                <a:latin typeface="+mn-lt"/>
              </a:rPr>
              <a:t> of phenomena for the purposes of research or scholarship. An entity is “something that has a real existence,” per the Oxford English Dictionary, “as distinguished from a mere function, attribute, relation, etc.” Those entities may have a material existence, such as texts on paper or papyri, or they may be digital, such as signals from sensors or completed forms from an online survey." </a:t>
            </a:r>
          </a:p>
          <a:p>
            <a:pPr marL="0" indent="0" algn="r">
              <a:buNone/>
            </a:pPr>
            <a:endParaRPr lang="en-US" sz="2400" dirty="0"/>
          </a:p>
        </p:txBody>
      </p:sp>
      <p:sp>
        <p:nvSpPr>
          <p:cNvPr id="4" name="Rectangle 3"/>
          <p:cNvSpPr/>
          <p:nvPr/>
        </p:nvSpPr>
        <p:spPr>
          <a:xfrm>
            <a:off x="4767002" y="5742423"/>
            <a:ext cx="5093690"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—Christine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Borgson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Big Data, Little Data, No Data: Scholarship in the Networked World.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Cambridge, MA: The MIT Press, 2015.</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TextBox 5"/>
          <p:cNvSpPr txBox="1"/>
          <p:nvPr/>
        </p:nvSpPr>
        <p:spPr>
          <a:xfrm>
            <a:off x="880249" y="897664"/>
            <a:ext cx="1989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300" normalizeH="0" baseline="0" noProof="0" dirty="0">
                <a:ln>
                  <a:noFill/>
                </a:ln>
                <a:solidFill>
                  <a:srgbClr val="C55A11"/>
                </a:solidFill>
                <a:effectLst/>
                <a:uLnTx/>
                <a:uFillTx/>
                <a:latin typeface="HelveticaNeueLT Std Cn" panose="020B0506030502030204" pitchFamily="34" charset="0"/>
                <a:ea typeface="+mn-ea"/>
                <a:cs typeface="+mn-cs"/>
              </a:rPr>
              <a:t>Data</a:t>
            </a:r>
            <a:endParaRPr kumimoji="0" lang="en-US" sz="1200" b="0" i="0" u="none" strike="noStrike" kern="1200" cap="none" spc="300" normalizeH="0" baseline="0" noProof="0" dirty="0">
              <a:ln>
                <a:noFill/>
              </a:ln>
              <a:solidFill>
                <a:prstClr val="black"/>
              </a:solidFill>
              <a:effectLst/>
              <a:uLnTx/>
              <a:uFillTx/>
              <a:latin typeface="HelveticaNeueLT Std Cn" panose="020B0506030502030204" pitchFamily="34" charset="0"/>
              <a:ea typeface="+mn-ea"/>
              <a:cs typeface="+mn-cs"/>
            </a:endParaRPr>
          </a:p>
        </p:txBody>
      </p:sp>
    </p:spTree>
    <p:extLst>
      <p:ext uri="{BB962C8B-B14F-4D97-AF65-F5344CB8AC3E}">
        <p14:creationId xmlns:p14="http://schemas.microsoft.com/office/powerpoint/2010/main" val="806859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94994" y="1583656"/>
            <a:ext cx="7173312"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Paul </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Otlet</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“Graphic and written records [that] are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representations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ideas or of objects” are documents according to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Otlet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the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objects themselves</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be regarded as ‘documents’ if you are informed by observation of them. As examples of such ‘documents,’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Otlet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cites natural objects, artifacts, objects bearing traces of human activity (such as archaeological finds), explanatory models, educational games, and works of art.”</a:t>
            </a:r>
          </a:p>
        </p:txBody>
      </p:sp>
      <p:sp>
        <p:nvSpPr>
          <p:cNvPr id="4" name="Rectangle 3"/>
          <p:cNvSpPr/>
          <p:nvPr/>
        </p:nvSpPr>
        <p:spPr>
          <a:xfrm>
            <a:off x="3962400" y="5558494"/>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Buckland “What is a ‘Document’?”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Journal of the American Society for Information Science (1986-1998);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Sep 1997; 48, 9; ABI/INFORM Global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pg.  805</a:t>
            </a:r>
          </a:p>
        </p:txBody>
      </p:sp>
      <p:sp>
        <p:nvSpPr>
          <p:cNvPr id="5" name="TextBox 4"/>
          <p:cNvSpPr txBox="1"/>
          <p:nvPr/>
        </p:nvSpPr>
        <p:spPr>
          <a:xfrm>
            <a:off x="880249" y="897664"/>
            <a:ext cx="1989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300" normalizeH="0" baseline="0" noProof="0" dirty="0">
                <a:ln>
                  <a:noFill/>
                </a:ln>
                <a:solidFill>
                  <a:srgbClr val="C55A11"/>
                </a:solidFill>
                <a:effectLst/>
                <a:uLnTx/>
                <a:uFillTx/>
                <a:latin typeface="HelveticaNeueLT Std Cn" panose="020B0506030502030204" pitchFamily="34" charset="0"/>
                <a:ea typeface="+mn-ea"/>
                <a:cs typeface="+mn-cs"/>
              </a:rPr>
              <a:t>Documents</a:t>
            </a:r>
            <a:endParaRPr kumimoji="0" lang="en-US" sz="1200" b="0" i="0" u="none" strike="noStrike" kern="1200" cap="none" spc="300" normalizeH="0" baseline="0" noProof="0" dirty="0">
              <a:ln>
                <a:noFill/>
              </a:ln>
              <a:solidFill>
                <a:prstClr val="black"/>
              </a:solidFill>
              <a:effectLst/>
              <a:uLnTx/>
              <a:uFillTx/>
              <a:latin typeface="HelveticaNeueLT Std Cn" panose="020B0506030502030204" pitchFamily="34" charset="0"/>
              <a:ea typeface="+mn-ea"/>
              <a:cs typeface="+mn-cs"/>
            </a:endParaRPr>
          </a:p>
        </p:txBody>
      </p:sp>
    </p:spTree>
    <p:extLst>
      <p:ext uri="{BB962C8B-B14F-4D97-AF65-F5344CB8AC3E}">
        <p14:creationId xmlns:p14="http://schemas.microsoft.com/office/powerpoint/2010/main" val="1371226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68260" y="1954747"/>
            <a:ext cx="6884280"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Suzanne </a:t>
            </a:r>
            <a:r>
              <a:rPr kumimoji="0" lang="fr-FR" sz="2400" b="1" i="0" u="none" strike="noStrike" kern="1200" cap="none" spc="0" normalizeH="0" baseline="0" noProof="0" dirty="0" err="1">
                <a:ln>
                  <a:noFill/>
                </a:ln>
                <a:solidFill>
                  <a:prstClr val="black"/>
                </a:solidFill>
                <a:effectLst/>
                <a:uLnTx/>
                <a:uFillTx/>
                <a:latin typeface="Calibri" panose="020F0502020204030204"/>
                <a:ea typeface="+mn-ea"/>
                <a:cs typeface="+mn-cs"/>
              </a:rPr>
              <a:t>Briet</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document is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evidence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support of a </a:t>
            </a:r>
            <a:r>
              <a:rPr kumimoji="0" lang="fr-FR" sz="2400" b="0" i="0" u="none" strike="noStrike" kern="1200" cap="none" spc="0" normalizeH="0" baseline="0" noProof="0" dirty="0" err="1">
                <a:ln>
                  <a:noFill/>
                </a:ln>
                <a:solidFill>
                  <a:prstClr val="black"/>
                </a:solidFill>
                <a:effectLst/>
                <a:uLnTx/>
                <a:uFillTx/>
                <a:latin typeface="Calibri" panose="020F0502020204030204"/>
                <a:ea typeface="+mn-ea"/>
                <a:cs typeface="+mn-cs"/>
              </a:rPr>
              <a:t>fact</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document is ''any physical or symbolic sign, preserved or recorded, intended to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represent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reconstruct, or to demonstrate a physical or conceptual phenomenon.“</a:t>
            </a:r>
          </a:p>
        </p:txBody>
      </p:sp>
      <p:sp>
        <p:nvSpPr>
          <p:cNvPr id="4" name="Rectangle 3"/>
          <p:cNvSpPr/>
          <p:nvPr/>
        </p:nvSpPr>
        <p:spPr>
          <a:xfrm>
            <a:off x="3962400" y="5558494"/>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Buckland “What is a ‘Document’?”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Journal of the American Society for Information Science (1986-1998);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Sep 1997; 48, 9; ABI/INFORM Global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pg.  806</a:t>
            </a:r>
          </a:p>
        </p:txBody>
      </p:sp>
      <p:sp>
        <p:nvSpPr>
          <p:cNvPr id="5" name="TextBox 4"/>
          <p:cNvSpPr txBox="1"/>
          <p:nvPr/>
        </p:nvSpPr>
        <p:spPr>
          <a:xfrm>
            <a:off x="880249" y="897664"/>
            <a:ext cx="1989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300" normalizeH="0" baseline="0" noProof="0" dirty="0">
                <a:ln>
                  <a:noFill/>
                </a:ln>
                <a:solidFill>
                  <a:srgbClr val="C55A11"/>
                </a:solidFill>
                <a:effectLst/>
                <a:uLnTx/>
                <a:uFillTx/>
                <a:latin typeface="HelveticaNeueLT Std Cn" panose="020B0506030502030204" pitchFamily="34" charset="0"/>
                <a:ea typeface="+mn-ea"/>
                <a:cs typeface="+mn-cs"/>
              </a:rPr>
              <a:t>Documents</a:t>
            </a:r>
          </a:p>
        </p:txBody>
      </p:sp>
    </p:spTree>
    <p:extLst>
      <p:ext uri="{BB962C8B-B14F-4D97-AF65-F5344CB8AC3E}">
        <p14:creationId xmlns:p14="http://schemas.microsoft.com/office/powerpoint/2010/main" val="3518043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915470" y="1107238"/>
            <a:ext cx="7751554" cy="4683961"/>
            <a:chOff x="4085902" y="1375463"/>
            <a:chExt cx="6381753" cy="3856244"/>
          </a:xfrm>
        </p:grpSpPr>
        <p:sp>
          <p:nvSpPr>
            <p:cNvPr id="3" name="TextBox 2"/>
            <p:cNvSpPr txBox="1"/>
            <p:nvPr/>
          </p:nvSpPr>
          <p:spPr>
            <a:xfrm>
              <a:off x="8478580" y="3057959"/>
              <a:ext cx="1989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300" normalizeH="0" baseline="0" noProof="0" dirty="0">
                  <a:ln>
                    <a:noFill/>
                  </a:ln>
                  <a:solidFill>
                    <a:srgbClr val="C55A11"/>
                  </a:solidFill>
                  <a:effectLst/>
                  <a:uLnTx/>
                  <a:uFillTx/>
                  <a:latin typeface="HelveticaNeueLT Std Cn" panose="020B0506030502030204" pitchFamily="34" charset="0"/>
                  <a:ea typeface="+mn-ea"/>
                  <a:cs typeface="+mn-cs"/>
                </a:rPr>
                <a:t>Data</a:t>
              </a:r>
              <a:endParaRPr kumimoji="0" lang="en-US" sz="1200" b="0" i="0" u="none" strike="noStrike" kern="1200" cap="none" spc="300" normalizeH="0" baseline="0" noProof="0" dirty="0">
                <a:ln>
                  <a:noFill/>
                </a:ln>
                <a:solidFill>
                  <a:prstClr val="black"/>
                </a:solidFill>
                <a:effectLst/>
                <a:uLnTx/>
                <a:uFillTx/>
                <a:latin typeface="HelveticaNeueLT Std Cn" panose="020B0506030502030204" pitchFamily="34" charset="0"/>
                <a:ea typeface="+mn-ea"/>
                <a:cs typeface="+mn-cs"/>
              </a:endParaRPr>
            </a:p>
          </p:txBody>
        </p:sp>
        <p:grpSp>
          <p:nvGrpSpPr>
            <p:cNvPr id="10" name="Group 9"/>
            <p:cNvGrpSpPr/>
            <p:nvPr/>
          </p:nvGrpSpPr>
          <p:grpSpPr>
            <a:xfrm>
              <a:off x="4085902" y="1375463"/>
              <a:ext cx="4356102" cy="3856244"/>
              <a:chOff x="4085902" y="1375463"/>
              <a:chExt cx="4356102" cy="3856244"/>
            </a:xfrm>
          </p:grpSpPr>
          <p:sp>
            <p:nvSpPr>
              <p:cNvPr id="2" name="TextBox 1"/>
              <p:cNvSpPr txBox="1"/>
              <p:nvPr/>
            </p:nvSpPr>
            <p:spPr>
              <a:xfrm>
                <a:off x="4085902" y="2159013"/>
                <a:ext cx="1989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300" normalizeH="0" baseline="0" noProof="0" dirty="0">
                    <a:ln>
                      <a:noFill/>
                    </a:ln>
                    <a:solidFill>
                      <a:srgbClr val="C55A11"/>
                    </a:solidFill>
                    <a:effectLst/>
                    <a:uLnTx/>
                    <a:uFillTx/>
                    <a:latin typeface="HelveticaNeueLT Std Cn" panose="020B0506030502030204" pitchFamily="34" charset="0"/>
                    <a:ea typeface="+mn-ea"/>
                    <a:cs typeface="+mn-cs"/>
                  </a:rPr>
                  <a:t>Text</a:t>
                </a:r>
                <a:endParaRPr kumimoji="0" lang="en-US" sz="1200" b="0" i="0" u="none" strike="noStrike" kern="1200" cap="none" spc="300" normalizeH="0" baseline="0" noProof="0" dirty="0">
                  <a:ln>
                    <a:noFill/>
                  </a:ln>
                  <a:solidFill>
                    <a:prstClr val="black"/>
                  </a:solidFill>
                  <a:effectLst/>
                  <a:uLnTx/>
                  <a:uFillTx/>
                  <a:latin typeface="HelveticaNeueLT Std Cn" panose="020B0506030502030204" pitchFamily="34" charset="0"/>
                  <a:ea typeface="+mn-ea"/>
                  <a:cs typeface="+mn-cs"/>
                </a:endParaRPr>
              </a:p>
            </p:txBody>
          </p:sp>
          <p:sp>
            <p:nvSpPr>
              <p:cNvPr id="4" name="TextBox 3"/>
              <p:cNvSpPr txBox="1"/>
              <p:nvPr/>
            </p:nvSpPr>
            <p:spPr>
              <a:xfrm>
                <a:off x="6270049" y="4862375"/>
                <a:ext cx="1989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300" normalizeH="0" baseline="0" noProof="0" dirty="0">
                    <a:ln>
                      <a:noFill/>
                    </a:ln>
                    <a:solidFill>
                      <a:srgbClr val="C55A11"/>
                    </a:solidFill>
                    <a:effectLst/>
                    <a:uLnTx/>
                    <a:uFillTx/>
                    <a:latin typeface="HelveticaNeueLT Std Cn" panose="020B0506030502030204" pitchFamily="34" charset="0"/>
                    <a:ea typeface="+mn-ea"/>
                    <a:cs typeface="+mn-cs"/>
                  </a:rPr>
                  <a:t>Document</a:t>
                </a:r>
                <a:endParaRPr kumimoji="0" lang="en-US" sz="1200" b="0" i="0" u="none" strike="noStrike" kern="1200" cap="none" spc="300" normalizeH="0" baseline="0" noProof="0" dirty="0">
                  <a:ln>
                    <a:noFill/>
                  </a:ln>
                  <a:solidFill>
                    <a:prstClr val="black"/>
                  </a:solidFill>
                  <a:effectLst/>
                  <a:uLnTx/>
                  <a:uFillTx/>
                  <a:latin typeface="HelveticaNeueLT Std Cn" panose="020B0506030502030204" pitchFamily="34" charset="0"/>
                  <a:ea typeface="+mn-ea"/>
                  <a:cs typeface="+mn-cs"/>
                </a:endParaRPr>
              </a:p>
            </p:txBody>
          </p:sp>
          <p:sp>
            <p:nvSpPr>
              <p:cNvPr id="6" name="Oval 5"/>
              <p:cNvSpPr/>
              <p:nvPr/>
            </p:nvSpPr>
            <p:spPr>
              <a:xfrm>
                <a:off x="4703053" y="1375463"/>
                <a:ext cx="3633216" cy="341376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4751821" y="2304870"/>
                <a:ext cx="195072"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6300205" y="4670273"/>
                <a:ext cx="195072"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8246932" y="3082343"/>
                <a:ext cx="195072"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id="{B90C5314-FAC3-4428-894B-B4571C2C5BC6}"/>
              </a:ext>
            </a:extLst>
          </p:cNvPr>
          <p:cNvSpPr txBox="1"/>
          <p:nvPr/>
        </p:nvSpPr>
        <p:spPr>
          <a:xfrm>
            <a:off x="5136288" y="3180488"/>
            <a:ext cx="1584960" cy="369332"/>
          </a:xfrm>
          <a:prstGeom prst="rect">
            <a:avLst/>
          </a:prstGeom>
          <a:noFill/>
        </p:spPr>
        <p:txBody>
          <a:bodyPr wrap="square" rtlCol="0">
            <a:spAutoFit/>
          </a:bodyPr>
          <a:lstStyle/>
          <a:p>
            <a:r>
              <a:rPr lang="en-US" dirty="0"/>
              <a:t>representation</a:t>
            </a:r>
          </a:p>
        </p:txBody>
      </p:sp>
      <p:sp>
        <p:nvSpPr>
          <p:cNvPr id="12" name="TextBox 11">
            <a:extLst>
              <a:ext uri="{FF2B5EF4-FFF2-40B4-BE49-F238E27FC236}">
                <a16:creationId xmlns:a16="http://schemas.microsoft.com/office/drawing/2014/main" id="{2F5665FA-0946-40ED-8032-37131215DF93}"/>
              </a:ext>
            </a:extLst>
          </p:cNvPr>
          <p:cNvSpPr txBox="1"/>
          <p:nvPr/>
        </p:nvSpPr>
        <p:spPr>
          <a:xfrm>
            <a:off x="954178" y="737906"/>
            <a:ext cx="1584960" cy="369332"/>
          </a:xfrm>
          <a:prstGeom prst="rect">
            <a:avLst/>
          </a:prstGeom>
          <a:noFill/>
        </p:spPr>
        <p:txBody>
          <a:bodyPr wrap="square" rtlCol="0">
            <a:spAutoFit/>
          </a:bodyPr>
          <a:lstStyle/>
          <a:p>
            <a:r>
              <a:rPr lang="en-US" dirty="0"/>
              <a:t>Expressive</a:t>
            </a:r>
          </a:p>
        </p:txBody>
      </p:sp>
    </p:spTree>
    <p:extLst>
      <p:ext uri="{BB962C8B-B14F-4D97-AF65-F5344CB8AC3E}">
        <p14:creationId xmlns:p14="http://schemas.microsoft.com/office/powerpoint/2010/main" val="3730706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32E49F-EC3E-4B81-B665-F4ECCDCC341A}"/>
              </a:ext>
            </a:extLst>
          </p:cNvPr>
          <p:cNvSpPr/>
          <p:nvPr/>
        </p:nvSpPr>
        <p:spPr>
          <a:xfrm>
            <a:off x="556809" y="349052"/>
            <a:ext cx="1975221" cy="461665"/>
          </a:xfrm>
          <a:prstGeom prst="rect">
            <a:avLst/>
          </a:prstGeom>
        </p:spPr>
        <p:txBody>
          <a:bodyPr wrap="none">
            <a:spAutoFit/>
          </a:bodyPr>
          <a:lstStyle/>
          <a:p>
            <a:r>
              <a:rPr lang="en-US" sz="2400" dirty="0">
                <a:solidFill>
                  <a:srgbClr val="CC2127"/>
                </a:solidFill>
                <a:latin typeface="Georgia" panose="02040502050405020303" pitchFamily="18" charset="0"/>
              </a:rPr>
              <a:t>represent, </a:t>
            </a:r>
            <a:r>
              <a:rPr lang="en-US" sz="2400" i="1" dirty="0">
                <a:solidFill>
                  <a:srgbClr val="CC2127"/>
                </a:solidFill>
                <a:latin typeface="Georgia" panose="02040502050405020303" pitchFamily="18" charset="0"/>
              </a:rPr>
              <a:t>v.</a:t>
            </a:r>
            <a:r>
              <a:rPr lang="en-US" sz="2400" i="1" baseline="30000" dirty="0">
                <a:solidFill>
                  <a:srgbClr val="CC2127"/>
                </a:solidFill>
                <a:latin typeface="Georgia" panose="02040502050405020303" pitchFamily="18" charset="0"/>
              </a:rPr>
              <a:t>1</a:t>
            </a:r>
            <a:endParaRPr lang="en-US" sz="2400" b="0" i="0" dirty="0">
              <a:solidFill>
                <a:srgbClr val="CC2127"/>
              </a:solidFill>
              <a:effectLst/>
              <a:latin typeface="Georgia" panose="02040502050405020303" pitchFamily="18" charset="0"/>
            </a:endParaRPr>
          </a:p>
        </p:txBody>
      </p:sp>
      <p:sp>
        <p:nvSpPr>
          <p:cNvPr id="3" name="Rectangle 2">
            <a:extLst>
              <a:ext uri="{FF2B5EF4-FFF2-40B4-BE49-F238E27FC236}">
                <a16:creationId xmlns:a16="http://schemas.microsoft.com/office/drawing/2014/main" id="{2E9B826A-D6F9-4433-8E80-3C733B3A83F0}"/>
              </a:ext>
            </a:extLst>
          </p:cNvPr>
          <p:cNvSpPr/>
          <p:nvPr/>
        </p:nvSpPr>
        <p:spPr>
          <a:xfrm>
            <a:off x="438150" y="3429000"/>
            <a:ext cx="11188700" cy="3262432"/>
          </a:xfrm>
          <a:prstGeom prst="rect">
            <a:avLst/>
          </a:prstGeom>
        </p:spPr>
        <p:txBody>
          <a:bodyPr wrap="square">
            <a:spAutoFit/>
          </a:bodyPr>
          <a:lstStyle/>
          <a:p>
            <a:r>
              <a:rPr lang="en-US" b="1" dirty="0">
                <a:solidFill>
                  <a:srgbClr val="333333"/>
                </a:solidFill>
                <a:latin typeface="Georgia" panose="02040502050405020303" pitchFamily="18" charset="0"/>
              </a:rPr>
              <a:t>Origin: </a:t>
            </a:r>
            <a:r>
              <a:rPr lang="en-US" dirty="0">
                <a:solidFill>
                  <a:srgbClr val="333333"/>
                </a:solidFill>
                <a:latin typeface="Georgia" panose="02040502050405020303" pitchFamily="18" charset="0"/>
              </a:rPr>
              <a:t>Of multiple origins. Partly a borrowing from French. Partly a borrowing from Latin. </a:t>
            </a:r>
            <a:r>
              <a:rPr lang="en-US" b="1" dirty="0">
                <a:solidFill>
                  <a:srgbClr val="333333"/>
                </a:solidFill>
                <a:latin typeface="Georgia" panose="02040502050405020303" pitchFamily="18" charset="0"/>
              </a:rPr>
              <a:t>Etymons:</a:t>
            </a:r>
            <a:r>
              <a:rPr lang="en-US" dirty="0">
                <a:solidFill>
                  <a:srgbClr val="333333"/>
                </a:solidFill>
                <a:latin typeface="Georgia" panose="02040502050405020303" pitchFamily="18" charset="0"/>
              </a:rPr>
              <a:t> French </a:t>
            </a:r>
            <a:r>
              <a:rPr lang="en-US" i="1" dirty="0" err="1">
                <a:solidFill>
                  <a:srgbClr val="333333"/>
                </a:solidFill>
                <a:latin typeface="Georgia" panose="02040502050405020303" pitchFamily="18" charset="0"/>
              </a:rPr>
              <a:t>representer</a:t>
            </a:r>
            <a:r>
              <a:rPr lang="en-US" dirty="0">
                <a:solidFill>
                  <a:srgbClr val="333333"/>
                </a:solidFill>
                <a:latin typeface="Georgia" panose="02040502050405020303" pitchFamily="18" charset="0"/>
              </a:rPr>
              <a:t>; Latin </a:t>
            </a:r>
            <a:r>
              <a:rPr lang="en-US" i="1" dirty="0" err="1">
                <a:solidFill>
                  <a:srgbClr val="333333"/>
                </a:solidFill>
                <a:latin typeface="Georgia" panose="02040502050405020303" pitchFamily="18" charset="0"/>
              </a:rPr>
              <a:t>repraesentāre</a:t>
            </a:r>
            <a:r>
              <a:rPr lang="en-US" dirty="0">
                <a:solidFill>
                  <a:srgbClr val="333333"/>
                </a:solidFill>
                <a:latin typeface="Georgia" panose="02040502050405020303" pitchFamily="18" charset="0"/>
              </a:rPr>
              <a:t>.</a:t>
            </a:r>
          </a:p>
          <a:p>
            <a:r>
              <a:rPr lang="en-US" sz="1200" b="1" dirty="0">
                <a:solidFill>
                  <a:srgbClr val="333333"/>
                </a:solidFill>
                <a:latin typeface="Georgia" panose="02040502050405020303" pitchFamily="18" charset="0"/>
              </a:rPr>
              <a:t>Etymology: </a:t>
            </a:r>
            <a:r>
              <a:rPr lang="en-US" sz="1200" dirty="0">
                <a:solidFill>
                  <a:srgbClr val="333333"/>
                </a:solidFill>
                <a:latin typeface="Georgia" panose="02040502050405020303" pitchFamily="18" charset="0"/>
              </a:rPr>
              <a:t>&lt; </a:t>
            </a:r>
            <a:r>
              <a:rPr lang="en-US" dirty="0">
                <a:solidFill>
                  <a:srgbClr val="333333"/>
                </a:solidFill>
                <a:latin typeface="Georgia" panose="02040502050405020303" pitchFamily="18" charset="0"/>
              </a:rPr>
              <a:t>Anglo-Norman </a:t>
            </a:r>
            <a:r>
              <a:rPr lang="en-US" i="1" dirty="0" err="1">
                <a:solidFill>
                  <a:srgbClr val="333333"/>
                </a:solidFill>
                <a:latin typeface="Georgia" panose="02040502050405020303" pitchFamily="18" charset="0"/>
              </a:rPr>
              <a:t>representir</a:t>
            </a:r>
            <a:r>
              <a:rPr lang="en-US" dirty="0">
                <a:solidFill>
                  <a:srgbClr val="333333"/>
                </a:solidFill>
                <a:latin typeface="Georgia" panose="02040502050405020303" pitchFamily="18" charset="0"/>
              </a:rPr>
              <a:t> , Anglo-Norman and Middle French </a:t>
            </a:r>
            <a:r>
              <a:rPr lang="en-US" i="1" dirty="0" err="1">
                <a:solidFill>
                  <a:srgbClr val="333333"/>
                </a:solidFill>
                <a:latin typeface="Georgia" panose="02040502050405020303" pitchFamily="18" charset="0"/>
              </a:rPr>
              <a:t>representer</a:t>
            </a:r>
            <a:r>
              <a:rPr lang="en-US" dirty="0">
                <a:solidFill>
                  <a:srgbClr val="333333"/>
                </a:solidFill>
                <a:latin typeface="Georgia" panose="02040502050405020303" pitchFamily="18" charset="0"/>
              </a:rPr>
              <a:t> </a:t>
            </a:r>
            <a:r>
              <a:rPr lang="en-US" dirty="0">
                <a:solidFill>
                  <a:srgbClr val="FF0000"/>
                </a:solidFill>
                <a:latin typeface="Georgia" panose="02040502050405020303" pitchFamily="18" charset="0"/>
              </a:rPr>
              <a:t>to evoke, to recall the memory </a:t>
            </a:r>
            <a:r>
              <a:rPr lang="en-US" sz="1200" dirty="0">
                <a:solidFill>
                  <a:srgbClr val="333333"/>
                </a:solidFill>
                <a:latin typeface="Georgia" panose="02040502050405020303" pitchFamily="18" charset="0"/>
              </a:rPr>
              <a:t>of (1176 in Old French as </a:t>
            </a:r>
            <a:r>
              <a:rPr lang="en-US" sz="1200" i="1" dirty="0" err="1">
                <a:solidFill>
                  <a:srgbClr val="333333"/>
                </a:solidFill>
                <a:latin typeface="Georgia" panose="02040502050405020303" pitchFamily="18" charset="0"/>
              </a:rPr>
              <a:t>represanter</a:t>
            </a:r>
            <a:r>
              <a:rPr lang="en-US" sz="1200" dirty="0">
                <a:solidFill>
                  <a:srgbClr val="333333"/>
                </a:solidFill>
                <a:latin typeface="Georgia" panose="02040502050405020303" pitchFamily="18" charset="0"/>
              </a:rPr>
              <a:t> ), </a:t>
            </a:r>
            <a:r>
              <a:rPr lang="en-US" dirty="0">
                <a:solidFill>
                  <a:srgbClr val="FF0000"/>
                </a:solidFill>
                <a:latin typeface="Georgia" panose="02040502050405020303" pitchFamily="18" charset="0"/>
              </a:rPr>
              <a:t>to resemble, imitate </a:t>
            </a:r>
            <a:r>
              <a:rPr lang="en-US" dirty="0">
                <a:solidFill>
                  <a:srgbClr val="333333"/>
                </a:solidFill>
                <a:latin typeface="Georgia" panose="02040502050405020303" pitchFamily="18" charset="0"/>
              </a:rPr>
              <a:t>(</a:t>
            </a:r>
            <a:r>
              <a:rPr lang="en-US" i="1" dirty="0">
                <a:solidFill>
                  <a:srgbClr val="333333"/>
                </a:solidFill>
                <a:latin typeface="Georgia" panose="02040502050405020303" pitchFamily="18" charset="0"/>
              </a:rPr>
              <a:t>c</a:t>
            </a:r>
            <a:r>
              <a:rPr lang="en-US" dirty="0">
                <a:solidFill>
                  <a:srgbClr val="333333"/>
                </a:solidFill>
                <a:latin typeface="Georgia" panose="02040502050405020303" pitchFamily="18" charset="0"/>
              </a:rPr>
              <a:t>1190), </a:t>
            </a:r>
            <a:r>
              <a:rPr lang="en-US" dirty="0">
                <a:solidFill>
                  <a:srgbClr val="FF0000"/>
                </a:solidFill>
                <a:latin typeface="Georgia" panose="02040502050405020303" pitchFamily="18" charset="0"/>
              </a:rPr>
              <a:t>to bring forward, present </a:t>
            </a:r>
            <a:r>
              <a:rPr lang="en-US" sz="1200" dirty="0">
                <a:solidFill>
                  <a:srgbClr val="333333"/>
                </a:solidFill>
                <a:latin typeface="Georgia" panose="02040502050405020303" pitchFamily="18" charset="0"/>
              </a:rPr>
              <a:t>(12th cent.), </a:t>
            </a:r>
            <a:r>
              <a:rPr lang="en-US" sz="1200" dirty="0">
                <a:solidFill>
                  <a:srgbClr val="FF0000"/>
                </a:solidFill>
                <a:latin typeface="Georgia" panose="02040502050405020303" pitchFamily="18" charset="0"/>
              </a:rPr>
              <a:t>to perform </a:t>
            </a:r>
            <a:r>
              <a:rPr lang="en-US" sz="1200" dirty="0">
                <a:solidFill>
                  <a:srgbClr val="333333"/>
                </a:solidFill>
                <a:latin typeface="Georgia" panose="02040502050405020303" pitchFamily="18" charset="0"/>
              </a:rPr>
              <a:t>(in the theatre) (mid 13th cent. in Anglo-Norman), to serve as (</a:t>
            </a:r>
            <a:r>
              <a:rPr lang="en-US" sz="1200" i="1" dirty="0">
                <a:solidFill>
                  <a:srgbClr val="333333"/>
                </a:solidFill>
                <a:latin typeface="Georgia" panose="02040502050405020303" pitchFamily="18" charset="0"/>
              </a:rPr>
              <a:t>c</a:t>
            </a:r>
            <a:r>
              <a:rPr lang="en-US" sz="1200" dirty="0">
                <a:solidFill>
                  <a:srgbClr val="333333"/>
                </a:solidFill>
                <a:latin typeface="Georgia" panose="02040502050405020303" pitchFamily="18" charset="0"/>
              </a:rPr>
              <a:t>1270), to depict in a painting, engraving, or sculpture (</a:t>
            </a:r>
            <a:r>
              <a:rPr lang="en-US" sz="1200" i="1" dirty="0">
                <a:solidFill>
                  <a:srgbClr val="333333"/>
                </a:solidFill>
                <a:latin typeface="Georgia" panose="02040502050405020303" pitchFamily="18" charset="0"/>
              </a:rPr>
              <a:t>c</a:t>
            </a:r>
            <a:r>
              <a:rPr lang="en-US" sz="1200" dirty="0">
                <a:solidFill>
                  <a:srgbClr val="333333"/>
                </a:solidFill>
                <a:latin typeface="Georgia" panose="02040502050405020303" pitchFamily="18" charset="0"/>
              </a:rPr>
              <a:t>1275), to replace (in a formal, ceremonial, or legal context), take the place of, deputize for (1283), to signify, symbolize (early 14th cent.), to exhibit (pieces of evidence), to serve as a representative of a group, to reproduce (an event, an attitude) in a dramatic scene (all 1539), (in drama) to imitate (a person), to play the role of (first half of the 16th cent.; French </a:t>
            </a:r>
            <a:r>
              <a:rPr lang="en-US" sz="1200" i="1" dirty="0" err="1">
                <a:solidFill>
                  <a:srgbClr val="333333"/>
                </a:solidFill>
                <a:latin typeface="Georgia" panose="02040502050405020303" pitchFamily="18" charset="0"/>
              </a:rPr>
              <a:t>représenter</a:t>
            </a:r>
            <a:r>
              <a:rPr lang="en-US" sz="1200" dirty="0">
                <a:solidFill>
                  <a:srgbClr val="333333"/>
                </a:solidFill>
                <a:latin typeface="Georgia" panose="02040502050405020303" pitchFamily="18" charset="0"/>
              </a:rPr>
              <a:t> ) </a:t>
            </a:r>
            <a:r>
              <a:rPr lang="en-US" dirty="0">
                <a:solidFill>
                  <a:srgbClr val="FF0000"/>
                </a:solidFill>
                <a:latin typeface="Georgia" panose="02040502050405020303" pitchFamily="18" charset="0"/>
              </a:rPr>
              <a:t>and its etymon classical Latin </a:t>
            </a:r>
            <a:r>
              <a:rPr lang="en-US" i="1" dirty="0" err="1">
                <a:solidFill>
                  <a:srgbClr val="FF0000"/>
                </a:solidFill>
                <a:latin typeface="Georgia" panose="02040502050405020303" pitchFamily="18" charset="0"/>
              </a:rPr>
              <a:t>repraesentāre</a:t>
            </a:r>
            <a:r>
              <a:rPr lang="en-US" dirty="0">
                <a:solidFill>
                  <a:srgbClr val="FF0000"/>
                </a:solidFill>
                <a:latin typeface="Georgia" panose="02040502050405020303" pitchFamily="18" charset="0"/>
              </a:rPr>
              <a:t> to give immediate effect to, bring forward to the present, to pay at once, to present to view, exhibit, to show or present in person, to make present to the mind, to revive, to portray, to resemble, imitate, in post-classical Latin also to take or fill the place of, deputize for </a:t>
            </a:r>
            <a:r>
              <a:rPr lang="en-US" sz="1200" dirty="0">
                <a:solidFill>
                  <a:srgbClr val="333333"/>
                </a:solidFill>
                <a:latin typeface="Georgia" panose="02040502050405020303" pitchFamily="18" charset="0"/>
              </a:rPr>
              <a:t>(a person) (3rd cent.) &lt; </a:t>
            </a:r>
            <a:r>
              <a:rPr lang="en-US" sz="1200" i="1" dirty="0">
                <a:solidFill>
                  <a:srgbClr val="333333"/>
                </a:solidFill>
                <a:latin typeface="Georgia" panose="02040502050405020303" pitchFamily="18" charset="0"/>
              </a:rPr>
              <a:t>re-</a:t>
            </a:r>
            <a:r>
              <a:rPr lang="en-US" sz="1200" dirty="0">
                <a:solidFill>
                  <a:srgbClr val="333333"/>
                </a:solidFill>
                <a:latin typeface="Georgia" panose="02040502050405020303" pitchFamily="18" charset="0"/>
              </a:rPr>
              <a:t> </a:t>
            </a:r>
            <a:r>
              <a:rPr lang="en-US" sz="1200" cap="small" dirty="0">
                <a:solidFill>
                  <a:srgbClr val="5B85B1"/>
                </a:solidFill>
                <a:latin typeface="Georgia" panose="02040502050405020303" pitchFamily="18" charset="0"/>
                <a:hlinkClick r:id="rId2"/>
              </a:rPr>
              <a:t>re-</a:t>
            </a:r>
            <a:r>
              <a:rPr lang="en-US" sz="1200" dirty="0">
                <a:solidFill>
                  <a:srgbClr val="5B85B1"/>
                </a:solidFill>
                <a:latin typeface="Georgia" panose="02040502050405020303" pitchFamily="18" charset="0"/>
                <a:hlinkClick r:id="rId2"/>
              </a:rPr>
              <a:t> </a:t>
            </a:r>
            <a:r>
              <a:rPr lang="en-US" sz="1200" i="1" dirty="0">
                <a:solidFill>
                  <a:srgbClr val="5B85B1"/>
                </a:solidFill>
                <a:latin typeface="Georgia" panose="02040502050405020303" pitchFamily="18" charset="0"/>
                <a:hlinkClick r:id="rId2"/>
              </a:rPr>
              <a:t>prefix</a:t>
            </a:r>
            <a:r>
              <a:rPr lang="en-US" sz="1200" dirty="0">
                <a:solidFill>
                  <a:srgbClr val="333333"/>
                </a:solidFill>
                <a:latin typeface="Georgia" panose="02040502050405020303" pitchFamily="18" charset="0"/>
              </a:rPr>
              <a:t> + </a:t>
            </a:r>
            <a:r>
              <a:rPr lang="en-US" sz="1200" i="1" dirty="0" err="1">
                <a:solidFill>
                  <a:srgbClr val="333333"/>
                </a:solidFill>
                <a:latin typeface="Georgia" panose="02040502050405020303" pitchFamily="18" charset="0"/>
              </a:rPr>
              <a:t>praesentāre</a:t>
            </a:r>
            <a:r>
              <a:rPr lang="en-US" sz="1200" dirty="0">
                <a:solidFill>
                  <a:srgbClr val="333333"/>
                </a:solidFill>
                <a:latin typeface="Georgia" panose="02040502050405020303" pitchFamily="18" charset="0"/>
              </a:rPr>
              <a:t> </a:t>
            </a:r>
            <a:r>
              <a:rPr lang="en-US" sz="1200" cap="small" dirty="0">
                <a:solidFill>
                  <a:srgbClr val="5B85B1"/>
                </a:solidFill>
                <a:latin typeface="Georgia" panose="02040502050405020303" pitchFamily="18" charset="0"/>
                <a:hlinkClick r:id="rId3"/>
              </a:rPr>
              <a:t>present</a:t>
            </a:r>
            <a:r>
              <a:rPr lang="en-US" sz="1200" dirty="0">
                <a:solidFill>
                  <a:srgbClr val="5B85B1"/>
                </a:solidFill>
                <a:latin typeface="Georgia" panose="02040502050405020303" pitchFamily="18" charset="0"/>
                <a:hlinkClick r:id="rId3"/>
              </a:rPr>
              <a:t> </a:t>
            </a:r>
            <a:r>
              <a:rPr lang="en-US" sz="1200" i="1" dirty="0">
                <a:solidFill>
                  <a:srgbClr val="5B85B1"/>
                </a:solidFill>
                <a:latin typeface="Georgia" panose="02040502050405020303" pitchFamily="18" charset="0"/>
                <a:hlinkClick r:id="rId3"/>
              </a:rPr>
              <a:t>v.</a:t>
            </a:r>
            <a:r>
              <a:rPr lang="en-US" sz="1200" dirty="0">
                <a:solidFill>
                  <a:srgbClr val="333333"/>
                </a:solidFill>
                <a:latin typeface="Georgia" panose="02040502050405020303" pitchFamily="18" charset="0"/>
              </a:rPr>
              <a:t> Compare Old Occitan </a:t>
            </a:r>
            <a:r>
              <a:rPr lang="en-US" sz="1200" i="1" dirty="0" err="1">
                <a:solidFill>
                  <a:srgbClr val="333333"/>
                </a:solidFill>
                <a:latin typeface="Georgia" panose="02040502050405020303" pitchFamily="18" charset="0"/>
              </a:rPr>
              <a:t>reprezentar</a:t>
            </a:r>
            <a:r>
              <a:rPr lang="en-US" sz="1200" dirty="0">
                <a:solidFill>
                  <a:srgbClr val="333333"/>
                </a:solidFill>
                <a:latin typeface="Georgia" panose="02040502050405020303" pitchFamily="18" charset="0"/>
              </a:rPr>
              <a:t> (</a:t>
            </a:r>
            <a:r>
              <a:rPr lang="en-US" sz="1200" i="1" dirty="0">
                <a:solidFill>
                  <a:srgbClr val="333333"/>
                </a:solidFill>
                <a:latin typeface="Georgia" panose="02040502050405020303" pitchFamily="18" charset="0"/>
              </a:rPr>
              <a:t>c</a:t>
            </a:r>
            <a:r>
              <a:rPr lang="en-US" sz="1200" dirty="0">
                <a:solidFill>
                  <a:srgbClr val="333333"/>
                </a:solidFill>
                <a:latin typeface="Georgia" panose="02040502050405020303" pitchFamily="18" charset="0"/>
              </a:rPr>
              <a:t>1165), Catalan </a:t>
            </a:r>
            <a:r>
              <a:rPr lang="en-US" sz="1200" i="1" dirty="0" err="1">
                <a:solidFill>
                  <a:srgbClr val="333333"/>
                </a:solidFill>
                <a:latin typeface="Georgia" panose="02040502050405020303" pitchFamily="18" charset="0"/>
              </a:rPr>
              <a:t>representar</a:t>
            </a:r>
            <a:r>
              <a:rPr lang="en-US" sz="1200" dirty="0">
                <a:solidFill>
                  <a:srgbClr val="333333"/>
                </a:solidFill>
                <a:latin typeface="Georgia" panose="02040502050405020303" pitchFamily="18" charset="0"/>
              </a:rPr>
              <a:t> (14th cent.), Spanish </a:t>
            </a:r>
            <a:r>
              <a:rPr lang="en-US" sz="1200" i="1" dirty="0" err="1">
                <a:solidFill>
                  <a:srgbClr val="333333"/>
                </a:solidFill>
                <a:latin typeface="Georgia" panose="02040502050405020303" pitchFamily="18" charset="0"/>
              </a:rPr>
              <a:t>representar</a:t>
            </a:r>
            <a:r>
              <a:rPr lang="en-US" sz="1200" dirty="0">
                <a:solidFill>
                  <a:srgbClr val="333333"/>
                </a:solidFill>
                <a:latin typeface="Georgia" panose="02040502050405020303" pitchFamily="18" charset="0"/>
              </a:rPr>
              <a:t> (13th cent.), Portuguese </a:t>
            </a:r>
            <a:r>
              <a:rPr lang="en-US" sz="1200" i="1" dirty="0" err="1">
                <a:solidFill>
                  <a:srgbClr val="333333"/>
                </a:solidFill>
                <a:latin typeface="Georgia" panose="02040502050405020303" pitchFamily="18" charset="0"/>
              </a:rPr>
              <a:t>representar</a:t>
            </a:r>
            <a:r>
              <a:rPr lang="en-US" sz="1200" dirty="0">
                <a:solidFill>
                  <a:srgbClr val="333333"/>
                </a:solidFill>
                <a:latin typeface="Georgia" panose="02040502050405020303" pitchFamily="18" charset="0"/>
              </a:rPr>
              <a:t> (14th cent.), Italian </a:t>
            </a:r>
            <a:r>
              <a:rPr lang="en-US" sz="1200" i="1" dirty="0" err="1">
                <a:solidFill>
                  <a:srgbClr val="333333"/>
                </a:solidFill>
                <a:latin typeface="Georgia" panose="02040502050405020303" pitchFamily="18" charset="0"/>
              </a:rPr>
              <a:t>rappresentare</a:t>
            </a:r>
            <a:r>
              <a:rPr lang="en-US" sz="1200" dirty="0">
                <a:solidFill>
                  <a:srgbClr val="333333"/>
                </a:solidFill>
                <a:latin typeface="Georgia" panose="02040502050405020303" pitchFamily="18" charset="0"/>
              </a:rPr>
              <a:t> (</a:t>
            </a:r>
            <a:r>
              <a:rPr lang="en-US" sz="1200" i="1" dirty="0">
                <a:solidFill>
                  <a:srgbClr val="333333"/>
                </a:solidFill>
                <a:latin typeface="Georgia" panose="02040502050405020303" pitchFamily="18" charset="0"/>
              </a:rPr>
              <a:t>a</a:t>
            </a:r>
            <a:r>
              <a:rPr lang="en-US" sz="1200" dirty="0">
                <a:solidFill>
                  <a:srgbClr val="333333"/>
                </a:solidFill>
                <a:latin typeface="Georgia" panose="02040502050405020303" pitchFamily="18" charset="0"/>
              </a:rPr>
              <a:t>1294), and also Dutch </a:t>
            </a:r>
            <a:r>
              <a:rPr lang="en-US" sz="1200" i="1" dirty="0" err="1">
                <a:solidFill>
                  <a:srgbClr val="333333"/>
                </a:solidFill>
                <a:latin typeface="Georgia" panose="02040502050405020303" pitchFamily="18" charset="0"/>
              </a:rPr>
              <a:t>representeeren</a:t>
            </a:r>
            <a:r>
              <a:rPr lang="en-US" sz="1200" dirty="0">
                <a:solidFill>
                  <a:srgbClr val="333333"/>
                </a:solidFill>
                <a:latin typeface="Georgia" panose="02040502050405020303" pitchFamily="18" charset="0"/>
              </a:rPr>
              <a:t> (late 15th cent. in Middle Dutch as </a:t>
            </a:r>
            <a:r>
              <a:rPr lang="en-US" sz="1200" i="1" dirty="0" err="1">
                <a:solidFill>
                  <a:srgbClr val="333333"/>
                </a:solidFill>
                <a:latin typeface="Georgia" panose="02040502050405020303" pitchFamily="18" charset="0"/>
              </a:rPr>
              <a:t>representeren</a:t>
            </a:r>
            <a:r>
              <a:rPr lang="en-US" sz="1200" dirty="0">
                <a:solidFill>
                  <a:srgbClr val="333333"/>
                </a:solidFill>
                <a:latin typeface="Georgia" panose="02040502050405020303" pitchFamily="18" charset="0"/>
              </a:rPr>
              <a:t>; &lt; French), German </a:t>
            </a:r>
            <a:r>
              <a:rPr lang="en-US" sz="1200" i="1" dirty="0" err="1">
                <a:solidFill>
                  <a:srgbClr val="333333"/>
                </a:solidFill>
                <a:latin typeface="Georgia" panose="02040502050405020303" pitchFamily="18" charset="0"/>
              </a:rPr>
              <a:t>repräsentieren</a:t>
            </a:r>
            <a:r>
              <a:rPr lang="en-US" sz="1200" dirty="0">
                <a:solidFill>
                  <a:srgbClr val="333333"/>
                </a:solidFill>
                <a:latin typeface="Georgia" panose="02040502050405020303" pitchFamily="18" charset="0"/>
              </a:rPr>
              <a:t> (2nd half of the 16th cent.; &lt; Latin), Swedish </a:t>
            </a:r>
            <a:r>
              <a:rPr lang="en-US" sz="1200" i="1" dirty="0" err="1">
                <a:solidFill>
                  <a:srgbClr val="333333"/>
                </a:solidFill>
                <a:latin typeface="Georgia" panose="02040502050405020303" pitchFamily="18" charset="0"/>
              </a:rPr>
              <a:t>representera</a:t>
            </a:r>
            <a:r>
              <a:rPr lang="en-US" sz="1200" dirty="0">
                <a:solidFill>
                  <a:srgbClr val="333333"/>
                </a:solidFill>
                <a:latin typeface="Georgia" panose="02040502050405020303" pitchFamily="18" charset="0"/>
              </a:rPr>
              <a:t> (early 17th cent.)</a:t>
            </a:r>
            <a:endParaRPr lang="en-US" sz="1200" b="0" i="0" dirty="0">
              <a:solidFill>
                <a:srgbClr val="333333"/>
              </a:solidFill>
              <a:effectLst/>
              <a:latin typeface="Georgia" panose="02040502050405020303" pitchFamily="18" charset="0"/>
            </a:endParaRPr>
          </a:p>
        </p:txBody>
      </p:sp>
      <p:sp>
        <p:nvSpPr>
          <p:cNvPr id="4" name="Rectangle 3">
            <a:extLst>
              <a:ext uri="{FF2B5EF4-FFF2-40B4-BE49-F238E27FC236}">
                <a16:creationId xmlns:a16="http://schemas.microsoft.com/office/drawing/2014/main" id="{DAFC3306-9DC0-4995-B263-DD4F3E480CC6}"/>
              </a:ext>
            </a:extLst>
          </p:cNvPr>
          <p:cNvSpPr/>
          <p:nvPr/>
        </p:nvSpPr>
        <p:spPr>
          <a:xfrm>
            <a:off x="501650" y="1061204"/>
            <a:ext cx="4673074" cy="369332"/>
          </a:xfrm>
          <a:prstGeom prst="rect">
            <a:avLst/>
          </a:prstGeom>
        </p:spPr>
        <p:txBody>
          <a:bodyPr wrap="none">
            <a:spAutoFit/>
          </a:bodyPr>
          <a:lstStyle/>
          <a:p>
            <a:r>
              <a:rPr lang="en-US" dirty="0">
                <a:solidFill>
                  <a:srgbClr val="333333"/>
                </a:solidFill>
                <a:latin typeface="Georgia" panose="02040502050405020303" pitchFamily="18" charset="0"/>
              </a:rPr>
              <a:t> </a:t>
            </a:r>
            <a:r>
              <a:rPr lang="en-US" b="1" dirty="0">
                <a:solidFill>
                  <a:srgbClr val="333333"/>
                </a:solidFill>
                <a:latin typeface="Georgia" panose="02040502050405020303" pitchFamily="18" charset="0"/>
              </a:rPr>
              <a:t>I.</a:t>
            </a:r>
            <a:r>
              <a:rPr lang="en-US" dirty="0">
                <a:solidFill>
                  <a:srgbClr val="333333"/>
                </a:solidFill>
                <a:latin typeface="Georgia" panose="02040502050405020303" pitchFamily="18" charset="0"/>
              </a:rPr>
              <a:t> </a:t>
            </a:r>
            <a:r>
              <a:rPr lang="en-US" i="1" dirty="0">
                <a:solidFill>
                  <a:srgbClr val="333333"/>
                </a:solidFill>
                <a:latin typeface="Georgia" panose="02040502050405020303" pitchFamily="18" charset="0"/>
              </a:rPr>
              <a:t>transitive</a:t>
            </a:r>
            <a:r>
              <a:rPr lang="en-US" dirty="0">
                <a:solidFill>
                  <a:srgbClr val="333333"/>
                </a:solidFill>
                <a:latin typeface="Georgia" panose="02040502050405020303" pitchFamily="18" charset="0"/>
              </a:rPr>
              <a:t>. </a:t>
            </a:r>
            <a:r>
              <a:rPr lang="en-US" b="1" dirty="0">
                <a:solidFill>
                  <a:srgbClr val="333333"/>
                </a:solidFill>
                <a:latin typeface="Georgia" panose="02040502050405020303" pitchFamily="18" charset="0"/>
              </a:rPr>
              <a:t>To take or fill the place of</a:t>
            </a:r>
            <a:r>
              <a:rPr lang="en-US" dirty="0">
                <a:solidFill>
                  <a:srgbClr val="333333"/>
                </a:solidFill>
                <a:latin typeface="Georgia" panose="02040502050405020303" pitchFamily="18" charset="0"/>
              </a:rPr>
              <a:t>.</a:t>
            </a:r>
            <a:endParaRPr lang="en-US" dirty="0"/>
          </a:p>
        </p:txBody>
      </p:sp>
      <p:sp>
        <p:nvSpPr>
          <p:cNvPr id="5" name="Rectangle 4">
            <a:extLst>
              <a:ext uri="{FF2B5EF4-FFF2-40B4-BE49-F238E27FC236}">
                <a16:creationId xmlns:a16="http://schemas.microsoft.com/office/drawing/2014/main" id="{6C9DBF47-8CA5-4A1C-B0E8-0432D09218B7}"/>
              </a:ext>
            </a:extLst>
          </p:cNvPr>
          <p:cNvSpPr/>
          <p:nvPr/>
        </p:nvSpPr>
        <p:spPr>
          <a:xfrm>
            <a:off x="501650" y="1586587"/>
            <a:ext cx="10833100" cy="2031325"/>
          </a:xfrm>
          <a:prstGeom prst="rect">
            <a:avLst/>
          </a:prstGeom>
        </p:spPr>
        <p:txBody>
          <a:bodyPr wrap="square">
            <a:spAutoFit/>
          </a:bodyPr>
          <a:lstStyle/>
          <a:p>
            <a:r>
              <a:rPr lang="en-US" b="1" dirty="0">
                <a:solidFill>
                  <a:srgbClr val="333333"/>
                </a:solidFill>
              </a:rPr>
              <a:t>3.</a:t>
            </a:r>
            <a:r>
              <a:rPr lang="en-US" b="1" dirty="0">
                <a:solidFill>
                  <a:srgbClr val="2C5581"/>
                </a:solidFill>
              </a:rPr>
              <a:t> </a:t>
            </a:r>
            <a:r>
              <a:rPr lang="en-US" b="1" dirty="0">
                <a:solidFill>
                  <a:srgbClr val="333333"/>
                </a:solidFill>
              </a:rPr>
              <a:t> </a:t>
            </a:r>
          </a:p>
          <a:p>
            <a:r>
              <a:rPr lang="en-US" dirty="0">
                <a:solidFill>
                  <a:srgbClr val="333333"/>
                </a:solidFill>
              </a:rPr>
              <a:t> </a:t>
            </a:r>
            <a:r>
              <a:rPr lang="en-US" b="1" dirty="0">
                <a:solidFill>
                  <a:srgbClr val="333333"/>
                </a:solidFill>
              </a:rPr>
              <a:t>a.</a:t>
            </a:r>
            <a:r>
              <a:rPr lang="en-US" dirty="0">
                <a:solidFill>
                  <a:srgbClr val="333333"/>
                </a:solidFill>
              </a:rPr>
              <a:t> To symbolize (something abstract or intangible, as a quality, concept, etc.), to stand in the place of; (in later use also, with little or no implication of substitution) to signify, denote. </a:t>
            </a:r>
          </a:p>
          <a:p>
            <a:r>
              <a:rPr lang="en-US" dirty="0">
                <a:solidFill>
                  <a:srgbClr val="333333"/>
                </a:solidFill>
              </a:rPr>
              <a:t> </a:t>
            </a:r>
            <a:r>
              <a:rPr lang="en-US" b="1" dirty="0">
                <a:solidFill>
                  <a:srgbClr val="333333"/>
                </a:solidFill>
              </a:rPr>
              <a:t>b.</a:t>
            </a:r>
            <a:r>
              <a:rPr lang="en-US" dirty="0">
                <a:solidFill>
                  <a:srgbClr val="333333"/>
                </a:solidFill>
              </a:rPr>
              <a:t> To act as a symbolic sign or substitute for (a person or thing); to symbolize, stand for, embody.</a:t>
            </a:r>
          </a:p>
          <a:p>
            <a:r>
              <a:rPr lang="en-US" dirty="0"/>
              <a:t> c. With personal subject: to cause to stand in the place of; to denote </a:t>
            </a:r>
            <a:r>
              <a:rPr lang="en-US" i="1" dirty="0"/>
              <a:t>by</a:t>
            </a:r>
            <a:r>
              <a:rPr lang="en-US" dirty="0"/>
              <a:t> (also </a:t>
            </a:r>
            <a:r>
              <a:rPr lang="en-US" i="1" dirty="0"/>
              <a:t>with</a:t>
            </a:r>
            <a:r>
              <a:rPr lang="en-US" dirty="0"/>
              <a:t>) a sign or symbol.</a:t>
            </a:r>
          </a:p>
          <a:p>
            <a:endParaRPr lang="en-US" dirty="0">
              <a:solidFill>
                <a:srgbClr val="333333"/>
              </a:solidFill>
            </a:endParaRPr>
          </a:p>
          <a:p>
            <a:endParaRPr lang="en-US" b="0" i="0" dirty="0">
              <a:solidFill>
                <a:srgbClr val="333333"/>
              </a:solidFill>
              <a:effectLst/>
            </a:endParaRPr>
          </a:p>
        </p:txBody>
      </p:sp>
    </p:spTree>
    <p:extLst>
      <p:ext uri="{BB962C8B-B14F-4D97-AF65-F5344CB8AC3E}">
        <p14:creationId xmlns:p14="http://schemas.microsoft.com/office/powerpoint/2010/main" val="890023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915470" y="1107238"/>
            <a:ext cx="7751554" cy="4683961"/>
            <a:chOff x="4085902" y="1375463"/>
            <a:chExt cx="6381753" cy="3856244"/>
          </a:xfrm>
        </p:grpSpPr>
        <p:sp>
          <p:nvSpPr>
            <p:cNvPr id="3" name="TextBox 2"/>
            <p:cNvSpPr txBox="1"/>
            <p:nvPr/>
          </p:nvSpPr>
          <p:spPr>
            <a:xfrm>
              <a:off x="8478580" y="3057959"/>
              <a:ext cx="1989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300" normalizeH="0" baseline="0" noProof="0" dirty="0">
                  <a:ln>
                    <a:noFill/>
                  </a:ln>
                  <a:solidFill>
                    <a:srgbClr val="C55A11"/>
                  </a:solidFill>
                  <a:effectLst/>
                  <a:uLnTx/>
                  <a:uFillTx/>
                  <a:latin typeface="HelveticaNeueLT Std Cn" panose="020B0506030502030204" pitchFamily="34" charset="0"/>
                  <a:ea typeface="+mn-ea"/>
                  <a:cs typeface="+mn-cs"/>
                </a:rPr>
                <a:t>Data</a:t>
              </a:r>
              <a:endParaRPr kumimoji="0" lang="en-US" sz="1200" b="0" i="0" u="none" strike="noStrike" kern="1200" cap="none" spc="300" normalizeH="0" baseline="0" noProof="0" dirty="0">
                <a:ln>
                  <a:noFill/>
                </a:ln>
                <a:solidFill>
                  <a:prstClr val="black"/>
                </a:solidFill>
                <a:effectLst/>
                <a:uLnTx/>
                <a:uFillTx/>
                <a:latin typeface="HelveticaNeueLT Std Cn" panose="020B0506030502030204" pitchFamily="34" charset="0"/>
                <a:ea typeface="+mn-ea"/>
                <a:cs typeface="+mn-cs"/>
              </a:endParaRPr>
            </a:p>
          </p:txBody>
        </p:sp>
        <p:grpSp>
          <p:nvGrpSpPr>
            <p:cNvPr id="10" name="Group 9"/>
            <p:cNvGrpSpPr/>
            <p:nvPr/>
          </p:nvGrpSpPr>
          <p:grpSpPr>
            <a:xfrm>
              <a:off x="4085902" y="1375463"/>
              <a:ext cx="4356102" cy="3856244"/>
              <a:chOff x="4085902" y="1375463"/>
              <a:chExt cx="4356102" cy="3856244"/>
            </a:xfrm>
          </p:grpSpPr>
          <p:sp>
            <p:nvSpPr>
              <p:cNvPr id="2" name="TextBox 1"/>
              <p:cNvSpPr txBox="1"/>
              <p:nvPr/>
            </p:nvSpPr>
            <p:spPr>
              <a:xfrm>
                <a:off x="4085902" y="2159013"/>
                <a:ext cx="1989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300" normalizeH="0" baseline="0" noProof="0" dirty="0">
                    <a:ln>
                      <a:noFill/>
                    </a:ln>
                    <a:solidFill>
                      <a:srgbClr val="C55A11"/>
                    </a:solidFill>
                    <a:effectLst/>
                    <a:uLnTx/>
                    <a:uFillTx/>
                    <a:latin typeface="HelveticaNeueLT Std Cn" panose="020B0506030502030204" pitchFamily="34" charset="0"/>
                    <a:ea typeface="+mn-ea"/>
                    <a:cs typeface="+mn-cs"/>
                  </a:rPr>
                  <a:t>Text</a:t>
                </a:r>
                <a:endParaRPr kumimoji="0" lang="en-US" sz="1200" b="0" i="0" u="none" strike="noStrike" kern="1200" cap="none" spc="300" normalizeH="0" baseline="0" noProof="0" dirty="0">
                  <a:ln>
                    <a:noFill/>
                  </a:ln>
                  <a:solidFill>
                    <a:prstClr val="black"/>
                  </a:solidFill>
                  <a:effectLst/>
                  <a:uLnTx/>
                  <a:uFillTx/>
                  <a:latin typeface="HelveticaNeueLT Std Cn" panose="020B0506030502030204" pitchFamily="34" charset="0"/>
                  <a:ea typeface="+mn-ea"/>
                  <a:cs typeface="+mn-cs"/>
                </a:endParaRPr>
              </a:p>
            </p:txBody>
          </p:sp>
          <p:sp>
            <p:nvSpPr>
              <p:cNvPr id="4" name="TextBox 3"/>
              <p:cNvSpPr txBox="1"/>
              <p:nvPr/>
            </p:nvSpPr>
            <p:spPr>
              <a:xfrm>
                <a:off x="6270049" y="4862375"/>
                <a:ext cx="1989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300" normalizeH="0" baseline="0" noProof="0" dirty="0">
                    <a:ln>
                      <a:noFill/>
                    </a:ln>
                    <a:solidFill>
                      <a:srgbClr val="C55A11"/>
                    </a:solidFill>
                    <a:effectLst/>
                    <a:uLnTx/>
                    <a:uFillTx/>
                    <a:latin typeface="HelveticaNeueLT Std Cn" panose="020B0506030502030204" pitchFamily="34" charset="0"/>
                    <a:ea typeface="+mn-ea"/>
                    <a:cs typeface="+mn-cs"/>
                  </a:rPr>
                  <a:t>Document</a:t>
                </a:r>
                <a:endParaRPr kumimoji="0" lang="en-US" sz="1200" b="0" i="0" u="none" strike="noStrike" kern="1200" cap="none" spc="300" normalizeH="0" baseline="0" noProof="0" dirty="0">
                  <a:ln>
                    <a:noFill/>
                  </a:ln>
                  <a:solidFill>
                    <a:prstClr val="black"/>
                  </a:solidFill>
                  <a:effectLst/>
                  <a:uLnTx/>
                  <a:uFillTx/>
                  <a:latin typeface="HelveticaNeueLT Std Cn" panose="020B0506030502030204" pitchFamily="34" charset="0"/>
                  <a:ea typeface="+mn-ea"/>
                  <a:cs typeface="+mn-cs"/>
                </a:endParaRPr>
              </a:p>
            </p:txBody>
          </p:sp>
          <p:sp>
            <p:nvSpPr>
              <p:cNvPr id="6" name="Oval 5"/>
              <p:cNvSpPr/>
              <p:nvPr/>
            </p:nvSpPr>
            <p:spPr>
              <a:xfrm>
                <a:off x="4703053" y="1375463"/>
                <a:ext cx="3633216" cy="341376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4751821" y="2304870"/>
                <a:ext cx="195072"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6300205" y="4670273"/>
                <a:ext cx="195072"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8246932" y="3082343"/>
                <a:ext cx="195072"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id="{B90C5314-FAC3-4428-894B-B4571C2C5BC6}"/>
              </a:ext>
            </a:extLst>
          </p:cNvPr>
          <p:cNvSpPr txBox="1"/>
          <p:nvPr/>
        </p:nvSpPr>
        <p:spPr>
          <a:xfrm>
            <a:off x="5217388" y="3150871"/>
            <a:ext cx="1584960" cy="369332"/>
          </a:xfrm>
          <a:prstGeom prst="rect">
            <a:avLst/>
          </a:prstGeom>
          <a:noFill/>
        </p:spPr>
        <p:txBody>
          <a:bodyPr wrap="square" rtlCol="0">
            <a:spAutoFit/>
          </a:bodyPr>
          <a:lstStyle/>
          <a:p>
            <a:r>
              <a:rPr lang="en-US" dirty="0"/>
              <a:t>reproduction</a:t>
            </a:r>
          </a:p>
        </p:txBody>
      </p:sp>
      <p:sp>
        <p:nvSpPr>
          <p:cNvPr id="12" name="TextBox 11">
            <a:extLst>
              <a:ext uri="{FF2B5EF4-FFF2-40B4-BE49-F238E27FC236}">
                <a16:creationId xmlns:a16="http://schemas.microsoft.com/office/drawing/2014/main" id="{2F5665FA-0946-40ED-8032-37131215DF93}"/>
              </a:ext>
            </a:extLst>
          </p:cNvPr>
          <p:cNvSpPr txBox="1"/>
          <p:nvPr/>
        </p:nvSpPr>
        <p:spPr>
          <a:xfrm>
            <a:off x="954178" y="737906"/>
            <a:ext cx="1584960" cy="369332"/>
          </a:xfrm>
          <a:prstGeom prst="rect">
            <a:avLst/>
          </a:prstGeom>
          <a:noFill/>
        </p:spPr>
        <p:txBody>
          <a:bodyPr wrap="square" rtlCol="0">
            <a:spAutoFit/>
          </a:bodyPr>
          <a:lstStyle/>
          <a:p>
            <a:r>
              <a:rPr lang="en-US" dirty="0"/>
              <a:t>Expressive</a:t>
            </a:r>
          </a:p>
        </p:txBody>
      </p:sp>
    </p:spTree>
    <p:extLst>
      <p:ext uri="{BB962C8B-B14F-4D97-AF65-F5344CB8AC3E}">
        <p14:creationId xmlns:p14="http://schemas.microsoft.com/office/powerpoint/2010/main" val="3632385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820060-0FD6-4A0F-BCD0-067AAFFF9824}"/>
              </a:ext>
            </a:extLst>
          </p:cNvPr>
          <p:cNvSpPr/>
          <p:nvPr/>
        </p:nvSpPr>
        <p:spPr>
          <a:xfrm>
            <a:off x="371857" y="4989018"/>
            <a:ext cx="11258550" cy="1661993"/>
          </a:xfrm>
          <a:prstGeom prst="rect">
            <a:avLst/>
          </a:prstGeom>
        </p:spPr>
        <p:txBody>
          <a:bodyPr wrap="square">
            <a:spAutoFit/>
          </a:bodyPr>
          <a:lstStyle/>
          <a:p>
            <a:r>
              <a:rPr lang="en-US" sz="1200" b="1" dirty="0">
                <a:solidFill>
                  <a:srgbClr val="333333"/>
                </a:solidFill>
                <a:latin typeface="Georgia" panose="02040502050405020303" pitchFamily="18" charset="0"/>
              </a:rPr>
              <a:t>Origin: </a:t>
            </a:r>
            <a:r>
              <a:rPr lang="en-US" sz="1200" dirty="0">
                <a:solidFill>
                  <a:srgbClr val="333333"/>
                </a:solidFill>
                <a:latin typeface="Georgia" panose="02040502050405020303" pitchFamily="18" charset="0"/>
              </a:rPr>
              <a:t>Formed within English, by derivation; modelled on a French lexical item. </a:t>
            </a:r>
            <a:r>
              <a:rPr lang="en-US" sz="1200" b="1" dirty="0">
                <a:solidFill>
                  <a:srgbClr val="333333"/>
                </a:solidFill>
                <a:latin typeface="Georgia" panose="02040502050405020303" pitchFamily="18" charset="0"/>
              </a:rPr>
              <a:t>Etymons:</a:t>
            </a:r>
            <a:r>
              <a:rPr lang="en-US" sz="1200" dirty="0">
                <a:solidFill>
                  <a:srgbClr val="333333"/>
                </a:solidFill>
                <a:latin typeface="Georgia" panose="02040502050405020303" pitchFamily="18" charset="0"/>
              </a:rPr>
              <a:t> </a:t>
            </a:r>
            <a:r>
              <a:rPr lang="en-US" sz="1200" cap="small" dirty="0">
                <a:solidFill>
                  <a:srgbClr val="5B85B1"/>
                </a:solidFill>
                <a:latin typeface="Georgia" panose="02040502050405020303" pitchFamily="18" charset="0"/>
                <a:hlinkClick r:id="rId2"/>
              </a:rPr>
              <a:t>re-</a:t>
            </a:r>
            <a:r>
              <a:rPr lang="en-US" sz="1200" dirty="0">
                <a:solidFill>
                  <a:srgbClr val="5B85B1"/>
                </a:solidFill>
                <a:latin typeface="Georgia" panose="02040502050405020303" pitchFamily="18" charset="0"/>
                <a:hlinkClick r:id="rId2"/>
              </a:rPr>
              <a:t> </a:t>
            </a:r>
            <a:r>
              <a:rPr lang="en-US" sz="1200" i="1" dirty="0">
                <a:solidFill>
                  <a:srgbClr val="5B85B1"/>
                </a:solidFill>
                <a:latin typeface="Georgia" panose="02040502050405020303" pitchFamily="18" charset="0"/>
                <a:hlinkClick r:id="rId2"/>
              </a:rPr>
              <a:t>prefix</a:t>
            </a:r>
            <a:r>
              <a:rPr lang="en-US" sz="1200" dirty="0">
                <a:solidFill>
                  <a:srgbClr val="333333"/>
                </a:solidFill>
                <a:latin typeface="Georgia" panose="02040502050405020303" pitchFamily="18" charset="0"/>
              </a:rPr>
              <a:t>, </a:t>
            </a:r>
            <a:r>
              <a:rPr lang="en-US" sz="1200" cap="small" dirty="0">
                <a:solidFill>
                  <a:srgbClr val="5B85B1"/>
                </a:solidFill>
                <a:latin typeface="Georgia" panose="02040502050405020303" pitchFamily="18" charset="0"/>
                <a:hlinkClick r:id="rId3"/>
              </a:rPr>
              <a:t>produce</a:t>
            </a:r>
            <a:r>
              <a:rPr lang="en-US" sz="1200" dirty="0">
                <a:solidFill>
                  <a:srgbClr val="5B85B1"/>
                </a:solidFill>
                <a:latin typeface="Georgia" panose="02040502050405020303" pitchFamily="18" charset="0"/>
                <a:hlinkClick r:id="rId3"/>
              </a:rPr>
              <a:t> </a:t>
            </a:r>
            <a:r>
              <a:rPr lang="en-US" sz="1200" i="1" dirty="0">
                <a:solidFill>
                  <a:srgbClr val="5B85B1"/>
                </a:solidFill>
                <a:latin typeface="Georgia" panose="02040502050405020303" pitchFamily="18" charset="0"/>
                <a:hlinkClick r:id="rId3"/>
              </a:rPr>
              <a:t>v.</a:t>
            </a:r>
            <a:endParaRPr lang="en-US" sz="1200" dirty="0">
              <a:solidFill>
                <a:srgbClr val="333333"/>
              </a:solidFill>
              <a:latin typeface="Georgia" panose="02040502050405020303" pitchFamily="18" charset="0"/>
            </a:endParaRPr>
          </a:p>
          <a:p>
            <a:r>
              <a:rPr lang="en-US" sz="1200" b="1" dirty="0">
                <a:solidFill>
                  <a:srgbClr val="333333"/>
                </a:solidFill>
                <a:latin typeface="Georgia" panose="02040502050405020303" pitchFamily="18" charset="0"/>
              </a:rPr>
              <a:t>Etymology: </a:t>
            </a:r>
            <a:r>
              <a:rPr lang="en-US" sz="1200" dirty="0">
                <a:solidFill>
                  <a:srgbClr val="333333"/>
                </a:solidFill>
                <a:latin typeface="Georgia" panose="02040502050405020303" pitchFamily="18" charset="0"/>
              </a:rPr>
              <a:t>&lt; </a:t>
            </a:r>
            <a:r>
              <a:rPr lang="en-US" sz="1200" cap="small" dirty="0">
                <a:solidFill>
                  <a:srgbClr val="5B85B1"/>
                </a:solidFill>
                <a:latin typeface="Georgia" panose="02040502050405020303" pitchFamily="18" charset="0"/>
                <a:hlinkClick r:id="rId2"/>
              </a:rPr>
              <a:t>re-</a:t>
            </a:r>
            <a:r>
              <a:rPr lang="en-US" sz="1200" dirty="0">
                <a:solidFill>
                  <a:srgbClr val="5B85B1"/>
                </a:solidFill>
                <a:latin typeface="Georgia" panose="02040502050405020303" pitchFamily="18" charset="0"/>
                <a:hlinkClick r:id="rId2"/>
              </a:rPr>
              <a:t> </a:t>
            </a:r>
            <a:r>
              <a:rPr lang="en-US" sz="1200" i="1" dirty="0">
                <a:solidFill>
                  <a:srgbClr val="5B85B1"/>
                </a:solidFill>
                <a:latin typeface="Georgia" panose="02040502050405020303" pitchFamily="18" charset="0"/>
                <a:hlinkClick r:id="rId2"/>
              </a:rPr>
              <a:t>prefix</a:t>
            </a:r>
            <a:r>
              <a:rPr lang="en-US" sz="1200" dirty="0">
                <a:solidFill>
                  <a:srgbClr val="333333"/>
                </a:solidFill>
                <a:latin typeface="Georgia" panose="02040502050405020303" pitchFamily="18" charset="0"/>
              </a:rPr>
              <a:t> + </a:t>
            </a:r>
            <a:r>
              <a:rPr lang="en-US" sz="1200" cap="small" dirty="0">
                <a:solidFill>
                  <a:srgbClr val="5B85B1"/>
                </a:solidFill>
                <a:latin typeface="Georgia" panose="02040502050405020303" pitchFamily="18" charset="0"/>
                <a:hlinkClick r:id="rId3"/>
              </a:rPr>
              <a:t>produce</a:t>
            </a:r>
            <a:r>
              <a:rPr lang="en-US" sz="1200" dirty="0">
                <a:solidFill>
                  <a:srgbClr val="5B85B1"/>
                </a:solidFill>
                <a:latin typeface="Georgia" panose="02040502050405020303" pitchFamily="18" charset="0"/>
                <a:hlinkClick r:id="rId3"/>
              </a:rPr>
              <a:t> </a:t>
            </a:r>
            <a:r>
              <a:rPr lang="en-US" sz="1200" i="1" dirty="0">
                <a:solidFill>
                  <a:srgbClr val="5B85B1"/>
                </a:solidFill>
                <a:latin typeface="Georgia" panose="02040502050405020303" pitchFamily="18" charset="0"/>
                <a:hlinkClick r:id="rId3"/>
              </a:rPr>
              <a:t>v.</a:t>
            </a:r>
            <a:r>
              <a:rPr lang="en-US" sz="1200" dirty="0">
                <a:solidFill>
                  <a:srgbClr val="333333"/>
                </a:solidFill>
                <a:latin typeface="Georgia" panose="02040502050405020303" pitchFamily="18" charset="0"/>
              </a:rPr>
              <a:t>, </a:t>
            </a:r>
            <a:r>
              <a:rPr lang="en-US" dirty="0">
                <a:solidFill>
                  <a:srgbClr val="FF0000"/>
                </a:solidFill>
                <a:latin typeface="Georgia" panose="02040502050405020303" pitchFamily="18" charset="0"/>
              </a:rPr>
              <a:t>probably partly after French </a:t>
            </a:r>
            <a:r>
              <a:rPr lang="en-US" i="1" dirty="0" err="1">
                <a:solidFill>
                  <a:srgbClr val="FF0000"/>
                </a:solidFill>
                <a:latin typeface="Georgia" panose="02040502050405020303" pitchFamily="18" charset="0"/>
              </a:rPr>
              <a:t>reproduire</a:t>
            </a:r>
            <a:r>
              <a:rPr lang="en-US" dirty="0">
                <a:solidFill>
                  <a:srgbClr val="FF0000"/>
                </a:solidFill>
                <a:latin typeface="Georgia" panose="02040502050405020303" pitchFamily="18" charset="0"/>
              </a:rPr>
              <a:t> to produce again, to generate, to bring forth again </a:t>
            </a:r>
            <a:r>
              <a:rPr lang="en-US" dirty="0">
                <a:solidFill>
                  <a:srgbClr val="333333"/>
                </a:solidFill>
                <a:latin typeface="Georgia" panose="02040502050405020303" pitchFamily="18" charset="0"/>
              </a:rPr>
              <a:t>(1539), (of a person, organism, etc.) </a:t>
            </a:r>
            <a:r>
              <a:rPr lang="en-US" dirty="0">
                <a:solidFill>
                  <a:srgbClr val="FF0000"/>
                </a:solidFill>
                <a:latin typeface="Georgia" panose="02040502050405020303" pitchFamily="18" charset="0"/>
              </a:rPr>
              <a:t>to perpetuate (oneself or itself) through offspring or new individuals </a:t>
            </a:r>
            <a:r>
              <a:rPr lang="en-US" dirty="0">
                <a:solidFill>
                  <a:srgbClr val="333333"/>
                </a:solidFill>
                <a:latin typeface="Georgia" panose="02040502050405020303" pitchFamily="18" charset="0"/>
              </a:rPr>
              <a:t>(1712), </a:t>
            </a:r>
            <a:r>
              <a:rPr lang="en-US" dirty="0">
                <a:solidFill>
                  <a:srgbClr val="FF0000"/>
                </a:solidFill>
                <a:latin typeface="Georgia" panose="02040502050405020303" pitchFamily="18" charset="0"/>
              </a:rPr>
              <a:t>to present again, reproduce precisely (1778), to render faithfully (e.g. in a portrait) (1800), to publish again in another place (1828), to make a copy of (a work of art) (1842). Compare post-classical Latin </a:t>
            </a:r>
            <a:r>
              <a:rPr lang="en-US" i="1" dirty="0" err="1">
                <a:solidFill>
                  <a:srgbClr val="FF0000"/>
                </a:solidFill>
                <a:latin typeface="Georgia" panose="02040502050405020303" pitchFamily="18" charset="0"/>
              </a:rPr>
              <a:t>reproducere</a:t>
            </a:r>
            <a:r>
              <a:rPr lang="en-US" dirty="0">
                <a:solidFill>
                  <a:srgbClr val="FF0000"/>
                </a:solidFill>
                <a:latin typeface="Georgia" panose="02040502050405020303" pitchFamily="18" charset="0"/>
              </a:rPr>
              <a:t> (6th cent.; from 13th cent. in British sources).</a:t>
            </a:r>
            <a:endParaRPr lang="en-US" b="1" dirty="0">
              <a:solidFill>
                <a:srgbClr val="FF0000"/>
              </a:solidFill>
              <a:latin typeface="Arial" panose="020B0604020202020204" pitchFamily="34" charset="0"/>
            </a:endParaRPr>
          </a:p>
        </p:txBody>
      </p:sp>
      <p:sp>
        <p:nvSpPr>
          <p:cNvPr id="3" name="Rectangle 2">
            <a:extLst>
              <a:ext uri="{FF2B5EF4-FFF2-40B4-BE49-F238E27FC236}">
                <a16:creationId xmlns:a16="http://schemas.microsoft.com/office/drawing/2014/main" id="{2BED2BC3-85EF-4BEC-83FC-9F846A1C64CE}"/>
              </a:ext>
            </a:extLst>
          </p:cNvPr>
          <p:cNvSpPr/>
          <p:nvPr/>
        </p:nvSpPr>
        <p:spPr>
          <a:xfrm>
            <a:off x="371857" y="233233"/>
            <a:ext cx="1976823" cy="461665"/>
          </a:xfrm>
          <a:prstGeom prst="rect">
            <a:avLst/>
          </a:prstGeom>
        </p:spPr>
        <p:txBody>
          <a:bodyPr wrap="none">
            <a:spAutoFit/>
          </a:bodyPr>
          <a:lstStyle/>
          <a:p>
            <a:r>
              <a:rPr lang="en-US" sz="2400" dirty="0">
                <a:solidFill>
                  <a:srgbClr val="CC2127"/>
                </a:solidFill>
                <a:latin typeface="Georgia" panose="02040502050405020303" pitchFamily="18" charset="0"/>
              </a:rPr>
              <a:t>reproduce, </a:t>
            </a:r>
            <a:r>
              <a:rPr lang="en-US" sz="2400" i="1" dirty="0">
                <a:solidFill>
                  <a:srgbClr val="CC2127"/>
                </a:solidFill>
                <a:latin typeface="Georgia" panose="02040502050405020303" pitchFamily="18" charset="0"/>
              </a:rPr>
              <a:t>v.</a:t>
            </a:r>
            <a:endParaRPr lang="en-US" sz="2400" b="0" i="0" dirty="0">
              <a:solidFill>
                <a:srgbClr val="CC2127"/>
              </a:solidFill>
              <a:effectLst/>
              <a:latin typeface="Georgia" panose="02040502050405020303" pitchFamily="18" charset="0"/>
            </a:endParaRPr>
          </a:p>
        </p:txBody>
      </p:sp>
      <p:sp>
        <p:nvSpPr>
          <p:cNvPr id="4" name="Rectangle 3">
            <a:extLst>
              <a:ext uri="{FF2B5EF4-FFF2-40B4-BE49-F238E27FC236}">
                <a16:creationId xmlns:a16="http://schemas.microsoft.com/office/drawing/2014/main" id="{9073ABA4-BB15-480D-BE06-AC124B8CC7C2}"/>
              </a:ext>
            </a:extLst>
          </p:cNvPr>
          <p:cNvSpPr/>
          <p:nvPr/>
        </p:nvSpPr>
        <p:spPr>
          <a:xfrm>
            <a:off x="371857" y="704980"/>
            <a:ext cx="10258043" cy="3970318"/>
          </a:xfrm>
          <a:prstGeom prst="rect">
            <a:avLst/>
          </a:prstGeom>
        </p:spPr>
        <p:txBody>
          <a:bodyPr wrap="square">
            <a:spAutoFit/>
          </a:bodyPr>
          <a:lstStyle/>
          <a:p>
            <a:pPr algn="r"/>
            <a:r>
              <a:rPr lang="en-US" b="1" dirty="0">
                <a:solidFill>
                  <a:srgbClr val="333333"/>
                </a:solidFill>
                <a:latin typeface="Arial" panose="020B0604020202020204" pitchFamily="34" charset="0"/>
              </a:rPr>
              <a:t> </a:t>
            </a:r>
          </a:p>
          <a:p>
            <a:r>
              <a:rPr lang="en-US" b="1" dirty="0">
                <a:solidFill>
                  <a:srgbClr val="333333"/>
                </a:solidFill>
                <a:latin typeface="Georgia" panose="02040502050405020303" pitchFamily="18" charset="0"/>
              </a:rPr>
              <a:t>1. </a:t>
            </a:r>
          </a:p>
          <a:p>
            <a:r>
              <a:rPr lang="en-US" b="1" dirty="0">
                <a:solidFill>
                  <a:srgbClr val="333333"/>
                </a:solidFill>
                <a:latin typeface="Georgia" panose="02040502050405020303" pitchFamily="18" charset="0"/>
              </a:rPr>
              <a:t>a.</a:t>
            </a:r>
            <a:r>
              <a:rPr lang="en-US" dirty="0">
                <a:solidFill>
                  <a:srgbClr val="333333"/>
                </a:solidFill>
                <a:latin typeface="Georgia" panose="02040502050405020303" pitchFamily="18" charset="0"/>
              </a:rPr>
              <a:t> </a:t>
            </a:r>
            <a:r>
              <a:rPr lang="en-US" i="1" dirty="0">
                <a:solidFill>
                  <a:srgbClr val="333333"/>
                </a:solidFill>
                <a:latin typeface="Georgia" panose="02040502050405020303" pitchFamily="18" charset="0"/>
              </a:rPr>
              <a:t>transitive</a:t>
            </a:r>
            <a:r>
              <a:rPr lang="en-US" dirty="0">
                <a:solidFill>
                  <a:srgbClr val="333333"/>
                </a:solidFill>
                <a:latin typeface="Georgia" panose="02040502050405020303" pitchFamily="18" charset="0"/>
              </a:rPr>
              <a:t>. To exhibit or present (a person or item) again. Now </a:t>
            </a:r>
            <a:r>
              <a:rPr lang="en-US" i="1" dirty="0">
                <a:solidFill>
                  <a:srgbClr val="333333"/>
                </a:solidFill>
                <a:latin typeface="Georgia" panose="02040502050405020303" pitchFamily="18" charset="0"/>
              </a:rPr>
              <a:t>rare</a:t>
            </a:r>
            <a:r>
              <a:rPr lang="en-US" dirty="0">
                <a:solidFill>
                  <a:srgbClr val="333333"/>
                </a:solidFill>
                <a:latin typeface="Georgia" panose="02040502050405020303" pitchFamily="18" charset="0"/>
              </a:rPr>
              <a:t>.</a:t>
            </a:r>
          </a:p>
          <a:p>
            <a:r>
              <a:rPr lang="en-US" b="1" dirty="0"/>
              <a:t>b.</a:t>
            </a:r>
            <a:r>
              <a:rPr lang="en-US" dirty="0"/>
              <a:t> </a:t>
            </a:r>
            <a:r>
              <a:rPr lang="en-US" i="1" dirty="0"/>
              <a:t>transitive</a:t>
            </a:r>
            <a:r>
              <a:rPr lang="en-US" dirty="0"/>
              <a:t>. To effect or bring about (a phenomenon, occurrence, etc.) again. Also </a:t>
            </a:r>
            <a:r>
              <a:rPr lang="en-US" i="1" dirty="0"/>
              <a:t>reflexive</a:t>
            </a:r>
            <a:r>
              <a:rPr lang="en-US" dirty="0"/>
              <a:t>.</a:t>
            </a:r>
          </a:p>
          <a:p>
            <a:r>
              <a:rPr lang="en-US" b="1" dirty="0"/>
              <a:t>c.</a:t>
            </a:r>
            <a:r>
              <a:rPr lang="en-US" dirty="0"/>
              <a:t> </a:t>
            </a:r>
            <a:r>
              <a:rPr lang="en-US" i="1" dirty="0"/>
              <a:t>transitive</a:t>
            </a:r>
            <a:r>
              <a:rPr lang="en-US" dirty="0"/>
              <a:t>. </a:t>
            </a:r>
            <a:r>
              <a:rPr lang="en-US" b="1" dirty="0"/>
              <a:t>To present again or replicate in writing or print</a:t>
            </a:r>
            <a:r>
              <a:rPr lang="en-US" dirty="0"/>
              <a:t>.</a:t>
            </a:r>
          </a:p>
          <a:p>
            <a:r>
              <a:rPr lang="en-US" b="1" dirty="0"/>
              <a:t>d.</a:t>
            </a:r>
            <a:r>
              <a:rPr lang="en-US" dirty="0"/>
              <a:t> </a:t>
            </a:r>
            <a:r>
              <a:rPr lang="en-US" i="1" dirty="0"/>
              <a:t>transitive</a:t>
            </a:r>
            <a:r>
              <a:rPr lang="en-US" dirty="0"/>
              <a:t>. To produce again in the form of a copy; to replicate (a work of art, picture, drawing, etc.), esp. by means of engraving, photography, scanning, or similar digital or mechanical processes. Also </a:t>
            </a:r>
            <a:r>
              <a:rPr lang="en-US" i="1" dirty="0"/>
              <a:t>intransitive</a:t>
            </a:r>
            <a:r>
              <a:rPr lang="en-US" dirty="0"/>
              <a:t>.</a:t>
            </a:r>
          </a:p>
          <a:p>
            <a:endParaRPr lang="en-US" dirty="0"/>
          </a:p>
          <a:p>
            <a:r>
              <a:rPr lang="en-US" b="1" dirty="0"/>
              <a:t>2.</a:t>
            </a:r>
            <a:r>
              <a:rPr lang="en-US" dirty="0"/>
              <a:t> </a:t>
            </a:r>
            <a:r>
              <a:rPr lang="en-US" i="1" dirty="0"/>
              <a:t>transitive</a:t>
            </a:r>
            <a:r>
              <a:rPr lang="en-US" dirty="0"/>
              <a:t>.</a:t>
            </a:r>
            <a:r>
              <a:rPr lang="en-US" b="1" dirty="0"/>
              <a:t>  </a:t>
            </a:r>
          </a:p>
          <a:p>
            <a:r>
              <a:rPr lang="en-US" b="1" dirty="0"/>
              <a:t>a.</a:t>
            </a:r>
            <a:r>
              <a:rPr lang="en-US" dirty="0"/>
              <a:t> </a:t>
            </a:r>
            <a:r>
              <a:rPr lang="en-US" b="1" dirty="0"/>
              <a:t>To bring again into material existence; to create or form </a:t>
            </a:r>
            <a:r>
              <a:rPr lang="en-US" dirty="0"/>
              <a:t>(a person or thing) again. Also </a:t>
            </a:r>
            <a:r>
              <a:rPr lang="en-US" i="1" dirty="0"/>
              <a:t>reflexive</a:t>
            </a:r>
            <a:r>
              <a:rPr lang="en-US" dirty="0"/>
              <a:t>.</a:t>
            </a:r>
          </a:p>
          <a:p>
            <a:endParaRPr lang="en-US" dirty="0"/>
          </a:p>
          <a:p>
            <a:r>
              <a:rPr lang="en-US" b="1" dirty="0"/>
              <a:t>3.</a:t>
            </a:r>
            <a:r>
              <a:rPr lang="en-US" dirty="0"/>
              <a:t> </a:t>
            </a:r>
            <a:r>
              <a:rPr lang="en-US" i="1" dirty="0"/>
              <a:t>transitive</a:t>
            </a:r>
            <a:r>
              <a:rPr lang="en-US" dirty="0"/>
              <a:t> (</a:t>
            </a:r>
            <a:r>
              <a:rPr lang="en-US" i="1" dirty="0"/>
              <a:t>reflexive</a:t>
            </a:r>
            <a:r>
              <a:rPr lang="en-US" dirty="0"/>
              <a:t>) and </a:t>
            </a:r>
            <a:r>
              <a:rPr lang="en-US" i="1" dirty="0"/>
              <a:t>intransitive</a:t>
            </a:r>
            <a:r>
              <a:rPr lang="en-US" dirty="0"/>
              <a:t>. Chiefly </a:t>
            </a:r>
            <a:r>
              <a:rPr lang="en-US" i="1" dirty="0"/>
              <a:t>Biology</a:t>
            </a:r>
            <a:r>
              <a:rPr lang="en-US" dirty="0"/>
              <a:t>. Of an organism: </a:t>
            </a:r>
            <a:r>
              <a:rPr lang="en-US" b="1" dirty="0"/>
              <a:t>to generate (offspring or new individuals) by a sexual or asexual process. Also: (of a cell, virus, molecule, etc.) to replicate itself. Also in extended use.</a:t>
            </a:r>
            <a:endParaRPr lang="en-US" b="1" dirty="0">
              <a:solidFill>
                <a:srgbClr val="333333"/>
              </a:solidFill>
              <a:latin typeface="Georgia" panose="02040502050405020303" pitchFamily="18" charset="0"/>
            </a:endParaRPr>
          </a:p>
        </p:txBody>
      </p:sp>
    </p:spTree>
    <p:extLst>
      <p:ext uri="{BB962C8B-B14F-4D97-AF65-F5344CB8AC3E}">
        <p14:creationId xmlns:p14="http://schemas.microsoft.com/office/powerpoint/2010/main" val="2527909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A6785B-831E-42E4-A1B2-D37E62574374}"/>
              </a:ext>
            </a:extLst>
          </p:cNvPr>
          <p:cNvSpPr/>
          <p:nvPr/>
        </p:nvSpPr>
        <p:spPr>
          <a:xfrm>
            <a:off x="1256790" y="3439793"/>
            <a:ext cx="9770491" cy="2246769"/>
          </a:xfrm>
          <a:prstGeom prst="rect">
            <a:avLst/>
          </a:prstGeom>
        </p:spPr>
        <p:txBody>
          <a:bodyPr wrap="square">
            <a:spAutoFit/>
          </a:bodyPr>
          <a:lstStyle/>
          <a:p>
            <a:r>
              <a:rPr lang="en-US" sz="2000" b="1" dirty="0"/>
              <a:t>Etymology: </a:t>
            </a:r>
            <a:r>
              <a:rPr lang="en-US" sz="2000" dirty="0"/>
              <a:t>&lt; classical Latin </a:t>
            </a:r>
            <a:r>
              <a:rPr lang="en-US" sz="2000" i="1" dirty="0" err="1">
                <a:solidFill>
                  <a:srgbClr val="FF0000"/>
                </a:solidFill>
              </a:rPr>
              <a:t>creāt</a:t>
            </a:r>
            <a:r>
              <a:rPr lang="en-US" sz="2000" i="1" dirty="0">
                <a:solidFill>
                  <a:srgbClr val="FF0000"/>
                </a:solidFill>
              </a:rPr>
              <a:t>-</a:t>
            </a:r>
            <a:r>
              <a:rPr lang="en-US" sz="2000" dirty="0"/>
              <a:t>, past participial stem (see </a:t>
            </a:r>
            <a:r>
              <a:rPr lang="en-US" sz="2000" cap="small" dirty="0">
                <a:hlinkClick r:id="rId2"/>
              </a:rPr>
              <a:t>-ate</a:t>
            </a:r>
            <a:r>
              <a:rPr lang="en-US" sz="2000" dirty="0">
                <a:hlinkClick r:id="rId2"/>
              </a:rPr>
              <a:t> </a:t>
            </a:r>
            <a:r>
              <a:rPr lang="en-US" sz="2000" i="1" dirty="0">
                <a:hlinkClick r:id="rId2"/>
              </a:rPr>
              <a:t>suffix</a:t>
            </a:r>
            <a:r>
              <a:rPr lang="en-US" sz="2000" i="1" baseline="30000" dirty="0">
                <a:hlinkClick r:id="rId2"/>
              </a:rPr>
              <a:t>3</a:t>
            </a:r>
            <a:r>
              <a:rPr lang="en-US" sz="2000" dirty="0"/>
              <a:t>) </a:t>
            </a:r>
            <a:r>
              <a:rPr lang="en-US" sz="2000" dirty="0">
                <a:solidFill>
                  <a:srgbClr val="FF0000"/>
                </a:solidFill>
              </a:rPr>
              <a:t>of </a:t>
            </a:r>
            <a:r>
              <a:rPr lang="en-US" sz="2000" i="1" dirty="0" err="1">
                <a:solidFill>
                  <a:srgbClr val="FF0000"/>
                </a:solidFill>
              </a:rPr>
              <a:t>creāre</a:t>
            </a:r>
            <a:r>
              <a:rPr lang="en-US" sz="2000" dirty="0">
                <a:solidFill>
                  <a:srgbClr val="FF0000"/>
                </a:solidFill>
              </a:rPr>
              <a:t> to procreate</a:t>
            </a:r>
            <a:r>
              <a:rPr lang="en-US" sz="2000" dirty="0"/>
              <a:t>, (of males</a:t>
            </a:r>
            <a:r>
              <a:rPr lang="en-US" sz="2000" dirty="0">
                <a:solidFill>
                  <a:srgbClr val="FF0000"/>
                </a:solidFill>
              </a:rPr>
              <a:t>) to beget</a:t>
            </a:r>
            <a:r>
              <a:rPr lang="en-US" sz="2000" dirty="0"/>
              <a:t>, (of females</a:t>
            </a:r>
            <a:r>
              <a:rPr lang="en-US" sz="2000" dirty="0">
                <a:solidFill>
                  <a:srgbClr val="FF0000"/>
                </a:solidFill>
              </a:rPr>
              <a:t>) to give birth</a:t>
            </a:r>
            <a:r>
              <a:rPr lang="en-US" sz="2000" dirty="0"/>
              <a:t>, (of God, Nature, etc.) </a:t>
            </a:r>
            <a:r>
              <a:rPr lang="en-US" sz="2000" dirty="0">
                <a:solidFill>
                  <a:srgbClr val="FF0000"/>
                </a:solidFill>
              </a:rPr>
              <a:t>to bring into being, to produce, to bring about, cause, to appoint. Compare Anglo-Norman </a:t>
            </a:r>
            <a:r>
              <a:rPr lang="en-US" sz="2000" i="1" dirty="0" err="1">
                <a:solidFill>
                  <a:srgbClr val="FF0000"/>
                </a:solidFill>
              </a:rPr>
              <a:t>creer</a:t>
            </a:r>
            <a:r>
              <a:rPr lang="en-US" sz="2000" dirty="0">
                <a:solidFill>
                  <a:srgbClr val="FF0000"/>
                </a:solidFill>
              </a:rPr>
              <a:t> , </a:t>
            </a:r>
            <a:r>
              <a:rPr lang="en-US" sz="2000" i="1" dirty="0">
                <a:solidFill>
                  <a:srgbClr val="FF0000"/>
                </a:solidFill>
              </a:rPr>
              <a:t>crier</a:t>
            </a:r>
            <a:r>
              <a:rPr lang="en-US" sz="2000" dirty="0">
                <a:solidFill>
                  <a:srgbClr val="FF0000"/>
                </a:solidFill>
              </a:rPr>
              <a:t> to create from nothing, to produce</a:t>
            </a:r>
            <a:r>
              <a:rPr lang="en-US" sz="2000" dirty="0"/>
              <a:t>, </a:t>
            </a:r>
            <a:r>
              <a:rPr lang="en-US" sz="1200" dirty="0"/>
              <a:t>make (12th cent. in Old French), to appoint or nominate (someone to a role, office, etc.) (early 14th cent.), and also Old Occitan </a:t>
            </a:r>
            <a:r>
              <a:rPr lang="en-US" sz="1200" i="1" dirty="0" err="1"/>
              <a:t>criar</a:t>
            </a:r>
            <a:r>
              <a:rPr lang="en-US" sz="1200" dirty="0"/>
              <a:t> , Catalan </a:t>
            </a:r>
            <a:r>
              <a:rPr lang="en-US" sz="1200" i="1" dirty="0" err="1"/>
              <a:t>crear</a:t>
            </a:r>
            <a:r>
              <a:rPr lang="en-US" sz="1200" dirty="0"/>
              <a:t> (14th cent.), Spanish </a:t>
            </a:r>
            <a:r>
              <a:rPr lang="en-US" sz="1200" i="1" dirty="0" err="1"/>
              <a:t>criar</a:t>
            </a:r>
            <a:r>
              <a:rPr lang="en-US" sz="1200" dirty="0"/>
              <a:t> (11th cent.; now only in spec. sense ‘to bring up, to raise’), </a:t>
            </a:r>
            <a:r>
              <a:rPr lang="en-US" sz="1200" i="1" dirty="0" err="1"/>
              <a:t>crear</a:t>
            </a:r>
            <a:r>
              <a:rPr lang="en-US" sz="1200" dirty="0"/>
              <a:t> (13th cent.), Portuguese </a:t>
            </a:r>
            <a:r>
              <a:rPr lang="en-US" sz="1200" i="1" dirty="0" err="1"/>
              <a:t>criar</a:t>
            </a:r>
            <a:r>
              <a:rPr lang="en-US" sz="1200" dirty="0"/>
              <a:t> (11th cent.), Italian </a:t>
            </a:r>
            <a:r>
              <a:rPr lang="en-US" sz="1200" i="1" dirty="0" err="1"/>
              <a:t>creare</a:t>
            </a:r>
            <a:r>
              <a:rPr lang="en-US" sz="1200" dirty="0"/>
              <a:t> (13th cent.). Compare </a:t>
            </a:r>
            <a:r>
              <a:rPr lang="en-US" sz="1200" cap="small" dirty="0">
                <a:hlinkClick r:id="rId3"/>
              </a:rPr>
              <a:t>create</a:t>
            </a:r>
            <a:r>
              <a:rPr lang="en-US" sz="1200" dirty="0">
                <a:hlinkClick r:id="rId3"/>
              </a:rPr>
              <a:t> </a:t>
            </a:r>
            <a:r>
              <a:rPr lang="en-US" sz="1200" i="1" dirty="0" err="1">
                <a:hlinkClick r:id="rId3"/>
              </a:rPr>
              <a:t>adj.</a:t>
            </a:r>
            <a:r>
              <a:rPr lang="en-US" sz="1200" dirty="0" err="1"/>
              <a:t>In</a:t>
            </a:r>
            <a:r>
              <a:rPr lang="en-US" sz="1200" dirty="0"/>
              <a:t> Middle English chiefly as past participle, usually in uninflected form, although sometimes with </a:t>
            </a:r>
            <a:r>
              <a:rPr lang="en-US" sz="1200" i="1" dirty="0"/>
              <a:t>-ed</a:t>
            </a:r>
            <a:r>
              <a:rPr lang="en-US" sz="1200" dirty="0"/>
              <a:t> . See quot. </a:t>
            </a:r>
            <a:r>
              <a:rPr lang="en-US" sz="1200" dirty="0">
                <a:hlinkClick r:id="rId4"/>
              </a:rPr>
              <a:t>?1457 at sense 2a</a:t>
            </a:r>
            <a:r>
              <a:rPr lang="en-US" sz="1200" dirty="0"/>
              <a:t> for an isolated Middle English use of the present stem (as infinitive, in a periphrastic past construction with </a:t>
            </a:r>
            <a:r>
              <a:rPr lang="en-US" sz="1200" cap="small" dirty="0">
                <a:hlinkClick r:id="rId5"/>
              </a:rPr>
              <a:t>do</a:t>
            </a:r>
            <a:r>
              <a:rPr lang="en-US" sz="1200" dirty="0">
                <a:hlinkClick r:id="rId5"/>
              </a:rPr>
              <a:t> </a:t>
            </a:r>
            <a:r>
              <a:rPr lang="en-US" sz="1200" i="1" dirty="0">
                <a:hlinkClick r:id="rId5"/>
              </a:rPr>
              <a:t>v.</a:t>
            </a:r>
            <a:r>
              <a:rPr lang="en-US" sz="1200" dirty="0"/>
              <a:t>). Uninflected past tense forms are found occasionally in Middle English (compare quot. </a:t>
            </a:r>
            <a:r>
              <a:rPr lang="en-US" sz="1200" dirty="0">
                <a:hlinkClick r:id="rId6"/>
              </a:rPr>
              <a:t>?</a:t>
            </a:r>
            <a:r>
              <a:rPr lang="en-US" sz="1200" i="1" dirty="0">
                <a:hlinkClick r:id="rId6"/>
              </a:rPr>
              <a:t>a</a:t>
            </a:r>
            <a:r>
              <a:rPr lang="en-US" sz="1200" dirty="0">
                <a:hlinkClick r:id="rId6"/>
              </a:rPr>
              <a:t>1475 at sense 2a</a:t>
            </a:r>
            <a:r>
              <a:rPr lang="en-US" sz="1200" dirty="0"/>
              <a:t>), and past tense forms in </a:t>
            </a:r>
            <a:r>
              <a:rPr lang="en-US" sz="1200" i="1" dirty="0"/>
              <a:t>-ed</a:t>
            </a:r>
            <a:r>
              <a:rPr lang="en-US" sz="1200" dirty="0"/>
              <a:t> are found from the 16th cent.</a:t>
            </a:r>
          </a:p>
        </p:txBody>
      </p:sp>
      <p:sp>
        <p:nvSpPr>
          <p:cNvPr id="3" name="Rectangle 2">
            <a:extLst>
              <a:ext uri="{FF2B5EF4-FFF2-40B4-BE49-F238E27FC236}">
                <a16:creationId xmlns:a16="http://schemas.microsoft.com/office/drawing/2014/main" id="{6F372227-ABB6-45FB-82F5-200EE80AAFB1}"/>
              </a:ext>
            </a:extLst>
          </p:cNvPr>
          <p:cNvSpPr/>
          <p:nvPr/>
        </p:nvSpPr>
        <p:spPr>
          <a:xfrm>
            <a:off x="1302510" y="1042710"/>
            <a:ext cx="1415772" cy="461665"/>
          </a:xfrm>
          <a:prstGeom prst="rect">
            <a:avLst/>
          </a:prstGeom>
        </p:spPr>
        <p:txBody>
          <a:bodyPr wrap="none">
            <a:spAutoFit/>
          </a:bodyPr>
          <a:lstStyle/>
          <a:p>
            <a:r>
              <a:rPr lang="en-US" sz="2400" dirty="0">
                <a:solidFill>
                  <a:srgbClr val="CC2127"/>
                </a:solidFill>
                <a:latin typeface="Georgia" panose="02040502050405020303" pitchFamily="18" charset="0"/>
              </a:rPr>
              <a:t>create, </a:t>
            </a:r>
            <a:r>
              <a:rPr lang="en-US" sz="2400" i="1" dirty="0">
                <a:solidFill>
                  <a:srgbClr val="CC2127"/>
                </a:solidFill>
                <a:latin typeface="Georgia" panose="02040502050405020303" pitchFamily="18" charset="0"/>
              </a:rPr>
              <a:t>v.</a:t>
            </a:r>
            <a:endParaRPr lang="en-US" sz="2400" b="0" i="0" dirty="0">
              <a:solidFill>
                <a:srgbClr val="CC2127"/>
              </a:solidFill>
              <a:effectLst/>
              <a:latin typeface="Georgia" panose="02040502050405020303" pitchFamily="18" charset="0"/>
            </a:endParaRPr>
          </a:p>
        </p:txBody>
      </p:sp>
      <p:sp>
        <p:nvSpPr>
          <p:cNvPr id="4" name="Rectangle 3">
            <a:extLst>
              <a:ext uri="{FF2B5EF4-FFF2-40B4-BE49-F238E27FC236}">
                <a16:creationId xmlns:a16="http://schemas.microsoft.com/office/drawing/2014/main" id="{70BD51E4-F460-42B0-966F-62CCCC1908A5}"/>
              </a:ext>
            </a:extLst>
          </p:cNvPr>
          <p:cNvSpPr/>
          <p:nvPr/>
        </p:nvSpPr>
        <p:spPr>
          <a:xfrm>
            <a:off x="1302510" y="2102752"/>
            <a:ext cx="10159239" cy="646331"/>
          </a:xfrm>
          <a:prstGeom prst="rect">
            <a:avLst/>
          </a:prstGeom>
        </p:spPr>
        <p:txBody>
          <a:bodyPr wrap="square">
            <a:spAutoFit/>
          </a:bodyPr>
          <a:lstStyle/>
          <a:p>
            <a:r>
              <a:rPr lang="en-US" b="1" dirty="0">
                <a:solidFill>
                  <a:srgbClr val="333333"/>
                </a:solidFill>
                <a:latin typeface="Georgia" panose="02040502050405020303" pitchFamily="18" charset="0"/>
              </a:rPr>
              <a:t>1.</a:t>
            </a:r>
            <a:r>
              <a:rPr lang="en-US" dirty="0">
                <a:solidFill>
                  <a:srgbClr val="333333"/>
                </a:solidFill>
                <a:latin typeface="Georgia" panose="02040502050405020303" pitchFamily="18" charset="0"/>
              </a:rPr>
              <a:t> Of a divine being or natural agency.</a:t>
            </a:r>
            <a:endParaRPr lang="en-US" b="1" dirty="0">
              <a:solidFill>
                <a:srgbClr val="333333"/>
              </a:solidFill>
              <a:latin typeface="Arial" panose="020B0604020202020204" pitchFamily="34" charset="0"/>
            </a:endParaRPr>
          </a:p>
          <a:p>
            <a:r>
              <a:rPr lang="en-US" b="1" dirty="0">
                <a:solidFill>
                  <a:srgbClr val="333333"/>
                </a:solidFill>
                <a:latin typeface="Georgia" panose="02040502050405020303" pitchFamily="18" charset="0"/>
              </a:rPr>
              <a:t>a.</a:t>
            </a:r>
            <a:r>
              <a:rPr lang="en-US" dirty="0">
                <a:solidFill>
                  <a:srgbClr val="333333"/>
                </a:solidFill>
                <a:latin typeface="Georgia" panose="02040502050405020303" pitchFamily="18" charset="0"/>
              </a:rPr>
              <a:t> </a:t>
            </a:r>
            <a:r>
              <a:rPr lang="en-US" i="1" dirty="0">
                <a:solidFill>
                  <a:srgbClr val="333333"/>
                </a:solidFill>
                <a:latin typeface="Georgia" panose="02040502050405020303" pitchFamily="18" charset="0"/>
              </a:rPr>
              <a:t>transitive</a:t>
            </a:r>
            <a:r>
              <a:rPr lang="en-US" dirty="0">
                <a:solidFill>
                  <a:srgbClr val="333333"/>
                </a:solidFill>
                <a:latin typeface="Georgia" panose="02040502050405020303" pitchFamily="18" charset="0"/>
              </a:rPr>
              <a:t>. </a:t>
            </a:r>
            <a:r>
              <a:rPr lang="en-US" b="1" dirty="0">
                <a:solidFill>
                  <a:srgbClr val="333333"/>
                </a:solidFill>
                <a:latin typeface="Georgia" panose="02040502050405020303" pitchFamily="18" charset="0"/>
              </a:rPr>
              <a:t>To bring into being, cause to exist</a:t>
            </a:r>
            <a:r>
              <a:rPr lang="en-US" dirty="0">
                <a:solidFill>
                  <a:srgbClr val="333333"/>
                </a:solidFill>
                <a:latin typeface="Georgia" panose="02040502050405020303" pitchFamily="18" charset="0"/>
              </a:rPr>
              <a:t>; </a:t>
            </a:r>
            <a:r>
              <a:rPr lang="en-US" i="1" dirty="0">
                <a:solidFill>
                  <a:srgbClr val="333333"/>
                </a:solidFill>
                <a:latin typeface="Georgia" panose="02040502050405020303" pitchFamily="18" charset="0"/>
              </a:rPr>
              <a:t>esp.</a:t>
            </a:r>
            <a:r>
              <a:rPr lang="en-US" dirty="0">
                <a:solidFill>
                  <a:srgbClr val="333333"/>
                </a:solidFill>
                <a:latin typeface="Georgia" panose="02040502050405020303" pitchFamily="18" charset="0"/>
              </a:rPr>
              <a:t> to produce where nothing was before.</a:t>
            </a:r>
            <a:endParaRPr lang="en-US" b="0" i="0" dirty="0">
              <a:solidFill>
                <a:srgbClr val="333333"/>
              </a:solidFill>
              <a:effectLst/>
              <a:latin typeface="Georgia" panose="02040502050405020303" pitchFamily="18" charset="0"/>
            </a:endParaRPr>
          </a:p>
        </p:txBody>
      </p:sp>
    </p:spTree>
    <p:extLst>
      <p:ext uri="{BB962C8B-B14F-4D97-AF65-F5344CB8AC3E}">
        <p14:creationId xmlns:p14="http://schemas.microsoft.com/office/powerpoint/2010/main" val="770727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0248" y="897664"/>
            <a:ext cx="3352801" cy="369332"/>
          </a:xfrm>
          <a:prstGeom prst="rect">
            <a:avLst/>
          </a:prstGeom>
          <a:noFill/>
        </p:spPr>
        <p:txBody>
          <a:bodyPr wrap="square" rtlCol="0">
            <a:spAutoFit/>
          </a:bodyPr>
          <a:lstStyle/>
          <a:p>
            <a:pPr>
              <a:spcAft>
                <a:spcPts val="600"/>
              </a:spcAft>
            </a:pPr>
            <a:r>
              <a:rPr lang="en-US" spc="300" dirty="0">
                <a:solidFill>
                  <a:srgbClr val="C55A11"/>
                </a:solidFill>
                <a:latin typeface="HelveticaNeueLT Std Cn" panose="020B0506030502030204" pitchFamily="34" charset="0"/>
              </a:rPr>
              <a:t>Stemma </a:t>
            </a:r>
            <a:r>
              <a:rPr lang="en-US" sz="1200" spc="300" dirty="0">
                <a:latin typeface="HelveticaNeueLT Std Cn" panose="020B0506030502030204" pitchFamily="34" charset="0"/>
              </a:rPr>
              <a:t>and</a:t>
            </a:r>
            <a:r>
              <a:rPr lang="en-US" spc="300" dirty="0">
                <a:latin typeface="HelveticaNeueLT Std Cn" panose="020B0506030502030204" pitchFamily="34" charset="0"/>
              </a:rPr>
              <a:t> </a:t>
            </a:r>
            <a:r>
              <a:rPr lang="en-US" spc="300" dirty="0" err="1">
                <a:solidFill>
                  <a:srgbClr val="C55A11"/>
                </a:solidFill>
                <a:latin typeface="HelveticaNeueLT Std Cn" panose="020B0506030502030204" pitchFamily="34" charset="0"/>
              </a:rPr>
              <a:t>Stemmatics</a:t>
            </a:r>
            <a:endParaRPr lang="en-US" sz="1200" spc="300" dirty="0">
              <a:latin typeface="HelveticaNeueLT Std Cn" panose="020B0506030502030204" pitchFamily="34" charset="0"/>
            </a:endParaRPr>
          </a:p>
        </p:txBody>
      </p:sp>
      <p:grpSp>
        <p:nvGrpSpPr>
          <p:cNvPr id="11" name="Group 10"/>
          <p:cNvGrpSpPr/>
          <p:nvPr/>
        </p:nvGrpSpPr>
        <p:grpSpPr>
          <a:xfrm>
            <a:off x="3762404" y="1887318"/>
            <a:ext cx="6982833" cy="4253930"/>
            <a:chOff x="4463381" y="1965858"/>
            <a:chExt cx="6982833" cy="4253930"/>
          </a:xfrm>
        </p:grpSpPr>
        <p:grpSp>
          <p:nvGrpSpPr>
            <p:cNvPr id="5" name="Group 4"/>
            <p:cNvGrpSpPr/>
            <p:nvPr/>
          </p:nvGrpSpPr>
          <p:grpSpPr>
            <a:xfrm>
              <a:off x="4463381" y="1965858"/>
              <a:ext cx="6982833" cy="3852280"/>
              <a:chOff x="3214979" y="2304766"/>
              <a:chExt cx="6982833" cy="3852280"/>
            </a:xfrm>
          </p:grpSpPr>
          <p:pic>
            <p:nvPicPr>
              <p:cNvPr id="2" name="Picture 1"/>
              <p:cNvPicPr>
                <a:picLocks noChangeAspect="1"/>
              </p:cNvPicPr>
              <p:nvPr/>
            </p:nvPicPr>
            <p:blipFill rotWithShape="1">
              <a:blip r:embed="rId2"/>
              <a:srcRect t="9254"/>
              <a:stretch/>
            </p:blipFill>
            <p:spPr>
              <a:xfrm>
                <a:off x="3214979" y="2304766"/>
                <a:ext cx="6982833" cy="3852280"/>
              </a:xfrm>
              <a:prstGeom prst="rect">
                <a:avLst/>
              </a:prstGeom>
            </p:spPr>
          </p:pic>
          <p:sp>
            <p:nvSpPr>
              <p:cNvPr id="4" name="Rectangle 3"/>
              <p:cNvSpPr/>
              <p:nvPr/>
            </p:nvSpPr>
            <p:spPr>
              <a:xfrm>
                <a:off x="4125314" y="2367254"/>
                <a:ext cx="971913" cy="632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5345694" y="5819678"/>
              <a:ext cx="5843005" cy="400110"/>
            </a:xfrm>
            <a:prstGeom prst="rect">
              <a:avLst/>
            </a:prstGeom>
          </p:spPr>
          <p:txBody>
            <a:bodyPr wrap="square">
              <a:spAutoFit/>
            </a:bodyPr>
            <a:lstStyle/>
            <a:p>
              <a:r>
                <a:rPr lang="en-US" sz="1000" i="1" dirty="0"/>
                <a:t>The Cambridge Companion to Textual Scholarship </a:t>
              </a:r>
              <a:r>
                <a:rPr lang="en-US" sz="1000" dirty="0"/>
                <a:t>(Cambridge Companions to Literature) (Page 30). Cambridge University Press. (2013-05-09). Kindle Edition. </a:t>
              </a:r>
            </a:p>
          </p:txBody>
        </p:sp>
      </p:grpSp>
      <p:grpSp>
        <p:nvGrpSpPr>
          <p:cNvPr id="9" name="Group 8"/>
          <p:cNvGrpSpPr/>
          <p:nvPr/>
        </p:nvGrpSpPr>
        <p:grpSpPr>
          <a:xfrm>
            <a:off x="1139149" y="2101947"/>
            <a:ext cx="1683477" cy="2557862"/>
            <a:chOff x="903870" y="1591826"/>
            <a:chExt cx="1763101" cy="2615642"/>
          </a:xfrm>
        </p:grpSpPr>
        <p:pic>
          <p:nvPicPr>
            <p:cNvPr id="7" name="Picture 2" descr="https://upload.wikimedia.org/wikipedia/commons/c/c3/Karl_Lachmann_-_Imagines_philologor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93" y="1591826"/>
              <a:ext cx="1715857" cy="20546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03870" y="3672429"/>
              <a:ext cx="1763101" cy="535039"/>
            </a:xfrm>
            <a:prstGeom prst="rect">
              <a:avLst/>
            </a:prstGeom>
          </p:spPr>
          <p:txBody>
            <a:bodyPr wrap="square">
              <a:spAutoFit/>
            </a:bodyPr>
            <a:lstStyle/>
            <a:p>
              <a:pPr algn="ctr"/>
              <a:r>
                <a:rPr lang="en-US" sz="1600" dirty="0"/>
                <a:t>Karl </a:t>
              </a:r>
              <a:r>
                <a:rPr lang="en-US" sz="1600" dirty="0" err="1"/>
                <a:t>Lachmann</a:t>
              </a:r>
              <a:endParaRPr lang="en-US" sz="1600" dirty="0"/>
            </a:p>
            <a:p>
              <a:pPr algn="ctr"/>
              <a:r>
                <a:rPr lang="en-US" sz="1200" dirty="0"/>
                <a:t> (1793 – 1851)</a:t>
              </a:r>
            </a:p>
          </p:txBody>
        </p:sp>
      </p:grpSp>
    </p:spTree>
    <p:extLst>
      <p:ext uri="{BB962C8B-B14F-4D97-AF65-F5344CB8AC3E}">
        <p14:creationId xmlns:p14="http://schemas.microsoft.com/office/powerpoint/2010/main" val="3493320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516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1127" y="1702514"/>
            <a:ext cx="390021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90" normalizeH="0" baseline="0" noProof="0" dirty="0">
                <a:ln>
                  <a:noFill/>
                </a:ln>
                <a:solidFill>
                  <a:prstClr val="black"/>
                </a:solidFill>
                <a:effectLst/>
                <a:uLnTx/>
                <a:uFillTx/>
                <a:latin typeface="HelveticaNeueLT Std Med Cn" panose="020B0606030502030204" pitchFamily="34" charset="0"/>
                <a:ea typeface="+mn-ea"/>
                <a:cs typeface="+mn-cs"/>
              </a:rPr>
              <a:t>Bibliography</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7412530" y="3131842"/>
            <a:ext cx="2409372" cy="25955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Bibliography is the discipline that studies texts as recorded forms, and the processes of their transmission, including their production and reception.”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D. F. McKenzie. </a:t>
            </a:r>
            <a:r>
              <a:rPr kumimoji="0" lang="en-US" sz="1200" b="0" i="1"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Bibliography and the Sociology of Texts</a:t>
            </a:r>
            <a:r>
              <a:rPr kumimoji="0" lang="en-US" sz="12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 (Kindle Locations 135-136). Kindle Edition.</a:t>
            </a:r>
            <a:r>
              <a:rPr kumimoji="0" lang="en-US" sz="24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	</a:t>
            </a:r>
          </a:p>
        </p:txBody>
      </p:sp>
      <p:sp>
        <p:nvSpPr>
          <p:cNvPr id="4" name="Rectangle 3"/>
          <p:cNvSpPr/>
          <p:nvPr/>
        </p:nvSpPr>
        <p:spPr>
          <a:xfrm>
            <a:off x="3553977" y="3131842"/>
            <a:ext cx="5407249"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6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Βιβλιογραϕία</a:t>
            </a:r>
            <a:r>
              <a:rPr kumimoji="0" lang="en-US" sz="36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    book-writing</a:t>
            </a:r>
            <a:endParaRPr kumimoji="0" lang="en-US" sz="2000" b="0" i="0" u="none" strike="noStrike" kern="1200" cap="none" spc="590" normalizeH="0" baseline="0" noProof="0" dirty="0">
              <a:ln>
                <a:noFill/>
              </a:ln>
              <a:solidFill>
                <a:prstClr val="black"/>
              </a:solidFill>
              <a:effectLst/>
              <a:uLnTx/>
              <a:uFillTx/>
              <a:latin typeface="HelveticaNeueLT Std Med Cn" panose="020B06060305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590" normalizeH="0" baseline="0" noProof="0" dirty="0">
              <a:ln>
                <a:noFill/>
              </a:ln>
              <a:solidFill>
                <a:prstClr val="black"/>
              </a:solidFill>
              <a:effectLst/>
              <a:uLnTx/>
              <a:uFillTx/>
              <a:latin typeface="HelveticaNeueLT Std Med Cn" panose="020B06060305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90" normalizeH="0" baseline="0" noProof="0" dirty="0">
                <a:ln>
                  <a:noFill/>
                </a:ln>
                <a:solidFill>
                  <a:prstClr val="black"/>
                </a:solidFill>
                <a:effectLst/>
                <a:uLnTx/>
                <a:uFillTx/>
                <a:latin typeface="HelveticaNeueLT Std Med Cn" panose="020B0606030502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90" normalizeH="0" baseline="0" noProof="0" dirty="0">
                <a:ln>
                  <a:noFill/>
                </a:ln>
                <a:solidFill>
                  <a:prstClr val="black"/>
                </a:solidFill>
                <a:effectLst/>
                <a:uLnTx/>
                <a:uFillTx/>
                <a:latin typeface="HelveticaNeueLT Std Med Cn" panose="020B0606030502030204" pitchFamily="34" charset="0"/>
                <a:ea typeface="+mn-ea"/>
                <a:cs typeface="+mn-cs"/>
              </a:rPr>
              <a:t>	the writing out of books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017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58553" y="780017"/>
            <a:ext cx="2608730" cy="5253654"/>
            <a:chOff x="4558553" y="887594"/>
            <a:chExt cx="2608730" cy="5253654"/>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8553" y="887594"/>
              <a:ext cx="2608730" cy="4432961"/>
            </a:xfrm>
            <a:prstGeom prst="rect">
              <a:avLst/>
            </a:prstGeom>
          </p:spPr>
        </p:pic>
        <p:sp>
          <p:nvSpPr>
            <p:cNvPr id="3" name="Rectangle 2"/>
            <p:cNvSpPr/>
            <p:nvPr/>
          </p:nvSpPr>
          <p:spPr>
            <a:xfrm>
              <a:off x="4824099" y="5587250"/>
              <a:ext cx="2343184" cy="553998"/>
            </a:xfrm>
            <a:prstGeom prst="rect">
              <a:avLst/>
            </a:prstGeom>
          </p:spPr>
          <p:txBody>
            <a:bodyPr wrap="square">
              <a:spAutoFit/>
            </a:bodyPr>
            <a:lstStyle/>
            <a:p>
              <a:r>
                <a:rPr lang="en-US" sz="1000" dirty="0"/>
                <a:t>Image from Darwin’s notebook, </a:t>
              </a:r>
            </a:p>
            <a:p>
              <a:r>
                <a:rPr lang="en-US" sz="1000" dirty="0" err="1"/>
                <a:t>source:https</a:t>
              </a:r>
              <a:r>
                <a:rPr lang="en-US" sz="1000" dirty="0"/>
                <a:t>://commons.wikimedia.org/wiki/File%3ADarwin_tree.png</a:t>
              </a:r>
            </a:p>
          </p:txBody>
        </p:sp>
      </p:grpSp>
    </p:spTree>
    <p:extLst>
      <p:ext uri="{BB962C8B-B14F-4D97-AF65-F5344CB8AC3E}">
        <p14:creationId xmlns:p14="http://schemas.microsoft.com/office/powerpoint/2010/main" val="4193808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91559" y="1333499"/>
            <a:ext cx="5115177" cy="2595893"/>
            <a:chOff x="3214979" y="2026227"/>
            <a:chExt cx="6982833" cy="3543707"/>
          </a:xfrm>
        </p:grpSpPr>
        <p:pic>
          <p:nvPicPr>
            <p:cNvPr id="9" name="Picture 8"/>
            <p:cNvPicPr>
              <a:picLocks noChangeAspect="1"/>
            </p:cNvPicPr>
            <p:nvPr/>
          </p:nvPicPr>
          <p:blipFill rotWithShape="1">
            <a:blip r:embed="rId2"/>
            <a:srcRect t="9254" b="13831"/>
            <a:stretch/>
          </p:blipFill>
          <p:spPr>
            <a:xfrm>
              <a:off x="3214979" y="2304766"/>
              <a:ext cx="6982833" cy="3265168"/>
            </a:xfrm>
            <a:prstGeom prst="rect">
              <a:avLst/>
            </a:prstGeom>
          </p:spPr>
        </p:pic>
        <p:sp>
          <p:nvSpPr>
            <p:cNvPr id="10" name="Rectangle 9"/>
            <p:cNvSpPr/>
            <p:nvPr/>
          </p:nvSpPr>
          <p:spPr>
            <a:xfrm>
              <a:off x="3616036" y="2026227"/>
              <a:ext cx="1401280" cy="829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612337" y="4412072"/>
            <a:ext cx="6096000" cy="2308324"/>
          </a:xfrm>
          <a:prstGeom prst="rect">
            <a:avLst/>
          </a:prstGeom>
        </p:spPr>
        <p:txBody>
          <a:bodyPr>
            <a:spAutoFit/>
          </a:bodyPr>
          <a:lstStyle/>
          <a:p>
            <a:r>
              <a:rPr lang="en-US" sz="2400" dirty="0"/>
              <a:t>“Greg’s authority [was] …  rooted in classical and medievalist methodologies of textual criticism[; it] pivoted on the organicist historicism of </a:t>
            </a:r>
            <a:r>
              <a:rPr lang="en-US" sz="2400" dirty="0" err="1"/>
              <a:t>stemmatics</a:t>
            </a:r>
            <a:r>
              <a:rPr lang="en-US" sz="2400" dirty="0"/>
              <a:t>.” </a:t>
            </a:r>
          </a:p>
          <a:p>
            <a:endParaRPr lang="en-US" sz="2400" dirty="0"/>
          </a:p>
          <a:p>
            <a:r>
              <a:rPr lang="en-US" sz="1200" dirty="0"/>
              <a:t>(2013-05-09). The Cambridge Companion to Textual Scholarship (Cambridge Companions to Literature) (Page 79). Cambridge University Press. Kindle Edition.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702" y="4310249"/>
            <a:ext cx="1241629" cy="197729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276" y="3431509"/>
            <a:ext cx="2399214" cy="2983234"/>
          </a:xfrm>
          <a:prstGeom prst="rect">
            <a:avLst/>
          </a:prstGeom>
        </p:spPr>
      </p:pic>
      <p:sp>
        <p:nvSpPr>
          <p:cNvPr id="6" name="TextBox 5"/>
          <p:cNvSpPr txBox="1"/>
          <p:nvPr/>
        </p:nvSpPr>
        <p:spPr>
          <a:xfrm>
            <a:off x="880249" y="897664"/>
            <a:ext cx="2989118" cy="646331"/>
          </a:xfrm>
          <a:prstGeom prst="rect">
            <a:avLst/>
          </a:prstGeom>
          <a:noFill/>
        </p:spPr>
        <p:txBody>
          <a:bodyPr wrap="square" rtlCol="0">
            <a:spAutoFit/>
          </a:bodyPr>
          <a:lstStyle/>
          <a:p>
            <a:pPr>
              <a:spcAft>
                <a:spcPts val="600"/>
              </a:spcAft>
            </a:pPr>
            <a:r>
              <a:rPr lang="en-US" spc="300" dirty="0">
                <a:solidFill>
                  <a:srgbClr val="C55A11"/>
                </a:solidFill>
                <a:latin typeface="HelveticaNeueLT Std Cn" panose="020B0506030502030204" pitchFamily="34" charset="0"/>
              </a:rPr>
              <a:t>New Bibliography </a:t>
            </a:r>
            <a:r>
              <a:rPr lang="en-US" sz="1200" spc="300" dirty="0">
                <a:latin typeface="HelveticaNeueLT Std Cn" panose="020B0506030502030204" pitchFamily="34" charset="0"/>
              </a:rPr>
              <a:t>and</a:t>
            </a:r>
            <a:r>
              <a:rPr lang="en-US" spc="300" dirty="0">
                <a:latin typeface="HelveticaNeueLT Std Cn" panose="020B0506030502030204" pitchFamily="34" charset="0"/>
              </a:rPr>
              <a:t> </a:t>
            </a:r>
            <a:r>
              <a:rPr lang="en-US" spc="300" dirty="0">
                <a:solidFill>
                  <a:srgbClr val="C55A11"/>
                </a:solidFill>
                <a:latin typeface="HelveticaNeueLT Std Cn" panose="020B0506030502030204" pitchFamily="34" charset="0"/>
              </a:rPr>
              <a:t>Analytical Bibliography</a:t>
            </a:r>
            <a:endParaRPr lang="en-US" sz="1200" spc="300" dirty="0">
              <a:latin typeface="HelveticaNeueLT Std Cn" panose="020B0506030502030204" pitchFamily="34" charset="0"/>
            </a:endParaRPr>
          </a:p>
        </p:txBody>
      </p:sp>
      <p:sp>
        <p:nvSpPr>
          <p:cNvPr id="7" name="Rectangle 6"/>
          <p:cNvSpPr/>
          <p:nvPr/>
        </p:nvSpPr>
        <p:spPr>
          <a:xfrm>
            <a:off x="6096000" y="251333"/>
            <a:ext cx="6096000" cy="2585323"/>
          </a:xfrm>
          <a:prstGeom prst="rect">
            <a:avLst/>
          </a:prstGeom>
        </p:spPr>
        <p:txBody>
          <a:bodyPr>
            <a:spAutoFit/>
          </a:bodyPr>
          <a:lstStyle/>
          <a:p>
            <a:pPr lvl="0"/>
            <a:endParaRPr lang="en-US" sz="2400" dirty="0">
              <a:solidFill>
                <a:prstClr val="black"/>
              </a:solidFill>
            </a:endParaRPr>
          </a:p>
          <a:p>
            <a:pPr lvl="0"/>
            <a:r>
              <a:rPr lang="en-US" sz="2400" dirty="0">
                <a:solidFill>
                  <a:prstClr val="black"/>
                </a:solidFill>
              </a:rPr>
              <a:t>[Books] are products of a particular manufacturing or technical process, and the study of that process for printed texts is usually called </a:t>
            </a:r>
            <a:r>
              <a:rPr lang="en-US" sz="2400" i="1" dirty="0">
                <a:solidFill>
                  <a:prstClr val="black"/>
                </a:solidFill>
              </a:rPr>
              <a:t>analytical bibliography</a:t>
            </a:r>
            <a:r>
              <a:rPr lang="en-US" sz="2400" dirty="0">
                <a:solidFill>
                  <a:prstClr val="black"/>
                </a:solidFill>
              </a:rPr>
              <a:t>.” </a:t>
            </a:r>
          </a:p>
          <a:p>
            <a:pPr lvl="0"/>
            <a:endParaRPr lang="en-US" dirty="0">
              <a:solidFill>
                <a:prstClr val="black"/>
              </a:solidFill>
            </a:endParaRPr>
          </a:p>
          <a:p>
            <a:pPr lvl="0"/>
            <a:r>
              <a:rPr lang="en-US" sz="1200" dirty="0" err="1">
                <a:solidFill>
                  <a:prstClr val="black"/>
                </a:solidFill>
              </a:rPr>
              <a:t>Greetham</a:t>
            </a:r>
            <a:r>
              <a:rPr lang="en-US" sz="1200" dirty="0">
                <a:solidFill>
                  <a:prstClr val="black"/>
                </a:solidFill>
              </a:rPr>
              <a:t>, David (2013-01-11). Textual Scholarship: An Introduction (Garland Reference Library of the Humanities) (Kindle Locations 438-441). Taylor and Francis. Kindle Edition. </a:t>
            </a:r>
          </a:p>
        </p:txBody>
      </p:sp>
    </p:spTree>
    <p:extLst>
      <p:ext uri="{BB962C8B-B14F-4D97-AF65-F5344CB8AC3E}">
        <p14:creationId xmlns:p14="http://schemas.microsoft.com/office/powerpoint/2010/main" val="2062707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0"/>
            <a:ext cx="9144000" cy="6858000"/>
          </a:xfrm>
          <a:prstGeom prst="rect">
            <a:avLst/>
          </a:prstGeom>
        </p:spPr>
      </p:pic>
      <p:sp>
        <p:nvSpPr>
          <p:cNvPr id="4" name="Rectangle 3"/>
          <p:cNvSpPr/>
          <p:nvPr/>
        </p:nvSpPr>
        <p:spPr>
          <a:xfrm>
            <a:off x="2340170" y="985674"/>
            <a:ext cx="5559229" cy="1567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64712" y="1199001"/>
            <a:ext cx="2989118" cy="723275"/>
          </a:xfrm>
          <a:prstGeom prst="rect">
            <a:avLst/>
          </a:prstGeom>
          <a:noFill/>
        </p:spPr>
        <p:txBody>
          <a:bodyPr wrap="square" rtlCol="0">
            <a:spAutoFit/>
          </a:bodyPr>
          <a:lstStyle/>
          <a:p>
            <a:pPr>
              <a:spcAft>
                <a:spcPts val="600"/>
              </a:spcAft>
            </a:pPr>
            <a:r>
              <a:rPr lang="en-US" sz="1200" spc="300" dirty="0">
                <a:latin typeface="HelveticaNeueLT Std Cn" panose="020B0506030502030204" pitchFamily="34" charset="0"/>
              </a:rPr>
              <a:t>The</a:t>
            </a:r>
            <a:r>
              <a:rPr lang="en-US" spc="300" dirty="0">
                <a:latin typeface="HelveticaNeueLT Std Cn" panose="020B0506030502030204" pitchFamily="34" charset="0"/>
              </a:rPr>
              <a:t> </a:t>
            </a:r>
            <a:r>
              <a:rPr lang="en-US" spc="300" dirty="0">
                <a:solidFill>
                  <a:srgbClr val="C55A11"/>
                </a:solidFill>
                <a:latin typeface="HelveticaNeueLT Std Cn" panose="020B0506030502030204" pitchFamily="34" charset="0"/>
              </a:rPr>
              <a:t>Sociology</a:t>
            </a:r>
            <a:r>
              <a:rPr lang="en-US" spc="300" dirty="0">
                <a:latin typeface="HelveticaNeueLT Std Cn" panose="020B0506030502030204" pitchFamily="34" charset="0"/>
              </a:rPr>
              <a:t> </a:t>
            </a:r>
            <a:r>
              <a:rPr lang="en-US" sz="1200" spc="300" dirty="0">
                <a:latin typeface="HelveticaNeueLT Std Cn" panose="020B0506030502030204" pitchFamily="34" charset="0"/>
              </a:rPr>
              <a:t>and</a:t>
            </a:r>
            <a:r>
              <a:rPr lang="en-US" spc="300" dirty="0">
                <a:latin typeface="HelveticaNeueLT Std Cn" panose="020B0506030502030204" pitchFamily="34" charset="0"/>
              </a:rPr>
              <a:t> </a:t>
            </a:r>
          </a:p>
          <a:p>
            <a:pPr>
              <a:spcAft>
                <a:spcPts val="1200"/>
              </a:spcAft>
            </a:pPr>
            <a:r>
              <a:rPr lang="en-US" spc="300" dirty="0">
                <a:solidFill>
                  <a:srgbClr val="C55A11"/>
                </a:solidFill>
                <a:latin typeface="HelveticaNeueLT Std Cn" panose="020B0506030502030204" pitchFamily="34" charset="0"/>
              </a:rPr>
              <a:t>Socialization</a:t>
            </a:r>
            <a:r>
              <a:rPr lang="en-US" spc="300" dirty="0">
                <a:latin typeface="HelveticaNeueLT Std Cn" panose="020B0506030502030204" pitchFamily="34" charset="0"/>
              </a:rPr>
              <a:t> </a:t>
            </a:r>
            <a:r>
              <a:rPr lang="en-US" sz="1200" spc="300" dirty="0">
                <a:latin typeface="HelveticaNeueLT Std Cn" panose="020B0506030502030204" pitchFamily="34" charset="0"/>
              </a:rPr>
              <a:t>of</a:t>
            </a:r>
            <a:r>
              <a:rPr lang="en-US" spc="300" dirty="0">
                <a:latin typeface="HelveticaNeueLT Std Cn" panose="020B0506030502030204" pitchFamily="34" charset="0"/>
              </a:rPr>
              <a:t> Texts</a:t>
            </a:r>
            <a:endParaRPr lang="en-US" sz="1200" spc="300" dirty="0">
              <a:latin typeface="HelveticaNeueLT Std Cn" panose="020B0506030502030204" pitchFamily="34" charset="0"/>
            </a:endParaRPr>
          </a:p>
        </p:txBody>
      </p:sp>
      <p:grpSp>
        <p:nvGrpSpPr>
          <p:cNvPr id="5" name="Group 4"/>
          <p:cNvGrpSpPr/>
          <p:nvPr/>
        </p:nvGrpSpPr>
        <p:grpSpPr>
          <a:xfrm>
            <a:off x="1404279" y="3118946"/>
            <a:ext cx="1354992" cy="1586404"/>
            <a:chOff x="642384" y="3535362"/>
            <a:chExt cx="2892425" cy="3896482"/>
          </a:xfrm>
        </p:grpSpPr>
        <p:pic>
          <p:nvPicPr>
            <p:cNvPr id="6" name="Picture 8" descr="D.F. McKenzie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560" y="3535362"/>
              <a:ext cx="2247900" cy="28003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42384" y="6335713"/>
              <a:ext cx="2892425" cy="1096131"/>
            </a:xfrm>
            <a:prstGeom prst="rect">
              <a:avLst/>
            </a:prstGeom>
          </p:spPr>
          <p:txBody>
            <a:bodyPr wrap="square">
              <a:spAutoFit/>
            </a:bodyPr>
            <a:lstStyle/>
            <a:p>
              <a:r>
                <a:rPr lang="en-US" sz="1200" dirty="0">
                  <a:solidFill>
                    <a:srgbClr val="C55A11"/>
                  </a:solidFill>
                </a:rPr>
                <a:t>Don McKenzie </a:t>
              </a:r>
              <a:r>
                <a:rPr lang="en-US" sz="1100" dirty="0">
                  <a:solidFill>
                    <a:srgbClr val="000000"/>
                  </a:solidFill>
                </a:rPr>
                <a:t>(1931-1999)</a:t>
              </a:r>
              <a:endParaRPr lang="en-US" sz="1100" dirty="0">
                <a:solidFill>
                  <a:srgbClr val="000000"/>
                </a:solidFill>
                <a:latin typeface="Times New Roman" panose="02020603050405020304" pitchFamily="18" charset="0"/>
              </a:endParaRPr>
            </a:p>
          </p:txBody>
        </p:sp>
      </p:grpSp>
    </p:spTree>
    <p:extLst>
      <p:ext uri="{BB962C8B-B14F-4D97-AF65-F5344CB8AC3E}">
        <p14:creationId xmlns:p14="http://schemas.microsoft.com/office/powerpoint/2010/main" val="4168486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4712" y="1199001"/>
            <a:ext cx="2989118" cy="723275"/>
          </a:xfrm>
          <a:prstGeom prst="rect">
            <a:avLst/>
          </a:prstGeom>
          <a:noFill/>
        </p:spPr>
        <p:txBody>
          <a:bodyPr wrap="square" rtlCol="0">
            <a:spAutoFit/>
          </a:bodyPr>
          <a:lstStyle/>
          <a:p>
            <a:pPr>
              <a:spcAft>
                <a:spcPts val="600"/>
              </a:spcAft>
            </a:pPr>
            <a:r>
              <a:rPr lang="en-US" spc="300" dirty="0">
                <a:solidFill>
                  <a:srgbClr val="C55A11"/>
                </a:solidFill>
                <a:latin typeface="HelveticaNeueLT Std Cn" panose="020B0506030502030204" pitchFamily="34" charset="0"/>
              </a:rPr>
              <a:t>Genetic Criticism</a:t>
            </a:r>
            <a:r>
              <a:rPr lang="en-US" spc="300" dirty="0">
                <a:latin typeface="HelveticaNeueLT Std Cn" panose="020B0506030502030204" pitchFamily="34" charset="0"/>
              </a:rPr>
              <a:t> </a:t>
            </a:r>
            <a:r>
              <a:rPr lang="en-US" sz="1200" spc="300" dirty="0">
                <a:latin typeface="HelveticaNeueLT Std Cn" panose="020B0506030502030204" pitchFamily="34" charset="0"/>
              </a:rPr>
              <a:t>and</a:t>
            </a:r>
            <a:r>
              <a:rPr lang="en-US" spc="300" dirty="0">
                <a:latin typeface="HelveticaNeueLT Std Cn" panose="020B0506030502030204" pitchFamily="34" charset="0"/>
              </a:rPr>
              <a:t> </a:t>
            </a:r>
          </a:p>
          <a:p>
            <a:pPr>
              <a:spcAft>
                <a:spcPts val="1200"/>
              </a:spcAft>
            </a:pPr>
            <a:r>
              <a:rPr lang="en-US" spc="300" dirty="0">
                <a:solidFill>
                  <a:srgbClr val="C55A11"/>
                </a:solidFill>
                <a:latin typeface="HelveticaNeueLT Std Cn" panose="020B0506030502030204" pitchFamily="34" charset="0"/>
              </a:rPr>
              <a:t>Cyborg </a:t>
            </a:r>
            <a:r>
              <a:rPr lang="en-US" spc="300" dirty="0">
                <a:solidFill>
                  <a:schemeClr val="accent2">
                    <a:lumMod val="75000"/>
                  </a:schemeClr>
                </a:solidFill>
                <a:latin typeface="HelveticaNeueLT Std Cn" panose="020B0506030502030204" pitchFamily="34" charset="0"/>
              </a:rPr>
              <a:t>Textualities</a:t>
            </a:r>
            <a:endParaRPr lang="en-US" sz="1200" spc="300" dirty="0">
              <a:solidFill>
                <a:schemeClr val="accent2">
                  <a:lumMod val="75000"/>
                </a:schemeClr>
              </a:solidFill>
              <a:latin typeface="HelveticaNeueLT Std Cn" panose="020B0506030502030204" pitchFamily="34" charset="0"/>
            </a:endParaRPr>
          </a:p>
        </p:txBody>
      </p:sp>
      <p:grpSp>
        <p:nvGrpSpPr>
          <p:cNvPr id="7" name="Group 6"/>
          <p:cNvGrpSpPr/>
          <p:nvPr/>
        </p:nvGrpSpPr>
        <p:grpSpPr>
          <a:xfrm>
            <a:off x="3371000" y="2334639"/>
            <a:ext cx="8274900" cy="4297818"/>
            <a:chOff x="3167800" y="2194939"/>
            <a:chExt cx="8274900" cy="4297818"/>
          </a:xfrm>
        </p:grpSpPr>
        <p:pic>
          <p:nvPicPr>
            <p:cNvPr id="3" name="Picture 2"/>
            <p:cNvPicPr>
              <a:picLocks noChangeAspect="1"/>
            </p:cNvPicPr>
            <p:nvPr/>
          </p:nvPicPr>
          <p:blipFill>
            <a:blip r:embed="rId2"/>
            <a:stretch>
              <a:fillRect/>
            </a:stretch>
          </p:blipFill>
          <p:spPr>
            <a:xfrm>
              <a:off x="3167800" y="2245739"/>
              <a:ext cx="4713243" cy="3516348"/>
            </a:xfrm>
            <a:prstGeom prst="rect">
              <a:avLst/>
            </a:prstGeom>
          </p:spPr>
        </p:pic>
        <p:sp>
          <p:nvSpPr>
            <p:cNvPr id="5" name="Rectangle 4"/>
            <p:cNvSpPr/>
            <p:nvPr/>
          </p:nvSpPr>
          <p:spPr>
            <a:xfrm>
              <a:off x="8293100" y="2194939"/>
              <a:ext cx="3149600" cy="3693319"/>
            </a:xfrm>
            <a:prstGeom prst="rect">
              <a:avLst/>
            </a:prstGeom>
          </p:spPr>
          <p:txBody>
            <a:bodyPr wrap="square">
              <a:spAutoFit/>
            </a:bodyPr>
            <a:lstStyle/>
            <a:p>
              <a:r>
                <a:rPr lang="en-US" dirty="0">
                  <a:ea typeface="Malgun Gothic" panose="020B0503020000020004" pitchFamily="34" charset="-127"/>
                </a:rPr>
                <a:t>Analogies have often been drawn between the human body and the physical text. But the metaphor shifts significantly with the image of the “cyborg” body posited by Donna </a:t>
              </a:r>
              <a:r>
                <a:rPr lang="en-US" dirty="0" err="1">
                  <a:ea typeface="Malgun Gothic" panose="020B0503020000020004" pitchFamily="34" charset="-127"/>
                </a:rPr>
                <a:t>Haraway</a:t>
              </a:r>
              <a:r>
                <a:rPr lang="en-US" dirty="0">
                  <a:ea typeface="Malgun Gothic" panose="020B0503020000020004" pitchFamily="34" charset="-127"/>
                </a:rPr>
                <a:t>: the cyborg challenges naturalized genealogies of (textual) transmission from generation to generation, underscoring the body’s construction through purposeful interventions. </a:t>
              </a:r>
              <a:endParaRPr lang="en-US" dirty="0"/>
            </a:p>
          </p:txBody>
        </p:sp>
        <p:sp>
          <p:nvSpPr>
            <p:cNvPr id="6" name="Rectangle 5"/>
            <p:cNvSpPr/>
            <p:nvPr/>
          </p:nvSpPr>
          <p:spPr>
            <a:xfrm>
              <a:off x="3167800" y="5892593"/>
              <a:ext cx="4871300" cy="600164"/>
            </a:xfrm>
            <a:prstGeom prst="rect">
              <a:avLst/>
            </a:prstGeom>
          </p:spPr>
          <p:txBody>
            <a:bodyPr wrap="square">
              <a:spAutoFit/>
            </a:bodyPr>
            <a:lstStyle/>
            <a:p>
              <a:r>
                <a:rPr lang="en-US" sz="1100" dirty="0"/>
                <a:t>Image (above): Korean poet Ko Un in his study in </a:t>
              </a:r>
              <a:r>
                <a:rPr lang="en-US" sz="1100" dirty="0" err="1"/>
                <a:t>Ansŏng</a:t>
              </a:r>
              <a:r>
                <a:rPr lang="en-US" sz="1100" dirty="0"/>
                <a:t>.  Text (right): Michelle R. Warren, “The Politics of Textual Scholarship,” in </a:t>
              </a:r>
              <a:r>
                <a:rPr lang="en-US" sz="1100" i="1" dirty="0">
                  <a:ea typeface="Malgun Gothic" panose="020B0503020000020004" pitchFamily="34" charset="-127"/>
                </a:rPr>
                <a:t>Cambridge Companion to Textual Criticism, </a:t>
              </a:r>
              <a:r>
                <a:rPr lang="en-US" sz="1100" dirty="0">
                  <a:ea typeface="Malgun Gothic" panose="020B0503020000020004" pitchFamily="34" charset="-127"/>
                </a:rPr>
                <a:t>Kindle Edition, (Cambridge: Cambridge University Press, 2013), 130</a:t>
              </a:r>
              <a:endParaRPr lang="en-US" sz="1100" dirty="0"/>
            </a:p>
          </p:txBody>
        </p:sp>
      </p:grpSp>
    </p:spTree>
    <p:extLst>
      <p:ext uri="{BB962C8B-B14F-4D97-AF65-F5344CB8AC3E}">
        <p14:creationId xmlns:p14="http://schemas.microsoft.com/office/powerpoint/2010/main" val="1203582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8D8A74-F9FA-48D1-A1BA-7EBBE43CA80B}"/>
              </a:ext>
            </a:extLst>
          </p:cNvPr>
          <p:cNvSpPr txBox="1"/>
          <p:nvPr/>
        </p:nvSpPr>
        <p:spPr>
          <a:xfrm>
            <a:off x="2038123" y="2459504"/>
            <a:ext cx="2989118" cy="2677656"/>
          </a:xfrm>
          <a:prstGeom prst="rect">
            <a:avLst/>
          </a:prstGeom>
          <a:noFill/>
        </p:spPr>
        <p:txBody>
          <a:bodyPr wrap="square" rtlCol="0">
            <a:spAutoFit/>
          </a:bodyPr>
          <a:lstStyle/>
          <a:p>
            <a:pPr algn="ctr">
              <a:spcAft>
                <a:spcPts val="600"/>
              </a:spcAft>
            </a:pPr>
            <a:r>
              <a:rPr lang="en-US" sz="2400" spc="300" dirty="0">
                <a:solidFill>
                  <a:srgbClr val="C55A11"/>
                </a:solidFill>
                <a:latin typeface="HelveticaNeueLT Std Cn" panose="020B0506030502030204" pitchFamily="34" charset="0"/>
              </a:rPr>
              <a:t>AI and Machine Learning are </a:t>
            </a:r>
            <a:r>
              <a:rPr lang="en-US" sz="2400" i="1" spc="300" dirty="0">
                <a:solidFill>
                  <a:srgbClr val="C55A11"/>
                </a:solidFill>
                <a:latin typeface="HelveticaNeueLT Std Cn" panose="020B0506030502030204" pitchFamily="34" charset="0"/>
              </a:rPr>
              <a:t>Creative</a:t>
            </a:r>
            <a:r>
              <a:rPr lang="en-US" sz="2400" spc="300" dirty="0">
                <a:solidFill>
                  <a:srgbClr val="C55A11"/>
                </a:solidFill>
                <a:latin typeface="HelveticaNeueLT Std Cn" panose="020B0506030502030204" pitchFamily="34" charset="0"/>
              </a:rPr>
              <a:t> Bibliographical processes that Document Relationships  </a:t>
            </a:r>
            <a:endParaRPr lang="en-US" sz="2400" spc="300" dirty="0">
              <a:solidFill>
                <a:schemeClr val="accent2">
                  <a:lumMod val="75000"/>
                </a:schemeClr>
              </a:solidFill>
              <a:latin typeface="HelveticaNeueLT Std Cn" panose="020B0506030502030204" pitchFamily="34" charset="0"/>
            </a:endParaRPr>
          </a:p>
        </p:txBody>
      </p:sp>
      <p:pic>
        <p:nvPicPr>
          <p:cNvPr id="3" name="Picture 2" descr="Image result for machine learning">
            <a:extLst>
              <a:ext uri="{FF2B5EF4-FFF2-40B4-BE49-F238E27FC236}">
                <a16:creationId xmlns:a16="http://schemas.microsoft.com/office/drawing/2014/main" id="{8E5FE7A7-C73D-4171-8809-C36C46B00A24}"/>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5602639" y="2377058"/>
            <a:ext cx="3646292" cy="303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011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DFF670-D982-4D27-A1CC-C68123A2018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61987" y="1319212"/>
            <a:ext cx="10868025" cy="5076825"/>
          </a:xfrm>
          <a:prstGeom prst="rect">
            <a:avLst/>
          </a:prstGeom>
        </p:spPr>
      </p:pic>
      <p:sp>
        <p:nvSpPr>
          <p:cNvPr id="3" name="Rectangle 2">
            <a:extLst>
              <a:ext uri="{FF2B5EF4-FFF2-40B4-BE49-F238E27FC236}">
                <a16:creationId xmlns:a16="http://schemas.microsoft.com/office/drawing/2014/main" id="{C45D14D0-2662-48A3-9A50-D6DB90A47BB6}"/>
              </a:ext>
            </a:extLst>
          </p:cNvPr>
          <p:cNvSpPr/>
          <p:nvPr/>
        </p:nvSpPr>
        <p:spPr>
          <a:xfrm>
            <a:off x="543983" y="767004"/>
            <a:ext cx="63044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590" dirty="0">
                <a:solidFill>
                  <a:prstClr val="black"/>
                </a:solidFill>
                <a:latin typeface="HelveticaNeueLT Std Med Cn" panose="020B0606030502030204" pitchFamily="34" charset="0"/>
              </a:rPr>
              <a:t>Convolutional Neural Networks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07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5D14D0-2662-48A3-9A50-D6DB90A47BB6}"/>
              </a:ext>
            </a:extLst>
          </p:cNvPr>
          <p:cNvSpPr/>
          <p:nvPr/>
        </p:nvSpPr>
        <p:spPr>
          <a:xfrm>
            <a:off x="1443038" y="3181322"/>
            <a:ext cx="204681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spc="590" dirty="0">
                <a:solidFill>
                  <a:prstClr val="black"/>
                </a:solidFill>
                <a:latin typeface="HelveticaNeueLT Std Med Cn" panose="020B0606030502030204" pitchFamily="34" charset="0"/>
              </a:rPr>
              <a:t>A Digital Image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335701E-C0E2-4AAA-82B3-1B8953FC7E70}"/>
              </a:ext>
            </a:extLst>
          </p:cNvPr>
          <p:cNvGrpSpPr/>
          <p:nvPr/>
        </p:nvGrpSpPr>
        <p:grpSpPr>
          <a:xfrm>
            <a:off x="5124450" y="906306"/>
            <a:ext cx="5748337" cy="5581084"/>
            <a:chOff x="5124450" y="906306"/>
            <a:chExt cx="5748337" cy="5581084"/>
          </a:xfrm>
        </p:grpSpPr>
        <p:pic>
          <p:nvPicPr>
            <p:cNvPr id="7" name="Picture 6">
              <a:extLst>
                <a:ext uri="{FF2B5EF4-FFF2-40B4-BE49-F238E27FC236}">
                  <a16:creationId xmlns:a16="http://schemas.microsoft.com/office/drawing/2014/main" id="{A5A07B75-B340-45C9-B20D-E4AC09EC233F}"/>
                </a:ext>
              </a:extLst>
            </p:cNvPr>
            <p:cNvPicPr>
              <a:picLocks noChangeAspect="1"/>
            </p:cNvPicPr>
            <p:nvPr/>
          </p:nvPicPr>
          <p:blipFill>
            <a:blip r:embed="rId2"/>
            <a:stretch>
              <a:fillRect/>
            </a:stretch>
          </p:blipFill>
          <p:spPr>
            <a:xfrm>
              <a:off x="5124450" y="906306"/>
              <a:ext cx="5748337" cy="5257919"/>
            </a:xfrm>
            <a:prstGeom prst="rect">
              <a:avLst/>
            </a:prstGeom>
          </p:spPr>
        </p:pic>
        <p:sp>
          <p:nvSpPr>
            <p:cNvPr id="8" name="Rectangle 7">
              <a:extLst>
                <a:ext uri="{FF2B5EF4-FFF2-40B4-BE49-F238E27FC236}">
                  <a16:creationId xmlns:a16="http://schemas.microsoft.com/office/drawing/2014/main" id="{D3F91E04-398E-48F3-9A98-33DC753B7FAC}"/>
                </a:ext>
              </a:extLst>
            </p:cNvPr>
            <p:cNvSpPr/>
            <p:nvPr/>
          </p:nvSpPr>
          <p:spPr>
            <a:xfrm>
              <a:off x="5762625" y="6025725"/>
              <a:ext cx="3514725" cy="461665"/>
            </a:xfrm>
            <a:prstGeom prst="rect">
              <a:avLst/>
            </a:prstGeom>
          </p:spPr>
          <p:txBody>
            <a:bodyPr wrap="square">
              <a:spAutoFit/>
            </a:bodyPr>
            <a:lstStyle/>
            <a:p>
              <a:r>
                <a:rPr lang="en-US" sz="1200" dirty="0"/>
                <a:t>https://edoras.sdsu.edu/doc/matlab/toolbox/images/intro8.html#17818</a:t>
              </a:r>
            </a:p>
          </p:txBody>
        </p:sp>
      </p:grpSp>
    </p:spTree>
    <p:extLst>
      <p:ext uri="{BB962C8B-B14F-4D97-AF65-F5344CB8AC3E}">
        <p14:creationId xmlns:p14="http://schemas.microsoft.com/office/powerpoint/2010/main" val="1316021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05449-3222-48C8-A67B-595748CA0886}"/>
              </a:ext>
            </a:extLst>
          </p:cNvPr>
          <p:cNvSpPr/>
          <p:nvPr/>
        </p:nvSpPr>
        <p:spPr>
          <a:xfrm>
            <a:off x="543983" y="1586154"/>
            <a:ext cx="2055691" cy="369332"/>
          </a:xfrm>
          <a:prstGeom prst="rect">
            <a:avLst/>
          </a:prstGeom>
        </p:spPr>
        <p:txBody>
          <a:bodyPr wrap="none">
            <a:spAutoFit/>
          </a:bodyPr>
          <a:lstStyle/>
          <a:p>
            <a:r>
              <a:rPr lang="en-US" spc="590" dirty="0">
                <a:solidFill>
                  <a:prstClr val="black"/>
                </a:solidFill>
                <a:latin typeface="HelveticaNeueLT Std Med Cn" panose="020B0606030502030204" pitchFamily="34" charset="0"/>
              </a:rPr>
              <a:t>Convolution</a:t>
            </a:r>
            <a:endParaRPr lang="en-US" dirty="0"/>
          </a:p>
        </p:txBody>
      </p:sp>
      <p:grpSp>
        <p:nvGrpSpPr>
          <p:cNvPr id="18" name="Group 17">
            <a:extLst>
              <a:ext uri="{FF2B5EF4-FFF2-40B4-BE49-F238E27FC236}">
                <a16:creationId xmlns:a16="http://schemas.microsoft.com/office/drawing/2014/main" id="{0BBCD8FF-CEC7-43E1-9BC3-2131DD8E2BD9}"/>
              </a:ext>
            </a:extLst>
          </p:cNvPr>
          <p:cNvGrpSpPr/>
          <p:nvPr/>
        </p:nvGrpSpPr>
        <p:grpSpPr>
          <a:xfrm>
            <a:off x="8013837" y="4775230"/>
            <a:ext cx="1304926" cy="1907672"/>
            <a:chOff x="1476375" y="4743159"/>
            <a:chExt cx="1304926" cy="1907672"/>
          </a:xfrm>
        </p:grpSpPr>
        <p:pic>
          <p:nvPicPr>
            <p:cNvPr id="16" name="Picture 15">
              <a:extLst>
                <a:ext uri="{FF2B5EF4-FFF2-40B4-BE49-F238E27FC236}">
                  <a16:creationId xmlns:a16="http://schemas.microsoft.com/office/drawing/2014/main" id="{50A9F613-959C-4C54-8654-EE6161A32E16}"/>
                </a:ext>
              </a:extLst>
            </p:cNvPr>
            <p:cNvPicPr>
              <a:picLocks noChangeAspect="1"/>
            </p:cNvPicPr>
            <p:nvPr/>
          </p:nvPicPr>
          <p:blipFill rotWithShape="1">
            <a:blip r:embed="rId2"/>
            <a:srcRect l="60638" t="19955" r="7975" b="19011"/>
            <a:stretch/>
          </p:blipFill>
          <p:spPr>
            <a:xfrm>
              <a:off x="1476375" y="4743159"/>
              <a:ext cx="1304926" cy="1446007"/>
            </a:xfrm>
            <a:prstGeom prst="rect">
              <a:avLst/>
            </a:prstGeom>
          </p:spPr>
        </p:pic>
        <p:sp>
          <p:nvSpPr>
            <p:cNvPr id="17" name="TextBox 16">
              <a:extLst>
                <a:ext uri="{FF2B5EF4-FFF2-40B4-BE49-F238E27FC236}">
                  <a16:creationId xmlns:a16="http://schemas.microsoft.com/office/drawing/2014/main" id="{CB6AB948-69BE-4F4D-84E5-ABD7EEA78BDC}"/>
                </a:ext>
              </a:extLst>
            </p:cNvPr>
            <p:cNvSpPr txBox="1"/>
            <p:nvPr/>
          </p:nvSpPr>
          <p:spPr>
            <a:xfrm>
              <a:off x="1662113" y="6004500"/>
              <a:ext cx="933450" cy="646331"/>
            </a:xfrm>
            <a:prstGeom prst="rect">
              <a:avLst/>
            </a:prstGeom>
            <a:noFill/>
          </p:spPr>
          <p:txBody>
            <a:bodyPr wrap="square" rtlCol="0">
              <a:spAutoFit/>
            </a:bodyPr>
            <a:lstStyle/>
            <a:p>
              <a:pPr algn="ctr"/>
              <a:r>
                <a:rPr lang="en-US" dirty="0">
                  <a:latin typeface="QuadraatOTRegular" panose="02010504070101020104" pitchFamily="50" charset="0"/>
                </a:rPr>
                <a:t>Feature (map)</a:t>
              </a:r>
            </a:p>
          </p:txBody>
        </p:sp>
      </p:grpSp>
      <p:grpSp>
        <p:nvGrpSpPr>
          <p:cNvPr id="20" name="Group 19">
            <a:extLst>
              <a:ext uri="{FF2B5EF4-FFF2-40B4-BE49-F238E27FC236}">
                <a16:creationId xmlns:a16="http://schemas.microsoft.com/office/drawing/2014/main" id="{52BB9DBF-695D-4395-9B1E-64E8633EAF5E}"/>
              </a:ext>
            </a:extLst>
          </p:cNvPr>
          <p:cNvGrpSpPr/>
          <p:nvPr/>
        </p:nvGrpSpPr>
        <p:grpSpPr>
          <a:xfrm>
            <a:off x="353657" y="2845720"/>
            <a:ext cx="4280420" cy="2612105"/>
            <a:chOff x="551193" y="2174463"/>
            <a:chExt cx="3370441" cy="2056795"/>
          </a:xfrm>
        </p:grpSpPr>
        <p:pic>
          <p:nvPicPr>
            <p:cNvPr id="4" name="Picture 3">
              <a:extLst>
                <a:ext uri="{FF2B5EF4-FFF2-40B4-BE49-F238E27FC236}">
                  <a16:creationId xmlns:a16="http://schemas.microsoft.com/office/drawing/2014/main" id="{5B4D83B0-CE18-4E56-9A8A-60CA325154C1}"/>
                </a:ext>
              </a:extLst>
            </p:cNvPr>
            <p:cNvPicPr>
              <a:picLocks noChangeAspect="1"/>
            </p:cNvPicPr>
            <p:nvPr/>
          </p:nvPicPr>
          <p:blipFill>
            <a:blip r:embed="rId3"/>
            <a:stretch>
              <a:fillRect/>
            </a:stretch>
          </p:blipFill>
          <p:spPr>
            <a:xfrm>
              <a:off x="551193" y="2174463"/>
              <a:ext cx="3370441" cy="2056795"/>
            </a:xfrm>
            <a:prstGeom prst="rect">
              <a:avLst/>
            </a:prstGeom>
          </p:spPr>
        </p:pic>
        <p:sp>
          <p:nvSpPr>
            <p:cNvPr id="19" name="TextBox 18">
              <a:extLst>
                <a:ext uri="{FF2B5EF4-FFF2-40B4-BE49-F238E27FC236}">
                  <a16:creationId xmlns:a16="http://schemas.microsoft.com/office/drawing/2014/main" id="{EC0A4DF0-D377-4278-9CA4-08E231CD4A1A}"/>
                </a:ext>
              </a:extLst>
            </p:cNvPr>
            <p:cNvSpPr txBox="1"/>
            <p:nvPr/>
          </p:nvSpPr>
          <p:spPr>
            <a:xfrm>
              <a:off x="2319727" y="2899114"/>
              <a:ext cx="933450" cy="369332"/>
            </a:xfrm>
            <a:prstGeom prst="rect">
              <a:avLst/>
            </a:prstGeom>
            <a:noFill/>
          </p:spPr>
          <p:txBody>
            <a:bodyPr wrap="square" rtlCol="0">
              <a:spAutoFit/>
            </a:bodyPr>
            <a:lstStyle/>
            <a:p>
              <a:r>
                <a:rPr lang="en-US" dirty="0">
                  <a:latin typeface="QuadraatOTRegular" panose="02010504070101020104" pitchFamily="50" charset="0"/>
                </a:rPr>
                <a:t>plus</a:t>
              </a:r>
            </a:p>
          </p:txBody>
        </p:sp>
      </p:grpSp>
      <p:grpSp>
        <p:nvGrpSpPr>
          <p:cNvPr id="24" name="Group 23">
            <a:extLst>
              <a:ext uri="{FF2B5EF4-FFF2-40B4-BE49-F238E27FC236}">
                <a16:creationId xmlns:a16="http://schemas.microsoft.com/office/drawing/2014/main" id="{DCA52715-B98A-4344-ADD8-99CB0781AEA7}"/>
              </a:ext>
            </a:extLst>
          </p:cNvPr>
          <p:cNvGrpSpPr/>
          <p:nvPr/>
        </p:nvGrpSpPr>
        <p:grpSpPr>
          <a:xfrm>
            <a:off x="4063694" y="222810"/>
            <a:ext cx="7584323" cy="4114599"/>
            <a:chOff x="4063694" y="222810"/>
            <a:chExt cx="7584323" cy="4114599"/>
          </a:xfrm>
        </p:grpSpPr>
        <p:grpSp>
          <p:nvGrpSpPr>
            <p:cNvPr id="15" name="Group 14">
              <a:extLst>
                <a:ext uri="{FF2B5EF4-FFF2-40B4-BE49-F238E27FC236}">
                  <a16:creationId xmlns:a16="http://schemas.microsoft.com/office/drawing/2014/main" id="{831C8B32-DA70-4299-A9FD-17E0BB8985B0}"/>
                </a:ext>
              </a:extLst>
            </p:cNvPr>
            <p:cNvGrpSpPr/>
            <p:nvPr/>
          </p:nvGrpSpPr>
          <p:grpSpPr>
            <a:xfrm>
              <a:off x="5493740" y="737116"/>
              <a:ext cx="6154277" cy="3600293"/>
              <a:chOff x="4166291" y="1353290"/>
              <a:chExt cx="7504371" cy="4390107"/>
            </a:xfrm>
          </p:grpSpPr>
          <p:pic>
            <p:nvPicPr>
              <p:cNvPr id="6" name="Picture 5">
                <a:extLst>
                  <a:ext uri="{FF2B5EF4-FFF2-40B4-BE49-F238E27FC236}">
                    <a16:creationId xmlns:a16="http://schemas.microsoft.com/office/drawing/2014/main" id="{CC573DD9-3868-4B27-ADB0-AE843A5F3D0B}"/>
                  </a:ext>
                </a:extLst>
              </p:cNvPr>
              <p:cNvPicPr>
                <a:picLocks noChangeAspect="1"/>
              </p:cNvPicPr>
              <p:nvPr/>
            </p:nvPicPr>
            <p:blipFill rotWithShape="1">
              <a:blip r:embed="rId4"/>
              <a:srcRect b="22287"/>
              <a:stretch/>
            </p:blipFill>
            <p:spPr>
              <a:xfrm>
                <a:off x="6453657" y="1395613"/>
                <a:ext cx="2505668" cy="1128512"/>
              </a:xfrm>
              <a:prstGeom prst="rect">
                <a:avLst/>
              </a:prstGeom>
            </p:spPr>
          </p:pic>
          <p:pic>
            <p:nvPicPr>
              <p:cNvPr id="7" name="Picture 6">
                <a:extLst>
                  <a:ext uri="{FF2B5EF4-FFF2-40B4-BE49-F238E27FC236}">
                    <a16:creationId xmlns:a16="http://schemas.microsoft.com/office/drawing/2014/main" id="{2A48E9DE-4EC4-445C-B1DB-9F5DA10AE474}"/>
                  </a:ext>
                </a:extLst>
              </p:cNvPr>
              <p:cNvPicPr>
                <a:picLocks noChangeAspect="1"/>
              </p:cNvPicPr>
              <p:nvPr/>
            </p:nvPicPr>
            <p:blipFill>
              <a:blip r:embed="rId2"/>
              <a:stretch>
                <a:fillRect/>
              </a:stretch>
            </p:blipFill>
            <p:spPr>
              <a:xfrm>
                <a:off x="9060851" y="4256162"/>
                <a:ext cx="2609811" cy="1487235"/>
              </a:xfrm>
              <a:prstGeom prst="rect">
                <a:avLst/>
              </a:prstGeom>
            </p:spPr>
          </p:pic>
          <p:pic>
            <p:nvPicPr>
              <p:cNvPr id="8" name="Picture 7">
                <a:extLst>
                  <a:ext uri="{FF2B5EF4-FFF2-40B4-BE49-F238E27FC236}">
                    <a16:creationId xmlns:a16="http://schemas.microsoft.com/office/drawing/2014/main" id="{04F81618-FECE-4E84-A353-A990EC50F401}"/>
                  </a:ext>
                </a:extLst>
              </p:cNvPr>
              <p:cNvPicPr>
                <a:picLocks noChangeAspect="1"/>
              </p:cNvPicPr>
              <p:nvPr/>
            </p:nvPicPr>
            <p:blipFill>
              <a:blip r:embed="rId5"/>
              <a:stretch>
                <a:fillRect/>
              </a:stretch>
            </p:blipFill>
            <p:spPr>
              <a:xfrm>
                <a:off x="9203981" y="1395613"/>
                <a:ext cx="2341636" cy="1288412"/>
              </a:xfrm>
              <a:prstGeom prst="rect">
                <a:avLst/>
              </a:prstGeom>
            </p:spPr>
          </p:pic>
          <p:pic>
            <p:nvPicPr>
              <p:cNvPr id="10" name="Picture 9">
                <a:extLst>
                  <a:ext uri="{FF2B5EF4-FFF2-40B4-BE49-F238E27FC236}">
                    <a16:creationId xmlns:a16="http://schemas.microsoft.com/office/drawing/2014/main" id="{E256B57C-7DF6-45C6-830D-4E4DFF79E06C}"/>
                  </a:ext>
                </a:extLst>
              </p:cNvPr>
              <p:cNvPicPr>
                <a:picLocks noChangeAspect="1"/>
              </p:cNvPicPr>
              <p:nvPr/>
            </p:nvPicPr>
            <p:blipFill>
              <a:blip r:embed="rId6"/>
              <a:stretch>
                <a:fillRect/>
              </a:stretch>
            </p:blipFill>
            <p:spPr>
              <a:xfrm>
                <a:off x="6573373" y="2857411"/>
                <a:ext cx="2344558" cy="1333601"/>
              </a:xfrm>
              <a:prstGeom prst="rect">
                <a:avLst/>
              </a:prstGeom>
            </p:spPr>
          </p:pic>
          <p:pic>
            <p:nvPicPr>
              <p:cNvPr id="11" name="Picture 10">
                <a:extLst>
                  <a:ext uri="{FF2B5EF4-FFF2-40B4-BE49-F238E27FC236}">
                    <a16:creationId xmlns:a16="http://schemas.microsoft.com/office/drawing/2014/main" id="{768E3D28-5388-4866-A9A4-307BE3CBBB38}"/>
                  </a:ext>
                </a:extLst>
              </p:cNvPr>
              <p:cNvPicPr>
                <a:picLocks noChangeAspect="1"/>
              </p:cNvPicPr>
              <p:nvPr/>
            </p:nvPicPr>
            <p:blipFill>
              <a:blip r:embed="rId7"/>
              <a:stretch>
                <a:fillRect/>
              </a:stretch>
            </p:blipFill>
            <p:spPr>
              <a:xfrm>
                <a:off x="9203981" y="2857059"/>
                <a:ext cx="2341636" cy="1374199"/>
              </a:xfrm>
              <a:prstGeom prst="rect">
                <a:avLst/>
              </a:prstGeom>
            </p:spPr>
          </p:pic>
          <p:grpSp>
            <p:nvGrpSpPr>
              <p:cNvPr id="14" name="Group 13">
                <a:extLst>
                  <a:ext uri="{FF2B5EF4-FFF2-40B4-BE49-F238E27FC236}">
                    <a16:creationId xmlns:a16="http://schemas.microsoft.com/office/drawing/2014/main" id="{2733CDA8-1694-4C1D-BF1E-58F411F936EE}"/>
                  </a:ext>
                </a:extLst>
              </p:cNvPr>
              <p:cNvGrpSpPr/>
              <p:nvPr/>
            </p:nvGrpSpPr>
            <p:grpSpPr>
              <a:xfrm>
                <a:off x="4166291" y="1353290"/>
                <a:ext cx="2487793" cy="4265311"/>
                <a:chOff x="4164009" y="1825685"/>
                <a:chExt cx="2487793" cy="4265311"/>
              </a:xfrm>
            </p:grpSpPr>
            <p:pic>
              <p:nvPicPr>
                <p:cNvPr id="5" name="Picture 4">
                  <a:extLst>
                    <a:ext uri="{FF2B5EF4-FFF2-40B4-BE49-F238E27FC236}">
                      <a16:creationId xmlns:a16="http://schemas.microsoft.com/office/drawing/2014/main" id="{C9079259-DFE4-4FE5-A469-88D9DE159EF1}"/>
                    </a:ext>
                  </a:extLst>
                </p:cNvPr>
                <p:cNvPicPr>
                  <a:picLocks noChangeAspect="1"/>
                </p:cNvPicPr>
                <p:nvPr/>
              </p:nvPicPr>
              <p:blipFill rotWithShape="1">
                <a:blip r:embed="rId8"/>
                <a:srcRect b="16182"/>
                <a:stretch/>
              </p:blipFill>
              <p:spPr>
                <a:xfrm>
                  <a:off x="4164009" y="1825685"/>
                  <a:ext cx="2323754" cy="1170834"/>
                </a:xfrm>
                <a:prstGeom prst="rect">
                  <a:avLst/>
                </a:prstGeom>
              </p:spPr>
            </p:pic>
            <p:pic>
              <p:nvPicPr>
                <p:cNvPr id="9" name="Picture 8">
                  <a:extLst>
                    <a:ext uri="{FF2B5EF4-FFF2-40B4-BE49-F238E27FC236}">
                      <a16:creationId xmlns:a16="http://schemas.microsoft.com/office/drawing/2014/main" id="{3523430B-4ADE-4D3A-B1F4-F52275E65FFD}"/>
                    </a:ext>
                  </a:extLst>
                </p:cNvPr>
                <p:cNvPicPr>
                  <a:picLocks noChangeAspect="1"/>
                </p:cNvPicPr>
                <p:nvPr/>
              </p:nvPicPr>
              <p:blipFill>
                <a:blip r:embed="rId9"/>
                <a:stretch>
                  <a:fillRect/>
                </a:stretch>
              </p:blipFill>
              <p:spPr>
                <a:xfrm>
                  <a:off x="4194353" y="3349951"/>
                  <a:ext cx="2457449" cy="1272728"/>
                </a:xfrm>
                <a:prstGeom prst="rect">
                  <a:avLst/>
                </a:prstGeom>
              </p:spPr>
            </p:pic>
            <p:pic>
              <p:nvPicPr>
                <p:cNvPr id="12" name="Picture 11">
                  <a:extLst>
                    <a:ext uri="{FF2B5EF4-FFF2-40B4-BE49-F238E27FC236}">
                      <a16:creationId xmlns:a16="http://schemas.microsoft.com/office/drawing/2014/main" id="{254D8187-752A-4810-8BFB-B476683374AE}"/>
                    </a:ext>
                  </a:extLst>
                </p:cNvPr>
                <p:cNvPicPr>
                  <a:picLocks noChangeAspect="1"/>
                </p:cNvPicPr>
                <p:nvPr/>
              </p:nvPicPr>
              <p:blipFill>
                <a:blip r:embed="rId10"/>
                <a:stretch>
                  <a:fillRect/>
                </a:stretch>
              </p:blipFill>
              <p:spPr>
                <a:xfrm>
                  <a:off x="4286780" y="4818269"/>
                  <a:ext cx="2244755" cy="1272727"/>
                </a:xfrm>
                <a:prstGeom prst="rect">
                  <a:avLst/>
                </a:prstGeom>
              </p:spPr>
            </p:pic>
          </p:grpSp>
          <p:pic>
            <p:nvPicPr>
              <p:cNvPr id="13" name="Picture 12">
                <a:extLst>
                  <a:ext uri="{FF2B5EF4-FFF2-40B4-BE49-F238E27FC236}">
                    <a16:creationId xmlns:a16="http://schemas.microsoft.com/office/drawing/2014/main" id="{1BCC5500-D29E-4857-A15E-6872C19D172F}"/>
                  </a:ext>
                </a:extLst>
              </p:cNvPr>
              <p:cNvPicPr>
                <a:picLocks noChangeAspect="1"/>
              </p:cNvPicPr>
              <p:nvPr/>
            </p:nvPicPr>
            <p:blipFill>
              <a:blip r:embed="rId11"/>
              <a:stretch>
                <a:fillRect/>
              </a:stretch>
            </p:blipFill>
            <p:spPr>
              <a:xfrm>
                <a:off x="6496873" y="4256162"/>
                <a:ext cx="2573759" cy="1452150"/>
              </a:xfrm>
              <a:prstGeom prst="rect">
                <a:avLst/>
              </a:prstGeom>
            </p:spPr>
          </p:pic>
        </p:grpSp>
        <p:pic>
          <p:nvPicPr>
            <p:cNvPr id="22" name="Picture 21">
              <a:extLst>
                <a:ext uri="{FF2B5EF4-FFF2-40B4-BE49-F238E27FC236}">
                  <a16:creationId xmlns:a16="http://schemas.microsoft.com/office/drawing/2014/main" id="{E13ED1CF-67EE-4564-8AE0-D5658441FCD3}"/>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Lst>
            </a:blip>
            <a:srcRect l="4075" t="10030" r="81344" b="31990"/>
            <a:stretch/>
          </p:blipFill>
          <p:spPr>
            <a:xfrm>
              <a:off x="4063694" y="222810"/>
              <a:ext cx="1230785" cy="2286222"/>
            </a:xfrm>
            <a:prstGeom prst="rect">
              <a:avLst/>
            </a:prstGeom>
          </p:spPr>
        </p:pic>
        <p:sp>
          <p:nvSpPr>
            <p:cNvPr id="23" name="TextBox 22">
              <a:extLst>
                <a:ext uri="{FF2B5EF4-FFF2-40B4-BE49-F238E27FC236}">
                  <a16:creationId xmlns:a16="http://schemas.microsoft.com/office/drawing/2014/main" id="{6B2F9A28-7BE7-494C-9291-CCEDFD66BEF7}"/>
                </a:ext>
              </a:extLst>
            </p:cNvPr>
            <p:cNvSpPr txBox="1"/>
            <p:nvPr/>
          </p:nvSpPr>
          <p:spPr>
            <a:xfrm>
              <a:off x="5125724" y="2034765"/>
              <a:ext cx="449031" cy="700893"/>
            </a:xfrm>
            <a:prstGeom prst="rect">
              <a:avLst/>
            </a:prstGeom>
            <a:solidFill>
              <a:schemeClr val="bg1"/>
            </a:solidFill>
          </p:spPr>
          <p:txBody>
            <a:bodyPr wrap="square" rtlCol="0">
              <a:spAutoFit/>
            </a:bodyPr>
            <a:lstStyle/>
            <a:p>
              <a:endParaRPr lang="en-US" dirty="0"/>
            </a:p>
          </p:txBody>
        </p:sp>
      </p:grpSp>
      <p:sp>
        <p:nvSpPr>
          <p:cNvPr id="25" name="Arrow: Down 24">
            <a:extLst>
              <a:ext uri="{FF2B5EF4-FFF2-40B4-BE49-F238E27FC236}">
                <a16:creationId xmlns:a16="http://schemas.microsoft.com/office/drawing/2014/main" id="{9B972E49-CAD3-4D7F-81A1-9BE404583D06}"/>
              </a:ext>
            </a:extLst>
          </p:cNvPr>
          <p:cNvSpPr/>
          <p:nvPr/>
        </p:nvSpPr>
        <p:spPr>
          <a:xfrm>
            <a:off x="8350972" y="4235065"/>
            <a:ext cx="502911" cy="540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885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DFF670-D982-4D27-A1CC-C68123A2018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61987" y="1319212"/>
            <a:ext cx="10868025" cy="5076825"/>
          </a:xfrm>
          <a:prstGeom prst="rect">
            <a:avLst/>
          </a:prstGeom>
        </p:spPr>
      </p:pic>
      <p:sp>
        <p:nvSpPr>
          <p:cNvPr id="3" name="Rectangle 2">
            <a:extLst>
              <a:ext uri="{FF2B5EF4-FFF2-40B4-BE49-F238E27FC236}">
                <a16:creationId xmlns:a16="http://schemas.microsoft.com/office/drawing/2014/main" id="{C45D14D0-2662-48A3-9A50-D6DB90A47BB6}"/>
              </a:ext>
            </a:extLst>
          </p:cNvPr>
          <p:cNvSpPr/>
          <p:nvPr/>
        </p:nvSpPr>
        <p:spPr>
          <a:xfrm>
            <a:off x="543983" y="767004"/>
            <a:ext cx="63044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590" dirty="0">
                <a:solidFill>
                  <a:prstClr val="black"/>
                </a:solidFill>
                <a:latin typeface="HelveticaNeueLT Std Med Cn" panose="020B0606030502030204" pitchFamily="34" charset="0"/>
              </a:rPr>
              <a:t>Convolutional Neural Networks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122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581057" y="2248591"/>
            <a:ext cx="5468294" cy="2916819"/>
            <a:chOff x="3471584" y="1900958"/>
            <a:chExt cx="4970353" cy="2916819"/>
          </a:xfrm>
        </p:grpSpPr>
        <p:sp>
          <p:nvSpPr>
            <p:cNvPr id="3" name="Rectangle 2"/>
            <p:cNvSpPr/>
            <p:nvPr/>
          </p:nvSpPr>
          <p:spPr>
            <a:xfrm>
              <a:off x="3471584" y="1900958"/>
              <a:ext cx="4970353" cy="2123658"/>
            </a:xfrm>
            <a:prstGeom prst="rect">
              <a:avLst/>
            </a:prstGeom>
          </p:spPr>
          <p:txBody>
            <a:bodyPr wrap="square">
              <a:spAutoFit/>
            </a:bodyPr>
            <a:lstStyle/>
            <a:p>
              <a:pPr>
                <a:spcAft>
                  <a:spcPts val="300"/>
                </a:spcAft>
              </a:pPr>
              <a:r>
                <a:rPr lang="en-US" sz="4400" spc="300" dirty="0">
                  <a:solidFill>
                    <a:schemeClr val="bg1">
                      <a:lumMod val="75000"/>
                    </a:schemeClr>
                  </a:solidFill>
                  <a:latin typeface="HelveticaNeueLT Std Med Cn" panose="020B0606030502030204" pitchFamily="34" charset="0"/>
                </a:rPr>
                <a:t>Books on the screen are not books; they are models of books.</a:t>
              </a:r>
            </a:p>
          </p:txBody>
        </p:sp>
        <p:sp>
          <p:nvSpPr>
            <p:cNvPr id="4" name="Rectangle 3"/>
            <p:cNvSpPr/>
            <p:nvPr/>
          </p:nvSpPr>
          <p:spPr>
            <a:xfrm>
              <a:off x="5676955" y="4448445"/>
              <a:ext cx="2522036" cy="369332"/>
            </a:xfrm>
            <a:prstGeom prst="rect">
              <a:avLst/>
            </a:prstGeom>
          </p:spPr>
          <p:txBody>
            <a:bodyPr wrap="none">
              <a:spAutoFit/>
            </a:bodyPr>
            <a:lstStyle/>
            <a:p>
              <a:pPr algn="r">
                <a:spcAft>
                  <a:spcPts val="300"/>
                </a:spcAft>
              </a:pPr>
              <a:r>
                <a:rPr lang="en-US" dirty="0">
                  <a:solidFill>
                    <a:schemeClr val="bg1">
                      <a:lumMod val="75000"/>
                    </a:schemeClr>
                  </a:solidFill>
                  <a:latin typeface="HelveticaNeueLT Std Med Cn" panose="020B0606030502030204" pitchFamily="34" charset="0"/>
                </a:rPr>
                <a:t>—Matthew Kirschenbaum</a:t>
              </a:r>
            </a:p>
          </p:txBody>
        </p:sp>
      </p:grpSp>
    </p:spTree>
    <p:extLst>
      <p:ext uri="{BB962C8B-B14F-4D97-AF65-F5344CB8AC3E}">
        <p14:creationId xmlns:p14="http://schemas.microsoft.com/office/powerpoint/2010/main" val="3806226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47385" y="2180866"/>
            <a:ext cx="5780750"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ko-KR" altLang="en-US" sz="4800" b="0" i="0" u="none" strike="noStrike" kern="1200" cap="none" spc="0" normalizeH="0" baseline="0" noProof="0" dirty="0">
                <a:ln>
                  <a:noFill/>
                </a:ln>
                <a:solidFill>
                  <a:prstClr val="black"/>
                </a:solidFill>
                <a:effectLst/>
                <a:uLnTx/>
                <a:uFillTx/>
                <a:latin typeface="나눔고딕" panose="020D0604000000000000" pitchFamily="50" charset="-127"/>
                <a:ea typeface="나눔고딕" panose="020D0604000000000000" pitchFamily="50" charset="-127"/>
                <a:cs typeface="+mn-cs"/>
              </a:rPr>
              <a:t>書 </a:t>
            </a:r>
            <a:r>
              <a:rPr kumimoji="0" lang="ko-KR" altLang="en-US" sz="2800" b="0" i="0" u="none" strike="noStrike" kern="1200" cap="none" spc="0" normalizeH="0" baseline="0" noProof="0" dirty="0">
                <a:ln>
                  <a:noFill/>
                </a:ln>
                <a:solidFill>
                  <a:prstClr val="black"/>
                </a:solidFill>
                <a:effectLst/>
                <a:uLnTx/>
                <a:uFillTx/>
                <a:latin typeface="나눔고딕" panose="020D0604000000000000" pitchFamily="50" charset="-127"/>
                <a:ea typeface="나눔고딕" panose="020D0604000000000000" pitchFamily="50" charset="-127"/>
                <a:cs typeface="+mn-cs"/>
              </a:rPr>
              <a:t>글 서  </a:t>
            </a:r>
            <a:r>
              <a:rPr kumimoji="0" lang="en-US" altLang="ko-KR" sz="2800" b="0" i="0" u="none" strike="noStrike" kern="1200" cap="none" spc="0" normalizeH="0" baseline="0" noProof="0" dirty="0">
                <a:ln>
                  <a:noFill/>
                </a:ln>
                <a:solidFill>
                  <a:prstClr val="black"/>
                </a:solidFill>
                <a:effectLst/>
                <a:uLnTx/>
                <a:uFillTx/>
                <a:latin typeface="나눔고딕" panose="020D0604000000000000" pitchFamily="50" charset="-127"/>
                <a:ea typeface="나눔고딕" panose="020D0604000000000000" pitchFamily="50" charset="-127"/>
                <a:cs typeface="+mn-cs"/>
              </a:rPr>
              <a:t>		</a:t>
            </a:r>
            <a:r>
              <a:rPr kumimoji="0" lang="ko-KR" altLang="en-US" sz="4800" b="0" i="0" u="none" strike="noStrike" kern="1200" cap="none" spc="0" normalizeH="0" baseline="0" noProof="0" dirty="0">
                <a:ln>
                  <a:noFill/>
                </a:ln>
                <a:solidFill>
                  <a:prstClr val="black"/>
                </a:solidFill>
                <a:effectLst/>
                <a:uLnTx/>
                <a:uFillTx/>
                <a:latin typeface="나눔고딕" panose="020D0604000000000000" pitchFamily="50" charset="-127"/>
                <a:ea typeface="나눔고딕" panose="020D0604000000000000" pitchFamily="50" charset="-127"/>
                <a:cs typeface="+mn-cs"/>
              </a:rPr>
              <a:t>誌 </a:t>
            </a:r>
            <a:r>
              <a:rPr kumimoji="0" lang="ko-KR" altLang="en-US" sz="2800" b="0" i="0" u="none" strike="noStrike" kern="1200" cap="none" spc="0" normalizeH="0" baseline="0" noProof="0" dirty="0">
                <a:ln>
                  <a:noFill/>
                </a:ln>
                <a:solidFill>
                  <a:prstClr val="black"/>
                </a:solidFill>
                <a:effectLst/>
                <a:uLnTx/>
                <a:uFillTx/>
                <a:latin typeface="나눔고딕" panose="020D0604000000000000" pitchFamily="50" charset="-127"/>
                <a:ea typeface="나눔고딕" panose="020D0604000000000000" pitchFamily="50" charset="-127"/>
                <a:cs typeface="+mn-cs"/>
              </a:rPr>
              <a:t>기록할</a:t>
            </a:r>
            <a:r>
              <a:rPr kumimoji="0" lang="en-US" sz="2800" b="0" i="0" u="none" strike="noStrike" kern="1200" cap="none" spc="0" normalizeH="0" baseline="0" noProof="0" dirty="0">
                <a:ln>
                  <a:noFill/>
                </a:ln>
                <a:solidFill>
                  <a:prstClr val="black"/>
                </a:solidFill>
                <a:effectLst/>
                <a:uLnTx/>
                <a:uFillTx/>
                <a:latin typeface="나눔고딕" panose="020D0604000000000000" pitchFamily="50" charset="-127"/>
                <a:ea typeface="나눔고딕" panose="020D0604000000000000" pitchFamily="50" charset="-127"/>
                <a:cs typeface="+mn-cs"/>
              </a:rPr>
              <a:t>  </a:t>
            </a:r>
            <a:r>
              <a:rPr kumimoji="0" lang="ko-KR" altLang="en-US" sz="2800" b="0" i="0" u="none" strike="noStrike" kern="1200" cap="none" spc="0" normalizeH="0" baseline="0" noProof="0" dirty="0">
                <a:ln>
                  <a:noFill/>
                </a:ln>
                <a:solidFill>
                  <a:prstClr val="black"/>
                </a:solidFill>
                <a:effectLst/>
                <a:uLnTx/>
                <a:uFillTx/>
                <a:latin typeface="나눔고딕" panose="020D0604000000000000" pitchFamily="50" charset="-127"/>
                <a:ea typeface="나눔고딕" panose="020D0604000000000000" pitchFamily="50" charset="-127"/>
                <a:cs typeface="+mn-cs"/>
              </a:rPr>
              <a:t>지</a:t>
            </a:r>
            <a:r>
              <a:rPr kumimoji="0" lang="en-US" sz="4800" b="0" i="1" u="none" strike="noStrike" kern="1200" cap="none" spc="0" normalizeH="0" baseline="0" noProof="0" dirty="0">
                <a:ln>
                  <a:noFill/>
                </a:ln>
                <a:solidFill>
                  <a:prstClr val="black"/>
                </a:solidFill>
                <a:effectLst/>
                <a:uLnTx/>
                <a:uFillTx/>
                <a:latin typeface="나눔고딕" panose="020D0604000000000000" pitchFamily="50" charset="-127"/>
                <a:ea typeface="나눔고딕" panose="020D0604000000000000" pitchFamily="50" charset="-127"/>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1" u="none" strike="noStrike" kern="1200" cap="none" spc="0" normalizeH="0" baseline="0" noProof="0" dirty="0">
              <a:ln>
                <a:noFill/>
              </a:ln>
              <a:solidFill>
                <a:prstClr val="black"/>
              </a:solidFill>
              <a:effectLst/>
              <a:uLnTx/>
              <a:uFillTx/>
              <a:latin typeface="나눔고딕" panose="020D0604000000000000" pitchFamily="50" charset="-127"/>
              <a:ea typeface="나눔고딕" panose="020D0604000000000000" pitchFamily="50" charset="-127"/>
              <a:cs typeface="+mn-cs"/>
            </a:endParaRPr>
          </a:p>
        </p:txBody>
      </p:sp>
      <p:sp>
        <p:nvSpPr>
          <p:cNvPr id="5" name="Rectangle 4"/>
          <p:cNvSpPr/>
          <p:nvPr/>
        </p:nvSpPr>
        <p:spPr>
          <a:xfrm>
            <a:off x="4937760" y="3992874"/>
            <a:ext cx="6096000" cy="126188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writing-record</a:t>
            </a:r>
            <a:endParaRPr kumimoji="0" lang="en-US" sz="2000" b="0" i="0" u="none" strike="noStrike" kern="1200" cap="none" spc="590" normalizeH="0" baseline="0" noProof="0" dirty="0">
              <a:ln>
                <a:noFill/>
              </a:ln>
              <a:solidFill>
                <a:prstClr val="black"/>
              </a:solidFill>
              <a:effectLst/>
              <a:uLnTx/>
              <a:uFillTx/>
              <a:latin typeface="HelveticaNeueLT Std Med Cn" panose="020B06060305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90" normalizeH="0" baseline="0" noProof="0" dirty="0">
                <a:ln>
                  <a:noFill/>
                </a:ln>
                <a:solidFill>
                  <a:prstClr val="black"/>
                </a:solidFill>
                <a:effectLst/>
                <a:uLnTx/>
                <a:uFillTx/>
                <a:latin typeface="HelveticaNeueLT Std Med Cn" panose="020B0606030502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90" normalizeH="0" baseline="0" noProof="0" dirty="0">
                <a:ln>
                  <a:noFill/>
                </a:ln>
                <a:solidFill>
                  <a:prstClr val="black"/>
                </a:solidFill>
                <a:effectLst/>
                <a:uLnTx/>
                <a:uFillTx/>
                <a:latin typeface="HelveticaNeueLT Std Med Cn" panose="020B0606030502030204" pitchFamily="34" charset="0"/>
                <a:ea typeface="+mn-ea"/>
                <a:cs typeface="+mn-cs"/>
              </a:rPr>
              <a:t>recording/ documenting writing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213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0012" y="3331810"/>
            <a:ext cx="2675541" cy="369332"/>
          </a:xfrm>
          <a:prstGeom prst="rect">
            <a:avLst/>
          </a:prstGeom>
        </p:spPr>
        <p:txBody>
          <a:bodyPr wrap="none">
            <a:spAutoFit/>
          </a:bodyPr>
          <a:lstStyle/>
          <a:p>
            <a:r>
              <a:rPr lang="en-US" altLang="en-US" spc="600" dirty="0">
                <a:solidFill>
                  <a:srgbClr val="C55A11"/>
                </a:solidFill>
                <a:latin typeface="+mj-lt"/>
                <a:ea typeface="Malgun Gothic" panose="020B0503020000020004" pitchFamily="50" charset="-127"/>
                <a:cs typeface="Times New Roman" panose="02020603050405020304" pitchFamily="18" charset="0"/>
              </a:rPr>
              <a:t>Digital Objects</a:t>
            </a:r>
            <a:endParaRPr lang="en-US" spc="600" dirty="0">
              <a:solidFill>
                <a:srgbClr val="C55A11"/>
              </a:solidFill>
              <a:latin typeface="+mj-lt"/>
            </a:endParaRPr>
          </a:p>
        </p:txBody>
      </p:sp>
      <p:grpSp>
        <p:nvGrpSpPr>
          <p:cNvPr id="6" name="Group 5"/>
          <p:cNvGrpSpPr/>
          <p:nvPr/>
        </p:nvGrpSpPr>
        <p:grpSpPr>
          <a:xfrm>
            <a:off x="2304197" y="1223281"/>
            <a:ext cx="9719425" cy="5495757"/>
            <a:chOff x="2776364" y="1190624"/>
            <a:chExt cx="9719425" cy="5495757"/>
          </a:xfrm>
        </p:grpSpPr>
        <p:pic>
          <p:nvPicPr>
            <p:cNvPr id="3" name="Picture 2"/>
            <p:cNvPicPr>
              <a:picLocks noChangeAspect="1"/>
            </p:cNvPicPr>
            <p:nvPr/>
          </p:nvPicPr>
          <p:blipFill rotWithShape="1">
            <a:blip r:embed="rId2"/>
            <a:srcRect l="56066" b="24219"/>
            <a:stretch/>
          </p:blipFill>
          <p:spPr>
            <a:xfrm>
              <a:off x="2776364" y="1190624"/>
              <a:ext cx="7175352" cy="4400551"/>
            </a:xfrm>
            <a:prstGeom prst="rect">
              <a:avLst/>
            </a:prstGeom>
            <a:noFill/>
            <a:ln>
              <a:noFill/>
            </a:ln>
            <a:effectLst>
              <a:outerShdw blurRad="184150" dir="11520000" sx="106000" sy="106000" algn="ctr">
                <a:srgbClr val="000000">
                  <a:alpha val="21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2932" y="3981619"/>
              <a:ext cx="1942857" cy="2704762"/>
            </a:xfrm>
            <a:prstGeom prst="rect">
              <a:avLst/>
            </a:prstGeom>
          </p:spPr>
        </p:pic>
      </p:grpSp>
    </p:spTree>
    <p:extLst>
      <p:ext uri="{BB962C8B-B14F-4D97-AF65-F5344CB8AC3E}">
        <p14:creationId xmlns:p14="http://schemas.microsoft.com/office/powerpoint/2010/main" val="1978054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4572" y="2468725"/>
            <a:ext cx="8905010" cy="1938992"/>
          </a:xfrm>
          <a:prstGeom prst="rect">
            <a:avLst/>
          </a:prstGeom>
        </p:spPr>
        <p:txBody>
          <a:bodyPr wrap="square">
            <a:spAutoFit/>
          </a:bodyPr>
          <a:lstStyle/>
          <a:p>
            <a:r>
              <a:rPr lang="en-US" sz="2400" dirty="0"/>
              <a:t>All digital objects are entities with multiple inheritance; that is, the properties of any digital object are inherited from three classes. Every digital object is a physical object, a logical object, and a conceptual object, and its properties at each of those levels can be significantly different. </a:t>
            </a:r>
            <a:endParaRPr lang="en-US" sz="2400" i="0" dirty="0">
              <a:effectLst/>
            </a:endParaRPr>
          </a:p>
        </p:txBody>
      </p:sp>
      <p:sp>
        <p:nvSpPr>
          <p:cNvPr id="3" name="Rectangle 2"/>
          <p:cNvSpPr/>
          <p:nvPr/>
        </p:nvSpPr>
        <p:spPr>
          <a:xfrm>
            <a:off x="4550391" y="5102872"/>
            <a:ext cx="5649191" cy="923330"/>
          </a:xfrm>
          <a:prstGeom prst="rect">
            <a:avLst/>
          </a:prstGeom>
        </p:spPr>
        <p:txBody>
          <a:bodyPr wrap="square">
            <a:spAutoFit/>
          </a:bodyPr>
          <a:lstStyle/>
          <a:p>
            <a:r>
              <a:rPr lang="en-US" b="1" i="1" dirty="0"/>
              <a:t>Kenneth </a:t>
            </a:r>
            <a:r>
              <a:rPr lang="en-US" b="1" i="1" dirty="0" err="1"/>
              <a:t>Thibodeau</a:t>
            </a:r>
            <a:r>
              <a:rPr lang="en-US" b="1" i="1" dirty="0"/>
              <a:t>, “</a:t>
            </a:r>
            <a:r>
              <a:rPr lang="en-US" dirty="0">
                <a:latin typeface="Arial" panose="020B0604020202020204" pitchFamily="34" charset="0"/>
              </a:rPr>
              <a:t>Overview of Technological Approaches to Digital Preservation,” Report for the Council on Library and Information Resources, 2002. </a:t>
            </a:r>
            <a:endParaRPr lang="en-US" b="0" i="0" dirty="0">
              <a:effectLst/>
              <a:latin typeface="Arial" panose="020B0604020202020204" pitchFamily="34" charset="0"/>
            </a:endParaRPr>
          </a:p>
        </p:txBody>
      </p:sp>
      <p:sp>
        <p:nvSpPr>
          <p:cNvPr id="4" name="TextBox 3"/>
          <p:cNvSpPr txBox="1"/>
          <p:nvPr/>
        </p:nvSpPr>
        <p:spPr>
          <a:xfrm>
            <a:off x="547904" y="942573"/>
            <a:ext cx="9239249" cy="830997"/>
          </a:xfrm>
          <a:prstGeom prst="rect">
            <a:avLst/>
          </a:prstGeom>
          <a:noFill/>
        </p:spPr>
        <p:txBody>
          <a:bodyPr wrap="square" rtlCol="0">
            <a:spAutoFit/>
          </a:bodyPr>
          <a:lstStyle/>
          <a:p>
            <a:r>
              <a:rPr lang="en-US" sz="4800" cap="small" spc="300" dirty="0">
                <a:solidFill>
                  <a:srgbClr val="B1630F"/>
                </a:solidFill>
                <a:latin typeface="HelveticaNeueLT Std Cn" panose="020B0506030502030204" pitchFamily="34" charset="0"/>
              </a:rPr>
              <a:t>Digital Objects</a:t>
            </a:r>
          </a:p>
        </p:txBody>
      </p:sp>
    </p:spTree>
    <p:extLst>
      <p:ext uri="{BB962C8B-B14F-4D97-AF65-F5344CB8AC3E}">
        <p14:creationId xmlns:p14="http://schemas.microsoft.com/office/powerpoint/2010/main" val="1551062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4572" y="2151413"/>
            <a:ext cx="8905010" cy="3200876"/>
          </a:xfrm>
          <a:prstGeom prst="rect">
            <a:avLst/>
          </a:prstGeom>
        </p:spPr>
        <p:txBody>
          <a:bodyPr wrap="square">
            <a:spAutoFit/>
          </a:bodyPr>
          <a:lstStyle/>
          <a:p>
            <a:pPr marL="342900" indent="-342900">
              <a:spcAft>
                <a:spcPts val="600"/>
              </a:spcAft>
              <a:buFont typeface="Arial" panose="020B0604020202020204" pitchFamily="34" charset="0"/>
              <a:buChar char="•"/>
            </a:pPr>
            <a:r>
              <a:rPr lang="en-US" sz="2400" dirty="0"/>
              <a:t>A physical object is simply an inscription of signs on some physical medium. </a:t>
            </a:r>
          </a:p>
          <a:p>
            <a:pPr marL="342900" indent="-342900">
              <a:spcAft>
                <a:spcPts val="600"/>
              </a:spcAft>
              <a:buFont typeface="Arial" panose="020B0604020202020204" pitchFamily="34" charset="0"/>
              <a:buChar char="•"/>
            </a:pPr>
            <a:r>
              <a:rPr lang="en-US" sz="2400" dirty="0"/>
              <a:t>A logical object is an object that is recognized and processed by software. </a:t>
            </a:r>
          </a:p>
          <a:p>
            <a:pPr marL="342900" indent="-342900">
              <a:spcAft>
                <a:spcPts val="600"/>
              </a:spcAft>
              <a:buFont typeface="Arial" panose="020B0604020202020204" pitchFamily="34" charset="0"/>
              <a:buChar char="•"/>
            </a:pPr>
            <a:r>
              <a:rPr lang="en-US" sz="2400" dirty="0"/>
              <a:t>The conceptual object is the object as it is recognized and understood by a person, or in some cases recognized and processed by a computer application capable of executing business transactions.</a:t>
            </a:r>
            <a:endParaRPr lang="en-US" sz="2400" b="0" i="0" dirty="0">
              <a:effectLst/>
            </a:endParaRPr>
          </a:p>
        </p:txBody>
      </p:sp>
      <p:sp>
        <p:nvSpPr>
          <p:cNvPr id="3" name="Rectangle 2"/>
          <p:cNvSpPr/>
          <p:nvPr/>
        </p:nvSpPr>
        <p:spPr>
          <a:xfrm>
            <a:off x="4550391" y="5730132"/>
            <a:ext cx="5649191" cy="923330"/>
          </a:xfrm>
          <a:prstGeom prst="rect">
            <a:avLst/>
          </a:prstGeom>
        </p:spPr>
        <p:txBody>
          <a:bodyPr wrap="square">
            <a:spAutoFit/>
          </a:bodyPr>
          <a:lstStyle/>
          <a:p>
            <a:r>
              <a:rPr lang="en-US" b="1" i="1" dirty="0"/>
              <a:t>Kenneth </a:t>
            </a:r>
            <a:r>
              <a:rPr lang="en-US" b="1" i="1" dirty="0" err="1"/>
              <a:t>Thibodeau</a:t>
            </a:r>
            <a:r>
              <a:rPr lang="en-US" b="1" i="1" dirty="0"/>
              <a:t>, “</a:t>
            </a:r>
            <a:r>
              <a:rPr lang="en-US" dirty="0">
                <a:latin typeface="Arial" panose="020B0604020202020204" pitchFamily="34" charset="0"/>
              </a:rPr>
              <a:t>Overview of Technological Approaches to Digital Preservation,” Report for the Council on Library and Information Resources, 2002. </a:t>
            </a:r>
            <a:endParaRPr lang="en-US" b="0" i="0" dirty="0">
              <a:effectLst/>
              <a:latin typeface="Arial" panose="020B0604020202020204" pitchFamily="34" charset="0"/>
            </a:endParaRPr>
          </a:p>
        </p:txBody>
      </p:sp>
      <p:sp>
        <p:nvSpPr>
          <p:cNvPr id="5" name="TextBox 4"/>
          <p:cNvSpPr txBox="1"/>
          <p:nvPr/>
        </p:nvSpPr>
        <p:spPr>
          <a:xfrm>
            <a:off x="547904" y="942573"/>
            <a:ext cx="9239249" cy="830997"/>
          </a:xfrm>
          <a:prstGeom prst="rect">
            <a:avLst/>
          </a:prstGeom>
          <a:noFill/>
        </p:spPr>
        <p:txBody>
          <a:bodyPr wrap="square" rtlCol="0">
            <a:spAutoFit/>
          </a:bodyPr>
          <a:lstStyle/>
          <a:p>
            <a:r>
              <a:rPr lang="en-US" sz="4800" cap="small" spc="300" dirty="0">
                <a:solidFill>
                  <a:srgbClr val="B1630F"/>
                </a:solidFill>
                <a:latin typeface="HelveticaNeueLT Std Cn" panose="020B0506030502030204" pitchFamily="34" charset="0"/>
              </a:rPr>
              <a:t>Digital Objects</a:t>
            </a:r>
          </a:p>
        </p:txBody>
      </p:sp>
    </p:spTree>
    <p:extLst>
      <p:ext uri="{BB962C8B-B14F-4D97-AF65-F5344CB8AC3E}">
        <p14:creationId xmlns:p14="http://schemas.microsoft.com/office/powerpoint/2010/main" val="3150163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1589" y="2741612"/>
            <a:ext cx="5076825" cy="3990975"/>
          </a:xfrm>
          <a:prstGeom prst="rect">
            <a:avLst/>
          </a:prstGeom>
        </p:spPr>
      </p:pic>
      <p:sp>
        <p:nvSpPr>
          <p:cNvPr id="4" name="TextBox 3"/>
          <p:cNvSpPr txBox="1"/>
          <p:nvPr/>
        </p:nvSpPr>
        <p:spPr>
          <a:xfrm>
            <a:off x="7632700" y="1312619"/>
            <a:ext cx="4171950" cy="523220"/>
          </a:xfrm>
          <a:prstGeom prst="rect">
            <a:avLst/>
          </a:prstGeom>
          <a:noFill/>
        </p:spPr>
        <p:txBody>
          <a:bodyPr wrap="square" rtlCol="0">
            <a:spAutoFit/>
          </a:bodyPr>
          <a:lstStyle/>
          <a:p>
            <a:pPr>
              <a:spcAft>
                <a:spcPts val="600"/>
              </a:spcAft>
            </a:pPr>
            <a:r>
              <a:rPr lang="en-US" sz="2800" spc="300" dirty="0">
                <a:solidFill>
                  <a:srgbClr val="C55A11"/>
                </a:solidFill>
                <a:latin typeface="HelveticaNeueLT Std Cn" panose="020B0506030502030204" pitchFamily="34" charset="0"/>
              </a:rPr>
              <a:t>Unicode Code Spaces</a:t>
            </a:r>
            <a:endParaRPr lang="en-US" sz="1200" spc="300" dirty="0">
              <a:solidFill>
                <a:srgbClr val="C55A11"/>
              </a:solidFill>
              <a:latin typeface="HelveticaNeueLT Std Cn" panose="020B0506030502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21" y="521145"/>
            <a:ext cx="6419368" cy="4330254"/>
          </a:xfrm>
          <a:prstGeom prst="rect">
            <a:avLst/>
          </a:prstGeom>
        </p:spPr>
      </p:pic>
      <p:sp>
        <p:nvSpPr>
          <p:cNvPr id="6" name="Rectangle 5"/>
          <p:cNvSpPr/>
          <p:nvPr/>
        </p:nvSpPr>
        <p:spPr>
          <a:xfrm>
            <a:off x="304800" y="5776268"/>
            <a:ext cx="2155032" cy="1077218"/>
          </a:xfrm>
          <a:prstGeom prst="rect">
            <a:avLst/>
          </a:prstGeom>
        </p:spPr>
        <p:txBody>
          <a:bodyPr wrap="square">
            <a:spAutoFit/>
          </a:bodyPr>
          <a:lstStyle/>
          <a:p>
            <a:r>
              <a:rPr lang="en-US" sz="1200" baseline="30000" dirty="0">
                <a:solidFill>
                  <a:srgbClr val="000000"/>
                </a:solidFill>
                <a:latin typeface="HelveticaNeueLT Std Cn" panose="020B0506030502030204" pitchFamily="34" charset="0"/>
              </a:rPr>
              <a:t>Sources: </a:t>
            </a:r>
          </a:p>
          <a:p>
            <a:r>
              <a:rPr lang="en-US" sz="1200" baseline="30000" dirty="0">
                <a:solidFill>
                  <a:srgbClr val="000000"/>
                </a:solidFill>
                <a:latin typeface="HelveticaNeueLT Std Cn" panose="020B0506030502030204" pitchFamily="34" charset="0"/>
              </a:rPr>
              <a:t>(above</a:t>
            </a:r>
            <a:r>
              <a:rPr lang="en-US" sz="1200" spc="600" baseline="30000" dirty="0">
                <a:solidFill>
                  <a:srgbClr val="000000"/>
                </a:solidFill>
                <a:latin typeface="HelveticaNeueLT Std Cn" panose="020B0506030502030204" pitchFamily="34" charset="0"/>
              </a:rPr>
              <a:t>)</a:t>
            </a:r>
            <a:r>
              <a:rPr lang="en-US" sz="1200" baseline="30000" dirty="0">
                <a:solidFill>
                  <a:srgbClr val="000000"/>
                </a:solidFill>
                <a:latin typeface="HelveticaNeueLT Std Cn" panose="020B0506030502030204" pitchFamily="34" charset="0"/>
              </a:rPr>
              <a:t>http://upload.wikimedia.org/wikipedia/commons/8/8e/Roadmap_to_Unicode_BMP.svg (modified by author); (right</a:t>
            </a:r>
            <a:r>
              <a:rPr lang="en-US" sz="1200" spc="600" baseline="30000" dirty="0">
                <a:solidFill>
                  <a:srgbClr val="000000"/>
                </a:solidFill>
                <a:latin typeface="HelveticaNeueLT Std Cn" panose="020B0506030502030204" pitchFamily="34" charset="0"/>
              </a:rPr>
              <a:t>)</a:t>
            </a:r>
            <a:r>
              <a:rPr lang="en-US" sz="1200" baseline="30000" dirty="0">
                <a:latin typeface="HelveticaNeueLT Std Cn" panose="020B0506030502030204" pitchFamily="34" charset="0"/>
              </a:rPr>
              <a:t>http://www.w3.org/International/articles/definitions-characters/</a:t>
            </a:r>
          </a:p>
          <a:p>
            <a:endParaRPr lang="en-US" sz="1200" baseline="30000" dirty="0">
              <a:solidFill>
                <a:srgbClr val="000000"/>
              </a:solidFill>
              <a:latin typeface="Times New Roman" panose="02020603050405020304" pitchFamily="18" charset="0"/>
            </a:endParaRPr>
          </a:p>
          <a:p>
            <a:endParaRPr lang="en-US" sz="1200" baseline="300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81667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7456" y="2819401"/>
            <a:ext cx="8537977" cy="1015663"/>
          </a:xfrm>
          <a:prstGeom prst="rect">
            <a:avLst/>
          </a:prstGeom>
        </p:spPr>
        <p:txBody>
          <a:bodyPr wrap="square">
            <a:spAutoFit/>
          </a:bodyPr>
          <a:lstStyle/>
          <a:p>
            <a:r>
              <a:rPr lang="pl-PL" sz="6000" baseline="30000" dirty="0">
                <a:solidFill>
                  <a:schemeClr val="accent2"/>
                </a:solidFill>
                <a:latin typeface="HelveticaNeueLT Std Cn" panose="020B0506030502030204" pitchFamily="34" charset="0"/>
              </a:rPr>
              <a:t>U+0054 (T)</a:t>
            </a:r>
            <a:r>
              <a:rPr lang="en-US" sz="6000" baseline="30000" dirty="0">
                <a:solidFill>
                  <a:schemeClr val="accent2"/>
                </a:solidFill>
                <a:latin typeface="HelveticaNeueLT Std Cn" panose="020B0506030502030204" pitchFamily="34" charset="0"/>
              </a:rPr>
              <a:t> </a:t>
            </a:r>
            <a:r>
              <a:rPr lang="en-US" sz="6000" dirty="0">
                <a:solidFill>
                  <a:schemeClr val="accent2"/>
                </a:solidFill>
                <a:latin typeface="HelveticaNeueLT Std Cn" panose="020B0506030502030204" pitchFamily="34" charset="0"/>
              </a:rPr>
              <a:t> </a:t>
            </a:r>
            <a:r>
              <a:rPr lang="pl-PL" sz="6000" baseline="30000" dirty="0">
                <a:solidFill>
                  <a:schemeClr val="accent2"/>
                </a:solidFill>
                <a:latin typeface="HelveticaNeueLT Std Cn" panose="020B0506030502030204" pitchFamily="34" charset="0"/>
              </a:rPr>
              <a:t>U+0068 (h)</a:t>
            </a:r>
            <a:r>
              <a:rPr lang="en-US" sz="6000" baseline="30000" dirty="0">
                <a:solidFill>
                  <a:schemeClr val="accent2"/>
                </a:solidFill>
                <a:latin typeface="HelveticaNeueLT Std Cn" panose="020B0506030502030204" pitchFamily="34" charset="0"/>
              </a:rPr>
              <a:t>  </a:t>
            </a:r>
            <a:r>
              <a:rPr lang="pl-PL" sz="6000" baseline="30000" dirty="0">
                <a:solidFill>
                  <a:schemeClr val="accent2"/>
                </a:solidFill>
                <a:latin typeface="HelveticaNeueLT Std Cn" panose="020B0506030502030204" pitchFamily="34" charset="0"/>
              </a:rPr>
              <a:t>U+0065 (e)</a:t>
            </a:r>
          </a:p>
        </p:txBody>
      </p:sp>
    </p:spTree>
    <p:extLst>
      <p:ext uri="{BB962C8B-B14F-4D97-AF65-F5344CB8AC3E}">
        <p14:creationId xmlns:p14="http://schemas.microsoft.com/office/powerpoint/2010/main" val="208124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7456" y="2819401"/>
            <a:ext cx="8537977" cy="1938992"/>
          </a:xfrm>
          <a:prstGeom prst="rect">
            <a:avLst/>
          </a:prstGeom>
        </p:spPr>
        <p:txBody>
          <a:bodyPr wrap="square">
            <a:spAutoFit/>
          </a:bodyPr>
          <a:lstStyle/>
          <a:p>
            <a:r>
              <a:rPr lang="en-US" sz="6000" baseline="30000" dirty="0">
                <a:solidFill>
                  <a:schemeClr val="accent2"/>
                </a:solidFill>
                <a:latin typeface="HelveticaNeueLT Std Cn" panose="020B0506030502030204" pitchFamily="34" charset="0"/>
              </a:rPr>
              <a:t>If we alter the logical object </a:t>
            </a:r>
            <a:r>
              <a:rPr lang="en-US" sz="6000" baseline="30000">
                <a:solidFill>
                  <a:schemeClr val="accent2"/>
                </a:solidFill>
                <a:latin typeface="HelveticaNeueLT Std Cn" panose="020B0506030502030204" pitchFamily="34" charset="0"/>
              </a:rPr>
              <a:t>we </a:t>
            </a:r>
            <a:r>
              <a:rPr lang="en-US" sz="6000">
                <a:solidFill>
                  <a:schemeClr val="accent2"/>
                </a:solidFill>
                <a:latin typeface="HelveticaNeueLT Std Cn" panose="020B0506030502030204" pitchFamily="34" charset="0"/>
              </a:rPr>
              <a:t>create</a:t>
            </a:r>
          </a:p>
          <a:p>
            <a:r>
              <a:rPr lang="en-US" sz="6000">
                <a:solidFill>
                  <a:schemeClr val="accent2"/>
                </a:solidFill>
                <a:latin typeface="HelveticaNeueLT Std Cn" panose="020B0506030502030204" pitchFamily="34" charset="0"/>
              </a:rPr>
              <a:t>a </a:t>
            </a:r>
            <a:r>
              <a:rPr lang="en-US" sz="6000" dirty="0">
                <a:solidFill>
                  <a:schemeClr val="accent2"/>
                </a:solidFill>
                <a:latin typeface="HelveticaNeueLT Std Cn" panose="020B0506030502030204" pitchFamily="34" charset="0"/>
              </a:rPr>
              <a:t>new conceptual object </a:t>
            </a:r>
            <a:endParaRPr lang="pl-PL" sz="6000" baseline="30000" dirty="0">
              <a:solidFill>
                <a:schemeClr val="accent2"/>
              </a:solidFill>
              <a:latin typeface="HelveticaNeueLT Std Cn" panose="020B0506030502030204" pitchFamily="34" charset="0"/>
            </a:endParaRPr>
          </a:p>
        </p:txBody>
      </p:sp>
    </p:spTree>
    <p:extLst>
      <p:ext uri="{BB962C8B-B14F-4D97-AF65-F5344CB8AC3E}">
        <p14:creationId xmlns:p14="http://schemas.microsoft.com/office/powerpoint/2010/main" val="3523384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8C2937-9903-429E-9F0F-2E76350121FE}"/>
              </a:ext>
            </a:extLst>
          </p:cNvPr>
          <p:cNvGrpSpPr/>
          <p:nvPr/>
        </p:nvGrpSpPr>
        <p:grpSpPr>
          <a:xfrm>
            <a:off x="2870483" y="631200"/>
            <a:ext cx="6451033" cy="4900129"/>
            <a:chOff x="1926974" y="0"/>
            <a:chExt cx="8782022" cy="6670722"/>
          </a:xfrm>
        </p:grpSpPr>
        <p:grpSp>
          <p:nvGrpSpPr>
            <p:cNvPr id="4" name="Group 3">
              <a:extLst>
                <a:ext uri="{FF2B5EF4-FFF2-40B4-BE49-F238E27FC236}">
                  <a16:creationId xmlns:a16="http://schemas.microsoft.com/office/drawing/2014/main" id="{40CE3D70-6952-403A-8272-D5909C5845B6}"/>
                </a:ext>
              </a:extLst>
            </p:cNvPr>
            <p:cNvGrpSpPr/>
            <p:nvPr/>
          </p:nvGrpSpPr>
          <p:grpSpPr>
            <a:xfrm>
              <a:off x="1926974" y="2080028"/>
              <a:ext cx="8403392" cy="4590694"/>
              <a:chOff x="1926974" y="2080028"/>
              <a:chExt cx="8403392" cy="4590694"/>
            </a:xfrm>
          </p:grpSpPr>
          <p:pic>
            <p:nvPicPr>
              <p:cNvPr id="6" name="Picture 5">
                <a:extLst>
                  <a:ext uri="{FF2B5EF4-FFF2-40B4-BE49-F238E27FC236}">
                    <a16:creationId xmlns:a16="http://schemas.microsoft.com/office/drawing/2014/main" id="{F11885CA-B431-4204-A879-AA2D1A8B16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481" t="4604" r="6452" b="6190"/>
              <a:stretch/>
            </p:blipFill>
            <p:spPr>
              <a:xfrm>
                <a:off x="5819742" y="2080028"/>
                <a:ext cx="1812383" cy="4352816"/>
              </a:xfrm>
              <a:prstGeom prst="rect">
                <a:avLst/>
              </a:prstGeom>
            </p:spPr>
          </p:pic>
          <p:pic>
            <p:nvPicPr>
              <p:cNvPr id="7" name="Picture 6">
                <a:extLst>
                  <a:ext uri="{FF2B5EF4-FFF2-40B4-BE49-F238E27FC236}">
                    <a16:creationId xmlns:a16="http://schemas.microsoft.com/office/drawing/2014/main" id="{15DA7998-B9BB-45FE-8DB3-93E1B010C3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481" t="4445" r="6657" b="4445"/>
              <a:stretch/>
            </p:blipFill>
            <p:spPr>
              <a:xfrm>
                <a:off x="1986757" y="2081527"/>
                <a:ext cx="1767083" cy="4353246"/>
              </a:xfrm>
              <a:prstGeom prst="rect">
                <a:avLst/>
              </a:prstGeom>
            </p:spPr>
          </p:pic>
          <p:pic>
            <p:nvPicPr>
              <p:cNvPr id="8" name="Picture 7">
                <a:extLst>
                  <a:ext uri="{FF2B5EF4-FFF2-40B4-BE49-F238E27FC236}">
                    <a16:creationId xmlns:a16="http://schemas.microsoft.com/office/drawing/2014/main" id="{AB691193-C783-4DD7-9F88-0A8A1A63D0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659" t="4444" r="5630" b="5873"/>
              <a:stretch/>
            </p:blipFill>
            <p:spPr>
              <a:xfrm>
                <a:off x="3854595" y="2080028"/>
                <a:ext cx="1864392" cy="4352816"/>
              </a:xfrm>
              <a:prstGeom prst="rect">
                <a:avLst/>
              </a:prstGeom>
            </p:spPr>
          </p:pic>
          <p:pic>
            <p:nvPicPr>
              <p:cNvPr id="9" name="Picture 8">
                <a:extLst>
                  <a:ext uri="{FF2B5EF4-FFF2-40B4-BE49-F238E27FC236}">
                    <a16:creationId xmlns:a16="http://schemas.microsoft.com/office/drawing/2014/main" id="{9E5138F0-E5C0-4B80-829C-98F344BBC0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865" t="4445" r="5836" b="5714"/>
              <a:stretch/>
            </p:blipFill>
            <p:spPr>
              <a:xfrm>
                <a:off x="7656174" y="2080030"/>
                <a:ext cx="1845716" cy="4352814"/>
              </a:xfrm>
              <a:prstGeom prst="rect">
                <a:avLst/>
              </a:prstGeom>
            </p:spPr>
          </p:pic>
          <p:sp>
            <p:nvSpPr>
              <p:cNvPr id="11" name="TextBox 10">
                <a:extLst>
                  <a:ext uri="{FF2B5EF4-FFF2-40B4-BE49-F238E27FC236}">
                    <a16:creationId xmlns:a16="http://schemas.microsoft.com/office/drawing/2014/main" id="{F392DF7C-B5BA-4D67-A58C-DFC44C46D7CA}"/>
                  </a:ext>
                </a:extLst>
              </p:cNvPr>
              <p:cNvSpPr txBox="1"/>
              <p:nvPr/>
            </p:nvSpPr>
            <p:spPr>
              <a:xfrm>
                <a:off x="1926974" y="6379961"/>
                <a:ext cx="8403392" cy="290761"/>
              </a:xfrm>
              <a:prstGeom prst="rect">
                <a:avLst/>
              </a:prstGeom>
              <a:noFill/>
            </p:spPr>
            <p:txBody>
              <a:bodyPr wrap="square" rtlCol="0">
                <a:spAutoFit/>
              </a:bodyPr>
              <a:lstStyle/>
              <a:p>
                <a:pPr defTabSz="685800" eaLnBrk="1" fontAlgn="auto" hangingPunct="1">
                  <a:spcBef>
                    <a:spcPts val="0"/>
                  </a:spcBef>
                  <a:spcAft>
                    <a:spcPts val="450"/>
                  </a:spcAft>
                </a:pPr>
                <a:endParaRPr lang="en-US" sz="788" spc="173" dirty="0">
                  <a:solidFill>
                    <a:prstClr val="black"/>
                  </a:solidFill>
                  <a:latin typeface="HelveticaNeueLT Std Cn" panose="020B0506030502030204" pitchFamily="34" charset="0"/>
                  <a:cs typeface="+mn-cs"/>
                </a:endParaRPr>
              </a:p>
            </p:txBody>
          </p:sp>
          <p:pic>
            <p:nvPicPr>
              <p:cNvPr id="12" name="Picture 11">
                <a:extLst>
                  <a:ext uri="{FF2B5EF4-FFF2-40B4-BE49-F238E27FC236}">
                    <a16:creationId xmlns:a16="http://schemas.microsoft.com/office/drawing/2014/main" id="{49F1370F-54FA-4365-9A76-5901A51F23DE}"/>
                  </a:ext>
                </a:extLst>
              </p:cNvPr>
              <p:cNvPicPr>
                <a:picLocks noChangeAspect="1"/>
              </p:cNvPicPr>
              <p:nvPr/>
            </p:nvPicPr>
            <p:blipFill rotWithShape="1">
              <a:blip r:embed="rId6">
                <a:extLst>
                  <a:ext uri="{28A0092B-C50C-407E-A947-70E740481C1C}">
                    <a14:useLocalDpi xmlns:a14="http://schemas.microsoft.com/office/drawing/2010/main" val="0"/>
                  </a:ext>
                </a:extLst>
              </a:blip>
              <a:srcRect l="11402" t="25309" r="52467" b="9431"/>
              <a:stretch/>
            </p:blipFill>
            <p:spPr>
              <a:xfrm>
                <a:off x="7673999" y="2105893"/>
                <a:ext cx="1842930" cy="2559471"/>
              </a:xfrm>
              <a:prstGeom prst="rect">
                <a:avLst/>
              </a:prstGeom>
            </p:spPr>
          </p:pic>
          <p:sp>
            <p:nvSpPr>
              <p:cNvPr id="13" name="Rectangle 12">
                <a:extLst>
                  <a:ext uri="{FF2B5EF4-FFF2-40B4-BE49-F238E27FC236}">
                    <a16:creationId xmlns:a16="http://schemas.microsoft.com/office/drawing/2014/main" id="{C77E9BEB-742A-419C-9D87-EC21A841CB8A}"/>
                  </a:ext>
                </a:extLst>
              </p:cNvPr>
              <p:cNvSpPr/>
              <p:nvPr/>
            </p:nvSpPr>
            <p:spPr>
              <a:xfrm>
                <a:off x="7691550" y="4722350"/>
                <a:ext cx="1743000" cy="8046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4F48BEBE-970C-4ECB-BEAC-29EB6A507884}"/>
                  </a:ext>
                </a:extLst>
              </p:cNvPr>
              <p:cNvSpPr/>
              <p:nvPr/>
            </p:nvSpPr>
            <p:spPr>
              <a:xfrm>
                <a:off x="7651173" y="4939963"/>
                <a:ext cx="1864375" cy="430887"/>
              </a:xfrm>
              <a:prstGeom prst="rect">
                <a:avLst/>
              </a:prstGeom>
            </p:spPr>
            <p:txBody>
              <a:bodyPr wrap="square">
                <a:spAutoFit/>
              </a:bodyPr>
              <a:lstStyle/>
              <a:p>
                <a:pPr algn="ctr" defTabSz="685800" eaLnBrk="1" fontAlgn="auto" hangingPunct="1">
                  <a:spcBef>
                    <a:spcPts val="0"/>
                  </a:spcBef>
                  <a:spcAft>
                    <a:spcPts val="0"/>
                  </a:spcAft>
                </a:pPr>
                <a:r>
                  <a:rPr lang="en-US" sz="750" spc="105" dirty="0">
                    <a:solidFill>
                      <a:prstClr val="white"/>
                    </a:solidFill>
                    <a:latin typeface="HelveticaNeueLT Std Cn" panose="020B0506030502030204" pitchFamily="34" charset="0"/>
                    <a:cs typeface="+mn-cs"/>
                  </a:rPr>
                  <a:t>Wayne de Fremery</a:t>
                </a:r>
              </a:p>
              <a:p>
                <a:pPr algn="ctr" defTabSz="685800" eaLnBrk="1" fontAlgn="auto" hangingPunct="1">
                  <a:spcBef>
                    <a:spcPts val="0"/>
                  </a:spcBef>
                  <a:spcAft>
                    <a:spcPts val="0"/>
                  </a:spcAft>
                </a:pPr>
                <a:r>
                  <a:rPr lang="en-US" sz="750" spc="75" dirty="0">
                    <a:solidFill>
                      <a:srgbClr val="ED7D31"/>
                    </a:solidFill>
                    <a:latin typeface="HelveticaNeueLT Std Cn" panose="020B0506030502030204" pitchFamily="34" charset="0"/>
                    <a:cs typeface="+mn-cs"/>
                  </a:rPr>
                  <a:t>Sogang University</a:t>
                </a:r>
              </a:p>
            </p:txBody>
          </p:sp>
        </p:grpSp>
        <p:pic>
          <p:nvPicPr>
            <p:cNvPr id="5" name="Picture 4">
              <a:extLst>
                <a:ext uri="{FF2B5EF4-FFF2-40B4-BE49-F238E27FC236}">
                  <a16:creationId xmlns:a16="http://schemas.microsoft.com/office/drawing/2014/main" id="{43680E61-4224-433D-9FDB-37B5465056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3451" y="0"/>
              <a:ext cx="2775545" cy="3148348"/>
            </a:xfrm>
            <a:prstGeom prst="rect">
              <a:avLst/>
            </a:prstGeom>
          </p:spPr>
        </p:pic>
      </p:grpSp>
      <p:sp>
        <p:nvSpPr>
          <p:cNvPr id="15" name="TextBox 14">
            <a:extLst>
              <a:ext uri="{FF2B5EF4-FFF2-40B4-BE49-F238E27FC236}">
                <a16:creationId xmlns:a16="http://schemas.microsoft.com/office/drawing/2014/main" id="{5B823123-3B70-40BD-9DDB-F65A5449857A}"/>
              </a:ext>
            </a:extLst>
          </p:cNvPr>
          <p:cNvSpPr txBox="1"/>
          <p:nvPr/>
        </p:nvSpPr>
        <p:spPr>
          <a:xfrm>
            <a:off x="4722308" y="1557666"/>
            <a:ext cx="1867368" cy="461665"/>
          </a:xfrm>
          <a:prstGeom prst="rect">
            <a:avLst/>
          </a:prstGeom>
          <a:noFill/>
        </p:spPr>
        <p:txBody>
          <a:bodyPr wrap="square" rtlCol="0">
            <a:spAutoFit/>
          </a:bodyPr>
          <a:lstStyle/>
          <a:p>
            <a:r>
              <a:rPr lang="ko-KR" altLang="en-US" sz="2400" dirty="0">
                <a:latin typeface="SD Myungjo Medium" pitchFamily="50" charset="-127"/>
                <a:ea typeface="SD Myungjo Medium" pitchFamily="50" charset="-127"/>
              </a:rPr>
              <a:t>한글   </a:t>
            </a:r>
            <a:r>
              <a:rPr lang="en-US" altLang="ko-KR" sz="2400" dirty="0">
                <a:latin typeface="SD Myungjo Medium" pitchFamily="50" charset="-127"/>
                <a:ea typeface="SD Myungjo Medium" pitchFamily="50" charset="-127"/>
              </a:rPr>
              <a:t>	</a:t>
            </a:r>
            <a:r>
              <a:rPr lang="ko-KR" altLang="en-US" sz="2400" dirty="0">
                <a:latin typeface="SD Myungjo Medium" pitchFamily="50" charset="-127"/>
                <a:ea typeface="SD Myungjo Medium" pitchFamily="50" charset="-127"/>
              </a:rPr>
              <a:t> 漢字</a:t>
            </a:r>
            <a:endParaRPr lang="en-US" sz="2400" dirty="0">
              <a:latin typeface="SD Myungjo Medium" pitchFamily="50" charset="-127"/>
              <a:ea typeface="SD Myungjo Medium" pitchFamily="50" charset="-127"/>
            </a:endParaRPr>
          </a:p>
        </p:txBody>
      </p:sp>
    </p:spTree>
    <p:extLst>
      <p:ext uri="{BB962C8B-B14F-4D97-AF65-F5344CB8AC3E}">
        <p14:creationId xmlns:p14="http://schemas.microsoft.com/office/powerpoint/2010/main" val="974676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647472" y="1579191"/>
            <a:ext cx="7544528" cy="5241978"/>
            <a:chOff x="1735282" y="0"/>
            <a:chExt cx="10059370" cy="6989304"/>
          </a:xfrm>
        </p:grpSpPr>
        <p:grpSp>
          <p:nvGrpSpPr>
            <p:cNvPr id="4" name="Group 3"/>
            <p:cNvGrpSpPr/>
            <p:nvPr/>
          </p:nvGrpSpPr>
          <p:grpSpPr>
            <a:xfrm>
              <a:off x="1735282" y="0"/>
              <a:ext cx="10059370" cy="6989304"/>
              <a:chOff x="2462646" y="924790"/>
              <a:chExt cx="8001000" cy="5559137"/>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285" t="13485" r="2258" b="5455"/>
              <a:stretch/>
            </p:blipFill>
            <p:spPr>
              <a:xfrm>
                <a:off x="2462646" y="924790"/>
                <a:ext cx="8001000" cy="5559137"/>
              </a:xfrm>
              <a:prstGeom prst="rect">
                <a:avLst/>
              </a:prstGeom>
            </p:spPr>
          </p:pic>
          <p:sp>
            <p:nvSpPr>
              <p:cNvPr id="2" name="Rectangle 1"/>
              <p:cNvSpPr/>
              <p:nvPr/>
            </p:nvSpPr>
            <p:spPr>
              <a:xfrm>
                <a:off x="2543908" y="1547446"/>
                <a:ext cx="2133600" cy="2192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5" name="TextBox 4"/>
            <p:cNvSpPr txBox="1"/>
            <p:nvPr/>
          </p:nvSpPr>
          <p:spPr>
            <a:xfrm>
              <a:off x="1871087" y="2054923"/>
              <a:ext cx="3098421" cy="1415772"/>
            </a:xfrm>
            <a:prstGeom prst="rect">
              <a:avLst/>
            </a:prstGeom>
            <a:noFill/>
          </p:spPr>
          <p:txBody>
            <a:bodyPr wrap="square" rtlCol="0">
              <a:spAutoFit/>
            </a:bodyPr>
            <a:lstStyle/>
            <a:p>
              <a:pPr defTabSz="685800">
                <a:spcAft>
                  <a:spcPts val="450"/>
                </a:spcAft>
              </a:pPr>
              <a:r>
                <a:rPr lang="en-US" sz="2100" spc="225" dirty="0">
                  <a:latin typeface="HelveticaNeueLT Std Cn" panose="020B0506030502030204" pitchFamily="34" charset="0"/>
                  <a:cs typeface="Arial" panose="020B0604020202020204" pitchFamily="34" charset="0"/>
                </a:rPr>
                <a:t>Unicode Mapped </a:t>
              </a:r>
              <a:r>
                <a:rPr lang="en-US" sz="900" spc="225" dirty="0">
                  <a:latin typeface="HelveticaNeueLT Std Cn" panose="020B0506030502030204" pitchFamily="34" charset="0"/>
                  <a:cs typeface="Arial" panose="020B0604020202020204" pitchFamily="34" charset="0"/>
                </a:rPr>
                <a:t>as </a:t>
              </a:r>
              <a:r>
                <a:rPr lang="en-US" sz="2100" spc="225" dirty="0">
                  <a:latin typeface="HelveticaNeueLT Std Cn" panose="020B0506030502030204" pitchFamily="34" charset="0"/>
                  <a:cs typeface="Arial" panose="020B0604020202020204" pitchFamily="34" charset="0"/>
                </a:rPr>
                <a:t>Matrix </a:t>
              </a:r>
              <a:r>
                <a:rPr lang="en-US" sz="2100" i="1" spc="225" dirty="0">
                  <a:latin typeface="Minion Pro" panose="02040503050306020203" pitchFamily="18" charset="0"/>
                  <a:cs typeface="Arial" panose="020B0604020202020204" pitchFamily="34" charset="0"/>
                </a:rPr>
                <a:t>&amp;</a:t>
              </a:r>
              <a:r>
                <a:rPr lang="en-US" sz="2100" spc="225" dirty="0">
                  <a:latin typeface="HelveticaNeueLT Std Cn" panose="020B0506030502030204" pitchFamily="34" charset="0"/>
                  <a:cs typeface="Arial" panose="020B0604020202020204" pitchFamily="34" charset="0"/>
                </a:rPr>
                <a:t> Radial Graph</a:t>
              </a:r>
            </a:p>
          </p:txBody>
        </p:sp>
      </p:grpSp>
      <p:grpSp>
        <p:nvGrpSpPr>
          <p:cNvPr id="11" name="Group 10">
            <a:extLst>
              <a:ext uri="{FF2B5EF4-FFF2-40B4-BE49-F238E27FC236}">
                <a16:creationId xmlns:a16="http://schemas.microsoft.com/office/drawing/2014/main" id="{E81A6B4C-90F9-48CD-84CD-1F5DCFC8C258}"/>
              </a:ext>
            </a:extLst>
          </p:cNvPr>
          <p:cNvGrpSpPr/>
          <p:nvPr/>
        </p:nvGrpSpPr>
        <p:grpSpPr>
          <a:xfrm>
            <a:off x="296416" y="699228"/>
            <a:ext cx="4376284" cy="4579581"/>
            <a:chOff x="296416" y="1248110"/>
            <a:chExt cx="4376284" cy="4579581"/>
          </a:xfrm>
        </p:grpSpPr>
        <p:pic>
          <p:nvPicPr>
            <p:cNvPr id="9" name="Picture 8">
              <a:extLst>
                <a:ext uri="{FF2B5EF4-FFF2-40B4-BE49-F238E27FC236}">
                  <a16:creationId xmlns:a16="http://schemas.microsoft.com/office/drawing/2014/main" id="{78FA314B-FAD5-4CAC-877F-3F4F39E5B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416" y="1248110"/>
              <a:ext cx="4376284" cy="2952070"/>
            </a:xfrm>
            <a:prstGeom prst="rect">
              <a:avLst/>
            </a:prstGeom>
          </p:spPr>
        </p:pic>
        <p:sp>
          <p:nvSpPr>
            <p:cNvPr id="10" name="Rectangle 9">
              <a:extLst>
                <a:ext uri="{FF2B5EF4-FFF2-40B4-BE49-F238E27FC236}">
                  <a16:creationId xmlns:a16="http://schemas.microsoft.com/office/drawing/2014/main" id="{8245BD83-CDC4-4375-94B8-211B11B0144D}"/>
                </a:ext>
              </a:extLst>
            </p:cNvPr>
            <p:cNvSpPr/>
            <p:nvPr/>
          </p:nvSpPr>
          <p:spPr>
            <a:xfrm>
              <a:off x="296416" y="4401660"/>
              <a:ext cx="1616274" cy="1426031"/>
            </a:xfrm>
            <a:prstGeom prst="rect">
              <a:avLst/>
            </a:prstGeom>
          </p:spPr>
          <p:txBody>
            <a:bodyPr wrap="square">
              <a:spAutoFit/>
            </a:bodyPr>
            <a:lstStyle/>
            <a:p>
              <a:pPr defTabSz="685800" eaLnBrk="1" fontAlgn="auto" hangingPunct="1">
                <a:spcBef>
                  <a:spcPts val="0"/>
                </a:spcBef>
                <a:spcAft>
                  <a:spcPts val="0"/>
                </a:spcAft>
              </a:pPr>
              <a:r>
                <a:rPr lang="en-US" sz="1400" baseline="30000" dirty="0">
                  <a:solidFill>
                    <a:srgbClr val="000000"/>
                  </a:solidFill>
                  <a:latin typeface="HelveticaNeueLT Std Cn" panose="020B0506030502030204" pitchFamily="34" charset="0"/>
                  <a:cs typeface="+mn-cs"/>
                </a:rPr>
                <a:t>Sources: </a:t>
              </a:r>
            </a:p>
            <a:p>
              <a:pPr defTabSz="685800" eaLnBrk="1" fontAlgn="auto" hangingPunct="1">
                <a:spcBef>
                  <a:spcPts val="0"/>
                </a:spcBef>
                <a:spcAft>
                  <a:spcPts val="0"/>
                </a:spcAft>
              </a:pPr>
              <a:r>
                <a:rPr lang="en-US" sz="1400" baseline="30000" dirty="0">
                  <a:solidFill>
                    <a:srgbClr val="000000"/>
                  </a:solidFill>
                  <a:latin typeface="HelveticaNeueLT Std Cn" panose="020B0506030502030204" pitchFamily="34" charset="0"/>
                  <a:cs typeface="+mn-cs"/>
                </a:rPr>
                <a:t>(above</a:t>
              </a:r>
              <a:r>
                <a:rPr lang="en-US" sz="1400" spc="450" baseline="30000" dirty="0">
                  <a:solidFill>
                    <a:srgbClr val="000000"/>
                  </a:solidFill>
                  <a:latin typeface="HelveticaNeueLT Std Cn" panose="020B0506030502030204" pitchFamily="34" charset="0"/>
                  <a:cs typeface="+mn-cs"/>
                </a:rPr>
                <a:t>)</a:t>
              </a:r>
              <a:r>
                <a:rPr lang="en-US" sz="1400" baseline="30000" dirty="0">
                  <a:solidFill>
                    <a:srgbClr val="000000"/>
                  </a:solidFill>
                  <a:latin typeface="HelveticaNeueLT Std Cn" panose="020B0506030502030204" pitchFamily="34" charset="0"/>
                  <a:cs typeface="+mn-cs"/>
                </a:rPr>
                <a:t>http://upload.wikimedia.org/wikipedia/commons/8/8e/Roadmap_to_Unicode_BMP.svg (modified by author); (right</a:t>
              </a:r>
              <a:r>
                <a:rPr lang="en-US" sz="1400" spc="450" baseline="30000" dirty="0">
                  <a:solidFill>
                    <a:srgbClr val="000000"/>
                  </a:solidFill>
                  <a:latin typeface="HelveticaNeueLT Std Cn" panose="020B0506030502030204" pitchFamily="34" charset="0"/>
                  <a:cs typeface="+mn-cs"/>
                </a:rPr>
                <a:t>)</a:t>
              </a:r>
              <a:r>
                <a:rPr lang="en-US" sz="1400" baseline="30000" dirty="0">
                  <a:solidFill>
                    <a:prstClr val="black"/>
                  </a:solidFill>
                  <a:latin typeface="HelveticaNeueLT Std Cn" panose="020B0506030502030204" pitchFamily="34" charset="0"/>
                  <a:cs typeface="+mn-cs"/>
                </a:rPr>
                <a:t>http://www.w3.org/International/articles/definitions-characters/</a:t>
              </a:r>
            </a:p>
            <a:p>
              <a:pPr defTabSz="685800" eaLnBrk="1" fontAlgn="auto" hangingPunct="1">
                <a:spcBef>
                  <a:spcPts val="0"/>
                </a:spcBef>
                <a:spcAft>
                  <a:spcPts val="0"/>
                </a:spcAft>
              </a:pPr>
              <a:endParaRPr lang="en-US" sz="900" baseline="30000" dirty="0">
                <a:solidFill>
                  <a:srgbClr val="000000"/>
                </a:solidFill>
                <a:latin typeface="Times New Roman" panose="02020603050405020304" pitchFamily="18" charset="0"/>
                <a:cs typeface="+mn-cs"/>
              </a:endParaRPr>
            </a:p>
            <a:p>
              <a:pPr defTabSz="685800" eaLnBrk="1" fontAlgn="auto" hangingPunct="1">
                <a:spcBef>
                  <a:spcPts val="0"/>
                </a:spcBef>
                <a:spcAft>
                  <a:spcPts val="0"/>
                </a:spcAft>
              </a:pPr>
              <a:endParaRPr lang="en-US" sz="900" baseline="30000" dirty="0">
                <a:solidFill>
                  <a:srgbClr val="000000"/>
                </a:solidFill>
                <a:latin typeface="Times New Roman" panose="02020603050405020304" pitchFamily="18" charset="0"/>
                <a:cs typeface="+mn-cs"/>
              </a:endParaRPr>
            </a:p>
          </p:txBody>
        </p:sp>
      </p:grpSp>
    </p:spTree>
    <p:extLst>
      <p:ext uri="{BB962C8B-B14F-4D97-AF65-F5344CB8AC3E}">
        <p14:creationId xmlns:p14="http://schemas.microsoft.com/office/powerpoint/2010/main" val="233460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Wayne de Fremery\Desktop\su shi.jpg"/>
          <p:cNvPicPr/>
          <p:nvPr/>
        </p:nvPicPr>
        <p:blipFill>
          <a:blip r:embed="rId2">
            <a:extLst>
              <a:ext uri="{28A0092B-C50C-407E-A947-70E740481C1C}">
                <a14:useLocalDpi xmlns:a14="http://schemas.microsoft.com/office/drawing/2010/main" val="0"/>
              </a:ext>
            </a:extLst>
          </a:blip>
          <a:srcRect/>
          <a:stretch>
            <a:fillRect/>
          </a:stretch>
        </p:blipFill>
        <p:spPr bwMode="auto">
          <a:xfrm>
            <a:off x="2016370" y="1091046"/>
            <a:ext cx="9143403" cy="4512252"/>
          </a:xfrm>
          <a:prstGeom prst="rect">
            <a:avLst/>
          </a:prstGeom>
          <a:noFill/>
          <a:ln>
            <a:noFill/>
          </a:ln>
        </p:spPr>
      </p:pic>
      <p:sp>
        <p:nvSpPr>
          <p:cNvPr id="3" name="TextBox 2"/>
          <p:cNvSpPr txBox="1"/>
          <p:nvPr/>
        </p:nvSpPr>
        <p:spPr>
          <a:xfrm>
            <a:off x="2814990" y="1662098"/>
            <a:ext cx="2998472" cy="646331"/>
          </a:xfrm>
          <a:prstGeom prst="rect">
            <a:avLst/>
          </a:prstGeom>
          <a:noFill/>
        </p:spPr>
        <p:txBody>
          <a:bodyPr wrap="square" rtlCol="0">
            <a:spAutoFit/>
          </a:bodyPr>
          <a:lstStyle/>
          <a:p>
            <a:pPr defTabSz="685800"/>
            <a:r>
              <a:rPr lang="en-US" sz="900" spc="225" dirty="0">
                <a:solidFill>
                  <a:prstClr val="white"/>
                </a:solidFill>
                <a:latin typeface="HelveticaNeueLT Std Cn" panose="020B0506030502030204" pitchFamily="34" charset="0"/>
                <a:cs typeface="Arial" panose="020B0604020202020204" pitchFamily="34" charset="0"/>
              </a:rPr>
              <a:t>Essay about Chinese Song dynasty poet Su Shi in July 1922 issue of </a:t>
            </a:r>
            <a:r>
              <a:rPr lang="en-US" sz="900" i="1" spc="225" dirty="0">
                <a:solidFill>
                  <a:prstClr val="white"/>
                </a:solidFill>
                <a:latin typeface="HelveticaNeueLT Std Cn" panose="020B0506030502030204" pitchFamily="34" charset="0"/>
                <a:cs typeface="Arial" panose="020B0604020202020204" pitchFamily="34" charset="0"/>
              </a:rPr>
              <a:t>Creation </a:t>
            </a:r>
            <a:r>
              <a:rPr lang="en-US" sz="900" spc="225" dirty="0">
                <a:solidFill>
                  <a:prstClr val="white"/>
                </a:solidFill>
                <a:latin typeface="HelveticaNeueLT Std Cn" panose="020B0506030502030204" pitchFamily="34" charset="0"/>
                <a:cs typeface="Arial" panose="020B0604020202020204" pitchFamily="34" charset="0"/>
              </a:rPr>
              <a:t>visualized in a DSM matrix. </a:t>
            </a:r>
          </a:p>
          <a:p>
            <a:pPr defTabSz="685800"/>
            <a:endParaRPr lang="en-US" sz="900" spc="225" dirty="0">
              <a:solidFill>
                <a:prstClr val="white"/>
              </a:solidFill>
              <a:latin typeface="HelveticaNeueLT Std Cn" panose="020B0506030502030204" pitchFamily="34" charset="0"/>
              <a:cs typeface="Arial" panose="020B0604020202020204" pitchFamily="34" charset="0"/>
            </a:endParaRPr>
          </a:p>
        </p:txBody>
      </p:sp>
      <p:pic>
        <p:nvPicPr>
          <p:cNvPr id="4" name="Picture 3" descr="C:\Users\Wayne de Fremery\Desktop\su shi.jpg">
            <a:extLst>
              <a:ext uri="{FF2B5EF4-FFF2-40B4-BE49-F238E27FC236}">
                <a16:creationId xmlns:a16="http://schemas.microsoft.com/office/drawing/2014/main" id="{CAC1E9FD-8A66-40A8-9EBB-B3E674E2F645}"/>
              </a:ext>
            </a:extLst>
          </p:cNvPr>
          <p:cNvPicPr/>
          <p:nvPr/>
        </p:nvPicPr>
        <p:blipFill rotWithShape="1">
          <a:blip r:embed="rId2">
            <a:extLst>
              <a:ext uri="{28A0092B-C50C-407E-A947-70E740481C1C}">
                <a14:useLocalDpi xmlns:a14="http://schemas.microsoft.com/office/drawing/2010/main" val="0"/>
              </a:ext>
            </a:extLst>
          </a:blip>
          <a:srcRect l="3139" r="50051" b="7135"/>
          <a:stretch/>
        </p:blipFill>
        <p:spPr bwMode="auto">
          <a:xfrm>
            <a:off x="0" y="1"/>
            <a:ext cx="7005711" cy="6858000"/>
          </a:xfrm>
          <a:prstGeom prst="rect">
            <a:avLst/>
          </a:prstGeom>
          <a:noFill/>
          <a:ln>
            <a:noFill/>
          </a:ln>
        </p:spPr>
      </p:pic>
    </p:spTree>
    <p:extLst>
      <p:ext uri="{BB962C8B-B14F-4D97-AF65-F5344CB8AC3E}">
        <p14:creationId xmlns:p14="http://schemas.microsoft.com/office/powerpoint/2010/main" val="203671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Wayne de Fremery\Desktop\hamlet.jpg"/>
          <p:cNvPicPr/>
          <p:nvPr/>
        </p:nvPicPr>
        <p:blipFill>
          <a:blip r:embed="rId2">
            <a:extLst>
              <a:ext uri="{28A0092B-C50C-407E-A947-70E740481C1C}">
                <a14:useLocalDpi xmlns:a14="http://schemas.microsoft.com/office/drawing/2010/main" val="0"/>
              </a:ext>
            </a:extLst>
          </a:blip>
          <a:srcRect/>
          <a:stretch>
            <a:fillRect/>
          </a:stretch>
        </p:blipFill>
        <p:spPr bwMode="auto">
          <a:xfrm>
            <a:off x="1678744" y="1106633"/>
            <a:ext cx="9144000" cy="4629491"/>
          </a:xfrm>
          <a:prstGeom prst="rect">
            <a:avLst/>
          </a:prstGeom>
          <a:noFill/>
          <a:ln>
            <a:noFill/>
          </a:ln>
        </p:spPr>
      </p:pic>
      <p:sp>
        <p:nvSpPr>
          <p:cNvPr id="3" name="TextBox 2"/>
          <p:cNvSpPr txBox="1"/>
          <p:nvPr/>
        </p:nvSpPr>
        <p:spPr>
          <a:xfrm>
            <a:off x="2612232" y="1814939"/>
            <a:ext cx="3060519" cy="646331"/>
          </a:xfrm>
          <a:prstGeom prst="rect">
            <a:avLst/>
          </a:prstGeom>
          <a:noFill/>
        </p:spPr>
        <p:txBody>
          <a:bodyPr wrap="square" rtlCol="0">
            <a:spAutoFit/>
          </a:bodyPr>
          <a:lstStyle/>
          <a:p>
            <a:pPr defTabSz="685800"/>
            <a:r>
              <a:rPr lang="en-US" sz="900" spc="225" dirty="0">
                <a:solidFill>
                  <a:prstClr val="white"/>
                </a:solidFill>
                <a:latin typeface="HelveticaNeueLT Std Cn" panose="020B0506030502030204" pitchFamily="34" charset="0"/>
                <a:cs typeface="Arial" panose="020B0604020202020204" pitchFamily="34" charset="0"/>
              </a:rPr>
              <a:t>Korean translation of Act 4 Scene 1 of </a:t>
            </a:r>
            <a:r>
              <a:rPr lang="en-US" sz="900" i="1" spc="225" dirty="0">
                <a:solidFill>
                  <a:prstClr val="white"/>
                </a:solidFill>
                <a:latin typeface="HelveticaNeueLT Std Cn" panose="020B0506030502030204" pitchFamily="34" charset="0"/>
                <a:cs typeface="Arial" panose="020B0604020202020204" pitchFamily="34" charset="0"/>
              </a:rPr>
              <a:t>Hamlet </a:t>
            </a:r>
            <a:r>
              <a:rPr lang="en-US" sz="900" spc="225" dirty="0">
                <a:solidFill>
                  <a:prstClr val="white"/>
                </a:solidFill>
                <a:latin typeface="HelveticaNeueLT Std Cn" panose="020B0506030502030204" pitchFamily="34" charset="0"/>
                <a:cs typeface="Arial" panose="020B0604020202020204" pitchFamily="34" charset="0"/>
              </a:rPr>
              <a:t>in July 1922 issue of </a:t>
            </a:r>
            <a:r>
              <a:rPr lang="en-US" sz="900" i="1" spc="225" dirty="0">
                <a:solidFill>
                  <a:prstClr val="white"/>
                </a:solidFill>
                <a:latin typeface="HelveticaNeueLT Std Cn" panose="020B0506030502030204" pitchFamily="34" charset="0"/>
                <a:cs typeface="Arial" panose="020B0604020202020204" pitchFamily="34" charset="0"/>
              </a:rPr>
              <a:t>Creation </a:t>
            </a:r>
            <a:r>
              <a:rPr lang="en-US" sz="900" spc="225" dirty="0">
                <a:solidFill>
                  <a:prstClr val="white"/>
                </a:solidFill>
                <a:latin typeface="HelveticaNeueLT Std Cn" panose="020B0506030502030204" pitchFamily="34" charset="0"/>
                <a:cs typeface="Arial" panose="020B0604020202020204" pitchFamily="34" charset="0"/>
              </a:rPr>
              <a:t>visualized in a DSM matrix. </a:t>
            </a:r>
          </a:p>
          <a:p>
            <a:pPr defTabSz="685800"/>
            <a:endParaRPr lang="en-US" sz="900" i="1" spc="225" dirty="0">
              <a:solidFill>
                <a:prstClr val="white"/>
              </a:solidFill>
              <a:latin typeface="HelveticaNeueLT Std Cn" panose="020B0506030502030204" pitchFamily="34" charset="0"/>
              <a:cs typeface="Arial" panose="020B0604020202020204" pitchFamily="34" charset="0"/>
            </a:endParaRPr>
          </a:p>
        </p:txBody>
      </p:sp>
      <p:pic>
        <p:nvPicPr>
          <p:cNvPr id="4" name="Picture 3" descr="C:\Users\Wayne de Fremery\Desktop\hamlet.jpg">
            <a:extLst>
              <a:ext uri="{FF2B5EF4-FFF2-40B4-BE49-F238E27FC236}">
                <a16:creationId xmlns:a16="http://schemas.microsoft.com/office/drawing/2014/main" id="{0337E41B-C12B-44A6-A166-6837EE63E709}"/>
              </a:ext>
            </a:extLst>
          </p:cNvPr>
          <p:cNvPicPr/>
          <p:nvPr/>
        </p:nvPicPr>
        <p:blipFill rotWithShape="1">
          <a:blip r:embed="rId2">
            <a:extLst>
              <a:ext uri="{28A0092B-C50C-407E-A947-70E740481C1C}">
                <a14:useLocalDpi xmlns:a14="http://schemas.microsoft.com/office/drawing/2010/main" val="0"/>
              </a:ext>
            </a:extLst>
          </a:blip>
          <a:srcRect l="7051" t="4710" r="49257" b="9598"/>
          <a:stretch/>
        </p:blipFill>
        <p:spPr bwMode="auto">
          <a:xfrm>
            <a:off x="0" y="0"/>
            <a:ext cx="6906638" cy="6858000"/>
          </a:xfrm>
          <a:prstGeom prst="rect">
            <a:avLst/>
          </a:prstGeom>
          <a:noFill/>
          <a:ln>
            <a:noFill/>
          </a:ln>
        </p:spPr>
      </p:pic>
    </p:spTree>
    <p:extLst>
      <p:ext uri="{BB962C8B-B14F-4D97-AF65-F5344CB8AC3E}">
        <p14:creationId xmlns:p14="http://schemas.microsoft.com/office/powerpoint/2010/main" val="127245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6965" y="1759664"/>
            <a:ext cx="390021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90" normalizeH="0" baseline="0" noProof="0" dirty="0">
                <a:ln>
                  <a:noFill/>
                </a:ln>
                <a:solidFill>
                  <a:prstClr val="black"/>
                </a:solidFill>
                <a:effectLst/>
                <a:uLnTx/>
                <a:uFillTx/>
                <a:latin typeface="HelveticaNeueLT Std Med Cn" panose="020B0606030502030204" pitchFamily="34" charset="0"/>
                <a:ea typeface="+mn-ea"/>
                <a:cs typeface="+mn-cs"/>
              </a:rPr>
              <a:t>Bibliography</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7412530" y="3131842"/>
            <a:ext cx="2409372" cy="25955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Bibliography is the discipline that studies texts as recorded forms, and the processes of their transmission, including their production and reception.”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D. F. McKenzie. </a:t>
            </a:r>
            <a:r>
              <a:rPr kumimoji="0" lang="en-US" sz="1200" b="0" i="1"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Bibliography and the Sociology of Texts</a:t>
            </a:r>
            <a:r>
              <a:rPr kumimoji="0" lang="en-US" sz="12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 (Kindle Locations 135-136). Kindle Edition.</a:t>
            </a:r>
            <a:r>
              <a:rPr kumimoji="0" lang="en-US" sz="24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	</a:t>
            </a:r>
          </a:p>
        </p:txBody>
      </p:sp>
      <p:sp>
        <p:nvSpPr>
          <p:cNvPr id="4" name="Rectangle 3"/>
          <p:cNvSpPr/>
          <p:nvPr/>
        </p:nvSpPr>
        <p:spPr>
          <a:xfrm>
            <a:off x="1145163" y="3315992"/>
            <a:ext cx="971117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Minion Pro" panose="02040503050306020203" pitchFamily="18" charset="0"/>
                <a:ea typeface="+mn-ea"/>
                <a:cs typeface="+mn-cs"/>
              </a:rPr>
              <a:t>Concern</a:t>
            </a:r>
            <a:r>
              <a:rPr lang="en-US" sz="3600" i="1" dirty="0">
                <a:solidFill>
                  <a:prstClr val="black"/>
                </a:solidFill>
                <a:latin typeface="Minion Pro" panose="02040503050306020203" pitchFamily="18" charset="0"/>
              </a:rPr>
              <a:t>s documents and reproductive processes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052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643" y="365760"/>
            <a:ext cx="8542714" cy="6407036"/>
          </a:xfrm>
          <a:prstGeom prst="rect">
            <a:avLst/>
          </a:prstGeom>
        </p:spPr>
      </p:pic>
    </p:spTree>
    <p:extLst>
      <p:ext uri="{BB962C8B-B14F-4D97-AF65-F5344CB8AC3E}">
        <p14:creationId xmlns:p14="http://schemas.microsoft.com/office/powerpoint/2010/main" val="2924189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478" y="321359"/>
            <a:ext cx="8287043" cy="6215282"/>
          </a:xfrm>
          <a:prstGeom prst="rect">
            <a:avLst/>
          </a:prstGeom>
        </p:spPr>
      </p:pic>
    </p:spTree>
    <p:extLst>
      <p:ext uri="{BB962C8B-B14F-4D97-AF65-F5344CB8AC3E}">
        <p14:creationId xmlns:p14="http://schemas.microsoft.com/office/powerpoint/2010/main" val="958831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89898160"/>
              </p:ext>
            </p:extLst>
          </p:nvPr>
        </p:nvGraphicFramePr>
        <p:xfrm>
          <a:off x="587693" y="1268119"/>
          <a:ext cx="5391076" cy="5199531"/>
        </p:xfrm>
        <a:graphic>
          <a:graphicData uri="http://schemas.openxmlformats.org/drawingml/2006/table">
            <a:tbl>
              <a:tblPr firstRow="1" firstCol="1" bandRow="1">
                <a:tableStyleId>{5C22544A-7EE6-4342-B048-85BDC9FD1C3A}</a:tableStyleId>
              </a:tblPr>
              <a:tblGrid>
                <a:gridCol w="1182462">
                  <a:extLst>
                    <a:ext uri="{9D8B030D-6E8A-4147-A177-3AD203B41FA5}">
                      <a16:colId xmlns:a16="http://schemas.microsoft.com/office/drawing/2014/main" val="20000"/>
                    </a:ext>
                  </a:extLst>
                </a:gridCol>
                <a:gridCol w="621269">
                  <a:extLst>
                    <a:ext uri="{9D8B030D-6E8A-4147-A177-3AD203B41FA5}">
                      <a16:colId xmlns:a16="http://schemas.microsoft.com/office/drawing/2014/main" val="20001"/>
                    </a:ext>
                  </a:extLst>
                </a:gridCol>
                <a:gridCol w="738571">
                  <a:extLst>
                    <a:ext uri="{9D8B030D-6E8A-4147-A177-3AD203B41FA5}">
                      <a16:colId xmlns:a16="http://schemas.microsoft.com/office/drawing/2014/main" val="20002"/>
                    </a:ext>
                  </a:extLst>
                </a:gridCol>
                <a:gridCol w="747364">
                  <a:extLst>
                    <a:ext uri="{9D8B030D-6E8A-4147-A177-3AD203B41FA5}">
                      <a16:colId xmlns:a16="http://schemas.microsoft.com/office/drawing/2014/main" val="20003"/>
                    </a:ext>
                  </a:extLst>
                </a:gridCol>
                <a:gridCol w="839195">
                  <a:extLst>
                    <a:ext uri="{9D8B030D-6E8A-4147-A177-3AD203B41FA5}">
                      <a16:colId xmlns:a16="http://schemas.microsoft.com/office/drawing/2014/main" val="20004"/>
                    </a:ext>
                  </a:extLst>
                </a:gridCol>
                <a:gridCol w="1262215">
                  <a:extLst>
                    <a:ext uri="{9D8B030D-6E8A-4147-A177-3AD203B41FA5}">
                      <a16:colId xmlns:a16="http://schemas.microsoft.com/office/drawing/2014/main" val="20005"/>
                    </a:ext>
                  </a:extLst>
                </a:gridCol>
              </a:tblGrid>
              <a:tr h="504195">
                <a:tc>
                  <a:txBody>
                    <a:bodyPr/>
                    <a:lstStyle/>
                    <a:p>
                      <a:pPr marL="0" marR="0" algn="ctr">
                        <a:lnSpc>
                          <a:spcPct val="115000"/>
                        </a:lnSpc>
                        <a:spcBef>
                          <a:spcPts val="0"/>
                        </a:spcBef>
                        <a:spcAft>
                          <a:spcPts val="1000"/>
                        </a:spcAft>
                      </a:pPr>
                      <a:r>
                        <a:rPr lang="en-US" sz="1050" dirty="0">
                          <a:effectLst/>
                        </a:rPr>
                        <a:t>Percentage of </a:t>
                      </a:r>
                      <a:r>
                        <a:rPr lang="en-US" sz="1050" dirty="0" err="1">
                          <a:effectLst/>
                        </a:rPr>
                        <a:t>Han’gŭl</a:t>
                      </a:r>
                      <a:r>
                        <a:rPr lang="en-US" sz="1050" dirty="0">
                          <a:effectLst/>
                        </a:rPr>
                        <a:t> Glyphs</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tc>
                <a:tc>
                  <a:txBody>
                    <a:bodyPr/>
                    <a:lstStyle/>
                    <a:p>
                      <a:pPr marL="0" marR="0" algn="ctr">
                        <a:lnSpc>
                          <a:spcPct val="115000"/>
                        </a:lnSpc>
                        <a:spcBef>
                          <a:spcPts val="0"/>
                        </a:spcBef>
                        <a:spcAft>
                          <a:spcPts val="1000"/>
                        </a:spcAft>
                      </a:pPr>
                      <a:r>
                        <a:rPr lang="en-US" sz="1050" dirty="0">
                          <a:effectLst/>
                        </a:rPr>
                        <a:t>Genre</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tc>
                <a:tc>
                  <a:txBody>
                    <a:bodyPr/>
                    <a:lstStyle/>
                    <a:p>
                      <a:pPr marL="0" marR="0" algn="ctr">
                        <a:lnSpc>
                          <a:spcPct val="115000"/>
                        </a:lnSpc>
                        <a:spcBef>
                          <a:spcPts val="0"/>
                        </a:spcBef>
                        <a:spcAft>
                          <a:spcPts val="1000"/>
                        </a:spcAft>
                      </a:pPr>
                      <a:r>
                        <a:rPr lang="en-US" sz="1050" dirty="0">
                          <a:effectLst/>
                        </a:rPr>
                        <a:t>Title</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tc>
                <a:tc>
                  <a:txBody>
                    <a:bodyPr/>
                    <a:lstStyle/>
                    <a:p>
                      <a:pPr marL="0" marR="0" algn="ctr">
                        <a:lnSpc>
                          <a:spcPct val="115000"/>
                        </a:lnSpc>
                        <a:spcBef>
                          <a:spcPts val="0"/>
                        </a:spcBef>
                        <a:spcAft>
                          <a:spcPts val="1000"/>
                        </a:spcAft>
                      </a:pPr>
                      <a:r>
                        <a:rPr lang="en-US" sz="1050" dirty="0">
                          <a:effectLst/>
                        </a:rPr>
                        <a:t>Translation</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tc>
                <a:tc>
                  <a:txBody>
                    <a:bodyPr/>
                    <a:lstStyle/>
                    <a:p>
                      <a:pPr marL="0" marR="0" algn="ctr">
                        <a:lnSpc>
                          <a:spcPct val="115000"/>
                        </a:lnSpc>
                        <a:spcBef>
                          <a:spcPts val="0"/>
                        </a:spcBef>
                        <a:spcAft>
                          <a:spcPts val="1000"/>
                        </a:spcAft>
                      </a:pPr>
                      <a:r>
                        <a:rPr lang="en-US" sz="1050" dirty="0">
                          <a:effectLst/>
                        </a:rPr>
                        <a:t>Translator</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tc>
                <a:tc>
                  <a:txBody>
                    <a:bodyPr/>
                    <a:lstStyle/>
                    <a:p>
                      <a:pPr marL="0" marR="0" algn="ctr">
                        <a:lnSpc>
                          <a:spcPct val="115000"/>
                        </a:lnSpc>
                        <a:spcBef>
                          <a:spcPts val="0"/>
                        </a:spcBef>
                        <a:spcAft>
                          <a:spcPts val="1000"/>
                        </a:spcAft>
                      </a:pPr>
                      <a:r>
                        <a:rPr lang="en-US" sz="1050" dirty="0">
                          <a:effectLst/>
                        </a:rPr>
                        <a:t>Original Author</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tc>
                <a:extLst>
                  <a:ext uri="{0D108BD9-81ED-4DB2-BD59-A6C34878D82A}">
                    <a16:rowId xmlns:a16="http://schemas.microsoft.com/office/drawing/2014/main" val="10000"/>
                  </a:ext>
                </a:extLst>
              </a:tr>
              <a:tr h="639704">
                <a:tc>
                  <a:txBody>
                    <a:bodyPr/>
                    <a:lstStyle/>
                    <a:p>
                      <a:pPr marL="0" marR="0" algn="ctr">
                        <a:lnSpc>
                          <a:spcPct val="115000"/>
                        </a:lnSpc>
                        <a:spcBef>
                          <a:spcPts val="0"/>
                        </a:spcBef>
                        <a:spcAft>
                          <a:spcPts val="1000"/>
                        </a:spcAft>
                      </a:pPr>
                      <a:r>
                        <a:rPr lang="en-US" sz="1050" cap="all" dirty="0">
                          <a:effectLst/>
                        </a:rPr>
                        <a:t>96%</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2"/>
                    </a:solidFill>
                  </a:tcPr>
                </a:tc>
                <a:tc>
                  <a:txBody>
                    <a:bodyPr/>
                    <a:lstStyle/>
                    <a:p>
                      <a:pPr marL="0" marR="0">
                        <a:lnSpc>
                          <a:spcPct val="115000"/>
                        </a:lnSpc>
                        <a:spcBef>
                          <a:spcPts val="0"/>
                        </a:spcBef>
                        <a:spcAft>
                          <a:spcPts val="1000"/>
                        </a:spcAft>
                      </a:pPr>
                      <a:r>
                        <a:rPr lang="en-US" sz="1050" dirty="0">
                          <a:effectLst/>
                        </a:rPr>
                        <a:t>Fiction</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ko-KR" sz="1050" dirty="0">
                          <a:effectLst/>
                        </a:rPr>
                        <a:t>湖水의 女王</a:t>
                      </a:r>
                      <a:r>
                        <a:rPr lang="en-US" sz="1050" dirty="0">
                          <a:effectLst/>
                        </a:rPr>
                        <a:t> (</a:t>
                      </a:r>
                      <a:r>
                        <a:rPr lang="ko-KR" sz="1050" dirty="0">
                          <a:effectLst/>
                        </a:rPr>
                        <a:t>童話</a:t>
                      </a:r>
                      <a:r>
                        <a:rPr lang="en-US" sz="1050" dirty="0">
                          <a:effectLst/>
                        </a:rPr>
                        <a:t>)</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a:effectLst/>
                        </a:rPr>
                        <a:t>Abeille (Honey bee) [Queen of the lake]</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a:effectLst/>
                        </a:rPr>
                        <a:t>Pang Chŏnghwan</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dirty="0">
                          <a:effectLst/>
                        </a:rPr>
                        <a:t>Anatole France</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extLst>
                  <a:ext uri="{0D108BD9-81ED-4DB2-BD59-A6C34878D82A}">
                    <a16:rowId xmlns:a16="http://schemas.microsoft.com/office/drawing/2014/main" val="10001"/>
                  </a:ext>
                </a:extLst>
              </a:tr>
              <a:tr h="328634">
                <a:tc>
                  <a:txBody>
                    <a:bodyPr/>
                    <a:lstStyle/>
                    <a:p>
                      <a:pPr marL="0" marR="0" algn="ctr">
                        <a:lnSpc>
                          <a:spcPct val="115000"/>
                        </a:lnSpc>
                        <a:spcBef>
                          <a:spcPts val="0"/>
                        </a:spcBef>
                        <a:spcAft>
                          <a:spcPts val="1000"/>
                        </a:spcAft>
                      </a:pPr>
                      <a:r>
                        <a:rPr lang="en-US" sz="1050" cap="all" dirty="0">
                          <a:effectLst/>
                        </a:rPr>
                        <a:t>95%</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2"/>
                    </a:solidFill>
                  </a:tcPr>
                </a:tc>
                <a:tc>
                  <a:txBody>
                    <a:bodyPr/>
                    <a:lstStyle/>
                    <a:p>
                      <a:pPr marL="0" marR="0">
                        <a:lnSpc>
                          <a:spcPct val="115000"/>
                        </a:lnSpc>
                        <a:spcBef>
                          <a:spcPts val="0"/>
                        </a:spcBef>
                        <a:spcAft>
                          <a:spcPts val="1000"/>
                        </a:spcAft>
                      </a:pPr>
                      <a:r>
                        <a:rPr lang="en-US" sz="1050">
                          <a:effectLst/>
                        </a:rPr>
                        <a:t>Poetry</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ko-KR" sz="1050" dirty="0">
                          <a:effectLst/>
                        </a:rPr>
                        <a:t>失題</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dirty="0">
                          <a:effectLst/>
                        </a:rPr>
                        <a:t>No Title</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a:effectLst/>
                        </a:rPr>
                        <a:t>Kim Ŏk</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dirty="0">
                          <a:effectLst/>
                        </a:rPr>
                        <a:t>Rabindranath Tagore &amp; </a:t>
                      </a:r>
                      <a:r>
                        <a:rPr lang="en-US" sz="1050" dirty="0" err="1">
                          <a:effectLst/>
                        </a:rPr>
                        <a:t>Sarojini</a:t>
                      </a:r>
                      <a:r>
                        <a:rPr lang="en-US" sz="1050" dirty="0">
                          <a:effectLst/>
                        </a:rPr>
                        <a:t> Naidu</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extLst>
                  <a:ext uri="{0D108BD9-81ED-4DB2-BD59-A6C34878D82A}">
                    <a16:rowId xmlns:a16="http://schemas.microsoft.com/office/drawing/2014/main" val="10002"/>
                  </a:ext>
                </a:extLst>
              </a:tr>
              <a:tr h="371799">
                <a:tc>
                  <a:txBody>
                    <a:bodyPr/>
                    <a:lstStyle/>
                    <a:p>
                      <a:pPr marL="0" marR="0" algn="ctr">
                        <a:lnSpc>
                          <a:spcPct val="115000"/>
                        </a:lnSpc>
                        <a:spcBef>
                          <a:spcPts val="0"/>
                        </a:spcBef>
                        <a:spcAft>
                          <a:spcPts val="1000"/>
                        </a:spcAft>
                      </a:pPr>
                      <a:r>
                        <a:rPr lang="en-US" sz="1050" cap="all" dirty="0">
                          <a:effectLst/>
                        </a:rPr>
                        <a:t>95%</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2"/>
                    </a:solidFill>
                  </a:tcPr>
                </a:tc>
                <a:tc>
                  <a:txBody>
                    <a:bodyPr/>
                    <a:lstStyle/>
                    <a:p>
                      <a:pPr marL="0" marR="0">
                        <a:lnSpc>
                          <a:spcPct val="115000"/>
                        </a:lnSpc>
                        <a:spcBef>
                          <a:spcPts val="0"/>
                        </a:spcBef>
                        <a:spcAft>
                          <a:spcPts val="1000"/>
                        </a:spcAft>
                      </a:pPr>
                      <a:r>
                        <a:rPr lang="en-US" sz="1050">
                          <a:effectLst/>
                        </a:rPr>
                        <a:t>Drama</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ko-KR" sz="1050">
                          <a:effectLst/>
                        </a:rPr>
                        <a:t>바다로 가는 者들</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dirty="0">
                          <a:effectLst/>
                        </a:rPr>
                        <a:t>Riders to the Sea</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dirty="0" err="1">
                          <a:effectLst/>
                        </a:rPr>
                        <a:t>Haea</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dirty="0">
                          <a:effectLst/>
                        </a:rPr>
                        <a:t>John Synge</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extLst>
                  <a:ext uri="{0D108BD9-81ED-4DB2-BD59-A6C34878D82A}">
                    <a16:rowId xmlns:a16="http://schemas.microsoft.com/office/drawing/2014/main" val="10003"/>
                  </a:ext>
                </a:extLst>
              </a:tr>
              <a:tr h="414837">
                <a:tc>
                  <a:txBody>
                    <a:bodyPr/>
                    <a:lstStyle/>
                    <a:p>
                      <a:pPr marL="0" marR="0" algn="ctr">
                        <a:lnSpc>
                          <a:spcPct val="115000"/>
                        </a:lnSpc>
                        <a:spcBef>
                          <a:spcPts val="0"/>
                        </a:spcBef>
                        <a:spcAft>
                          <a:spcPts val="1000"/>
                        </a:spcAft>
                      </a:pPr>
                      <a:r>
                        <a:rPr lang="en-US" sz="1050" cap="all" dirty="0">
                          <a:effectLst/>
                        </a:rPr>
                        <a:t>94%</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2"/>
                    </a:solidFill>
                  </a:tcPr>
                </a:tc>
                <a:tc>
                  <a:txBody>
                    <a:bodyPr/>
                    <a:lstStyle/>
                    <a:p>
                      <a:pPr marL="0" marR="0">
                        <a:lnSpc>
                          <a:spcPct val="115000"/>
                        </a:lnSpc>
                        <a:spcBef>
                          <a:spcPts val="0"/>
                        </a:spcBef>
                        <a:spcAft>
                          <a:spcPts val="1000"/>
                        </a:spcAft>
                      </a:pPr>
                      <a:r>
                        <a:rPr lang="en-US" sz="1050">
                          <a:effectLst/>
                        </a:rPr>
                        <a:t>Fiction</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ko-KR" sz="1050">
                          <a:effectLst/>
                        </a:rPr>
                        <a:t>結婚行進曲</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a:effectLst/>
                        </a:rPr>
                        <a:t>The Wedding March</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dirty="0" err="1">
                          <a:effectLst/>
                        </a:rPr>
                        <a:t>Pyŏn</a:t>
                      </a:r>
                      <a:r>
                        <a:rPr lang="en-US" sz="1050" dirty="0">
                          <a:effectLst/>
                        </a:rPr>
                        <a:t> </a:t>
                      </a:r>
                      <a:r>
                        <a:rPr lang="en-US" sz="1050" dirty="0" err="1">
                          <a:effectLst/>
                        </a:rPr>
                        <a:t>Yŏngno</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dirty="0">
                          <a:effectLst/>
                        </a:rPr>
                        <a:t>Selma </a:t>
                      </a:r>
                      <a:r>
                        <a:rPr lang="en-US" sz="1050" dirty="0" err="1">
                          <a:effectLst/>
                        </a:rPr>
                        <a:t>Lagerlöf</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extLst>
                  <a:ext uri="{0D108BD9-81ED-4DB2-BD59-A6C34878D82A}">
                    <a16:rowId xmlns:a16="http://schemas.microsoft.com/office/drawing/2014/main" val="10004"/>
                  </a:ext>
                </a:extLst>
              </a:tr>
              <a:tr h="215345">
                <a:tc>
                  <a:txBody>
                    <a:bodyPr/>
                    <a:lstStyle/>
                    <a:p>
                      <a:pPr marL="0" marR="0" algn="ctr">
                        <a:lnSpc>
                          <a:spcPct val="115000"/>
                        </a:lnSpc>
                        <a:spcBef>
                          <a:spcPts val="0"/>
                        </a:spcBef>
                        <a:spcAft>
                          <a:spcPts val="1000"/>
                        </a:spcAft>
                      </a:pPr>
                      <a:r>
                        <a:rPr lang="en-US" sz="1050" cap="all" dirty="0">
                          <a:effectLst/>
                        </a:rPr>
                        <a:t>93%</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2"/>
                    </a:solidFill>
                  </a:tcPr>
                </a:tc>
                <a:tc>
                  <a:txBody>
                    <a:bodyPr/>
                    <a:lstStyle/>
                    <a:p>
                      <a:pPr marL="0" marR="0">
                        <a:lnSpc>
                          <a:spcPct val="115000"/>
                        </a:lnSpc>
                        <a:spcBef>
                          <a:spcPts val="0"/>
                        </a:spcBef>
                        <a:spcAft>
                          <a:spcPts val="1000"/>
                        </a:spcAft>
                      </a:pPr>
                      <a:r>
                        <a:rPr lang="en-US" sz="1050">
                          <a:effectLst/>
                        </a:rPr>
                        <a:t>Fiction</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ko-KR" sz="1050">
                          <a:effectLst/>
                        </a:rPr>
                        <a:t>四日間</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a:effectLst/>
                        </a:rPr>
                        <a:t>Four Days</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dirty="0" err="1">
                          <a:effectLst/>
                        </a:rPr>
                        <a:t>Sangsŏp</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dirty="0" err="1">
                          <a:effectLst/>
                        </a:rPr>
                        <a:t>Vsevolod</a:t>
                      </a:r>
                      <a:r>
                        <a:rPr lang="en-US" sz="1050" dirty="0">
                          <a:effectLst/>
                        </a:rPr>
                        <a:t> </a:t>
                      </a:r>
                      <a:r>
                        <a:rPr lang="en-US" sz="1050" dirty="0" err="1">
                          <a:effectLst/>
                        </a:rPr>
                        <a:t>Garshin</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extLst>
                  <a:ext uri="{0D108BD9-81ED-4DB2-BD59-A6C34878D82A}">
                    <a16:rowId xmlns:a16="http://schemas.microsoft.com/office/drawing/2014/main" val="10005"/>
                  </a:ext>
                </a:extLst>
              </a:tr>
              <a:tr h="215345">
                <a:tc>
                  <a:txBody>
                    <a:bodyPr/>
                    <a:lstStyle/>
                    <a:p>
                      <a:pPr marL="0" marR="0" algn="ctr">
                        <a:lnSpc>
                          <a:spcPct val="115000"/>
                        </a:lnSpc>
                        <a:spcBef>
                          <a:spcPts val="0"/>
                        </a:spcBef>
                        <a:spcAft>
                          <a:spcPts val="1000"/>
                        </a:spcAft>
                      </a:pPr>
                      <a:r>
                        <a:rPr lang="en-US" sz="1050" cap="all" dirty="0">
                          <a:effectLst/>
                        </a:rPr>
                        <a:t>93%</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2"/>
                    </a:solidFill>
                  </a:tcPr>
                </a:tc>
                <a:tc>
                  <a:txBody>
                    <a:bodyPr/>
                    <a:lstStyle/>
                    <a:p>
                      <a:pPr marL="0" marR="0">
                        <a:lnSpc>
                          <a:spcPct val="115000"/>
                        </a:lnSpc>
                        <a:spcBef>
                          <a:spcPts val="0"/>
                        </a:spcBef>
                        <a:spcAft>
                          <a:spcPts val="1000"/>
                        </a:spcAft>
                      </a:pPr>
                      <a:r>
                        <a:rPr lang="en-US" sz="1050">
                          <a:effectLst/>
                        </a:rPr>
                        <a:t>Fiction</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ko-KR" sz="1050">
                          <a:effectLst/>
                        </a:rPr>
                        <a:t>故鄕</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a:effectLst/>
                        </a:rPr>
                        <a:t>Hometown</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dirty="0" err="1">
                          <a:effectLst/>
                        </a:rPr>
                        <a:t>Pinghŏ</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dirty="0" err="1">
                          <a:effectLst/>
                        </a:rPr>
                        <a:t>Evgeniĭ</a:t>
                      </a:r>
                      <a:r>
                        <a:rPr lang="en-US" sz="1050" dirty="0">
                          <a:effectLst/>
                        </a:rPr>
                        <a:t> </a:t>
                      </a:r>
                      <a:r>
                        <a:rPr lang="en-US" sz="1050" dirty="0" err="1">
                          <a:effectLst/>
                        </a:rPr>
                        <a:t>Chirikov</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extLst>
                  <a:ext uri="{0D108BD9-81ED-4DB2-BD59-A6C34878D82A}">
                    <a16:rowId xmlns:a16="http://schemas.microsoft.com/office/drawing/2014/main" val="10006"/>
                  </a:ext>
                </a:extLst>
              </a:tr>
              <a:tr h="414837">
                <a:tc>
                  <a:txBody>
                    <a:bodyPr/>
                    <a:lstStyle/>
                    <a:p>
                      <a:pPr marL="0" marR="0" algn="ctr">
                        <a:lnSpc>
                          <a:spcPct val="115000"/>
                        </a:lnSpc>
                        <a:spcBef>
                          <a:spcPts val="0"/>
                        </a:spcBef>
                        <a:spcAft>
                          <a:spcPts val="1000"/>
                        </a:spcAft>
                      </a:pPr>
                      <a:r>
                        <a:rPr lang="en-US" sz="1050" cap="all" dirty="0">
                          <a:effectLst/>
                        </a:rPr>
                        <a:t>92%</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2"/>
                    </a:solidFill>
                  </a:tcPr>
                </a:tc>
                <a:tc>
                  <a:txBody>
                    <a:bodyPr/>
                    <a:lstStyle/>
                    <a:p>
                      <a:pPr marL="0" marR="0">
                        <a:lnSpc>
                          <a:spcPct val="115000"/>
                        </a:lnSpc>
                        <a:spcBef>
                          <a:spcPts val="0"/>
                        </a:spcBef>
                        <a:spcAft>
                          <a:spcPts val="1000"/>
                        </a:spcAft>
                      </a:pPr>
                      <a:r>
                        <a:rPr lang="en-US" sz="1050">
                          <a:effectLst/>
                        </a:rPr>
                        <a:t>Fiction</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ko-KR" sz="1050">
                          <a:effectLst/>
                        </a:rPr>
                        <a:t>가을의하로밤</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a:effectLst/>
                        </a:rPr>
                        <a:t>One Autumn Night</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dirty="0" err="1">
                          <a:effectLst/>
                        </a:rPr>
                        <a:t>Hyŏn</a:t>
                      </a:r>
                      <a:r>
                        <a:rPr lang="en-US" sz="1050" dirty="0">
                          <a:effectLst/>
                        </a:rPr>
                        <a:t> </a:t>
                      </a:r>
                      <a:r>
                        <a:rPr lang="en-US" sz="1050" dirty="0" err="1">
                          <a:effectLst/>
                        </a:rPr>
                        <a:t>Chingŏn</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dirty="0">
                          <a:effectLst/>
                        </a:rPr>
                        <a:t>Maxim Gorky</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extLst>
                  <a:ext uri="{0D108BD9-81ED-4DB2-BD59-A6C34878D82A}">
                    <a16:rowId xmlns:a16="http://schemas.microsoft.com/office/drawing/2014/main" val="10007"/>
                  </a:ext>
                </a:extLst>
              </a:tr>
              <a:tr h="302404">
                <a:tc>
                  <a:txBody>
                    <a:bodyPr/>
                    <a:lstStyle/>
                    <a:p>
                      <a:pPr marL="0" marR="0" algn="ctr">
                        <a:lnSpc>
                          <a:spcPct val="115000"/>
                        </a:lnSpc>
                        <a:spcBef>
                          <a:spcPts val="0"/>
                        </a:spcBef>
                        <a:spcAft>
                          <a:spcPts val="1000"/>
                        </a:spcAft>
                      </a:pPr>
                      <a:r>
                        <a:rPr lang="en-US" sz="1050" cap="all" dirty="0">
                          <a:effectLst/>
                        </a:rPr>
                        <a:t>90%</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2"/>
                    </a:solidFill>
                  </a:tcPr>
                </a:tc>
                <a:tc>
                  <a:txBody>
                    <a:bodyPr/>
                    <a:lstStyle/>
                    <a:p>
                      <a:pPr marL="0" marR="0">
                        <a:lnSpc>
                          <a:spcPct val="115000"/>
                        </a:lnSpc>
                        <a:spcBef>
                          <a:spcPts val="0"/>
                        </a:spcBef>
                        <a:spcAft>
                          <a:spcPts val="1000"/>
                        </a:spcAft>
                      </a:pPr>
                      <a:r>
                        <a:rPr lang="en-US" sz="1050">
                          <a:effectLst/>
                        </a:rPr>
                        <a:t>Drama</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ko-KR" sz="1050">
                          <a:effectLst/>
                        </a:rPr>
                        <a:t>하믈레트</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a:effectLst/>
                        </a:rPr>
                        <a:t>Hamlet</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a:effectLst/>
                        </a:rPr>
                        <a:t>Hyŏn Ch’ŏl</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dirty="0">
                          <a:effectLst/>
                        </a:rPr>
                        <a:t>William Shakespeare</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extLst>
                  <a:ext uri="{0D108BD9-81ED-4DB2-BD59-A6C34878D82A}">
                    <a16:rowId xmlns:a16="http://schemas.microsoft.com/office/drawing/2014/main" val="10008"/>
                  </a:ext>
                </a:extLst>
              </a:tr>
              <a:tr h="414837">
                <a:tc>
                  <a:txBody>
                    <a:bodyPr/>
                    <a:lstStyle/>
                    <a:p>
                      <a:pPr marL="0" marR="0" algn="ctr">
                        <a:lnSpc>
                          <a:spcPct val="115000"/>
                        </a:lnSpc>
                        <a:spcBef>
                          <a:spcPts val="0"/>
                        </a:spcBef>
                        <a:spcAft>
                          <a:spcPts val="1000"/>
                        </a:spcAft>
                      </a:pPr>
                      <a:r>
                        <a:rPr lang="en-US" sz="1050" cap="all" dirty="0">
                          <a:effectLst/>
                        </a:rPr>
                        <a:t>86%</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2"/>
                    </a:solidFill>
                  </a:tcPr>
                </a:tc>
                <a:tc>
                  <a:txBody>
                    <a:bodyPr/>
                    <a:lstStyle/>
                    <a:p>
                      <a:pPr marL="0" marR="0">
                        <a:lnSpc>
                          <a:spcPct val="115000"/>
                        </a:lnSpc>
                        <a:spcBef>
                          <a:spcPts val="0"/>
                        </a:spcBef>
                        <a:spcAft>
                          <a:spcPts val="1000"/>
                        </a:spcAft>
                      </a:pPr>
                      <a:r>
                        <a:rPr lang="en-US" sz="1050">
                          <a:effectLst/>
                        </a:rPr>
                        <a:t>Poetry</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ko-KR" sz="1050">
                          <a:effectLst/>
                        </a:rPr>
                        <a:t>「 草葉集」에서</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a:effectLst/>
                        </a:rPr>
                        <a:t>From Leaves of Grass</a:t>
                      </a:r>
                      <a:endParaRPr lang="en-US" sz="105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dirty="0">
                          <a:effectLst/>
                        </a:rPr>
                        <a:t>Kim </a:t>
                      </a:r>
                      <a:r>
                        <a:rPr lang="en-US" sz="1050" dirty="0" err="1">
                          <a:effectLst/>
                        </a:rPr>
                        <a:t>Sŏksong</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tc>
                  <a:txBody>
                    <a:bodyPr/>
                    <a:lstStyle/>
                    <a:p>
                      <a:pPr marL="0" marR="0">
                        <a:lnSpc>
                          <a:spcPct val="115000"/>
                        </a:lnSpc>
                        <a:spcBef>
                          <a:spcPts val="0"/>
                        </a:spcBef>
                        <a:spcAft>
                          <a:spcPts val="1000"/>
                        </a:spcAft>
                      </a:pPr>
                      <a:r>
                        <a:rPr lang="en-US" sz="1050" dirty="0">
                          <a:effectLst/>
                        </a:rPr>
                        <a:t>Walt Whitman</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4769" marR="54769" marT="0" marB="89059" anchor="ctr">
                    <a:solidFill>
                      <a:schemeClr val="accent1">
                        <a:lumMod val="60000"/>
                        <a:lumOff val="40000"/>
                      </a:schemeClr>
                    </a:solidFill>
                  </a:tcPr>
                </a:tc>
                <a:extLst>
                  <a:ext uri="{0D108BD9-81ED-4DB2-BD59-A6C34878D82A}">
                    <a16:rowId xmlns:a16="http://schemas.microsoft.com/office/drawing/2014/main" val="10009"/>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97093287"/>
              </p:ext>
            </p:extLst>
          </p:nvPr>
        </p:nvGraphicFramePr>
        <p:xfrm>
          <a:off x="7627735" y="1268118"/>
          <a:ext cx="3753028" cy="5106569"/>
        </p:xfrm>
        <a:graphic>
          <a:graphicData uri="http://schemas.openxmlformats.org/drawingml/2006/table">
            <a:tbl>
              <a:tblPr firstRow="1" firstCol="1" bandRow="1">
                <a:tableStyleId>{5C22544A-7EE6-4342-B048-85BDC9FD1C3A}</a:tableStyleId>
              </a:tblPr>
              <a:tblGrid>
                <a:gridCol w="2657262">
                  <a:extLst>
                    <a:ext uri="{9D8B030D-6E8A-4147-A177-3AD203B41FA5}">
                      <a16:colId xmlns:a16="http://schemas.microsoft.com/office/drawing/2014/main" val="20000"/>
                    </a:ext>
                  </a:extLst>
                </a:gridCol>
                <a:gridCol w="1095766">
                  <a:extLst>
                    <a:ext uri="{9D8B030D-6E8A-4147-A177-3AD203B41FA5}">
                      <a16:colId xmlns:a16="http://schemas.microsoft.com/office/drawing/2014/main" val="20001"/>
                    </a:ext>
                  </a:extLst>
                </a:gridCol>
              </a:tblGrid>
              <a:tr h="696806">
                <a:tc>
                  <a:txBody>
                    <a:bodyPr/>
                    <a:lstStyle/>
                    <a:p>
                      <a:pPr marL="0" marR="0" algn="ctr">
                        <a:lnSpc>
                          <a:spcPct val="115000"/>
                        </a:lnSpc>
                        <a:spcBef>
                          <a:spcPts val="0"/>
                        </a:spcBef>
                        <a:spcAft>
                          <a:spcPts val="1000"/>
                        </a:spcAft>
                      </a:pPr>
                      <a:r>
                        <a:rPr lang="en-US" sz="1050" dirty="0">
                          <a:effectLst/>
                        </a:rPr>
                        <a:t>Genre</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1000"/>
                        </a:spcAft>
                      </a:pPr>
                      <a:r>
                        <a:rPr lang="en-US" sz="1050" dirty="0">
                          <a:effectLst/>
                        </a:rPr>
                        <a:t>Percentage of </a:t>
                      </a:r>
                      <a:r>
                        <a:rPr lang="en-US" sz="1050" i="1" dirty="0" err="1">
                          <a:effectLst/>
                        </a:rPr>
                        <a:t>Han'gŭl</a:t>
                      </a:r>
                      <a:endParaRPr lang="en-US" sz="1050" i="1" dirty="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tc>
                <a:extLst>
                  <a:ext uri="{0D108BD9-81ED-4DB2-BD59-A6C34878D82A}">
                    <a16:rowId xmlns:a16="http://schemas.microsoft.com/office/drawing/2014/main" val="10000"/>
                  </a:ext>
                </a:extLst>
              </a:tr>
              <a:tr h="431282">
                <a:tc>
                  <a:txBody>
                    <a:bodyPr/>
                    <a:lstStyle/>
                    <a:p>
                      <a:pPr marL="0" marR="0" algn="l">
                        <a:lnSpc>
                          <a:spcPct val="115000"/>
                        </a:lnSpc>
                        <a:spcBef>
                          <a:spcPts val="0"/>
                        </a:spcBef>
                        <a:spcAft>
                          <a:spcPts val="1000"/>
                        </a:spcAft>
                      </a:pPr>
                      <a:r>
                        <a:rPr lang="en-US" sz="1050" b="0" dirty="0">
                          <a:solidFill>
                            <a:schemeClr val="tx1"/>
                          </a:solidFill>
                          <a:effectLst/>
                        </a:rPr>
                        <a:t> Arts (other) </a:t>
                      </a:r>
                      <a:r>
                        <a:rPr lang="ko-KR" sz="1050" b="0" dirty="0">
                          <a:solidFill>
                            <a:schemeClr val="tx1"/>
                          </a:solidFill>
                          <a:effectLst/>
                        </a:rPr>
                        <a:t>문예기타 </a:t>
                      </a:r>
                      <a:endParaRPr lang="en-US" sz="1050" b="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1">
                        <a:lumMod val="60000"/>
                        <a:lumOff val="40000"/>
                      </a:schemeClr>
                    </a:solidFill>
                  </a:tcPr>
                </a:tc>
                <a:tc>
                  <a:txBody>
                    <a:bodyPr/>
                    <a:lstStyle/>
                    <a:p>
                      <a:pPr marL="0" marR="0" algn="ctr">
                        <a:lnSpc>
                          <a:spcPct val="115000"/>
                        </a:lnSpc>
                        <a:spcBef>
                          <a:spcPts val="0"/>
                        </a:spcBef>
                        <a:spcAft>
                          <a:spcPts val="1000"/>
                        </a:spcAft>
                      </a:pPr>
                      <a:r>
                        <a:rPr lang="en-US" sz="1050" dirty="0">
                          <a:solidFill>
                            <a:schemeClr val="bg1"/>
                          </a:solidFill>
                          <a:effectLst/>
                        </a:rPr>
                        <a:t>15%</a:t>
                      </a:r>
                      <a:endParaRPr lang="en-US" sz="1050" dirty="0">
                        <a:solidFill>
                          <a:schemeClr val="bg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2"/>
                    </a:solidFill>
                  </a:tcPr>
                </a:tc>
                <a:extLst>
                  <a:ext uri="{0D108BD9-81ED-4DB2-BD59-A6C34878D82A}">
                    <a16:rowId xmlns:a16="http://schemas.microsoft.com/office/drawing/2014/main" val="10001"/>
                  </a:ext>
                </a:extLst>
              </a:tr>
              <a:tr h="317785">
                <a:tc>
                  <a:txBody>
                    <a:bodyPr/>
                    <a:lstStyle/>
                    <a:p>
                      <a:pPr marL="0" marR="0" algn="l">
                        <a:lnSpc>
                          <a:spcPct val="115000"/>
                        </a:lnSpc>
                        <a:spcBef>
                          <a:spcPts val="0"/>
                        </a:spcBef>
                        <a:spcAft>
                          <a:spcPts val="1000"/>
                        </a:spcAft>
                      </a:pPr>
                      <a:r>
                        <a:rPr lang="en-US" sz="1050" b="0" dirty="0">
                          <a:solidFill>
                            <a:schemeClr val="tx1"/>
                          </a:solidFill>
                          <a:effectLst/>
                        </a:rPr>
                        <a:t>Gossip </a:t>
                      </a:r>
                      <a:r>
                        <a:rPr lang="ko-KR" sz="1050" b="0" dirty="0">
                          <a:solidFill>
                            <a:schemeClr val="tx1"/>
                          </a:solidFill>
                          <a:effectLst/>
                        </a:rPr>
                        <a:t>소식</a:t>
                      </a:r>
                      <a:endParaRPr lang="en-US" sz="1050" b="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1">
                        <a:lumMod val="60000"/>
                        <a:lumOff val="40000"/>
                      </a:schemeClr>
                    </a:solidFill>
                  </a:tcPr>
                </a:tc>
                <a:tc>
                  <a:txBody>
                    <a:bodyPr/>
                    <a:lstStyle/>
                    <a:p>
                      <a:pPr marL="0" marR="0" algn="ctr">
                        <a:lnSpc>
                          <a:spcPct val="115000"/>
                        </a:lnSpc>
                        <a:spcBef>
                          <a:spcPts val="0"/>
                        </a:spcBef>
                        <a:spcAft>
                          <a:spcPts val="1000"/>
                        </a:spcAft>
                      </a:pPr>
                      <a:r>
                        <a:rPr lang="en-US" sz="1050" dirty="0">
                          <a:solidFill>
                            <a:schemeClr val="bg1"/>
                          </a:solidFill>
                          <a:effectLst/>
                        </a:rPr>
                        <a:t>66%</a:t>
                      </a:r>
                      <a:endParaRPr lang="en-US" sz="1050" dirty="0">
                        <a:solidFill>
                          <a:schemeClr val="bg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2"/>
                    </a:solidFill>
                  </a:tcPr>
                </a:tc>
                <a:extLst>
                  <a:ext uri="{0D108BD9-81ED-4DB2-BD59-A6C34878D82A}">
                    <a16:rowId xmlns:a16="http://schemas.microsoft.com/office/drawing/2014/main" val="10002"/>
                  </a:ext>
                </a:extLst>
              </a:tr>
              <a:tr h="398638">
                <a:tc>
                  <a:txBody>
                    <a:bodyPr/>
                    <a:lstStyle/>
                    <a:p>
                      <a:pPr marL="0" marR="0" algn="l">
                        <a:lnSpc>
                          <a:spcPct val="115000"/>
                        </a:lnSpc>
                        <a:spcBef>
                          <a:spcPts val="0"/>
                        </a:spcBef>
                        <a:spcAft>
                          <a:spcPts val="1000"/>
                        </a:spcAft>
                      </a:pPr>
                      <a:r>
                        <a:rPr lang="en-US" sz="1050" b="0" dirty="0">
                          <a:solidFill>
                            <a:schemeClr val="tx1"/>
                          </a:solidFill>
                          <a:effectLst/>
                        </a:rPr>
                        <a:t>Miscellaneous </a:t>
                      </a:r>
                      <a:r>
                        <a:rPr lang="ko-KR" sz="1050" b="0" dirty="0">
                          <a:solidFill>
                            <a:schemeClr val="tx1"/>
                          </a:solidFill>
                          <a:effectLst/>
                        </a:rPr>
                        <a:t>잡저</a:t>
                      </a:r>
                      <a:endParaRPr lang="en-US" sz="1050" b="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1">
                        <a:lumMod val="60000"/>
                        <a:lumOff val="40000"/>
                      </a:schemeClr>
                    </a:solidFill>
                  </a:tcPr>
                </a:tc>
                <a:tc>
                  <a:txBody>
                    <a:bodyPr/>
                    <a:lstStyle/>
                    <a:p>
                      <a:pPr marL="0" marR="0" algn="ctr">
                        <a:lnSpc>
                          <a:spcPct val="115000"/>
                        </a:lnSpc>
                        <a:spcBef>
                          <a:spcPts val="0"/>
                        </a:spcBef>
                        <a:spcAft>
                          <a:spcPts val="1000"/>
                        </a:spcAft>
                      </a:pPr>
                      <a:r>
                        <a:rPr lang="en-US" sz="1050" dirty="0">
                          <a:solidFill>
                            <a:schemeClr val="bg1"/>
                          </a:solidFill>
                          <a:effectLst/>
                        </a:rPr>
                        <a:t>71%</a:t>
                      </a:r>
                      <a:endParaRPr lang="en-US" sz="1050" dirty="0">
                        <a:solidFill>
                          <a:schemeClr val="bg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2"/>
                    </a:solidFill>
                  </a:tcPr>
                </a:tc>
                <a:extLst>
                  <a:ext uri="{0D108BD9-81ED-4DB2-BD59-A6C34878D82A}">
                    <a16:rowId xmlns:a16="http://schemas.microsoft.com/office/drawing/2014/main" val="10003"/>
                  </a:ext>
                </a:extLst>
              </a:tr>
              <a:tr h="398638">
                <a:tc>
                  <a:txBody>
                    <a:bodyPr/>
                    <a:lstStyle/>
                    <a:p>
                      <a:pPr marL="0" marR="0" algn="l">
                        <a:lnSpc>
                          <a:spcPct val="115000"/>
                        </a:lnSpc>
                        <a:spcBef>
                          <a:spcPts val="0"/>
                        </a:spcBef>
                        <a:spcAft>
                          <a:spcPts val="1000"/>
                        </a:spcAft>
                      </a:pPr>
                      <a:r>
                        <a:rPr lang="en-US" sz="1050" b="0" dirty="0">
                          <a:solidFill>
                            <a:schemeClr val="tx1"/>
                          </a:solidFill>
                          <a:effectLst/>
                        </a:rPr>
                        <a:t>Editorial </a:t>
                      </a:r>
                      <a:r>
                        <a:rPr lang="ko-KR" sz="1050" b="0" dirty="0">
                          <a:solidFill>
                            <a:schemeClr val="tx1"/>
                          </a:solidFill>
                          <a:effectLst/>
                        </a:rPr>
                        <a:t>논설</a:t>
                      </a:r>
                      <a:endParaRPr lang="en-US" sz="1050" b="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1">
                        <a:lumMod val="60000"/>
                        <a:lumOff val="40000"/>
                      </a:schemeClr>
                    </a:solidFill>
                  </a:tcPr>
                </a:tc>
                <a:tc>
                  <a:txBody>
                    <a:bodyPr/>
                    <a:lstStyle/>
                    <a:p>
                      <a:pPr marL="0" marR="0" algn="ctr">
                        <a:lnSpc>
                          <a:spcPct val="115000"/>
                        </a:lnSpc>
                        <a:spcBef>
                          <a:spcPts val="0"/>
                        </a:spcBef>
                        <a:spcAft>
                          <a:spcPts val="1000"/>
                        </a:spcAft>
                      </a:pPr>
                      <a:r>
                        <a:rPr lang="en-US" sz="1050" dirty="0">
                          <a:solidFill>
                            <a:schemeClr val="bg1"/>
                          </a:solidFill>
                          <a:effectLst/>
                        </a:rPr>
                        <a:t>75%</a:t>
                      </a:r>
                      <a:endParaRPr lang="en-US" sz="1050" dirty="0">
                        <a:solidFill>
                          <a:schemeClr val="bg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2"/>
                    </a:solidFill>
                  </a:tcPr>
                </a:tc>
                <a:extLst>
                  <a:ext uri="{0D108BD9-81ED-4DB2-BD59-A6C34878D82A}">
                    <a16:rowId xmlns:a16="http://schemas.microsoft.com/office/drawing/2014/main" val="10004"/>
                  </a:ext>
                </a:extLst>
              </a:tr>
              <a:tr h="471592">
                <a:tc>
                  <a:txBody>
                    <a:bodyPr/>
                    <a:lstStyle/>
                    <a:p>
                      <a:pPr marL="0" marR="0" algn="l">
                        <a:lnSpc>
                          <a:spcPct val="115000"/>
                        </a:lnSpc>
                        <a:spcBef>
                          <a:spcPts val="0"/>
                        </a:spcBef>
                        <a:spcAft>
                          <a:spcPts val="1000"/>
                        </a:spcAft>
                      </a:pPr>
                      <a:r>
                        <a:rPr lang="en-US" sz="1050" b="0" dirty="0">
                          <a:solidFill>
                            <a:schemeClr val="tx1"/>
                          </a:solidFill>
                          <a:effectLst/>
                        </a:rPr>
                        <a:t>News About the </a:t>
                      </a:r>
                      <a:r>
                        <a:rPr lang="en-US" sz="1050" b="0" dirty="0" err="1">
                          <a:solidFill>
                            <a:schemeClr val="tx1"/>
                          </a:solidFill>
                          <a:effectLst/>
                        </a:rPr>
                        <a:t>Kaebyŏksa</a:t>
                      </a:r>
                      <a:r>
                        <a:rPr lang="en-US" sz="1050" b="0" dirty="0">
                          <a:solidFill>
                            <a:schemeClr val="tx1"/>
                          </a:solidFill>
                          <a:effectLst/>
                        </a:rPr>
                        <a:t> &amp; Editorial Notes </a:t>
                      </a:r>
                      <a:r>
                        <a:rPr lang="ko-KR" sz="1050" b="0" dirty="0">
                          <a:solidFill>
                            <a:schemeClr val="tx1"/>
                          </a:solidFill>
                          <a:effectLst/>
                        </a:rPr>
                        <a:t>사고</a:t>
                      </a:r>
                      <a:r>
                        <a:rPr lang="en-US" sz="1050" b="0" dirty="0">
                          <a:solidFill>
                            <a:schemeClr val="tx1"/>
                          </a:solidFill>
                          <a:effectLst/>
                        </a:rPr>
                        <a:t>·</a:t>
                      </a:r>
                      <a:r>
                        <a:rPr lang="ko-KR" sz="1050" b="0" dirty="0">
                          <a:solidFill>
                            <a:schemeClr val="tx1"/>
                          </a:solidFill>
                          <a:effectLst/>
                        </a:rPr>
                        <a:t>편집후기</a:t>
                      </a:r>
                      <a:endParaRPr lang="en-US" sz="1050" b="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1">
                        <a:lumMod val="60000"/>
                        <a:lumOff val="40000"/>
                      </a:schemeClr>
                    </a:solidFill>
                  </a:tcPr>
                </a:tc>
                <a:tc>
                  <a:txBody>
                    <a:bodyPr/>
                    <a:lstStyle/>
                    <a:p>
                      <a:pPr marL="0" marR="0" algn="ctr">
                        <a:lnSpc>
                          <a:spcPct val="115000"/>
                        </a:lnSpc>
                        <a:spcBef>
                          <a:spcPts val="0"/>
                        </a:spcBef>
                        <a:spcAft>
                          <a:spcPts val="1000"/>
                        </a:spcAft>
                      </a:pPr>
                      <a:r>
                        <a:rPr lang="en-US" sz="1050" dirty="0">
                          <a:solidFill>
                            <a:schemeClr val="bg1"/>
                          </a:solidFill>
                          <a:effectLst/>
                        </a:rPr>
                        <a:t>81%</a:t>
                      </a:r>
                      <a:endParaRPr lang="en-US" sz="1050" dirty="0">
                        <a:solidFill>
                          <a:schemeClr val="bg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2"/>
                    </a:solidFill>
                  </a:tcPr>
                </a:tc>
                <a:extLst>
                  <a:ext uri="{0D108BD9-81ED-4DB2-BD59-A6C34878D82A}">
                    <a16:rowId xmlns:a16="http://schemas.microsoft.com/office/drawing/2014/main" val="10005"/>
                  </a:ext>
                </a:extLst>
              </a:tr>
              <a:tr h="398638">
                <a:tc>
                  <a:txBody>
                    <a:bodyPr/>
                    <a:lstStyle/>
                    <a:p>
                      <a:pPr marL="0" marR="0" algn="l">
                        <a:lnSpc>
                          <a:spcPct val="115000"/>
                        </a:lnSpc>
                        <a:spcBef>
                          <a:spcPts val="0"/>
                        </a:spcBef>
                        <a:spcAft>
                          <a:spcPts val="1000"/>
                        </a:spcAft>
                      </a:pPr>
                      <a:r>
                        <a:rPr lang="en-US" sz="1050" b="0" dirty="0">
                          <a:solidFill>
                            <a:schemeClr val="tx1"/>
                          </a:solidFill>
                          <a:effectLst/>
                        </a:rPr>
                        <a:t>Social Criticism </a:t>
                      </a:r>
                      <a:r>
                        <a:rPr lang="ko-KR" sz="1050" b="0" dirty="0">
                          <a:solidFill>
                            <a:schemeClr val="tx1"/>
                          </a:solidFill>
                          <a:effectLst/>
                        </a:rPr>
                        <a:t>세태비평</a:t>
                      </a:r>
                      <a:endParaRPr lang="en-US" sz="1050" b="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1">
                        <a:lumMod val="60000"/>
                        <a:lumOff val="40000"/>
                      </a:schemeClr>
                    </a:solidFill>
                  </a:tcPr>
                </a:tc>
                <a:tc>
                  <a:txBody>
                    <a:bodyPr/>
                    <a:lstStyle/>
                    <a:p>
                      <a:pPr marL="0" marR="0" algn="ctr">
                        <a:lnSpc>
                          <a:spcPct val="115000"/>
                        </a:lnSpc>
                        <a:spcBef>
                          <a:spcPts val="0"/>
                        </a:spcBef>
                        <a:spcAft>
                          <a:spcPts val="1000"/>
                        </a:spcAft>
                      </a:pPr>
                      <a:r>
                        <a:rPr lang="en-US" sz="1050" dirty="0">
                          <a:solidFill>
                            <a:schemeClr val="bg1"/>
                          </a:solidFill>
                          <a:effectLst/>
                        </a:rPr>
                        <a:t>82%</a:t>
                      </a:r>
                      <a:endParaRPr lang="en-US" sz="1050" dirty="0">
                        <a:solidFill>
                          <a:schemeClr val="bg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2"/>
                    </a:solidFill>
                  </a:tcPr>
                </a:tc>
                <a:extLst>
                  <a:ext uri="{0D108BD9-81ED-4DB2-BD59-A6C34878D82A}">
                    <a16:rowId xmlns:a16="http://schemas.microsoft.com/office/drawing/2014/main" val="10006"/>
                  </a:ext>
                </a:extLst>
              </a:tr>
              <a:tr h="398638">
                <a:tc>
                  <a:txBody>
                    <a:bodyPr/>
                    <a:lstStyle/>
                    <a:p>
                      <a:pPr marL="0" marR="0" algn="l">
                        <a:lnSpc>
                          <a:spcPct val="115000"/>
                        </a:lnSpc>
                        <a:spcBef>
                          <a:spcPts val="0"/>
                        </a:spcBef>
                        <a:spcAft>
                          <a:spcPts val="1000"/>
                        </a:spcAft>
                      </a:pPr>
                      <a:r>
                        <a:rPr lang="en-US" sz="1050" b="0" dirty="0">
                          <a:solidFill>
                            <a:schemeClr val="tx1"/>
                          </a:solidFill>
                          <a:effectLst/>
                        </a:rPr>
                        <a:t>Remembrance </a:t>
                      </a:r>
                      <a:r>
                        <a:rPr lang="ko-KR" sz="1050" b="0" dirty="0">
                          <a:solidFill>
                            <a:schemeClr val="tx1"/>
                          </a:solidFill>
                          <a:effectLst/>
                        </a:rPr>
                        <a:t>회고</a:t>
                      </a:r>
                      <a:r>
                        <a:rPr lang="en-US" sz="1050" b="0" dirty="0">
                          <a:solidFill>
                            <a:schemeClr val="tx1"/>
                          </a:solidFill>
                          <a:effectLst/>
                        </a:rPr>
                        <a:t>· </a:t>
                      </a:r>
                      <a:r>
                        <a:rPr lang="ko-KR" sz="1050" b="0" dirty="0">
                          <a:solidFill>
                            <a:schemeClr val="tx1"/>
                          </a:solidFill>
                          <a:effectLst/>
                        </a:rPr>
                        <a:t>수기</a:t>
                      </a:r>
                      <a:endParaRPr lang="en-US" sz="1050" b="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1">
                        <a:lumMod val="60000"/>
                        <a:lumOff val="40000"/>
                      </a:schemeClr>
                    </a:solidFill>
                  </a:tcPr>
                </a:tc>
                <a:tc>
                  <a:txBody>
                    <a:bodyPr/>
                    <a:lstStyle/>
                    <a:p>
                      <a:pPr marL="0" marR="0" algn="ctr">
                        <a:lnSpc>
                          <a:spcPct val="115000"/>
                        </a:lnSpc>
                        <a:spcBef>
                          <a:spcPts val="0"/>
                        </a:spcBef>
                        <a:spcAft>
                          <a:spcPts val="1000"/>
                        </a:spcAft>
                      </a:pPr>
                      <a:r>
                        <a:rPr lang="en-US" sz="1050" dirty="0">
                          <a:solidFill>
                            <a:schemeClr val="bg1"/>
                          </a:solidFill>
                          <a:effectLst/>
                        </a:rPr>
                        <a:t>83%</a:t>
                      </a:r>
                      <a:endParaRPr lang="en-US" sz="1050" dirty="0">
                        <a:solidFill>
                          <a:schemeClr val="bg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2"/>
                    </a:solidFill>
                  </a:tcPr>
                </a:tc>
                <a:extLst>
                  <a:ext uri="{0D108BD9-81ED-4DB2-BD59-A6C34878D82A}">
                    <a16:rowId xmlns:a16="http://schemas.microsoft.com/office/drawing/2014/main" val="10007"/>
                  </a:ext>
                </a:extLst>
              </a:tr>
              <a:tr h="398638">
                <a:tc>
                  <a:txBody>
                    <a:bodyPr/>
                    <a:lstStyle/>
                    <a:p>
                      <a:pPr marL="0" marR="0" algn="l">
                        <a:lnSpc>
                          <a:spcPct val="115000"/>
                        </a:lnSpc>
                        <a:spcBef>
                          <a:spcPts val="0"/>
                        </a:spcBef>
                        <a:spcAft>
                          <a:spcPts val="1000"/>
                        </a:spcAft>
                      </a:pPr>
                      <a:r>
                        <a:rPr lang="en-US" sz="1050" b="0" dirty="0">
                          <a:solidFill>
                            <a:schemeClr val="tx1"/>
                          </a:solidFill>
                          <a:effectLst/>
                        </a:rPr>
                        <a:t>Poetry </a:t>
                      </a:r>
                      <a:r>
                        <a:rPr lang="ko-KR" sz="1050" b="0" dirty="0">
                          <a:solidFill>
                            <a:schemeClr val="tx1"/>
                          </a:solidFill>
                          <a:effectLst/>
                        </a:rPr>
                        <a:t>시</a:t>
                      </a:r>
                      <a:endParaRPr lang="en-US" sz="1050" b="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1">
                        <a:lumMod val="60000"/>
                        <a:lumOff val="40000"/>
                      </a:schemeClr>
                    </a:solidFill>
                  </a:tcPr>
                </a:tc>
                <a:tc>
                  <a:txBody>
                    <a:bodyPr/>
                    <a:lstStyle/>
                    <a:p>
                      <a:pPr marL="0" marR="0" algn="ctr">
                        <a:lnSpc>
                          <a:spcPct val="115000"/>
                        </a:lnSpc>
                        <a:spcBef>
                          <a:spcPts val="0"/>
                        </a:spcBef>
                        <a:spcAft>
                          <a:spcPts val="1000"/>
                        </a:spcAft>
                      </a:pPr>
                      <a:r>
                        <a:rPr lang="en-US" sz="1050" dirty="0">
                          <a:solidFill>
                            <a:schemeClr val="bg1"/>
                          </a:solidFill>
                          <a:effectLst/>
                        </a:rPr>
                        <a:t>84%</a:t>
                      </a:r>
                      <a:endParaRPr lang="en-US" sz="1050" dirty="0">
                        <a:solidFill>
                          <a:schemeClr val="bg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2"/>
                    </a:solidFill>
                  </a:tcPr>
                </a:tc>
                <a:extLst>
                  <a:ext uri="{0D108BD9-81ED-4DB2-BD59-A6C34878D82A}">
                    <a16:rowId xmlns:a16="http://schemas.microsoft.com/office/drawing/2014/main" val="10008"/>
                  </a:ext>
                </a:extLst>
              </a:tr>
              <a:tr h="398638">
                <a:tc>
                  <a:txBody>
                    <a:bodyPr/>
                    <a:lstStyle/>
                    <a:p>
                      <a:pPr marL="0" marR="0" algn="l">
                        <a:lnSpc>
                          <a:spcPct val="115000"/>
                        </a:lnSpc>
                        <a:spcBef>
                          <a:spcPts val="0"/>
                        </a:spcBef>
                        <a:spcAft>
                          <a:spcPts val="1000"/>
                        </a:spcAft>
                      </a:pPr>
                      <a:r>
                        <a:rPr lang="en-US" sz="1050" b="0" dirty="0">
                          <a:solidFill>
                            <a:schemeClr val="tx1"/>
                          </a:solidFill>
                          <a:effectLst/>
                        </a:rPr>
                        <a:t>Travel Literature </a:t>
                      </a:r>
                      <a:r>
                        <a:rPr lang="ko-KR" sz="1050" b="0" dirty="0">
                          <a:solidFill>
                            <a:schemeClr val="tx1"/>
                          </a:solidFill>
                          <a:effectLst/>
                        </a:rPr>
                        <a:t>기행문</a:t>
                      </a:r>
                      <a:endParaRPr lang="en-US" sz="1050" b="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1">
                        <a:lumMod val="60000"/>
                        <a:lumOff val="40000"/>
                      </a:schemeClr>
                    </a:solidFill>
                  </a:tcPr>
                </a:tc>
                <a:tc>
                  <a:txBody>
                    <a:bodyPr/>
                    <a:lstStyle/>
                    <a:p>
                      <a:pPr marL="0" marR="0" algn="ctr">
                        <a:lnSpc>
                          <a:spcPct val="115000"/>
                        </a:lnSpc>
                        <a:spcBef>
                          <a:spcPts val="0"/>
                        </a:spcBef>
                        <a:spcAft>
                          <a:spcPts val="1000"/>
                        </a:spcAft>
                      </a:pPr>
                      <a:r>
                        <a:rPr lang="en-US" sz="1050" dirty="0">
                          <a:solidFill>
                            <a:schemeClr val="bg1"/>
                          </a:solidFill>
                          <a:effectLst/>
                        </a:rPr>
                        <a:t>86%</a:t>
                      </a:r>
                      <a:endParaRPr lang="en-US" sz="1050" dirty="0">
                        <a:solidFill>
                          <a:schemeClr val="bg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2"/>
                    </a:solidFill>
                  </a:tcPr>
                </a:tc>
                <a:extLst>
                  <a:ext uri="{0D108BD9-81ED-4DB2-BD59-A6C34878D82A}">
                    <a16:rowId xmlns:a16="http://schemas.microsoft.com/office/drawing/2014/main" val="10009"/>
                  </a:ext>
                </a:extLst>
              </a:tr>
              <a:tr h="398638">
                <a:tc>
                  <a:txBody>
                    <a:bodyPr/>
                    <a:lstStyle/>
                    <a:p>
                      <a:pPr marL="0" marR="0" algn="l">
                        <a:lnSpc>
                          <a:spcPct val="115000"/>
                        </a:lnSpc>
                        <a:spcBef>
                          <a:spcPts val="0"/>
                        </a:spcBef>
                        <a:spcAft>
                          <a:spcPts val="1000"/>
                        </a:spcAft>
                      </a:pPr>
                      <a:r>
                        <a:rPr lang="en-US" sz="1050" b="0" dirty="0">
                          <a:solidFill>
                            <a:schemeClr val="tx1"/>
                          </a:solidFill>
                          <a:effectLst/>
                        </a:rPr>
                        <a:t>Drama</a:t>
                      </a:r>
                      <a:r>
                        <a:rPr lang="ko-KR" sz="1050" b="0" dirty="0">
                          <a:solidFill>
                            <a:schemeClr val="tx1"/>
                          </a:solidFill>
                          <a:effectLst/>
                        </a:rPr>
                        <a:t>희곡</a:t>
                      </a:r>
                      <a:r>
                        <a:rPr lang="en-US" sz="1050" b="0" dirty="0">
                          <a:solidFill>
                            <a:schemeClr val="tx1"/>
                          </a:solidFill>
                          <a:effectLst/>
                        </a:rPr>
                        <a:t>·</a:t>
                      </a:r>
                      <a:r>
                        <a:rPr lang="ko-KR" sz="1050" b="0" dirty="0">
                          <a:solidFill>
                            <a:schemeClr val="tx1"/>
                          </a:solidFill>
                          <a:effectLst/>
                        </a:rPr>
                        <a:t>시나리오</a:t>
                      </a:r>
                      <a:endParaRPr lang="en-US" sz="1050" b="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1">
                        <a:lumMod val="60000"/>
                        <a:lumOff val="40000"/>
                      </a:schemeClr>
                    </a:solidFill>
                  </a:tcPr>
                </a:tc>
                <a:tc>
                  <a:txBody>
                    <a:bodyPr/>
                    <a:lstStyle/>
                    <a:p>
                      <a:pPr marL="0" marR="0" algn="ctr">
                        <a:lnSpc>
                          <a:spcPct val="115000"/>
                        </a:lnSpc>
                        <a:spcBef>
                          <a:spcPts val="0"/>
                        </a:spcBef>
                        <a:spcAft>
                          <a:spcPts val="1000"/>
                        </a:spcAft>
                      </a:pPr>
                      <a:r>
                        <a:rPr lang="en-US" sz="1050" dirty="0">
                          <a:solidFill>
                            <a:schemeClr val="bg1"/>
                          </a:solidFill>
                          <a:effectLst/>
                        </a:rPr>
                        <a:t>93%</a:t>
                      </a:r>
                      <a:endParaRPr lang="en-US" sz="1050" dirty="0">
                        <a:solidFill>
                          <a:schemeClr val="bg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2"/>
                    </a:solidFill>
                  </a:tcPr>
                </a:tc>
                <a:extLst>
                  <a:ext uri="{0D108BD9-81ED-4DB2-BD59-A6C34878D82A}">
                    <a16:rowId xmlns:a16="http://schemas.microsoft.com/office/drawing/2014/main" val="10010"/>
                  </a:ext>
                </a:extLst>
              </a:tr>
              <a:tr h="398638">
                <a:tc>
                  <a:txBody>
                    <a:bodyPr/>
                    <a:lstStyle/>
                    <a:p>
                      <a:pPr marL="0" marR="0" algn="l">
                        <a:lnSpc>
                          <a:spcPct val="115000"/>
                        </a:lnSpc>
                        <a:spcBef>
                          <a:spcPts val="0"/>
                        </a:spcBef>
                        <a:spcAft>
                          <a:spcPts val="1000"/>
                        </a:spcAft>
                      </a:pPr>
                      <a:r>
                        <a:rPr lang="en-US" sz="1050" b="0" dirty="0">
                          <a:solidFill>
                            <a:schemeClr val="tx1"/>
                          </a:solidFill>
                          <a:effectLst/>
                        </a:rPr>
                        <a:t>Fiction</a:t>
                      </a:r>
                      <a:r>
                        <a:rPr lang="ko-KR" sz="1050" b="0" dirty="0">
                          <a:solidFill>
                            <a:schemeClr val="tx1"/>
                          </a:solidFill>
                          <a:effectLst/>
                        </a:rPr>
                        <a:t>소설</a:t>
                      </a:r>
                      <a:endParaRPr lang="en-US" sz="1050" b="0" dirty="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1">
                        <a:lumMod val="60000"/>
                        <a:lumOff val="40000"/>
                      </a:schemeClr>
                    </a:solidFill>
                  </a:tcPr>
                </a:tc>
                <a:tc>
                  <a:txBody>
                    <a:bodyPr/>
                    <a:lstStyle/>
                    <a:p>
                      <a:pPr marL="0" marR="0" algn="ctr">
                        <a:lnSpc>
                          <a:spcPct val="115000"/>
                        </a:lnSpc>
                        <a:spcBef>
                          <a:spcPts val="0"/>
                        </a:spcBef>
                        <a:spcAft>
                          <a:spcPts val="1000"/>
                        </a:spcAft>
                      </a:pPr>
                      <a:r>
                        <a:rPr lang="en-US" sz="1050" dirty="0">
                          <a:solidFill>
                            <a:schemeClr val="bg1"/>
                          </a:solidFill>
                          <a:effectLst/>
                        </a:rPr>
                        <a:t>94%</a:t>
                      </a:r>
                      <a:endParaRPr lang="en-US" sz="1050" dirty="0">
                        <a:solidFill>
                          <a:schemeClr val="bg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1435" marR="51435" marT="0" marB="0" anchor="ctr">
                    <a:solidFill>
                      <a:schemeClr val="accent2"/>
                    </a:solidFill>
                  </a:tcPr>
                </a:tc>
                <a:extLst>
                  <a:ext uri="{0D108BD9-81ED-4DB2-BD59-A6C34878D82A}">
                    <a16:rowId xmlns:a16="http://schemas.microsoft.com/office/drawing/2014/main" val="10011"/>
                  </a:ext>
                </a:extLst>
              </a:tr>
            </a:tbl>
          </a:graphicData>
        </a:graphic>
      </p:graphicFrame>
      <p:sp>
        <p:nvSpPr>
          <p:cNvPr id="5" name="Rectangle 4"/>
          <p:cNvSpPr/>
          <p:nvPr/>
        </p:nvSpPr>
        <p:spPr>
          <a:xfrm>
            <a:off x="4987907" y="192805"/>
            <a:ext cx="6531993" cy="1027204"/>
          </a:xfrm>
          <a:prstGeom prst="rect">
            <a:avLst/>
          </a:prstGeom>
        </p:spPr>
        <p:txBody>
          <a:bodyPr wrap="square">
            <a:spAutoFit/>
          </a:bodyPr>
          <a:lstStyle/>
          <a:p>
            <a:pPr marL="2530793" defTabSz="685800">
              <a:lnSpc>
                <a:spcPct val="115000"/>
              </a:lnSpc>
              <a:spcAft>
                <a:spcPts val="750"/>
              </a:spcAft>
              <a:tabLst>
                <a:tab pos="385763" algn="l"/>
              </a:tabLst>
            </a:pPr>
            <a:r>
              <a:rPr lang="en-US" spc="225" dirty="0">
                <a:solidFill>
                  <a:prstClr val="black"/>
                </a:solidFill>
                <a:latin typeface="HelveticaNeueLT Std Cn" panose="020B0506030502030204" pitchFamily="34" charset="0"/>
                <a:ea typeface="맑은 고딕" panose="020B0503020000020004" pitchFamily="50" charset="-127"/>
                <a:cs typeface="Times New Roman" panose="02020603050405020304" pitchFamily="18" charset="0"/>
              </a:rPr>
              <a:t>Average Percentage of </a:t>
            </a:r>
            <a:r>
              <a:rPr lang="en-US" i="1" spc="225" dirty="0" err="1">
                <a:solidFill>
                  <a:prstClr val="black"/>
                </a:solidFill>
                <a:latin typeface="HelveticaNeueLT Std Cn" panose="020B0506030502030204" pitchFamily="34" charset="0"/>
                <a:ea typeface="맑은 고딕" panose="020B0503020000020004" pitchFamily="50" charset="-127"/>
                <a:cs typeface="Times New Roman" panose="02020603050405020304" pitchFamily="18" charset="0"/>
              </a:rPr>
              <a:t>Han’gŭl</a:t>
            </a:r>
            <a:r>
              <a:rPr lang="en-US" i="1" spc="225" dirty="0">
                <a:solidFill>
                  <a:prstClr val="black"/>
                </a:solidFill>
                <a:latin typeface="HelveticaNeueLT Std Cn" panose="020B0506030502030204" pitchFamily="34" charset="0"/>
                <a:ea typeface="맑은 고딕" panose="020B0503020000020004" pitchFamily="50" charset="-127"/>
                <a:cs typeface="Times New Roman" panose="02020603050405020304" pitchFamily="18" charset="0"/>
              </a:rPr>
              <a:t>  </a:t>
            </a:r>
            <a:r>
              <a:rPr lang="en-US" spc="225" dirty="0">
                <a:solidFill>
                  <a:prstClr val="black"/>
                </a:solidFill>
                <a:latin typeface="HelveticaNeueLT Std Cn" panose="020B0506030502030204" pitchFamily="34" charset="0"/>
                <a:ea typeface="맑은 고딕" panose="020B0503020000020004" pitchFamily="50" charset="-127"/>
                <a:cs typeface="Times New Roman" panose="02020603050405020304" pitchFamily="18" charset="0"/>
              </a:rPr>
              <a:t>Glyphs Used in the July 1922 Issue of </a:t>
            </a:r>
            <a:r>
              <a:rPr lang="en-US" i="1" spc="225" dirty="0" err="1">
                <a:solidFill>
                  <a:prstClr val="black"/>
                </a:solidFill>
                <a:latin typeface="HelveticaNeueLT Std Cn" panose="020B0506030502030204" pitchFamily="34" charset="0"/>
                <a:ea typeface="맑은 고딕" panose="020B0503020000020004" pitchFamily="50" charset="-127"/>
                <a:cs typeface="Times New Roman" panose="02020603050405020304" pitchFamily="18" charset="0"/>
              </a:rPr>
              <a:t>Kaebyŏk</a:t>
            </a:r>
            <a:r>
              <a:rPr lang="en-US" spc="225" dirty="0">
                <a:solidFill>
                  <a:prstClr val="black"/>
                </a:solidFill>
                <a:latin typeface="HelveticaNeueLT Std Cn" panose="020B0506030502030204" pitchFamily="34" charset="0"/>
                <a:ea typeface="맑은 고딕" panose="020B0503020000020004" pitchFamily="50" charset="-127"/>
                <a:cs typeface="Times New Roman" panose="02020603050405020304" pitchFamily="18" charset="0"/>
              </a:rPr>
              <a:t> by Genre</a:t>
            </a:r>
          </a:p>
        </p:txBody>
      </p:sp>
      <p:sp>
        <p:nvSpPr>
          <p:cNvPr id="6" name="Rectangle 5"/>
          <p:cNvSpPr/>
          <p:nvPr/>
        </p:nvSpPr>
        <p:spPr>
          <a:xfrm>
            <a:off x="-2010681" y="223808"/>
            <a:ext cx="7841477" cy="1027204"/>
          </a:xfrm>
          <a:prstGeom prst="rect">
            <a:avLst/>
          </a:prstGeom>
        </p:spPr>
        <p:txBody>
          <a:bodyPr wrap="square">
            <a:spAutoFit/>
          </a:bodyPr>
          <a:lstStyle/>
          <a:p>
            <a:pPr marL="2530793" defTabSz="685800">
              <a:lnSpc>
                <a:spcPct val="115000"/>
              </a:lnSpc>
              <a:spcAft>
                <a:spcPts val="750"/>
              </a:spcAft>
              <a:tabLst>
                <a:tab pos="385763" algn="l"/>
              </a:tabLst>
            </a:pPr>
            <a:r>
              <a:rPr lang="en-US" spc="225" dirty="0">
                <a:solidFill>
                  <a:prstClr val="black"/>
                </a:solidFill>
                <a:latin typeface="HelveticaNeueLT Std Cn" panose="020B0506030502030204" pitchFamily="34" charset="0"/>
                <a:ea typeface="맑은 고딕" panose="020B0503020000020004" pitchFamily="50" charset="-127"/>
                <a:cs typeface="Times New Roman" panose="02020603050405020304" pitchFamily="18" charset="0"/>
              </a:rPr>
              <a:t>Percentage of </a:t>
            </a:r>
            <a:r>
              <a:rPr lang="en-US" i="1" spc="225" dirty="0" err="1">
                <a:solidFill>
                  <a:prstClr val="black"/>
                </a:solidFill>
                <a:latin typeface="HelveticaNeueLT Std Cn" panose="020B0506030502030204" pitchFamily="34" charset="0"/>
                <a:ea typeface="맑은 고딕" panose="020B0503020000020004" pitchFamily="50" charset="-127"/>
                <a:cs typeface="Times New Roman" panose="02020603050405020304" pitchFamily="18" charset="0"/>
              </a:rPr>
              <a:t>Han’gŭl</a:t>
            </a:r>
            <a:r>
              <a:rPr lang="en-US" i="1" spc="225" dirty="0">
                <a:solidFill>
                  <a:prstClr val="black"/>
                </a:solidFill>
                <a:latin typeface="HelveticaNeueLT Std Cn" panose="020B0506030502030204" pitchFamily="34" charset="0"/>
                <a:ea typeface="맑은 고딕" panose="020B0503020000020004" pitchFamily="50" charset="-127"/>
                <a:cs typeface="Times New Roman" panose="02020603050405020304" pitchFamily="18" charset="0"/>
              </a:rPr>
              <a:t>  </a:t>
            </a:r>
            <a:r>
              <a:rPr lang="en-US" spc="225" dirty="0">
                <a:solidFill>
                  <a:prstClr val="black"/>
                </a:solidFill>
                <a:latin typeface="HelveticaNeueLT Std Cn" panose="020B0506030502030204" pitchFamily="34" charset="0"/>
                <a:ea typeface="맑은 고딕" panose="020B0503020000020004" pitchFamily="50" charset="-127"/>
                <a:cs typeface="Times New Roman" panose="02020603050405020304" pitchFamily="18" charset="0"/>
              </a:rPr>
              <a:t>Glyphs Used in Translations that Appear in the July 1922 Issue of </a:t>
            </a:r>
            <a:r>
              <a:rPr lang="en-US" i="1" spc="225" dirty="0" err="1">
                <a:solidFill>
                  <a:prstClr val="black"/>
                </a:solidFill>
                <a:latin typeface="HelveticaNeueLT Std Cn" panose="020B0506030502030204" pitchFamily="34" charset="0"/>
                <a:ea typeface="맑은 고딕" panose="020B0503020000020004" pitchFamily="50" charset="-127"/>
                <a:cs typeface="Times New Roman" panose="02020603050405020304" pitchFamily="18" charset="0"/>
              </a:rPr>
              <a:t>Kaebyŏk</a:t>
            </a:r>
            <a:r>
              <a:rPr lang="en-US" spc="225" dirty="0">
                <a:solidFill>
                  <a:prstClr val="black"/>
                </a:solidFill>
                <a:latin typeface="HelveticaNeueLT Std Cn" panose="020B0506030502030204" pitchFamily="34" charset="0"/>
                <a:ea typeface="맑은 고딕" panose="020B0503020000020004" pitchFamily="50" charset="-127"/>
                <a:cs typeface="Times New Roman" panose="02020603050405020304" pitchFamily="18" charset="0"/>
              </a:rPr>
              <a:t> by Genre</a:t>
            </a:r>
          </a:p>
        </p:txBody>
      </p:sp>
    </p:spTree>
    <p:extLst>
      <p:ext uri="{BB962C8B-B14F-4D97-AF65-F5344CB8AC3E}">
        <p14:creationId xmlns:p14="http://schemas.microsoft.com/office/powerpoint/2010/main" val="3528776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422680" y="1093821"/>
            <a:ext cx="5340695" cy="5010387"/>
            <a:chOff x="6422680" y="1093821"/>
            <a:chExt cx="5340695" cy="5010387"/>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2680" y="1093821"/>
              <a:ext cx="5259300" cy="5010387"/>
            </a:xfrm>
            <a:prstGeom prst="rect">
              <a:avLst/>
            </a:prstGeom>
          </p:spPr>
        </p:pic>
        <p:sp>
          <p:nvSpPr>
            <p:cNvPr id="6" name="TextBox 5"/>
            <p:cNvSpPr txBox="1"/>
            <p:nvPr/>
          </p:nvSpPr>
          <p:spPr>
            <a:xfrm>
              <a:off x="8982075" y="4157554"/>
              <a:ext cx="2781300" cy="461665"/>
            </a:xfrm>
            <a:prstGeom prst="rect">
              <a:avLst/>
            </a:prstGeom>
            <a:noFill/>
          </p:spPr>
          <p:txBody>
            <a:bodyPr wrap="square" rtlCol="0">
              <a:spAutoFit/>
            </a:bodyPr>
            <a:lstStyle/>
            <a:p>
              <a:r>
                <a:rPr lang="en-US" sz="1200" spc="300" dirty="0">
                  <a:solidFill>
                    <a:prstClr val="black"/>
                  </a:solidFill>
                  <a:latin typeface="HelveticaNeueLT Std Cn" panose="020B0506030502030204" pitchFamily="34" charset="0"/>
                </a:rPr>
                <a:t>Korean translation of Act 4 Scene 1 of </a:t>
              </a:r>
              <a:r>
                <a:rPr lang="en-US" sz="1200" i="1" spc="300" dirty="0">
                  <a:solidFill>
                    <a:prstClr val="black"/>
                  </a:solidFill>
                  <a:latin typeface="HelveticaNeueLT Std Cn" panose="020B0506030502030204" pitchFamily="34" charset="0"/>
                </a:rPr>
                <a:t>Hamlet</a:t>
              </a:r>
            </a:p>
          </p:txBody>
        </p:sp>
      </p:grpSp>
      <p:grpSp>
        <p:nvGrpSpPr>
          <p:cNvPr id="8" name="Group 7"/>
          <p:cNvGrpSpPr/>
          <p:nvPr/>
        </p:nvGrpSpPr>
        <p:grpSpPr>
          <a:xfrm>
            <a:off x="623455" y="1709225"/>
            <a:ext cx="4818779" cy="5034475"/>
            <a:chOff x="623455" y="1709225"/>
            <a:chExt cx="4818779" cy="503447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 y="1709225"/>
              <a:ext cx="4737384" cy="5034475"/>
            </a:xfrm>
            <a:prstGeom prst="rect">
              <a:avLst/>
            </a:prstGeom>
          </p:spPr>
        </p:pic>
        <p:sp>
          <p:nvSpPr>
            <p:cNvPr id="7" name="TextBox 6"/>
            <p:cNvSpPr txBox="1"/>
            <p:nvPr/>
          </p:nvSpPr>
          <p:spPr>
            <a:xfrm>
              <a:off x="623455" y="4797623"/>
              <a:ext cx="2552700" cy="461665"/>
            </a:xfrm>
            <a:prstGeom prst="rect">
              <a:avLst/>
            </a:prstGeom>
            <a:noFill/>
          </p:spPr>
          <p:txBody>
            <a:bodyPr wrap="square" rtlCol="0">
              <a:spAutoFit/>
            </a:bodyPr>
            <a:lstStyle/>
            <a:p>
              <a:r>
                <a:rPr lang="en-US" sz="1200" spc="300" dirty="0">
                  <a:solidFill>
                    <a:prstClr val="black"/>
                  </a:solidFill>
                  <a:latin typeface="HelveticaNeueLT Std Cn" panose="020B0506030502030204" pitchFamily="34" charset="0"/>
                </a:rPr>
                <a:t>Essay about Chinese Song dynasty poet Su Shi</a:t>
              </a:r>
            </a:p>
          </p:txBody>
        </p:sp>
      </p:grpSp>
      <p:sp>
        <p:nvSpPr>
          <p:cNvPr id="12" name="TextBox 11"/>
          <p:cNvSpPr txBox="1"/>
          <p:nvPr/>
        </p:nvSpPr>
        <p:spPr>
          <a:xfrm>
            <a:off x="8493814" y="4388386"/>
            <a:ext cx="497786" cy="307777"/>
          </a:xfrm>
          <a:prstGeom prst="rect">
            <a:avLst/>
          </a:prstGeom>
          <a:noFill/>
        </p:spPr>
        <p:txBody>
          <a:bodyPr wrap="square" rtlCol="0">
            <a:spAutoFit/>
          </a:bodyPr>
          <a:lstStyle/>
          <a:p>
            <a:r>
              <a:rPr lang="ko-KR" altLang="en-US" sz="1400" dirty="0">
                <a:solidFill>
                  <a:srgbClr val="ED7D31"/>
                </a:solidFill>
              </a:rPr>
              <a:t>가</a:t>
            </a:r>
            <a:endParaRPr lang="en-US" sz="1400" dirty="0">
              <a:solidFill>
                <a:srgbClr val="ED7D31"/>
              </a:solidFill>
            </a:endParaRPr>
          </a:p>
        </p:txBody>
      </p:sp>
      <p:sp>
        <p:nvSpPr>
          <p:cNvPr id="13" name="TextBox 12"/>
          <p:cNvSpPr txBox="1"/>
          <p:nvPr/>
        </p:nvSpPr>
        <p:spPr>
          <a:xfrm>
            <a:off x="3076693" y="5105400"/>
            <a:ext cx="371357" cy="307777"/>
          </a:xfrm>
          <a:prstGeom prst="rect">
            <a:avLst/>
          </a:prstGeom>
          <a:noFill/>
        </p:spPr>
        <p:txBody>
          <a:bodyPr wrap="square" rtlCol="0">
            <a:spAutoFit/>
          </a:bodyPr>
          <a:lstStyle/>
          <a:p>
            <a:r>
              <a:rPr lang="ko-KR" altLang="en-US" sz="1400" dirty="0">
                <a:solidFill>
                  <a:srgbClr val="ED7D31"/>
                </a:solidFill>
              </a:rPr>
              <a:t>而</a:t>
            </a:r>
            <a:endParaRPr lang="en-US" sz="1400" dirty="0">
              <a:solidFill>
                <a:srgbClr val="ED7D31"/>
              </a:solidFill>
            </a:endParaRPr>
          </a:p>
        </p:txBody>
      </p:sp>
    </p:spTree>
    <p:extLst>
      <p:ext uri="{BB962C8B-B14F-4D97-AF65-F5344CB8AC3E}">
        <p14:creationId xmlns:p14="http://schemas.microsoft.com/office/powerpoint/2010/main" val="2231519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그룹 310"/>
          <p:cNvGrpSpPr>
            <a:grpSpLocks/>
          </p:cNvGrpSpPr>
          <p:nvPr/>
        </p:nvGrpSpPr>
        <p:grpSpPr bwMode="auto">
          <a:xfrm>
            <a:off x="2584450" y="714376"/>
            <a:ext cx="3513138" cy="4246563"/>
            <a:chOff x="142844" y="500042"/>
            <a:chExt cx="3512500" cy="4247317"/>
          </a:xfrm>
        </p:grpSpPr>
        <p:sp>
          <p:nvSpPr>
            <p:cNvPr id="2051" name="TextBox 3"/>
            <p:cNvSpPr txBox="1">
              <a:spLocks noChangeArrowheads="1"/>
            </p:cNvSpPr>
            <p:nvPr/>
          </p:nvSpPr>
          <p:spPr bwMode="auto">
            <a:xfrm>
              <a:off x="142844" y="500042"/>
              <a:ext cx="35125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나 보기</a:t>
              </a:r>
              <a:r>
                <a:rPr lang="ko-KR" altLang="en-US" sz="1800">
                  <a:solidFill>
                    <a:srgbClr val="FF0000"/>
                  </a:solidFill>
                </a:rPr>
                <a:t>가</a:t>
              </a:r>
              <a:r>
                <a:rPr lang="ko-KR" altLang="en-US" sz="1800">
                  <a:solidFill>
                    <a:prstClr val="black"/>
                  </a:solidFill>
                </a:rPr>
                <a:t> 역겨워</a:t>
              </a:r>
            </a:p>
            <a:p>
              <a:pPr>
                <a:spcBef>
                  <a:spcPct val="0"/>
                </a:spcBef>
                <a:buFontTx/>
                <a:buNone/>
              </a:pPr>
              <a:r>
                <a:rPr lang="ko-KR" altLang="en-US" sz="1800">
                  <a:solidFill>
                    <a:srgbClr val="FF0000"/>
                  </a:solidFill>
                </a:rPr>
                <a:t>가</a:t>
              </a:r>
              <a:r>
                <a:rPr lang="ko-KR" altLang="en-US" sz="1800">
                  <a:solidFill>
                    <a:prstClr val="black"/>
                  </a:solidFill>
                </a:rPr>
                <a:t>실 때에는</a:t>
              </a:r>
            </a:p>
            <a:p>
              <a:pPr>
                <a:spcBef>
                  <a:spcPct val="0"/>
                </a:spcBef>
                <a:buFontTx/>
                <a:buNone/>
              </a:pPr>
              <a:r>
                <a:rPr lang="ko-KR" altLang="en-US" sz="1800">
                  <a:solidFill>
                    <a:prstClr val="black"/>
                  </a:solidFill>
                </a:rPr>
                <a:t>말없이 고이 보내 드리우리다</a:t>
              </a:r>
            </a:p>
            <a:p>
              <a:pPr>
                <a:spcBef>
                  <a:spcPct val="0"/>
                </a:spcBef>
                <a:buFontTx/>
                <a:buNone/>
              </a:pPr>
              <a:endParaRPr lang="ko-KR" altLang="en-US" sz="1800">
                <a:solidFill>
                  <a:prstClr val="black"/>
                </a:solidFill>
              </a:endParaRPr>
            </a:p>
            <a:p>
              <a:pPr>
                <a:spcBef>
                  <a:spcPct val="0"/>
                </a:spcBef>
                <a:buFontTx/>
                <a:buNone/>
              </a:pPr>
              <a:r>
                <a:rPr lang="ko-KR" altLang="en-US" sz="1800">
                  <a:solidFill>
                    <a:prstClr val="black"/>
                  </a:solidFill>
                </a:rPr>
                <a:t>영변에 약산</a:t>
              </a:r>
            </a:p>
            <a:p>
              <a:pPr>
                <a:spcBef>
                  <a:spcPct val="0"/>
                </a:spcBef>
                <a:buFontTx/>
                <a:buNone/>
              </a:pPr>
              <a:r>
                <a:rPr lang="ko-KR" altLang="en-US" sz="1800">
                  <a:solidFill>
                    <a:prstClr val="black"/>
                  </a:solidFill>
                </a:rPr>
                <a:t>진달래꽃</a:t>
              </a:r>
            </a:p>
            <a:p>
              <a:pPr>
                <a:spcBef>
                  <a:spcPct val="0"/>
                </a:spcBef>
                <a:buFontTx/>
                <a:buNone/>
              </a:pPr>
              <a:r>
                <a:rPr lang="ko-KR" altLang="en-US" sz="1800">
                  <a:solidFill>
                    <a:prstClr val="black"/>
                  </a:solidFill>
                </a:rPr>
                <a:t>아름 따다 </a:t>
              </a:r>
              <a:r>
                <a:rPr lang="ko-KR" altLang="en-US" sz="1800">
                  <a:solidFill>
                    <a:srgbClr val="FF0000"/>
                  </a:solidFill>
                </a:rPr>
                <a:t>가</a:t>
              </a:r>
              <a:r>
                <a:rPr lang="ko-KR" altLang="en-US" sz="1800">
                  <a:solidFill>
                    <a:prstClr val="black"/>
                  </a:solidFill>
                </a:rPr>
                <a:t>실 길에 뿌리우리다</a:t>
              </a:r>
            </a:p>
            <a:p>
              <a:pPr>
                <a:spcBef>
                  <a:spcPct val="0"/>
                </a:spcBef>
                <a:buFontTx/>
                <a:buNone/>
              </a:pPr>
              <a:endParaRPr lang="ko-KR" altLang="en-US" sz="1800">
                <a:solidFill>
                  <a:prstClr val="black"/>
                </a:solidFill>
              </a:endParaRPr>
            </a:p>
            <a:p>
              <a:pPr>
                <a:spcBef>
                  <a:spcPct val="0"/>
                </a:spcBef>
                <a:buFontTx/>
                <a:buNone/>
              </a:pPr>
              <a:r>
                <a:rPr lang="ko-KR" altLang="en-US" sz="1800">
                  <a:solidFill>
                    <a:prstClr val="black"/>
                  </a:solidFill>
                </a:rPr>
                <a:t>가시는 걸음 걸음</a:t>
              </a:r>
            </a:p>
            <a:p>
              <a:pPr>
                <a:spcBef>
                  <a:spcPct val="0"/>
                </a:spcBef>
                <a:buFontTx/>
                <a:buNone/>
              </a:pPr>
              <a:r>
                <a:rPr lang="ko-KR" altLang="en-US" sz="1800">
                  <a:solidFill>
                    <a:prstClr val="black"/>
                  </a:solidFill>
                </a:rPr>
                <a:t>놓인 그 꽃을</a:t>
              </a:r>
            </a:p>
            <a:p>
              <a:pPr>
                <a:spcBef>
                  <a:spcPct val="0"/>
                </a:spcBef>
                <a:buFontTx/>
                <a:buNone/>
              </a:pPr>
              <a:r>
                <a:rPr lang="ko-KR" altLang="en-US" sz="1800">
                  <a:solidFill>
                    <a:prstClr val="black"/>
                  </a:solidFill>
                </a:rPr>
                <a:t>사뿐히 즈려밟고 </a:t>
              </a:r>
              <a:r>
                <a:rPr lang="ko-KR" altLang="en-US" sz="1800">
                  <a:solidFill>
                    <a:srgbClr val="FF0000"/>
                  </a:solidFill>
                </a:rPr>
                <a:t>가</a:t>
              </a:r>
              <a:r>
                <a:rPr lang="ko-KR" altLang="en-US" sz="1800">
                  <a:solidFill>
                    <a:prstClr val="black"/>
                  </a:solidFill>
                </a:rPr>
                <a:t>시옵소서</a:t>
              </a:r>
            </a:p>
            <a:p>
              <a:pPr>
                <a:spcBef>
                  <a:spcPct val="0"/>
                </a:spcBef>
                <a:buFontTx/>
                <a:buNone/>
              </a:pPr>
              <a:endParaRPr lang="ko-KR" altLang="en-US" sz="1800">
                <a:solidFill>
                  <a:prstClr val="black"/>
                </a:solidFill>
              </a:endParaRPr>
            </a:p>
            <a:p>
              <a:pPr>
                <a:spcBef>
                  <a:spcPct val="0"/>
                </a:spcBef>
                <a:buFontTx/>
                <a:buNone/>
              </a:pPr>
              <a:r>
                <a:rPr lang="ko-KR" altLang="en-US" sz="1800">
                  <a:solidFill>
                    <a:prstClr val="black"/>
                  </a:solidFill>
                </a:rPr>
                <a:t>나 보기</a:t>
              </a:r>
              <a:r>
                <a:rPr lang="ko-KR" altLang="en-US" sz="1800">
                  <a:solidFill>
                    <a:srgbClr val="FF0000"/>
                  </a:solidFill>
                </a:rPr>
                <a:t>가</a:t>
              </a:r>
              <a:r>
                <a:rPr lang="ko-KR" altLang="en-US" sz="1800">
                  <a:solidFill>
                    <a:prstClr val="black"/>
                  </a:solidFill>
                </a:rPr>
                <a:t> 역겨워</a:t>
              </a:r>
            </a:p>
            <a:p>
              <a:pPr>
                <a:spcBef>
                  <a:spcPct val="0"/>
                </a:spcBef>
                <a:buFontTx/>
                <a:buNone/>
              </a:pPr>
              <a:r>
                <a:rPr lang="ko-KR" altLang="en-US" sz="1800">
                  <a:solidFill>
                    <a:srgbClr val="FF0000"/>
                  </a:solidFill>
                </a:rPr>
                <a:t>가</a:t>
              </a:r>
              <a:r>
                <a:rPr lang="ko-KR" altLang="en-US" sz="1800">
                  <a:solidFill>
                    <a:prstClr val="black"/>
                  </a:solidFill>
                </a:rPr>
                <a:t>실 때에는</a:t>
              </a:r>
            </a:p>
            <a:p>
              <a:pPr>
                <a:spcBef>
                  <a:spcPct val="0"/>
                </a:spcBef>
                <a:buFontTx/>
                <a:buNone/>
              </a:pPr>
              <a:r>
                <a:rPr lang="ko-KR" altLang="en-US" sz="1800">
                  <a:solidFill>
                    <a:prstClr val="black"/>
                  </a:solidFill>
                </a:rPr>
                <a:t>죽어도 아니 눈물 흘리우리다</a:t>
              </a:r>
            </a:p>
          </p:txBody>
        </p:sp>
        <p:sp>
          <p:nvSpPr>
            <p:cNvPr id="15" name="오른쪽 화살표 14"/>
            <p:cNvSpPr/>
            <p:nvPr/>
          </p:nvSpPr>
          <p:spPr>
            <a:xfrm>
              <a:off x="1285636" y="523859"/>
              <a:ext cx="785670" cy="357250"/>
            </a:xfrm>
            <a:prstGeom prst="rightArrow">
              <a:avLst/>
            </a:prstGeom>
            <a:solidFill>
              <a:srgbClr val="4F81BD">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prstClr val="white"/>
                </a:solidFill>
              </a:endParaRPr>
            </a:p>
          </p:txBody>
        </p:sp>
        <p:sp>
          <p:nvSpPr>
            <p:cNvPr id="16" name="오른쪽 화살표 15"/>
            <p:cNvSpPr/>
            <p:nvPr/>
          </p:nvSpPr>
          <p:spPr>
            <a:xfrm>
              <a:off x="571391" y="809660"/>
              <a:ext cx="999943" cy="357250"/>
            </a:xfrm>
            <a:prstGeom prst="rightArrow">
              <a:avLst/>
            </a:prstGeom>
            <a:solidFill>
              <a:srgbClr val="4F81BD">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prstClr val="white"/>
                </a:solidFill>
              </a:endParaRPr>
            </a:p>
          </p:txBody>
        </p:sp>
        <p:sp>
          <p:nvSpPr>
            <p:cNvPr id="17" name="오른쪽 화살표 16"/>
            <p:cNvSpPr/>
            <p:nvPr/>
          </p:nvSpPr>
          <p:spPr>
            <a:xfrm>
              <a:off x="1642760" y="2167213"/>
              <a:ext cx="1999887" cy="357251"/>
            </a:xfrm>
            <a:prstGeom prst="rightArrow">
              <a:avLst/>
            </a:prstGeom>
            <a:solidFill>
              <a:srgbClr val="4F81BD">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prstClr val="white"/>
                </a:solidFill>
              </a:endParaRPr>
            </a:p>
          </p:txBody>
        </p:sp>
        <p:sp>
          <p:nvSpPr>
            <p:cNvPr id="18" name="오른쪽 화살표 17"/>
            <p:cNvSpPr/>
            <p:nvPr/>
          </p:nvSpPr>
          <p:spPr>
            <a:xfrm>
              <a:off x="2315737" y="3269134"/>
              <a:ext cx="999943" cy="357251"/>
            </a:xfrm>
            <a:prstGeom prst="rightArrow">
              <a:avLst/>
            </a:prstGeom>
            <a:solidFill>
              <a:srgbClr val="4F81BD">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prstClr val="white"/>
                </a:solidFill>
              </a:endParaRPr>
            </a:p>
          </p:txBody>
        </p:sp>
        <p:sp>
          <p:nvSpPr>
            <p:cNvPr id="19" name="오른쪽 화살표 18"/>
            <p:cNvSpPr/>
            <p:nvPr/>
          </p:nvSpPr>
          <p:spPr>
            <a:xfrm>
              <a:off x="1357061" y="3786750"/>
              <a:ext cx="714245" cy="357251"/>
            </a:xfrm>
            <a:prstGeom prst="rightArrow">
              <a:avLst/>
            </a:prstGeom>
            <a:solidFill>
              <a:srgbClr val="4F81BD">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prstClr val="white"/>
                </a:solidFill>
              </a:endParaRPr>
            </a:p>
          </p:txBody>
        </p:sp>
        <p:sp>
          <p:nvSpPr>
            <p:cNvPr id="20" name="오른쪽 화살표 19"/>
            <p:cNvSpPr/>
            <p:nvPr/>
          </p:nvSpPr>
          <p:spPr>
            <a:xfrm>
              <a:off x="590438" y="4096368"/>
              <a:ext cx="999943" cy="357250"/>
            </a:xfrm>
            <a:prstGeom prst="rightArrow">
              <a:avLst/>
            </a:prstGeom>
            <a:solidFill>
              <a:srgbClr val="4F81BD">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prstClr val="white"/>
                </a:solidFill>
              </a:endParaRPr>
            </a:p>
          </p:txBody>
        </p:sp>
        <p:sp>
          <p:nvSpPr>
            <p:cNvPr id="76" name="오른쪽 화살표 75"/>
            <p:cNvSpPr/>
            <p:nvPr/>
          </p:nvSpPr>
          <p:spPr>
            <a:xfrm rot="10800000">
              <a:off x="214269" y="500042"/>
              <a:ext cx="785669" cy="357251"/>
            </a:xfrm>
            <a:prstGeom prst="rightArrow">
              <a:avLst/>
            </a:prstGeom>
            <a:solidFill>
              <a:srgbClr val="FF000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prstClr val="white"/>
                </a:solidFill>
              </a:endParaRPr>
            </a:p>
          </p:txBody>
        </p:sp>
        <p:sp>
          <p:nvSpPr>
            <p:cNvPr id="77" name="오른쪽 화살표 76"/>
            <p:cNvSpPr/>
            <p:nvPr/>
          </p:nvSpPr>
          <p:spPr>
            <a:xfrm rot="10800000">
              <a:off x="285693" y="2143397"/>
              <a:ext cx="999943" cy="357250"/>
            </a:xfrm>
            <a:prstGeom prst="rightArrow">
              <a:avLst/>
            </a:prstGeom>
            <a:solidFill>
              <a:srgbClr val="FF000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prstClr val="white"/>
                </a:solidFill>
              </a:endParaRPr>
            </a:p>
          </p:txBody>
        </p:sp>
        <p:sp>
          <p:nvSpPr>
            <p:cNvPr id="78" name="오른쪽 화살표 77"/>
            <p:cNvSpPr/>
            <p:nvPr/>
          </p:nvSpPr>
          <p:spPr>
            <a:xfrm rot="10800000">
              <a:off x="285693" y="3286600"/>
              <a:ext cx="1714189" cy="357250"/>
            </a:xfrm>
            <a:prstGeom prst="rightArrow">
              <a:avLst/>
            </a:prstGeom>
            <a:solidFill>
              <a:srgbClr val="FF000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prstClr val="white"/>
                </a:solidFill>
              </a:endParaRPr>
            </a:p>
          </p:txBody>
        </p:sp>
        <p:sp>
          <p:nvSpPr>
            <p:cNvPr id="79" name="오른쪽 화살표 78"/>
            <p:cNvSpPr/>
            <p:nvPr/>
          </p:nvSpPr>
          <p:spPr>
            <a:xfrm rot="10800000">
              <a:off x="214269" y="3786750"/>
              <a:ext cx="785669" cy="357251"/>
            </a:xfrm>
            <a:prstGeom prst="rightArrow">
              <a:avLst/>
            </a:prstGeom>
            <a:solidFill>
              <a:srgbClr val="FF000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prstClr val="white"/>
                </a:solidFill>
              </a:endParaRPr>
            </a:p>
          </p:txBody>
        </p:sp>
        <p:sp>
          <p:nvSpPr>
            <p:cNvPr id="81" name="직사각형 80"/>
            <p:cNvSpPr/>
            <p:nvPr/>
          </p:nvSpPr>
          <p:spPr>
            <a:xfrm>
              <a:off x="968194" y="550851"/>
              <a:ext cx="285698" cy="2858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prstClr val="white"/>
                </a:solidFill>
              </a:endParaRPr>
            </a:p>
          </p:txBody>
        </p:sp>
        <p:sp>
          <p:nvSpPr>
            <p:cNvPr id="82" name="직사각형 81"/>
            <p:cNvSpPr/>
            <p:nvPr/>
          </p:nvSpPr>
          <p:spPr>
            <a:xfrm>
              <a:off x="214269" y="825538"/>
              <a:ext cx="285698" cy="2858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prstClr val="white"/>
                </a:solidFill>
              </a:endParaRPr>
            </a:p>
          </p:txBody>
        </p:sp>
        <p:sp>
          <p:nvSpPr>
            <p:cNvPr id="83" name="직사각형 82"/>
            <p:cNvSpPr/>
            <p:nvPr/>
          </p:nvSpPr>
          <p:spPr>
            <a:xfrm>
              <a:off x="1276113" y="2183091"/>
              <a:ext cx="285698" cy="2858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prstClr val="white"/>
                </a:solidFill>
              </a:endParaRPr>
            </a:p>
          </p:txBody>
        </p:sp>
        <p:sp>
          <p:nvSpPr>
            <p:cNvPr id="84" name="직사각형 83"/>
            <p:cNvSpPr/>
            <p:nvPr/>
          </p:nvSpPr>
          <p:spPr>
            <a:xfrm>
              <a:off x="1958614" y="3296126"/>
              <a:ext cx="285698" cy="2858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prstClr val="white"/>
                </a:solidFill>
              </a:endParaRPr>
            </a:p>
          </p:txBody>
        </p:sp>
        <p:sp>
          <p:nvSpPr>
            <p:cNvPr id="85" name="직사각형 84"/>
            <p:cNvSpPr/>
            <p:nvPr/>
          </p:nvSpPr>
          <p:spPr>
            <a:xfrm>
              <a:off x="979305" y="3837559"/>
              <a:ext cx="285698" cy="2858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prstClr val="white"/>
                </a:solidFill>
              </a:endParaRPr>
            </a:p>
          </p:txBody>
        </p:sp>
        <p:sp>
          <p:nvSpPr>
            <p:cNvPr id="86" name="직사각형 85"/>
            <p:cNvSpPr/>
            <p:nvPr/>
          </p:nvSpPr>
          <p:spPr>
            <a:xfrm>
              <a:off x="203158" y="4123360"/>
              <a:ext cx="285698" cy="2842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prstClr val="white"/>
                </a:solidFill>
              </a:endParaRPr>
            </a:p>
          </p:txBody>
        </p:sp>
      </p:grpSp>
      <p:grpSp>
        <p:nvGrpSpPr>
          <p:cNvPr id="2" name="Group 1"/>
          <p:cNvGrpSpPr/>
          <p:nvPr/>
        </p:nvGrpSpPr>
        <p:grpSpPr>
          <a:xfrm>
            <a:off x="6953251" y="1259054"/>
            <a:ext cx="5543549" cy="4787570"/>
            <a:chOff x="6115051" y="1259054"/>
            <a:chExt cx="5543549" cy="4787570"/>
          </a:xfrm>
        </p:grpSpPr>
        <p:pic>
          <p:nvPicPr>
            <p:cNvPr id="21" name="Picture 20"/>
            <p:cNvPicPr>
              <a:picLocks noChangeAspect="1"/>
            </p:cNvPicPr>
            <p:nvPr/>
          </p:nvPicPr>
          <p:blipFill>
            <a:blip r:embed="rId2"/>
            <a:stretch>
              <a:fillRect/>
            </a:stretch>
          </p:blipFill>
          <p:spPr>
            <a:xfrm>
              <a:off x="6115051" y="1259054"/>
              <a:ext cx="4008869" cy="4787570"/>
            </a:xfrm>
            <a:prstGeom prst="rect">
              <a:avLst/>
            </a:prstGeom>
          </p:spPr>
        </p:pic>
        <p:sp>
          <p:nvSpPr>
            <p:cNvPr id="22" name="TextBox 21"/>
            <p:cNvSpPr txBox="1"/>
            <p:nvPr/>
          </p:nvSpPr>
          <p:spPr>
            <a:xfrm>
              <a:off x="8877300" y="4390252"/>
              <a:ext cx="2781300" cy="276999"/>
            </a:xfrm>
            <a:prstGeom prst="rect">
              <a:avLst/>
            </a:prstGeom>
            <a:noFill/>
          </p:spPr>
          <p:txBody>
            <a:bodyPr wrap="square" rtlCol="0">
              <a:spAutoFit/>
            </a:bodyPr>
            <a:lstStyle/>
            <a:p>
              <a:r>
                <a:rPr lang="en-US" sz="1200" spc="300" dirty="0">
                  <a:solidFill>
                    <a:prstClr val="black"/>
                  </a:solidFill>
                  <a:latin typeface="HelveticaNeueLT Std Cn" panose="020B0506030502030204" pitchFamily="34" charset="0"/>
                </a:rPr>
                <a:t>Kim </a:t>
              </a:r>
              <a:r>
                <a:rPr lang="en-US" sz="1200" spc="300" dirty="0" err="1">
                  <a:solidFill>
                    <a:prstClr val="black"/>
                  </a:solidFill>
                  <a:latin typeface="HelveticaNeueLT Std Cn" panose="020B0506030502030204" pitchFamily="34" charset="0"/>
                </a:rPr>
                <a:t>Sowol’s</a:t>
              </a:r>
              <a:r>
                <a:rPr lang="en-US" sz="1200" spc="300" dirty="0">
                  <a:solidFill>
                    <a:prstClr val="black"/>
                  </a:solidFill>
                  <a:latin typeface="HelveticaNeueLT Std Cn" panose="020B0506030502030204" pitchFamily="34" charset="0"/>
                </a:rPr>
                <a:t> “Azaleas”</a:t>
              </a:r>
            </a:p>
          </p:txBody>
        </p:sp>
      </p:grpSp>
      <p:sp>
        <p:nvSpPr>
          <p:cNvPr id="23" name="TextBox 22"/>
          <p:cNvSpPr txBox="1"/>
          <p:nvPr/>
        </p:nvSpPr>
        <p:spPr>
          <a:xfrm>
            <a:off x="8610944" y="4390252"/>
            <a:ext cx="497786" cy="307777"/>
          </a:xfrm>
          <a:prstGeom prst="rect">
            <a:avLst/>
          </a:prstGeom>
          <a:noFill/>
        </p:spPr>
        <p:txBody>
          <a:bodyPr wrap="square" rtlCol="0">
            <a:spAutoFit/>
          </a:bodyPr>
          <a:lstStyle/>
          <a:p>
            <a:r>
              <a:rPr lang="ko-KR" altLang="en-US" sz="1400" dirty="0">
                <a:solidFill>
                  <a:srgbClr val="ED7D31"/>
                </a:solidFill>
              </a:rPr>
              <a:t>가</a:t>
            </a:r>
            <a:endParaRPr lang="en-US" sz="1400" dirty="0">
              <a:solidFill>
                <a:srgbClr val="ED7D31"/>
              </a:solidFill>
            </a:endParaRPr>
          </a:p>
        </p:txBody>
      </p:sp>
    </p:spTree>
    <p:extLst>
      <p:ext uri="{BB962C8B-B14F-4D97-AF65-F5344CB8AC3E}">
        <p14:creationId xmlns:p14="http://schemas.microsoft.com/office/powerpoint/2010/main" val="759423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3"/>
          <p:cNvSpPr txBox="1">
            <a:spLocks noChangeArrowheads="1"/>
          </p:cNvSpPr>
          <p:nvPr/>
        </p:nvSpPr>
        <p:spPr bwMode="auto">
          <a:xfrm>
            <a:off x="5602289" y="5191125"/>
            <a:ext cx="415925" cy="3683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가</a:t>
            </a:r>
          </a:p>
        </p:txBody>
      </p:sp>
      <p:sp>
        <p:nvSpPr>
          <p:cNvPr id="3075" name="TextBox 4"/>
          <p:cNvSpPr txBox="1">
            <a:spLocks noChangeArrowheads="1"/>
          </p:cNvSpPr>
          <p:nvPr/>
        </p:nvSpPr>
        <p:spPr bwMode="auto">
          <a:xfrm>
            <a:off x="6186489" y="4344989"/>
            <a:ext cx="415925"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역</a:t>
            </a:r>
          </a:p>
        </p:txBody>
      </p:sp>
      <p:sp>
        <p:nvSpPr>
          <p:cNvPr id="3076" name="TextBox 5"/>
          <p:cNvSpPr txBox="1">
            <a:spLocks noChangeArrowheads="1"/>
          </p:cNvSpPr>
          <p:nvPr/>
        </p:nvSpPr>
        <p:spPr bwMode="auto">
          <a:xfrm>
            <a:off x="6732589" y="4344989"/>
            <a:ext cx="414337"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겨</a:t>
            </a:r>
            <a:endParaRPr lang="en-US" altLang="ko-KR" sz="1800">
              <a:solidFill>
                <a:prstClr val="black"/>
              </a:solidFill>
            </a:endParaRPr>
          </a:p>
        </p:txBody>
      </p:sp>
      <p:sp>
        <p:nvSpPr>
          <p:cNvPr id="3077" name="TextBox 6"/>
          <p:cNvSpPr txBox="1">
            <a:spLocks noChangeArrowheads="1"/>
          </p:cNvSpPr>
          <p:nvPr/>
        </p:nvSpPr>
        <p:spPr bwMode="auto">
          <a:xfrm>
            <a:off x="7316789" y="4344989"/>
            <a:ext cx="415925"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워</a:t>
            </a:r>
            <a:endParaRPr lang="en-US" altLang="ko-KR" sz="1800">
              <a:solidFill>
                <a:prstClr val="black"/>
              </a:solidFill>
            </a:endParaRPr>
          </a:p>
        </p:txBody>
      </p:sp>
      <p:sp>
        <p:nvSpPr>
          <p:cNvPr id="3078" name="TextBox 7"/>
          <p:cNvSpPr txBox="1">
            <a:spLocks noChangeArrowheads="1"/>
          </p:cNvSpPr>
          <p:nvPr/>
        </p:nvSpPr>
        <p:spPr bwMode="auto">
          <a:xfrm>
            <a:off x="6186489" y="5191125"/>
            <a:ext cx="415925"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실</a:t>
            </a:r>
          </a:p>
        </p:txBody>
      </p:sp>
      <p:sp>
        <p:nvSpPr>
          <p:cNvPr id="3079" name="TextBox 8"/>
          <p:cNvSpPr txBox="1">
            <a:spLocks noChangeArrowheads="1"/>
          </p:cNvSpPr>
          <p:nvPr/>
        </p:nvSpPr>
        <p:spPr bwMode="auto">
          <a:xfrm>
            <a:off x="6732589" y="4916489"/>
            <a:ext cx="414337"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때</a:t>
            </a:r>
          </a:p>
        </p:txBody>
      </p:sp>
      <p:sp>
        <p:nvSpPr>
          <p:cNvPr id="3080" name="TextBox 9"/>
          <p:cNvSpPr txBox="1">
            <a:spLocks noChangeArrowheads="1"/>
          </p:cNvSpPr>
          <p:nvPr/>
        </p:nvSpPr>
        <p:spPr bwMode="auto">
          <a:xfrm>
            <a:off x="7316789" y="4916489"/>
            <a:ext cx="415925"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에</a:t>
            </a:r>
            <a:endParaRPr lang="en-US" altLang="ko-KR" sz="1800">
              <a:solidFill>
                <a:prstClr val="black"/>
              </a:solidFill>
            </a:endParaRPr>
          </a:p>
        </p:txBody>
      </p:sp>
      <p:sp>
        <p:nvSpPr>
          <p:cNvPr id="3081" name="TextBox 10"/>
          <p:cNvSpPr txBox="1">
            <a:spLocks noChangeArrowheads="1"/>
          </p:cNvSpPr>
          <p:nvPr/>
        </p:nvSpPr>
        <p:spPr bwMode="auto">
          <a:xfrm>
            <a:off x="7900989" y="4916489"/>
            <a:ext cx="415925"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는</a:t>
            </a:r>
            <a:endParaRPr lang="en-US" altLang="ko-KR" sz="1800">
              <a:solidFill>
                <a:prstClr val="black"/>
              </a:solidFill>
            </a:endParaRPr>
          </a:p>
        </p:txBody>
      </p:sp>
      <p:sp>
        <p:nvSpPr>
          <p:cNvPr id="3082" name="TextBox 11"/>
          <p:cNvSpPr txBox="1">
            <a:spLocks noChangeArrowheads="1"/>
          </p:cNvSpPr>
          <p:nvPr/>
        </p:nvSpPr>
        <p:spPr bwMode="auto">
          <a:xfrm>
            <a:off x="6732589" y="5476875"/>
            <a:ext cx="414337"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길</a:t>
            </a:r>
          </a:p>
        </p:txBody>
      </p:sp>
      <p:sp>
        <p:nvSpPr>
          <p:cNvPr id="3083" name="TextBox 12"/>
          <p:cNvSpPr txBox="1">
            <a:spLocks noChangeArrowheads="1"/>
          </p:cNvSpPr>
          <p:nvPr/>
        </p:nvSpPr>
        <p:spPr bwMode="auto">
          <a:xfrm>
            <a:off x="7316789" y="5476875"/>
            <a:ext cx="415925"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에</a:t>
            </a:r>
          </a:p>
        </p:txBody>
      </p:sp>
      <p:sp>
        <p:nvSpPr>
          <p:cNvPr id="3084" name="TextBox 13"/>
          <p:cNvSpPr txBox="1">
            <a:spLocks noChangeArrowheads="1"/>
          </p:cNvSpPr>
          <p:nvPr/>
        </p:nvSpPr>
        <p:spPr bwMode="auto">
          <a:xfrm>
            <a:off x="7900989" y="5476875"/>
            <a:ext cx="415925"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뿌</a:t>
            </a:r>
            <a:endParaRPr lang="en-US" altLang="ko-KR" sz="1800">
              <a:solidFill>
                <a:prstClr val="black"/>
              </a:solidFill>
            </a:endParaRPr>
          </a:p>
        </p:txBody>
      </p:sp>
      <p:sp>
        <p:nvSpPr>
          <p:cNvPr id="3085" name="TextBox 14"/>
          <p:cNvSpPr txBox="1">
            <a:spLocks noChangeArrowheads="1"/>
          </p:cNvSpPr>
          <p:nvPr/>
        </p:nvSpPr>
        <p:spPr bwMode="auto">
          <a:xfrm>
            <a:off x="8472489" y="5476875"/>
            <a:ext cx="415925"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리</a:t>
            </a:r>
            <a:endParaRPr lang="en-US" altLang="ko-KR" sz="1800">
              <a:solidFill>
                <a:prstClr val="black"/>
              </a:solidFill>
            </a:endParaRPr>
          </a:p>
        </p:txBody>
      </p:sp>
      <p:sp>
        <p:nvSpPr>
          <p:cNvPr id="3086" name="TextBox 15"/>
          <p:cNvSpPr txBox="1">
            <a:spLocks noChangeArrowheads="1"/>
          </p:cNvSpPr>
          <p:nvPr/>
        </p:nvSpPr>
        <p:spPr bwMode="auto">
          <a:xfrm>
            <a:off x="9043989" y="5476875"/>
            <a:ext cx="415925"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우</a:t>
            </a:r>
          </a:p>
        </p:txBody>
      </p:sp>
      <p:sp>
        <p:nvSpPr>
          <p:cNvPr id="3087" name="TextBox 16"/>
          <p:cNvSpPr txBox="1">
            <a:spLocks noChangeArrowheads="1"/>
          </p:cNvSpPr>
          <p:nvPr/>
        </p:nvSpPr>
        <p:spPr bwMode="auto">
          <a:xfrm>
            <a:off x="9615489" y="5476875"/>
            <a:ext cx="415925"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리</a:t>
            </a:r>
          </a:p>
        </p:txBody>
      </p:sp>
      <p:sp>
        <p:nvSpPr>
          <p:cNvPr id="3088" name="TextBox 17"/>
          <p:cNvSpPr txBox="1">
            <a:spLocks noChangeArrowheads="1"/>
          </p:cNvSpPr>
          <p:nvPr/>
        </p:nvSpPr>
        <p:spPr bwMode="auto">
          <a:xfrm>
            <a:off x="10129839" y="5476875"/>
            <a:ext cx="414337"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다</a:t>
            </a:r>
            <a:endParaRPr lang="en-US" altLang="ko-KR" sz="1800">
              <a:solidFill>
                <a:prstClr val="black"/>
              </a:solidFill>
            </a:endParaRPr>
          </a:p>
        </p:txBody>
      </p:sp>
      <p:sp>
        <p:nvSpPr>
          <p:cNvPr id="3089" name="TextBox 18"/>
          <p:cNvSpPr txBox="1">
            <a:spLocks noChangeArrowheads="1"/>
          </p:cNvSpPr>
          <p:nvPr/>
        </p:nvSpPr>
        <p:spPr bwMode="auto">
          <a:xfrm>
            <a:off x="6186489" y="5988050"/>
            <a:ext cx="4159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시</a:t>
            </a:r>
          </a:p>
        </p:txBody>
      </p:sp>
      <p:sp>
        <p:nvSpPr>
          <p:cNvPr id="3090" name="TextBox 19"/>
          <p:cNvSpPr txBox="1">
            <a:spLocks noChangeArrowheads="1"/>
          </p:cNvSpPr>
          <p:nvPr/>
        </p:nvSpPr>
        <p:spPr bwMode="auto">
          <a:xfrm>
            <a:off x="6718301" y="5988050"/>
            <a:ext cx="4159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옵</a:t>
            </a:r>
          </a:p>
        </p:txBody>
      </p:sp>
      <p:sp>
        <p:nvSpPr>
          <p:cNvPr id="3091" name="TextBox 20"/>
          <p:cNvSpPr txBox="1">
            <a:spLocks noChangeArrowheads="1"/>
          </p:cNvSpPr>
          <p:nvPr/>
        </p:nvSpPr>
        <p:spPr bwMode="auto">
          <a:xfrm>
            <a:off x="7304089" y="5988050"/>
            <a:ext cx="414337"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소</a:t>
            </a:r>
            <a:endParaRPr lang="en-US" altLang="ko-KR" sz="1800">
              <a:solidFill>
                <a:prstClr val="black"/>
              </a:solidFill>
            </a:endParaRPr>
          </a:p>
        </p:txBody>
      </p:sp>
      <p:sp>
        <p:nvSpPr>
          <p:cNvPr id="3092" name="TextBox 21"/>
          <p:cNvSpPr txBox="1">
            <a:spLocks noChangeArrowheads="1"/>
          </p:cNvSpPr>
          <p:nvPr/>
        </p:nvSpPr>
        <p:spPr bwMode="auto">
          <a:xfrm>
            <a:off x="7888289" y="5988050"/>
            <a:ext cx="4159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서</a:t>
            </a:r>
            <a:endParaRPr lang="en-US" altLang="ko-KR" sz="1800">
              <a:solidFill>
                <a:prstClr val="black"/>
              </a:solidFill>
            </a:endParaRPr>
          </a:p>
        </p:txBody>
      </p:sp>
      <p:cxnSp>
        <p:nvCxnSpPr>
          <p:cNvPr id="23" name="꺾인 연결선 22"/>
          <p:cNvCxnSpPr>
            <a:stCxn id="3074" idx="3"/>
            <a:endCxn id="3075" idx="1"/>
          </p:cNvCxnSpPr>
          <p:nvPr/>
        </p:nvCxnSpPr>
        <p:spPr>
          <a:xfrm flipV="1">
            <a:off x="6018214" y="4530725"/>
            <a:ext cx="168275" cy="84455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4" name="꺾인 연결선 23"/>
          <p:cNvCxnSpPr>
            <a:stCxn id="3074" idx="3"/>
            <a:endCxn id="3078" idx="1"/>
          </p:cNvCxnSpPr>
          <p:nvPr/>
        </p:nvCxnSpPr>
        <p:spPr>
          <a:xfrm>
            <a:off x="6018214" y="5375275"/>
            <a:ext cx="168275" cy="127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5" name="꺾인 연결선 24"/>
          <p:cNvCxnSpPr>
            <a:stCxn id="3074" idx="3"/>
            <a:endCxn id="3089" idx="1"/>
          </p:cNvCxnSpPr>
          <p:nvPr/>
        </p:nvCxnSpPr>
        <p:spPr>
          <a:xfrm>
            <a:off x="6018214" y="5375276"/>
            <a:ext cx="168275" cy="79851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6" name="꺾인 연결선 25"/>
          <p:cNvCxnSpPr>
            <a:stCxn id="3078" idx="3"/>
            <a:endCxn id="3079" idx="1"/>
          </p:cNvCxnSpPr>
          <p:nvPr/>
        </p:nvCxnSpPr>
        <p:spPr>
          <a:xfrm flipV="1">
            <a:off x="6602414" y="5102225"/>
            <a:ext cx="130175" cy="27305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7" name="꺾인 연결선 26"/>
          <p:cNvCxnSpPr>
            <a:stCxn id="3078" idx="3"/>
            <a:endCxn id="3082" idx="1"/>
          </p:cNvCxnSpPr>
          <p:nvPr/>
        </p:nvCxnSpPr>
        <p:spPr>
          <a:xfrm>
            <a:off x="6602414" y="5375275"/>
            <a:ext cx="130175" cy="28575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8" name="직선 연결선 27"/>
          <p:cNvCxnSpPr>
            <a:stCxn id="3075" idx="3"/>
            <a:endCxn id="3076" idx="1"/>
          </p:cNvCxnSpPr>
          <p:nvPr/>
        </p:nvCxnSpPr>
        <p:spPr>
          <a:xfrm>
            <a:off x="6602414" y="4530725"/>
            <a:ext cx="130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직선 연결선 28"/>
          <p:cNvCxnSpPr>
            <a:stCxn id="3076" idx="3"/>
            <a:endCxn id="3077" idx="1"/>
          </p:cNvCxnSpPr>
          <p:nvPr/>
        </p:nvCxnSpPr>
        <p:spPr>
          <a:xfrm>
            <a:off x="7146926" y="4530725"/>
            <a:ext cx="1698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직선 연결선 29"/>
          <p:cNvCxnSpPr>
            <a:stCxn id="3079" idx="3"/>
            <a:endCxn id="3080" idx="1"/>
          </p:cNvCxnSpPr>
          <p:nvPr/>
        </p:nvCxnSpPr>
        <p:spPr>
          <a:xfrm>
            <a:off x="7146926" y="5102225"/>
            <a:ext cx="1698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직선 연결선 30"/>
          <p:cNvCxnSpPr>
            <a:stCxn id="3080" idx="3"/>
            <a:endCxn id="3081" idx="1"/>
          </p:cNvCxnSpPr>
          <p:nvPr/>
        </p:nvCxnSpPr>
        <p:spPr>
          <a:xfrm>
            <a:off x="7732714" y="5102225"/>
            <a:ext cx="1682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직선 연결선 31"/>
          <p:cNvCxnSpPr>
            <a:stCxn id="3082" idx="3"/>
            <a:endCxn id="3083" idx="1"/>
          </p:cNvCxnSpPr>
          <p:nvPr/>
        </p:nvCxnSpPr>
        <p:spPr>
          <a:xfrm>
            <a:off x="7146926" y="5661025"/>
            <a:ext cx="1698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직선 연결선 32"/>
          <p:cNvCxnSpPr>
            <a:stCxn id="3083" idx="3"/>
            <a:endCxn id="3084" idx="1"/>
          </p:cNvCxnSpPr>
          <p:nvPr/>
        </p:nvCxnSpPr>
        <p:spPr>
          <a:xfrm>
            <a:off x="7732714" y="5661025"/>
            <a:ext cx="1682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직선 연결선 33"/>
          <p:cNvCxnSpPr>
            <a:stCxn id="3084" idx="3"/>
            <a:endCxn id="3085" idx="1"/>
          </p:cNvCxnSpPr>
          <p:nvPr/>
        </p:nvCxnSpPr>
        <p:spPr>
          <a:xfrm>
            <a:off x="8316914" y="5661025"/>
            <a:ext cx="1555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직선 연결선 34"/>
          <p:cNvCxnSpPr>
            <a:stCxn id="3085" idx="3"/>
            <a:endCxn id="3086" idx="1"/>
          </p:cNvCxnSpPr>
          <p:nvPr/>
        </p:nvCxnSpPr>
        <p:spPr>
          <a:xfrm>
            <a:off x="8888414" y="5661025"/>
            <a:ext cx="1555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직선 연결선 35"/>
          <p:cNvCxnSpPr>
            <a:stCxn id="3086" idx="3"/>
            <a:endCxn id="3087" idx="1"/>
          </p:cNvCxnSpPr>
          <p:nvPr/>
        </p:nvCxnSpPr>
        <p:spPr>
          <a:xfrm>
            <a:off x="9459914" y="5661025"/>
            <a:ext cx="1555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직선 연결선 36"/>
          <p:cNvCxnSpPr>
            <a:stCxn id="3087" idx="3"/>
            <a:endCxn id="3088" idx="1"/>
          </p:cNvCxnSpPr>
          <p:nvPr/>
        </p:nvCxnSpPr>
        <p:spPr>
          <a:xfrm>
            <a:off x="10031414" y="5661025"/>
            <a:ext cx="984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직선 연결선 37"/>
          <p:cNvCxnSpPr>
            <a:stCxn id="3089" idx="3"/>
            <a:endCxn id="3090" idx="1"/>
          </p:cNvCxnSpPr>
          <p:nvPr/>
        </p:nvCxnSpPr>
        <p:spPr>
          <a:xfrm>
            <a:off x="6602414" y="6173788"/>
            <a:ext cx="1158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직선 연결선 38"/>
          <p:cNvCxnSpPr>
            <a:stCxn id="3090" idx="3"/>
            <a:endCxn id="3091" idx="1"/>
          </p:cNvCxnSpPr>
          <p:nvPr/>
        </p:nvCxnSpPr>
        <p:spPr>
          <a:xfrm>
            <a:off x="7134226" y="6173788"/>
            <a:ext cx="1698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직선 연결선 39"/>
          <p:cNvCxnSpPr>
            <a:stCxn id="3091" idx="3"/>
            <a:endCxn id="3092" idx="1"/>
          </p:cNvCxnSpPr>
          <p:nvPr/>
        </p:nvCxnSpPr>
        <p:spPr>
          <a:xfrm>
            <a:off x="7718426" y="6173788"/>
            <a:ext cx="169863" cy="0"/>
          </a:xfrm>
          <a:prstGeom prst="line">
            <a:avLst/>
          </a:prstGeom>
        </p:spPr>
        <p:style>
          <a:lnRef idx="1">
            <a:schemeClr val="accent1"/>
          </a:lnRef>
          <a:fillRef idx="0">
            <a:schemeClr val="accent1"/>
          </a:fillRef>
          <a:effectRef idx="0">
            <a:schemeClr val="accent1"/>
          </a:effectRef>
          <a:fontRef idx="minor">
            <a:schemeClr val="tx1"/>
          </a:fontRef>
        </p:style>
      </p:cxnSp>
      <p:sp>
        <p:nvSpPr>
          <p:cNvPr id="3111" name="TextBox 40"/>
          <p:cNvSpPr txBox="1">
            <a:spLocks noChangeArrowheads="1"/>
          </p:cNvSpPr>
          <p:nvPr/>
        </p:nvSpPr>
        <p:spPr bwMode="auto">
          <a:xfrm>
            <a:off x="5599114" y="5194300"/>
            <a:ext cx="415925" cy="369888"/>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가</a:t>
            </a:r>
          </a:p>
        </p:txBody>
      </p:sp>
      <p:sp>
        <p:nvSpPr>
          <p:cNvPr id="3112" name="TextBox 41"/>
          <p:cNvSpPr txBox="1">
            <a:spLocks noChangeArrowheads="1"/>
          </p:cNvSpPr>
          <p:nvPr/>
        </p:nvSpPr>
        <p:spPr bwMode="auto">
          <a:xfrm>
            <a:off x="5014914" y="5194300"/>
            <a:ext cx="4159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다</a:t>
            </a:r>
          </a:p>
        </p:txBody>
      </p:sp>
      <p:sp>
        <p:nvSpPr>
          <p:cNvPr id="3113" name="TextBox 42"/>
          <p:cNvSpPr txBox="1">
            <a:spLocks noChangeArrowheads="1"/>
          </p:cNvSpPr>
          <p:nvPr/>
        </p:nvSpPr>
        <p:spPr bwMode="auto">
          <a:xfrm>
            <a:off x="5041900" y="5753100"/>
            <a:ext cx="414338"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고</a:t>
            </a:r>
          </a:p>
        </p:txBody>
      </p:sp>
      <p:sp>
        <p:nvSpPr>
          <p:cNvPr id="3114" name="TextBox 43"/>
          <p:cNvSpPr txBox="1">
            <a:spLocks noChangeArrowheads="1"/>
          </p:cNvSpPr>
          <p:nvPr/>
        </p:nvSpPr>
        <p:spPr bwMode="auto">
          <a:xfrm>
            <a:off x="4456114" y="5753100"/>
            <a:ext cx="4159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밟</a:t>
            </a:r>
            <a:endParaRPr lang="en-US" altLang="ko-KR" sz="1800">
              <a:solidFill>
                <a:prstClr val="black"/>
              </a:solidFill>
            </a:endParaRPr>
          </a:p>
        </p:txBody>
      </p:sp>
      <p:sp>
        <p:nvSpPr>
          <p:cNvPr id="3115" name="TextBox 44"/>
          <p:cNvSpPr txBox="1">
            <a:spLocks noChangeArrowheads="1"/>
          </p:cNvSpPr>
          <p:nvPr/>
        </p:nvSpPr>
        <p:spPr bwMode="auto">
          <a:xfrm>
            <a:off x="3871914" y="5753100"/>
            <a:ext cx="4159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려</a:t>
            </a:r>
            <a:endParaRPr lang="en-US" altLang="ko-KR" sz="1800">
              <a:solidFill>
                <a:prstClr val="black"/>
              </a:solidFill>
            </a:endParaRPr>
          </a:p>
        </p:txBody>
      </p:sp>
      <p:sp>
        <p:nvSpPr>
          <p:cNvPr id="3116" name="TextBox 45"/>
          <p:cNvSpPr txBox="1">
            <a:spLocks noChangeArrowheads="1"/>
          </p:cNvSpPr>
          <p:nvPr/>
        </p:nvSpPr>
        <p:spPr bwMode="auto">
          <a:xfrm>
            <a:off x="4470400" y="5194300"/>
            <a:ext cx="414338"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따</a:t>
            </a:r>
          </a:p>
        </p:txBody>
      </p:sp>
      <p:sp>
        <p:nvSpPr>
          <p:cNvPr id="3117" name="TextBox 46"/>
          <p:cNvSpPr txBox="1">
            <a:spLocks noChangeArrowheads="1"/>
          </p:cNvSpPr>
          <p:nvPr/>
        </p:nvSpPr>
        <p:spPr bwMode="auto">
          <a:xfrm>
            <a:off x="3884614" y="5194300"/>
            <a:ext cx="4159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름</a:t>
            </a:r>
          </a:p>
        </p:txBody>
      </p:sp>
      <p:sp>
        <p:nvSpPr>
          <p:cNvPr id="3118" name="TextBox 47"/>
          <p:cNvSpPr txBox="1">
            <a:spLocks noChangeArrowheads="1"/>
          </p:cNvSpPr>
          <p:nvPr/>
        </p:nvSpPr>
        <p:spPr bwMode="auto">
          <a:xfrm>
            <a:off x="3300414" y="5194300"/>
            <a:ext cx="4159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아</a:t>
            </a:r>
            <a:endParaRPr lang="en-US" altLang="ko-KR" sz="1800">
              <a:solidFill>
                <a:prstClr val="black"/>
              </a:solidFill>
            </a:endParaRPr>
          </a:p>
        </p:txBody>
      </p:sp>
      <p:sp>
        <p:nvSpPr>
          <p:cNvPr id="3119" name="TextBox 48"/>
          <p:cNvSpPr txBox="1">
            <a:spLocks noChangeArrowheads="1"/>
          </p:cNvSpPr>
          <p:nvPr/>
        </p:nvSpPr>
        <p:spPr bwMode="auto">
          <a:xfrm>
            <a:off x="3300414" y="5753100"/>
            <a:ext cx="4159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즈</a:t>
            </a:r>
            <a:endParaRPr lang="en-US" altLang="ko-KR" sz="1800">
              <a:solidFill>
                <a:prstClr val="black"/>
              </a:solidFill>
            </a:endParaRPr>
          </a:p>
        </p:txBody>
      </p:sp>
      <p:sp>
        <p:nvSpPr>
          <p:cNvPr id="3120" name="TextBox 49"/>
          <p:cNvSpPr txBox="1">
            <a:spLocks noChangeArrowheads="1"/>
          </p:cNvSpPr>
          <p:nvPr/>
        </p:nvSpPr>
        <p:spPr bwMode="auto">
          <a:xfrm>
            <a:off x="2728914" y="5753100"/>
            <a:ext cx="4159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히</a:t>
            </a:r>
          </a:p>
        </p:txBody>
      </p:sp>
      <p:sp>
        <p:nvSpPr>
          <p:cNvPr id="3121" name="TextBox 50"/>
          <p:cNvSpPr txBox="1">
            <a:spLocks noChangeArrowheads="1"/>
          </p:cNvSpPr>
          <p:nvPr/>
        </p:nvSpPr>
        <p:spPr bwMode="auto">
          <a:xfrm>
            <a:off x="2157414" y="5753100"/>
            <a:ext cx="4159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뿐</a:t>
            </a:r>
          </a:p>
        </p:txBody>
      </p:sp>
      <p:sp>
        <p:nvSpPr>
          <p:cNvPr id="3122" name="TextBox 51"/>
          <p:cNvSpPr txBox="1">
            <a:spLocks noChangeArrowheads="1"/>
          </p:cNvSpPr>
          <p:nvPr/>
        </p:nvSpPr>
        <p:spPr bwMode="auto">
          <a:xfrm>
            <a:off x="1644650" y="5753100"/>
            <a:ext cx="414338"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사</a:t>
            </a:r>
            <a:endParaRPr lang="en-US" altLang="ko-KR" sz="1800">
              <a:solidFill>
                <a:prstClr val="black"/>
              </a:solidFill>
            </a:endParaRPr>
          </a:p>
        </p:txBody>
      </p:sp>
      <p:sp>
        <p:nvSpPr>
          <p:cNvPr id="3123" name="TextBox 52"/>
          <p:cNvSpPr txBox="1">
            <a:spLocks noChangeArrowheads="1"/>
          </p:cNvSpPr>
          <p:nvPr/>
        </p:nvSpPr>
        <p:spPr bwMode="auto">
          <a:xfrm>
            <a:off x="5014914" y="4681539"/>
            <a:ext cx="415925"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기</a:t>
            </a:r>
          </a:p>
        </p:txBody>
      </p:sp>
      <p:sp>
        <p:nvSpPr>
          <p:cNvPr id="3124" name="TextBox 53"/>
          <p:cNvSpPr txBox="1">
            <a:spLocks noChangeArrowheads="1"/>
          </p:cNvSpPr>
          <p:nvPr/>
        </p:nvSpPr>
        <p:spPr bwMode="auto">
          <a:xfrm>
            <a:off x="4483101" y="4681539"/>
            <a:ext cx="415925"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보</a:t>
            </a:r>
          </a:p>
        </p:txBody>
      </p:sp>
      <p:sp>
        <p:nvSpPr>
          <p:cNvPr id="3125" name="TextBox 54"/>
          <p:cNvSpPr txBox="1">
            <a:spLocks noChangeArrowheads="1"/>
          </p:cNvSpPr>
          <p:nvPr/>
        </p:nvSpPr>
        <p:spPr bwMode="auto">
          <a:xfrm>
            <a:off x="3898900" y="4681539"/>
            <a:ext cx="414338"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나</a:t>
            </a:r>
            <a:endParaRPr lang="en-US" altLang="ko-KR" sz="1800">
              <a:solidFill>
                <a:prstClr val="black"/>
              </a:solidFill>
            </a:endParaRPr>
          </a:p>
        </p:txBody>
      </p:sp>
      <p:sp>
        <p:nvSpPr>
          <p:cNvPr id="3126" name="TextBox 55"/>
          <p:cNvSpPr txBox="1">
            <a:spLocks noChangeArrowheads="1"/>
          </p:cNvSpPr>
          <p:nvPr/>
        </p:nvSpPr>
        <p:spPr bwMode="auto">
          <a:xfrm>
            <a:off x="3313114" y="4681539"/>
            <a:ext cx="415925"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ko-KR" altLang="en-US" sz="1800">
                <a:solidFill>
                  <a:prstClr val="black"/>
                </a:solidFill>
              </a:rPr>
              <a:t>서</a:t>
            </a:r>
            <a:endParaRPr lang="en-US" altLang="ko-KR" sz="1800">
              <a:solidFill>
                <a:prstClr val="black"/>
              </a:solidFill>
            </a:endParaRPr>
          </a:p>
        </p:txBody>
      </p:sp>
      <p:cxnSp>
        <p:nvCxnSpPr>
          <p:cNvPr id="57" name="직선 연결선 56"/>
          <p:cNvCxnSpPr>
            <a:stCxn id="3126" idx="3"/>
            <a:endCxn id="3125" idx="1"/>
          </p:cNvCxnSpPr>
          <p:nvPr/>
        </p:nvCxnSpPr>
        <p:spPr>
          <a:xfrm>
            <a:off x="3729038" y="4867275"/>
            <a:ext cx="1698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직선 연결선 57"/>
          <p:cNvCxnSpPr>
            <a:stCxn id="3125" idx="3"/>
            <a:endCxn id="3124" idx="1"/>
          </p:cNvCxnSpPr>
          <p:nvPr/>
        </p:nvCxnSpPr>
        <p:spPr>
          <a:xfrm>
            <a:off x="4313238" y="4867275"/>
            <a:ext cx="1698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직선 연결선 58"/>
          <p:cNvCxnSpPr>
            <a:stCxn id="3124" idx="3"/>
            <a:endCxn id="3123" idx="1"/>
          </p:cNvCxnSpPr>
          <p:nvPr/>
        </p:nvCxnSpPr>
        <p:spPr>
          <a:xfrm>
            <a:off x="4899025" y="4867275"/>
            <a:ext cx="1158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직선 연결선 59"/>
          <p:cNvCxnSpPr>
            <a:stCxn id="3118" idx="3"/>
            <a:endCxn id="3117" idx="1"/>
          </p:cNvCxnSpPr>
          <p:nvPr/>
        </p:nvCxnSpPr>
        <p:spPr>
          <a:xfrm>
            <a:off x="3716339" y="5378450"/>
            <a:ext cx="1682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직선 연결선 60"/>
          <p:cNvCxnSpPr>
            <a:stCxn id="3117" idx="3"/>
            <a:endCxn id="3116" idx="1"/>
          </p:cNvCxnSpPr>
          <p:nvPr/>
        </p:nvCxnSpPr>
        <p:spPr>
          <a:xfrm>
            <a:off x="4300538" y="5378450"/>
            <a:ext cx="1698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직선 연결선 61"/>
          <p:cNvCxnSpPr>
            <a:stCxn id="3116" idx="3"/>
            <a:endCxn id="3112" idx="1"/>
          </p:cNvCxnSpPr>
          <p:nvPr/>
        </p:nvCxnSpPr>
        <p:spPr>
          <a:xfrm>
            <a:off x="4884739" y="5378450"/>
            <a:ext cx="130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직선 연결선 62"/>
          <p:cNvCxnSpPr>
            <a:stCxn id="3112" idx="3"/>
            <a:endCxn id="3111" idx="1"/>
          </p:cNvCxnSpPr>
          <p:nvPr/>
        </p:nvCxnSpPr>
        <p:spPr>
          <a:xfrm>
            <a:off x="5430839" y="5378450"/>
            <a:ext cx="1682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직선 연결선 63"/>
          <p:cNvCxnSpPr>
            <a:stCxn id="3122" idx="3"/>
            <a:endCxn id="3121" idx="1"/>
          </p:cNvCxnSpPr>
          <p:nvPr/>
        </p:nvCxnSpPr>
        <p:spPr>
          <a:xfrm>
            <a:off x="2058989" y="5938838"/>
            <a:ext cx="984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직선 연결선 64"/>
          <p:cNvCxnSpPr>
            <a:stCxn id="3121" idx="3"/>
            <a:endCxn id="3120" idx="1"/>
          </p:cNvCxnSpPr>
          <p:nvPr/>
        </p:nvCxnSpPr>
        <p:spPr>
          <a:xfrm>
            <a:off x="2573339" y="5938838"/>
            <a:ext cx="1555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직선 연결선 65"/>
          <p:cNvCxnSpPr>
            <a:stCxn id="3120" idx="3"/>
            <a:endCxn id="3119" idx="1"/>
          </p:cNvCxnSpPr>
          <p:nvPr/>
        </p:nvCxnSpPr>
        <p:spPr>
          <a:xfrm>
            <a:off x="3144839" y="5938838"/>
            <a:ext cx="1555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직선 연결선 66"/>
          <p:cNvCxnSpPr>
            <a:stCxn id="3119" idx="3"/>
            <a:endCxn id="3115" idx="1"/>
          </p:cNvCxnSpPr>
          <p:nvPr/>
        </p:nvCxnSpPr>
        <p:spPr>
          <a:xfrm>
            <a:off x="3716339" y="5938838"/>
            <a:ext cx="1555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직선 연결선 67"/>
          <p:cNvCxnSpPr>
            <a:stCxn id="3115" idx="3"/>
            <a:endCxn id="3114" idx="1"/>
          </p:cNvCxnSpPr>
          <p:nvPr/>
        </p:nvCxnSpPr>
        <p:spPr>
          <a:xfrm>
            <a:off x="4287839" y="5938838"/>
            <a:ext cx="1682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직선 연결선 68"/>
          <p:cNvCxnSpPr>
            <a:stCxn id="3114" idx="3"/>
            <a:endCxn id="3113" idx="1"/>
          </p:cNvCxnSpPr>
          <p:nvPr/>
        </p:nvCxnSpPr>
        <p:spPr>
          <a:xfrm>
            <a:off x="4872038" y="5938838"/>
            <a:ext cx="1698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꺾인 연결선 69"/>
          <p:cNvCxnSpPr>
            <a:stCxn id="3113" idx="3"/>
            <a:endCxn id="3111" idx="1"/>
          </p:cNvCxnSpPr>
          <p:nvPr/>
        </p:nvCxnSpPr>
        <p:spPr>
          <a:xfrm flipV="1">
            <a:off x="5456239" y="5378450"/>
            <a:ext cx="142875" cy="56038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71" name="꺾인 연결선 70"/>
          <p:cNvCxnSpPr>
            <a:stCxn id="3111" idx="1"/>
            <a:endCxn id="3123" idx="3"/>
          </p:cNvCxnSpPr>
          <p:nvPr/>
        </p:nvCxnSpPr>
        <p:spPr>
          <a:xfrm rot="10800000">
            <a:off x="5430839" y="4867276"/>
            <a:ext cx="168275" cy="51117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pic>
        <p:nvPicPr>
          <p:cNvPr id="31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2938" y="357188"/>
            <a:ext cx="2824162"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627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p:cNvSpPr txBox="1">
            <a:spLocks noChangeArrowheads="1"/>
          </p:cNvSpPr>
          <p:nvPr/>
        </p:nvSpPr>
        <p:spPr bwMode="auto">
          <a:xfrm>
            <a:off x="2901950" y="6215064"/>
            <a:ext cx="387350"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200">
                <a:solidFill>
                  <a:prstClr val="black"/>
                </a:solidFill>
              </a:rPr>
              <a:t>N1</a:t>
            </a:r>
            <a:endParaRPr lang="ko-KR" altLang="en-US" sz="1200">
              <a:solidFill>
                <a:prstClr val="black"/>
              </a:solidFill>
            </a:endParaRPr>
          </a:p>
        </p:txBody>
      </p:sp>
      <p:sp>
        <p:nvSpPr>
          <p:cNvPr id="9219" name="TextBox 4"/>
          <p:cNvSpPr txBox="1">
            <a:spLocks noChangeArrowheads="1"/>
          </p:cNvSpPr>
          <p:nvPr/>
        </p:nvSpPr>
        <p:spPr bwMode="auto">
          <a:xfrm>
            <a:off x="1757364" y="4786314"/>
            <a:ext cx="708025"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200">
                <a:solidFill>
                  <a:prstClr val="black"/>
                </a:solidFill>
              </a:rPr>
              <a:t>N1</a:t>
            </a:r>
            <a:r>
              <a:rPr lang="en-US" altLang="ko-KR" sz="1200" baseline="-25000">
                <a:solidFill>
                  <a:prstClr val="black"/>
                </a:solidFill>
              </a:rPr>
              <a:t>child_0</a:t>
            </a:r>
            <a:endParaRPr lang="ko-KR" altLang="en-US" sz="1200" baseline="-25000">
              <a:solidFill>
                <a:prstClr val="black"/>
              </a:solidFill>
            </a:endParaRPr>
          </a:p>
        </p:txBody>
      </p:sp>
      <p:cxnSp>
        <p:nvCxnSpPr>
          <p:cNvPr id="6" name="직선 연결선 5"/>
          <p:cNvCxnSpPr>
            <a:stCxn id="9218" idx="0"/>
            <a:endCxn id="9219" idx="2"/>
          </p:cNvCxnSpPr>
          <p:nvPr/>
        </p:nvCxnSpPr>
        <p:spPr>
          <a:xfrm flipH="1" flipV="1">
            <a:off x="2111375" y="5062539"/>
            <a:ext cx="984250" cy="1152525"/>
          </a:xfrm>
          <a:prstGeom prst="line">
            <a:avLst/>
          </a:prstGeom>
        </p:spPr>
        <p:style>
          <a:lnRef idx="1">
            <a:schemeClr val="accent1"/>
          </a:lnRef>
          <a:fillRef idx="0">
            <a:schemeClr val="accent1"/>
          </a:fillRef>
          <a:effectRef idx="0">
            <a:schemeClr val="accent1"/>
          </a:effectRef>
          <a:fontRef idx="minor">
            <a:schemeClr val="tx1"/>
          </a:fontRef>
        </p:style>
      </p:cxnSp>
      <p:sp>
        <p:nvSpPr>
          <p:cNvPr id="9221" name="TextBox 6"/>
          <p:cNvSpPr txBox="1">
            <a:spLocks noChangeArrowheads="1"/>
          </p:cNvSpPr>
          <p:nvPr/>
        </p:nvSpPr>
        <p:spPr bwMode="auto">
          <a:xfrm>
            <a:off x="2095500" y="5715001"/>
            <a:ext cx="730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200">
                <a:solidFill>
                  <a:srgbClr val="0000FF"/>
                </a:solidFill>
              </a:rPr>
              <a:t>L = 100</a:t>
            </a:r>
            <a:endParaRPr lang="ko-KR" altLang="en-US" sz="1200">
              <a:solidFill>
                <a:srgbClr val="0000FF"/>
              </a:solidFill>
            </a:endParaRPr>
          </a:p>
        </p:txBody>
      </p:sp>
      <p:sp>
        <p:nvSpPr>
          <p:cNvPr id="9222" name="TextBox 7"/>
          <p:cNvSpPr txBox="1">
            <a:spLocks noChangeArrowheads="1"/>
          </p:cNvSpPr>
          <p:nvPr/>
        </p:nvSpPr>
        <p:spPr bwMode="auto">
          <a:xfrm>
            <a:off x="2452689" y="4491039"/>
            <a:ext cx="708025"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200">
                <a:solidFill>
                  <a:prstClr val="black"/>
                </a:solidFill>
              </a:rPr>
              <a:t>N1</a:t>
            </a:r>
            <a:r>
              <a:rPr lang="en-US" altLang="ko-KR" sz="1200" baseline="-25000">
                <a:solidFill>
                  <a:prstClr val="black"/>
                </a:solidFill>
              </a:rPr>
              <a:t>child_1</a:t>
            </a:r>
            <a:endParaRPr lang="ko-KR" altLang="en-US" sz="1200" baseline="-25000">
              <a:solidFill>
                <a:prstClr val="black"/>
              </a:solidFill>
            </a:endParaRPr>
          </a:p>
        </p:txBody>
      </p:sp>
      <p:sp>
        <p:nvSpPr>
          <p:cNvPr id="9223" name="TextBox 8"/>
          <p:cNvSpPr txBox="1">
            <a:spLocks noChangeArrowheads="1"/>
          </p:cNvSpPr>
          <p:nvPr/>
        </p:nvSpPr>
        <p:spPr bwMode="auto">
          <a:xfrm>
            <a:off x="3224213" y="4491038"/>
            <a:ext cx="735012" cy="277812"/>
          </a:xfrm>
          <a:prstGeom prst="rect">
            <a:avLst/>
          </a:prstGeom>
          <a:solidFill>
            <a:srgbClr val="FFC000"/>
          </a:solidFill>
          <a:ln w="12700">
            <a:solidFill>
              <a:schemeClr val="tx1"/>
            </a:solidFill>
            <a:miter lim="800000"/>
            <a:headEnd/>
            <a:tailEnd/>
          </a:ln>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200" b="1">
                <a:solidFill>
                  <a:prstClr val="black"/>
                </a:solidFill>
              </a:rPr>
              <a:t>N1</a:t>
            </a:r>
            <a:r>
              <a:rPr lang="en-US" altLang="ko-KR" sz="1200" b="1" baseline="-25000">
                <a:solidFill>
                  <a:prstClr val="black"/>
                </a:solidFill>
              </a:rPr>
              <a:t>child_2</a:t>
            </a:r>
            <a:endParaRPr lang="ko-KR" altLang="en-US" sz="1200" b="1" baseline="-25000">
              <a:solidFill>
                <a:prstClr val="black"/>
              </a:solidFill>
            </a:endParaRPr>
          </a:p>
        </p:txBody>
      </p:sp>
      <p:sp>
        <p:nvSpPr>
          <p:cNvPr id="9224" name="TextBox 9"/>
          <p:cNvSpPr txBox="1">
            <a:spLocks noChangeArrowheads="1"/>
          </p:cNvSpPr>
          <p:nvPr/>
        </p:nvSpPr>
        <p:spPr bwMode="auto">
          <a:xfrm>
            <a:off x="3881439" y="4786314"/>
            <a:ext cx="706437"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200">
                <a:solidFill>
                  <a:prstClr val="black"/>
                </a:solidFill>
              </a:rPr>
              <a:t>N1</a:t>
            </a:r>
            <a:r>
              <a:rPr lang="en-US" altLang="ko-KR" sz="1200" baseline="-25000">
                <a:solidFill>
                  <a:prstClr val="black"/>
                </a:solidFill>
              </a:rPr>
              <a:t>child_3</a:t>
            </a:r>
            <a:endParaRPr lang="ko-KR" altLang="en-US" sz="1200" baseline="-25000">
              <a:solidFill>
                <a:prstClr val="black"/>
              </a:solidFill>
            </a:endParaRPr>
          </a:p>
        </p:txBody>
      </p:sp>
      <p:cxnSp>
        <p:nvCxnSpPr>
          <p:cNvPr id="11" name="직선 연결선 10"/>
          <p:cNvCxnSpPr>
            <a:stCxn id="9218" idx="0"/>
            <a:endCxn id="9222" idx="2"/>
          </p:cNvCxnSpPr>
          <p:nvPr/>
        </p:nvCxnSpPr>
        <p:spPr>
          <a:xfrm flipH="1" flipV="1">
            <a:off x="2806701" y="4767263"/>
            <a:ext cx="288925" cy="144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직선 연결선 11"/>
          <p:cNvCxnSpPr>
            <a:stCxn id="9218" idx="0"/>
            <a:endCxn id="9223" idx="2"/>
          </p:cNvCxnSpPr>
          <p:nvPr/>
        </p:nvCxnSpPr>
        <p:spPr>
          <a:xfrm flipV="1">
            <a:off x="3095625" y="4768851"/>
            <a:ext cx="496888" cy="14462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직선 연결선 12"/>
          <p:cNvCxnSpPr>
            <a:stCxn id="9218" idx="0"/>
            <a:endCxn id="9224" idx="2"/>
          </p:cNvCxnSpPr>
          <p:nvPr/>
        </p:nvCxnSpPr>
        <p:spPr>
          <a:xfrm flipV="1">
            <a:off x="3095626" y="5062539"/>
            <a:ext cx="1139825" cy="1152525"/>
          </a:xfrm>
          <a:prstGeom prst="line">
            <a:avLst/>
          </a:prstGeom>
        </p:spPr>
        <p:style>
          <a:lnRef idx="1">
            <a:schemeClr val="accent1"/>
          </a:lnRef>
          <a:fillRef idx="0">
            <a:schemeClr val="accent1"/>
          </a:fillRef>
          <a:effectRef idx="0">
            <a:schemeClr val="accent1"/>
          </a:effectRef>
          <a:fontRef idx="minor">
            <a:schemeClr val="tx1"/>
          </a:fontRef>
        </p:style>
      </p:cxnSp>
      <p:sp>
        <p:nvSpPr>
          <p:cNvPr id="9228" name="TextBox 13"/>
          <p:cNvSpPr txBox="1">
            <a:spLocks noChangeArrowheads="1"/>
          </p:cNvSpPr>
          <p:nvPr/>
        </p:nvSpPr>
        <p:spPr bwMode="auto">
          <a:xfrm>
            <a:off x="2646363" y="5562600"/>
            <a:ext cx="3746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srgbClr val="FF0000"/>
                </a:solidFill>
              </a:rPr>
              <a:t>30°</a:t>
            </a:r>
            <a:endParaRPr lang="ko-KR" altLang="en-US" sz="1000">
              <a:solidFill>
                <a:srgbClr val="FF0000"/>
              </a:solidFill>
            </a:endParaRPr>
          </a:p>
        </p:txBody>
      </p:sp>
      <p:sp>
        <p:nvSpPr>
          <p:cNvPr id="9229" name="TextBox 14"/>
          <p:cNvSpPr txBox="1">
            <a:spLocks noChangeArrowheads="1"/>
          </p:cNvSpPr>
          <p:nvPr/>
        </p:nvSpPr>
        <p:spPr bwMode="auto">
          <a:xfrm>
            <a:off x="2881314" y="5419725"/>
            <a:ext cx="6238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srgbClr val="FF0000"/>
                </a:solidFill>
              </a:rPr>
              <a:t>S = 30°</a:t>
            </a:r>
            <a:endParaRPr lang="ko-KR" altLang="en-US" sz="1000">
              <a:solidFill>
                <a:srgbClr val="FF0000"/>
              </a:solidFill>
            </a:endParaRPr>
          </a:p>
        </p:txBody>
      </p:sp>
      <p:sp>
        <p:nvSpPr>
          <p:cNvPr id="9230" name="TextBox 15"/>
          <p:cNvSpPr txBox="1">
            <a:spLocks noChangeArrowheads="1"/>
          </p:cNvSpPr>
          <p:nvPr/>
        </p:nvSpPr>
        <p:spPr bwMode="auto">
          <a:xfrm>
            <a:off x="3270250" y="5562600"/>
            <a:ext cx="3762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srgbClr val="FF0000"/>
                </a:solidFill>
              </a:rPr>
              <a:t>30°</a:t>
            </a:r>
            <a:endParaRPr lang="ko-KR" altLang="en-US" sz="1000">
              <a:solidFill>
                <a:srgbClr val="FF0000"/>
              </a:solidFill>
            </a:endParaRPr>
          </a:p>
        </p:txBody>
      </p:sp>
      <p:sp>
        <p:nvSpPr>
          <p:cNvPr id="9231" name="TextBox 16"/>
          <p:cNvSpPr txBox="1">
            <a:spLocks noChangeArrowheads="1"/>
          </p:cNvSpPr>
          <p:nvPr/>
        </p:nvSpPr>
        <p:spPr bwMode="auto">
          <a:xfrm>
            <a:off x="1860551" y="4584701"/>
            <a:ext cx="428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prstClr val="black"/>
                </a:solidFill>
              </a:rPr>
              <a:t>-45°</a:t>
            </a:r>
            <a:endParaRPr lang="ko-KR" altLang="en-US" sz="1000">
              <a:solidFill>
                <a:prstClr val="black"/>
              </a:solidFill>
            </a:endParaRPr>
          </a:p>
        </p:txBody>
      </p:sp>
      <p:sp>
        <p:nvSpPr>
          <p:cNvPr id="9232" name="TextBox 17"/>
          <p:cNvSpPr txBox="1">
            <a:spLocks noChangeArrowheads="1"/>
          </p:cNvSpPr>
          <p:nvPr/>
        </p:nvSpPr>
        <p:spPr bwMode="auto">
          <a:xfrm>
            <a:off x="3217863" y="4259263"/>
            <a:ext cx="3746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prstClr val="black"/>
                </a:solidFill>
              </a:rPr>
              <a:t>15°</a:t>
            </a:r>
            <a:endParaRPr lang="ko-KR" altLang="en-US" sz="1000">
              <a:solidFill>
                <a:prstClr val="black"/>
              </a:solidFill>
            </a:endParaRPr>
          </a:p>
        </p:txBody>
      </p:sp>
      <p:sp>
        <p:nvSpPr>
          <p:cNvPr id="9233" name="TextBox 18"/>
          <p:cNvSpPr txBox="1">
            <a:spLocks noChangeArrowheads="1"/>
          </p:cNvSpPr>
          <p:nvPr/>
        </p:nvSpPr>
        <p:spPr bwMode="auto">
          <a:xfrm>
            <a:off x="4146550" y="4545013"/>
            <a:ext cx="3746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prstClr val="black"/>
                </a:solidFill>
              </a:rPr>
              <a:t>45°</a:t>
            </a:r>
            <a:endParaRPr lang="ko-KR" altLang="en-US" sz="1000">
              <a:solidFill>
                <a:prstClr val="black"/>
              </a:solidFill>
            </a:endParaRPr>
          </a:p>
        </p:txBody>
      </p:sp>
      <p:sp>
        <p:nvSpPr>
          <p:cNvPr id="9234" name="TextBox 19"/>
          <p:cNvSpPr txBox="1">
            <a:spLocks noChangeArrowheads="1"/>
          </p:cNvSpPr>
          <p:nvPr/>
        </p:nvSpPr>
        <p:spPr bwMode="auto">
          <a:xfrm>
            <a:off x="2574926" y="4244976"/>
            <a:ext cx="428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prstClr val="black"/>
                </a:solidFill>
              </a:rPr>
              <a:t>-15°</a:t>
            </a:r>
            <a:endParaRPr lang="ko-KR" altLang="en-US" sz="1000">
              <a:solidFill>
                <a:prstClr val="black"/>
              </a:solidFill>
            </a:endParaRPr>
          </a:p>
        </p:txBody>
      </p:sp>
      <p:sp>
        <p:nvSpPr>
          <p:cNvPr id="9235" name="TextBox 20"/>
          <p:cNvSpPr txBox="1">
            <a:spLocks noChangeArrowheads="1"/>
          </p:cNvSpPr>
          <p:nvPr/>
        </p:nvSpPr>
        <p:spPr bwMode="auto">
          <a:xfrm>
            <a:off x="4503739" y="3259138"/>
            <a:ext cx="706437" cy="2778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200">
                <a:solidFill>
                  <a:prstClr val="black"/>
                </a:solidFill>
              </a:rPr>
              <a:t>N2</a:t>
            </a:r>
            <a:r>
              <a:rPr lang="en-US" altLang="ko-KR" sz="1200" baseline="-25000">
                <a:solidFill>
                  <a:prstClr val="black"/>
                </a:solidFill>
              </a:rPr>
              <a:t>child_1</a:t>
            </a:r>
            <a:endParaRPr lang="ko-KR" altLang="en-US" sz="1200" baseline="-25000">
              <a:solidFill>
                <a:prstClr val="black"/>
              </a:solidFill>
            </a:endParaRPr>
          </a:p>
        </p:txBody>
      </p:sp>
      <p:sp>
        <p:nvSpPr>
          <p:cNvPr id="9236" name="TextBox 21"/>
          <p:cNvSpPr txBox="1">
            <a:spLocks noChangeArrowheads="1"/>
          </p:cNvSpPr>
          <p:nvPr/>
        </p:nvSpPr>
        <p:spPr bwMode="auto">
          <a:xfrm>
            <a:off x="2789239" y="3044826"/>
            <a:ext cx="706437" cy="2778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200">
                <a:solidFill>
                  <a:prstClr val="black"/>
                </a:solidFill>
              </a:rPr>
              <a:t>N2</a:t>
            </a:r>
            <a:r>
              <a:rPr lang="en-US" altLang="ko-KR" sz="1200" baseline="-25000">
                <a:solidFill>
                  <a:prstClr val="black"/>
                </a:solidFill>
              </a:rPr>
              <a:t>child_0</a:t>
            </a:r>
            <a:endParaRPr lang="ko-KR" altLang="en-US" sz="1200" baseline="-25000">
              <a:solidFill>
                <a:prstClr val="black"/>
              </a:solidFill>
            </a:endParaRPr>
          </a:p>
        </p:txBody>
      </p:sp>
      <p:cxnSp>
        <p:nvCxnSpPr>
          <p:cNvPr id="23" name="직선 연결선 22"/>
          <p:cNvCxnSpPr>
            <a:stCxn id="9223" idx="2"/>
            <a:endCxn id="9236" idx="2"/>
          </p:cNvCxnSpPr>
          <p:nvPr/>
        </p:nvCxnSpPr>
        <p:spPr>
          <a:xfrm flipH="1" flipV="1">
            <a:off x="3143251" y="3322638"/>
            <a:ext cx="449263" cy="14462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직선 연결선 23"/>
          <p:cNvCxnSpPr>
            <a:stCxn id="9223" idx="2"/>
            <a:endCxn id="9235" idx="2"/>
          </p:cNvCxnSpPr>
          <p:nvPr/>
        </p:nvCxnSpPr>
        <p:spPr>
          <a:xfrm flipV="1">
            <a:off x="3592514" y="3536950"/>
            <a:ext cx="1265237" cy="12319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239" name="TextBox 24"/>
          <p:cNvSpPr txBox="1">
            <a:spLocks noChangeArrowheads="1"/>
          </p:cNvSpPr>
          <p:nvPr/>
        </p:nvSpPr>
        <p:spPr bwMode="auto">
          <a:xfrm>
            <a:off x="2894014" y="2795588"/>
            <a:ext cx="428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prstClr val="black"/>
                </a:solidFill>
              </a:rPr>
              <a:t>-30°</a:t>
            </a:r>
            <a:endParaRPr lang="ko-KR" altLang="en-US" sz="1000">
              <a:solidFill>
                <a:prstClr val="black"/>
              </a:solidFill>
            </a:endParaRPr>
          </a:p>
        </p:txBody>
      </p:sp>
      <p:sp>
        <p:nvSpPr>
          <p:cNvPr id="9240" name="TextBox 25"/>
          <p:cNvSpPr txBox="1">
            <a:spLocks noChangeArrowheads="1"/>
          </p:cNvSpPr>
          <p:nvPr/>
        </p:nvSpPr>
        <p:spPr bwMode="auto">
          <a:xfrm>
            <a:off x="4738688" y="3000376"/>
            <a:ext cx="3746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prstClr val="black"/>
                </a:solidFill>
              </a:rPr>
              <a:t>60°</a:t>
            </a:r>
          </a:p>
        </p:txBody>
      </p:sp>
      <p:sp>
        <p:nvSpPr>
          <p:cNvPr id="9241" name="TextBox 26"/>
          <p:cNvSpPr txBox="1">
            <a:spLocks noChangeArrowheads="1"/>
          </p:cNvSpPr>
          <p:nvPr/>
        </p:nvSpPr>
        <p:spPr bwMode="auto">
          <a:xfrm>
            <a:off x="3470275" y="4183063"/>
            <a:ext cx="533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srgbClr val="FF0000"/>
                </a:solidFill>
              </a:rPr>
              <a:t>S=90°</a:t>
            </a:r>
            <a:endParaRPr lang="ko-KR" altLang="en-US" sz="1000">
              <a:solidFill>
                <a:srgbClr val="FF0000"/>
              </a:solidFill>
            </a:endParaRPr>
          </a:p>
        </p:txBody>
      </p:sp>
      <p:sp>
        <p:nvSpPr>
          <p:cNvPr id="9242" name="TextBox 27"/>
          <p:cNvSpPr txBox="1">
            <a:spLocks noChangeArrowheads="1"/>
          </p:cNvSpPr>
          <p:nvPr/>
        </p:nvSpPr>
        <p:spPr bwMode="auto">
          <a:xfrm>
            <a:off x="2646364" y="3687763"/>
            <a:ext cx="644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200">
                <a:solidFill>
                  <a:srgbClr val="0000FF"/>
                </a:solidFill>
              </a:rPr>
              <a:t>L = 90</a:t>
            </a:r>
            <a:endParaRPr lang="ko-KR" altLang="en-US" sz="1200">
              <a:solidFill>
                <a:srgbClr val="0000FF"/>
              </a:solidFill>
            </a:endParaRPr>
          </a:p>
        </p:txBody>
      </p:sp>
      <p:sp>
        <p:nvSpPr>
          <p:cNvPr id="33" name="사각형 설명선 32"/>
          <p:cNvSpPr/>
          <p:nvPr/>
        </p:nvSpPr>
        <p:spPr>
          <a:xfrm>
            <a:off x="1738313" y="3429001"/>
            <a:ext cx="914400" cy="612775"/>
          </a:xfrm>
          <a:prstGeom prst="wedgeRectCallout">
            <a:avLst>
              <a:gd name="adj1" fmla="val 122219"/>
              <a:gd name="adj2" fmla="val 120712"/>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atinLnBrk="1">
              <a:defRPr/>
            </a:pPr>
            <a:r>
              <a:rPr lang="en-US" altLang="ko-KR" sz="1000" b="1" dirty="0">
                <a:solidFill>
                  <a:prstClr val="black"/>
                </a:solidFill>
              </a:rPr>
              <a:t>A = 15°</a:t>
            </a:r>
          </a:p>
          <a:p>
            <a:pPr latinLnBrk="1">
              <a:defRPr/>
            </a:pPr>
            <a:r>
              <a:rPr lang="en-US" altLang="ko-KR" sz="1000" b="1" dirty="0">
                <a:solidFill>
                  <a:prstClr val="black"/>
                </a:solidFill>
              </a:rPr>
              <a:t>L = 100</a:t>
            </a:r>
          </a:p>
        </p:txBody>
      </p:sp>
      <p:sp>
        <p:nvSpPr>
          <p:cNvPr id="9244" name="TextBox 33"/>
          <p:cNvSpPr txBox="1">
            <a:spLocks noChangeArrowheads="1"/>
          </p:cNvSpPr>
          <p:nvPr/>
        </p:nvSpPr>
        <p:spPr bwMode="auto">
          <a:xfrm>
            <a:off x="1809751" y="285750"/>
            <a:ext cx="4765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800">
                <a:solidFill>
                  <a:prstClr val="black"/>
                </a:solidFill>
              </a:rPr>
              <a:t>&lt;Weight</a:t>
            </a:r>
            <a:r>
              <a:rPr lang="ko-KR" altLang="en-US" sz="1800">
                <a:solidFill>
                  <a:prstClr val="black"/>
                </a:solidFill>
              </a:rPr>
              <a:t>가 적용된 </a:t>
            </a:r>
            <a:r>
              <a:rPr lang="en-US" altLang="ko-KR" sz="1800">
                <a:solidFill>
                  <a:prstClr val="black"/>
                </a:solidFill>
              </a:rPr>
              <a:t>N</a:t>
            </a:r>
            <a:r>
              <a:rPr lang="en-US" altLang="ko-KR" sz="1800" baseline="-25000">
                <a:solidFill>
                  <a:prstClr val="black"/>
                </a:solidFill>
              </a:rPr>
              <a:t>1child_2</a:t>
            </a:r>
            <a:r>
              <a:rPr lang="en-US" altLang="ko-KR" sz="1800">
                <a:solidFill>
                  <a:prstClr val="black"/>
                </a:solidFill>
              </a:rPr>
              <a:t> </a:t>
            </a:r>
            <a:r>
              <a:rPr lang="ko-KR" altLang="en-US" sz="1800">
                <a:solidFill>
                  <a:prstClr val="black"/>
                </a:solidFill>
              </a:rPr>
              <a:t>길이</a:t>
            </a:r>
            <a:r>
              <a:rPr lang="en-US" altLang="ko-KR" sz="1800">
                <a:solidFill>
                  <a:prstClr val="black"/>
                </a:solidFill>
              </a:rPr>
              <a:t>, </a:t>
            </a:r>
            <a:r>
              <a:rPr lang="ko-KR" altLang="en-US" sz="1800">
                <a:solidFill>
                  <a:prstClr val="black"/>
                </a:solidFill>
              </a:rPr>
              <a:t>각도 계산</a:t>
            </a:r>
            <a:r>
              <a:rPr lang="en-US" altLang="ko-KR" sz="1800">
                <a:solidFill>
                  <a:prstClr val="black"/>
                </a:solidFill>
              </a:rPr>
              <a:t>&gt;</a:t>
            </a:r>
            <a:endParaRPr lang="ko-KR" altLang="en-US" sz="1800">
              <a:solidFill>
                <a:prstClr val="black"/>
              </a:solidFill>
            </a:endParaRPr>
          </a:p>
        </p:txBody>
      </p:sp>
      <p:sp>
        <p:nvSpPr>
          <p:cNvPr id="9245" name="TextBox 34"/>
          <p:cNvSpPr txBox="1">
            <a:spLocks noChangeArrowheads="1"/>
          </p:cNvSpPr>
          <p:nvPr/>
        </p:nvSpPr>
        <p:spPr bwMode="auto">
          <a:xfrm>
            <a:off x="2238376" y="1071563"/>
            <a:ext cx="55165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400">
                <a:solidFill>
                  <a:prstClr val="black"/>
                </a:solidFill>
              </a:rPr>
              <a:t>Total Number of Node is  </a:t>
            </a:r>
            <a:r>
              <a:rPr lang="en-US" altLang="ko-KR" sz="1400" b="1" i="1">
                <a:solidFill>
                  <a:prstClr val="black"/>
                </a:solidFill>
              </a:rPr>
              <a:t>7</a:t>
            </a:r>
          </a:p>
          <a:p>
            <a:pPr>
              <a:spcBef>
                <a:spcPct val="0"/>
              </a:spcBef>
              <a:buFontTx/>
              <a:buNone/>
            </a:pPr>
            <a:r>
              <a:rPr lang="en-US" altLang="ko-KR" sz="1400">
                <a:solidFill>
                  <a:prstClr val="black"/>
                </a:solidFill>
              </a:rPr>
              <a:t>N1Child_2</a:t>
            </a:r>
            <a:r>
              <a:rPr lang="ko-KR" altLang="en-US" sz="1400">
                <a:solidFill>
                  <a:prstClr val="black"/>
                </a:solidFill>
              </a:rPr>
              <a:t>의 </a:t>
            </a:r>
            <a:r>
              <a:rPr lang="en-US" altLang="ko-KR" sz="1400">
                <a:solidFill>
                  <a:prstClr val="black"/>
                </a:solidFill>
              </a:rPr>
              <a:t>Child </a:t>
            </a:r>
            <a:r>
              <a:rPr lang="ko-KR" altLang="en-US" sz="1400">
                <a:solidFill>
                  <a:prstClr val="black"/>
                </a:solidFill>
              </a:rPr>
              <a:t>개수는 </a:t>
            </a:r>
            <a:r>
              <a:rPr lang="en-US" altLang="ko-KR" sz="1400" b="1" i="1">
                <a:solidFill>
                  <a:prstClr val="black"/>
                </a:solidFill>
              </a:rPr>
              <a:t>2</a:t>
            </a:r>
          </a:p>
          <a:p>
            <a:pPr>
              <a:spcBef>
                <a:spcPct val="0"/>
              </a:spcBef>
              <a:buFontTx/>
              <a:buNone/>
            </a:pPr>
            <a:endParaRPr lang="en-US" altLang="ko-KR" sz="1400" b="1" i="1">
              <a:solidFill>
                <a:prstClr val="black"/>
              </a:solidFill>
            </a:endParaRPr>
          </a:p>
          <a:p>
            <a:pPr>
              <a:spcBef>
                <a:spcPct val="0"/>
              </a:spcBef>
              <a:buFontTx/>
              <a:buNone/>
            </a:pPr>
            <a:r>
              <a:rPr lang="en-US" altLang="ko-KR" sz="1400" b="1" i="1">
                <a:solidFill>
                  <a:prstClr val="black"/>
                </a:solidFill>
              </a:rPr>
              <a:t>W  = 2 / 7 = 0.2857</a:t>
            </a:r>
          </a:p>
          <a:p>
            <a:pPr>
              <a:spcBef>
                <a:spcPct val="0"/>
              </a:spcBef>
              <a:buFontTx/>
              <a:buNone/>
            </a:pPr>
            <a:r>
              <a:rPr lang="en-US" altLang="ko-KR" sz="1400" b="1" i="1">
                <a:solidFill>
                  <a:prstClr val="black"/>
                </a:solidFill>
              </a:rPr>
              <a:t>A</a:t>
            </a:r>
            <a:r>
              <a:rPr lang="en-US" altLang="ko-KR" sz="1400" b="1" i="1" baseline="-25000">
                <a:solidFill>
                  <a:prstClr val="black"/>
                </a:solidFill>
              </a:rPr>
              <a:t>W</a:t>
            </a:r>
            <a:r>
              <a:rPr lang="en-US" altLang="ko-KR" sz="1400" b="1" i="1">
                <a:solidFill>
                  <a:prstClr val="black"/>
                </a:solidFill>
              </a:rPr>
              <a:t> = A + A * W * W</a:t>
            </a:r>
            <a:r>
              <a:rPr lang="en-US" altLang="ko-KR" sz="1400" b="1" i="1" baseline="-25000">
                <a:solidFill>
                  <a:prstClr val="black"/>
                </a:solidFill>
              </a:rPr>
              <a:t>angle </a:t>
            </a:r>
            <a:r>
              <a:rPr lang="en-US" altLang="ko-KR" sz="1400" b="1" i="1">
                <a:solidFill>
                  <a:prstClr val="black"/>
                </a:solidFill>
              </a:rPr>
              <a:t>= 15° + 15° * 0.2875 * 0.1 = </a:t>
            </a:r>
            <a:r>
              <a:rPr lang="en-US" altLang="ko-KR" sz="1400" b="1" i="1">
                <a:solidFill>
                  <a:srgbClr val="FF0000"/>
                </a:solidFill>
              </a:rPr>
              <a:t>15.43</a:t>
            </a:r>
            <a:r>
              <a:rPr lang="en-US" altLang="ko-KR" sz="1400" b="1" i="1">
                <a:solidFill>
                  <a:prstClr val="black"/>
                </a:solidFill>
              </a:rPr>
              <a:t>°</a:t>
            </a:r>
          </a:p>
          <a:p>
            <a:pPr>
              <a:spcBef>
                <a:spcPct val="0"/>
              </a:spcBef>
              <a:buFontTx/>
              <a:buNone/>
            </a:pPr>
            <a:r>
              <a:rPr lang="en-US" altLang="ko-KR" sz="1400" b="1" i="1">
                <a:solidFill>
                  <a:prstClr val="black"/>
                </a:solidFill>
              </a:rPr>
              <a:t>L</a:t>
            </a:r>
            <a:r>
              <a:rPr lang="en-US" altLang="ko-KR" sz="1400" b="1" i="1" baseline="-25000">
                <a:solidFill>
                  <a:prstClr val="black"/>
                </a:solidFill>
              </a:rPr>
              <a:t>W</a:t>
            </a:r>
            <a:r>
              <a:rPr lang="en-US" altLang="ko-KR" sz="1400" b="1" i="1">
                <a:solidFill>
                  <a:prstClr val="black"/>
                </a:solidFill>
              </a:rPr>
              <a:t>  = L + L * W * W</a:t>
            </a:r>
            <a:r>
              <a:rPr lang="en-US" altLang="ko-KR" sz="1400" b="1" i="1" baseline="-25000">
                <a:solidFill>
                  <a:prstClr val="black"/>
                </a:solidFill>
              </a:rPr>
              <a:t>length</a:t>
            </a:r>
            <a:r>
              <a:rPr lang="en-US" altLang="ko-KR" sz="1400" b="1" i="1">
                <a:solidFill>
                  <a:prstClr val="black"/>
                </a:solidFill>
              </a:rPr>
              <a:t> = 100 + 100 * 0.2857 * 2 = </a:t>
            </a:r>
            <a:r>
              <a:rPr lang="en-US" altLang="ko-KR" sz="1400" b="1" i="1">
                <a:solidFill>
                  <a:srgbClr val="FF0000"/>
                </a:solidFill>
              </a:rPr>
              <a:t>157.14</a:t>
            </a:r>
          </a:p>
          <a:p>
            <a:pPr>
              <a:spcBef>
                <a:spcPct val="0"/>
              </a:spcBef>
              <a:buFontTx/>
              <a:buNone/>
            </a:pPr>
            <a:endParaRPr lang="ko-KR" altLang="en-US" sz="1400">
              <a:solidFill>
                <a:prstClr val="black"/>
              </a:solidFill>
            </a:endParaRPr>
          </a:p>
        </p:txBody>
      </p:sp>
      <p:sp>
        <p:nvSpPr>
          <p:cNvPr id="9246" name="직사각형 35"/>
          <p:cNvSpPr>
            <a:spLocks noChangeArrowheads="1"/>
          </p:cNvSpPr>
          <p:nvPr/>
        </p:nvSpPr>
        <p:spPr bwMode="auto">
          <a:xfrm>
            <a:off x="6416675" y="214314"/>
            <a:ext cx="4071938" cy="769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100" i="1">
                <a:solidFill>
                  <a:srgbClr val="0000FF"/>
                </a:solidFill>
              </a:rPr>
              <a:t> W  = (Number of Child Nodes) / (Total Number of Nodes)</a:t>
            </a:r>
          </a:p>
          <a:p>
            <a:pPr>
              <a:spcBef>
                <a:spcPct val="0"/>
              </a:spcBef>
              <a:buFontTx/>
              <a:buNone/>
            </a:pPr>
            <a:r>
              <a:rPr lang="en-US" altLang="ko-KR" sz="1100" i="1">
                <a:solidFill>
                  <a:srgbClr val="0000FF"/>
                </a:solidFill>
              </a:rPr>
              <a:t> W</a:t>
            </a:r>
            <a:r>
              <a:rPr lang="en-US" altLang="ko-KR" sz="1100" i="1" baseline="-25000">
                <a:solidFill>
                  <a:srgbClr val="0000FF"/>
                </a:solidFill>
              </a:rPr>
              <a:t>angle</a:t>
            </a:r>
            <a:r>
              <a:rPr lang="en-US" altLang="ko-KR" sz="1100" i="1">
                <a:solidFill>
                  <a:srgbClr val="0000FF"/>
                </a:solidFill>
              </a:rPr>
              <a:t> = 0.1,    W</a:t>
            </a:r>
            <a:r>
              <a:rPr lang="en-US" altLang="ko-KR" sz="1100" i="1" baseline="-25000">
                <a:solidFill>
                  <a:srgbClr val="0000FF"/>
                </a:solidFill>
              </a:rPr>
              <a:t>length </a:t>
            </a:r>
            <a:r>
              <a:rPr lang="en-US" altLang="ko-KR" sz="1100" i="1">
                <a:solidFill>
                  <a:srgbClr val="0000FF"/>
                </a:solidFill>
              </a:rPr>
              <a:t>= 2 </a:t>
            </a:r>
          </a:p>
          <a:p>
            <a:pPr>
              <a:spcBef>
                <a:spcPct val="0"/>
              </a:spcBef>
              <a:buFontTx/>
              <a:buNone/>
            </a:pPr>
            <a:r>
              <a:rPr lang="en-US" altLang="ko-KR" sz="1100" i="1">
                <a:solidFill>
                  <a:srgbClr val="0000FF"/>
                </a:solidFill>
              </a:rPr>
              <a:t> A</a:t>
            </a:r>
            <a:r>
              <a:rPr lang="en-US" altLang="ko-KR" sz="1100" i="1" baseline="-25000">
                <a:solidFill>
                  <a:srgbClr val="0000FF"/>
                </a:solidFill>
              </a:rPr>
              <a:t>w</a:t>
            </a:r>
            <a:r>
              <a:rPr lang="en-US" altLang="ko-KR" sz="1100" i="1">
                <a:solidFill>
                  <a:srgbClr val="0000FF"/>
                </a:solidFill>
              </a:rPr>
              <a:t> = A + A * W * W</a:t>
            </a:r>
            <a:r>
              <a:rPr lang="en-US" altLang="ko-KR" sz="1100" i="1" baseline="-25000">
                <a:solidFill>
                  <a:srgbClr val="0000FF"/>
                </a:solidFill>
              </a:rPr>
              <a:t>angle</a:t>
            </a:r>
          </a:p>
          <a:p>
            <a:pPr>
              <a:spcBef>
                <a:spcPct val="0"/>
              </a:spcBef>
              <a:buFontTx/>
              <a:buNone/>
            </a:pPr>
            <a:r>
              <a:rPr lang="en-US" altLang="ko-KR" sz="1100" i="1">
                <a:solidFill>
                  <a:srgbClr val="0000FF"/>
                </a:solidFill>
              </a:rPr>
              <a:t> L</a:t>
            </a:r>
            <a:r>
              <a:rPr lang="en-US" altLang="ko-KR" sz="1100" i="1" baseline="-25000">
                <a:solidFill>
                  <a:srgbClr val="0000FF"/>
                </a:solidFill>
              </a:rPr>
              <a:t>W</a:t>
            </a:r>
            <a:r>
              <a:rPr lang="en-US" altLang="ko-KR" sz="1100" i="1">
                <a:solidFill>
                  <a:srgbClr val="0000FF"/>
                </a:solidFill>
              </a:rPr>
              <a:t> = L  + L * W * W</a:t>
            </a:r>
            <a:r>
              <a:rPr lang="en-US" altLang="ko-KR" sz="1100" i="1" baseline="-25000">
                <a:solidFill>
                  <a:srgbClr val="0000FF"/>
                </a:solidFill>
              </a:rPr>
              <a:t>length</a:t>
            </a:r>
            <a:endParaRPr lang="ko-KR" altLang="en-US" sz="1100">
              <a:solidFill>
                <a:prstClr val="black"/>
              </a:solidFill>
            </a:endParaRPr>
          </a:p>
        </p:txBody>
      </p:sp>
      <p:sp>
        <p:nvSpPr>
          <p:cNvPr id="9247" name="TextBox 36"/>
          <p:cNvSpPr txBox="1">
            <a:spLocks noChangeArrowheads="1"/>
          </p:cNvSpPr>
          <p:nvPr/>
        </p:nvSpPr>
        <p:spPr bwMode="auto">
          <a:xfrm>
            <a:off x="7573963" y="6205538"/>
            <a:ext cx="387350" cy="2778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200">
                <a:solidFill>
                  <a:prstClr val="black"/>
                </a:solidFill>
              </a:rPr>
              <a:t>N1</a:t>
            </a:r>
            <a:endParaRPr lang="ko-KR" altLang="en-US" sz="1200">
              <a:solidFill>
                <a:prstClr val="black"/>
              </a:solidFill>
            </a:endParaRPr>
          </a:p>
        </p:txBody>
      </p:sp>
      <p:sp>
        <p:nvSpPr>
          <p:cNvPr id="9248" name="TextBox 37"/>
          <p:cNvSpPr txBox="1">
            <a:spLocks noChangeArrowheads="1"/>
          </p:cNvSpPr>
          <p:nvPr/>
        </p:nvSpPr>
        <p:spPr bwMode="auto">
          <a:xfrm>
            <a:off x="6429375" y="4776788"/>
            <a:ext cx="706438" cy="2778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200">
                <a:solidFill>
                  <a:prstClr val="black"/>
                </a:solidFill>
              </a:rPr>
              <a:t>N1</a:t>
            </a:r>
            <a:r>
              <a:rPr lang="en-US" altLang="ko-KR" sz="1200" baseline="-25000">
                <a:solidFill>
                  <a:prstClr val="black"/>
                </a:solidFill>
              </a:rPr>
              <a:t>child_0</a:t>
            </a:r>
            <a:endParaRPr lang="ko-KR" altLang="en-US" sz="1200" baseline="-25000">
              <a:solidFill>
                <a:prstClr val="black"/>
              </a:solidFill>
            </a:endParaRPr>
          </a:p>
        </p:txBody>
      </p:sp>
      <p:cxnSp>
        <p:nvCxnSpPr>
          <p:cNvPr id="39" name="직선 연결선 38"/>
          <p:cNvCxnSpPr>
            <a:stCxn id="9247" idx="0"/>
            <a:endCxn id="9248" idx="2"/>
          </p:cNvCxnSpPr>
          <p:nvPr/>
        </p:nvCxnSpPr>
        <p:spPr>
          <a:xfrm flipH="1" flipV="1">
            <a:off x="6783388" y="5054600"/>
            <a:ext cx="984250" cy="1150938"/>
          </a:xfrm>
          <a:prstGeom prst="line">
            <a:avLst/>
          </a:prstGeom>
        </p:spPr>
        <p:style>
          <a:lnRef idx="1">
            <a:schemeClr val="accent1"/>
          </a:lnRef>
          <a:fillRef idx="0">
            <a:schemeClr val="accent1"/>
          </a:fillRef>
          <a:effectRef idx="0">
            <a:schemeClr val="accent1"/>
          </a:effectRef>
          <a:fontRef idx="minor">
            <a:schemeClr val="tx1"/>
          </a:fontRef>
        </p:style>
      </p:cxnSp>
      <p:sp>
        <p:nvSpPr>
          <p:cNvPr id="9250" name="TextBox 39"/>
          <p:cNvSpPr txBox="1">
            <a:spLocks noChangeArrowheads="1"/>
          </p:cNvSpPr>
          <p:nvPr/>
        </p:nvSpPr>
        <p:spPr bwMode="auto">
          <a:xfrm>
            <a:off x="6767513" y="5705476"/>
            <a:ext cx="7286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200">
                <a:solidFill>
                  <a:srgbClr val="0000FF"/>
                </a:solidFill>
              </a:rPr>
              <a:t>L = 100</a:t>
            </a:r>
            <a:endParaRPr lang="ko-KR" altLang="en-US" sz="1200">
              <a:solidFill>
                <a:srgbClr val="0000FF"/>
              </a:solidFill>
            </a:endParaRPr>
          </a:p>
        </p:txBody>
      </p:sp>
      <p:sp>
        <p:nvSpPr>
          <p:cNvPr id="9251" name="TextBox 40"/>
          <p:cNvSpPr txBox="1">
            <a:spLocks noChangeArrowheads="1"/>
          </p:cNvSpPr>
          <p:nvPr/>
        </p:nvSpPr>
        <p:spPr bwMode="auto">
          <a:xfrm>
            <a:off x="7124701" y="4483101"/>
            <a:ext cx="708025"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200">
                <a:solidFill>
                  <a:prstClr val="black"/>
                </a:solidFill>
              </a:rPr>
              <a:t>N1</a:t>
            </a:r>
            <a:r>
              <a:rPr lang="en-US" altLang="ko-KR" sz="1200" baseline="-25000">
                <a:solidFill>
                  <a:prstClr val="black"/>
                </a:solidFill>
              </a:rPr>
              <a:t>child_1</a:t>
            </a:r>
            <a:endParaRPr lang="ko-KR" altLang="en-US" sz="1200" baseline="-25000">
              <a:solidFill>
                <a:prstClr val="black"/>
              </a:solidFill>
            </a:endParaRPr>
          </a:p>
        </p:txBody>
      </p:sp>
      <p:sp>
        <p:nvSpPr>
          <p:cNvPr id="9252" name="TextBox 41"/>
          <p:cNvSpPr txBox="1">
            <a:spLocks noChangeArrowheads="1"/>
          </p:cNvSpPr>
          <p:nvPr/>
        </p:nvSpPr>
        <p:spPr bwMode="auto">
          <a:xfrm>
            <a:off x="8218488" y="3786189"/>
            <a:ext cx="735012" cy="276225"/>
          </a:xfrm>
          <a:prstGeom prst="rect">
            <a:avLst/>
          </a:prstGeom>
          <a:solidFill>
            <a:srgbClr val="FFC000"/>
          </a:solidFill>
          <a:ln w="12700">
            <a:solidFill>
              <a:schemeClr val="tx1"/>
            </a:solidFill>
            <a:miter lim="800000"/>
            <a:headEnd/>
            <a:tailEnd/>
          </a:ln>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200" b="1">
                <a:solidFill>
                  <a:prstClr val="black"/>
                </a:solidFill>
              </a:rPr>
              <a:t>N1</a:t>
            </a:r>
            <a:r>
              <a:rPr lang="en-US" altLang="ko-KR" sz="1200" b="1" baseline="-25000">
                <a:solidFill>
                  <a:prstClr val="black"/>
                </a:solidFill>
              </a:rPr>
              <a:t>child_2</a:t>
            </a:r>
            <a:endParaRPr lang="ko-KR" altLang="en-US" sz="1200" b="1" baseline="-25000">
              <a:solidFill>
                <a:prstClr val="black"/>
              </a:solidFill>
            </a:endParaRPr>
          </a:p>
        </p:txBody>
      </p:sp>
      <p:sp>
        <p:nvSpPr>
          <p:cNvPr id="9253" name="TextBox 42"/>
          <p:cNvSpPr txBox="1">
            <a:spLocks noChangeArrowheads="1"/>
          </p:cNvSpPr>
          <p:nvPr/>
        </p:nvSpPr>
        <p:spPr bwMode="auto">
          <a:xfrm>
            <a:off x="8553450" y="4776788"/>
            <a:ext cx="706438" cy="2778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200">
                <a:solidFill>
                  <a:prstClr val="black"/>
                </a:solidFill>
              </a:rPr>
              <a:t>N1</a:t>
            </a:r>
            <a:r>
              <a:rPr lang="en-US" altLang="ko-KR" sz="1200" baseline="-25000">
                <a:solidFill>
                  <a:prstClr val="black"/>
                </a:solidFill>
              </a:rPr>
              <a:t>child_3</a:t>
            </a:r>
            <a:endParaRPr lang="ko-KR" altLang="en-US" sz="1200" baseline="-25000">
              <a:solidFill>
                <a:prstClr val="black"/>
              </a:solidFill>
            </a:endParaRPr>
          </a:p>
        </p:txBody>
      </p:sp>
      <p:cxnSp>
        <p:nvCxnSpPr>
          <p:cNvPr id="44" name="직선 연결선 43"/>
          <p:cNvCxnSpPr>
            <a:stCxn id="9247" idx="0"/>
            <a:endCxn id="9251" idx="2"/>
          </p:cNvCxnSpPr>
          <p:nvPr/>
        </p:nvCxnSpPr>
        <p:spPr>
          <a:xfrm flipH="1" flipV="1">
            <a:off x="7478714" y="4759326"/>
            <a:ext cx="288925" cy="14462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직선 연결선 44"/>
          <p:cNvCxnSpPr>
            <a:stCxn id="9247" idx="0"/>
            <a:endCxn id="9252" idx="2"/>
          </p:cNvCxnSpPr>
          <p:nvPr/>
        </p:nvCxnSpPr>
        <p:spPr>
          <a:xfrm flipV="1">
            <a:off x="7767638" y="4062414"/>
            <a:ext cx="819150" cy="2143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직선 연결선 45"/>
          <p:cNvCxnSpPr>
            <a:stCxn id="9247" idx="0"/>
            <a:endCxn id="9253" idx="2"/>
          </p:cNvCxnSpPr>
          <p:nvPr/>
        </p:nvCxnSpPr>
        <p:spPr>
          <a:xfrm flipV="1">
            <a:off x="7767639" y="5054600"/>
            <a:ext cx="1138237" cy="1150938"/>
          </a:xfrm>
          <a:prstGeom prst="line">
            <a:avLst/>
          </a:prstGeom>
        </p:spPr>
        <p:style>
          <a:lnRef idx="1">
            <a:schemeClr val="accent1"/>
          </a:lnRef>
          <a:fillRef idx="0">
            <a:schemeClr val="accent1"/>
          </a:fillRef>
          <a:effectRef idx="0">
            <a:schemeClr val="accent1"/>
          </a:effectRef>
          <a:fontRef idx="minor">
            <a:schemeClr val="tx1"/>
          </a:fontRef>
        </p:style>
      </p:cxnSp>
      <p:sp>
        <p:nvSpPr>
          <p:cNvPr id="9257" name="TextBox 46"/>
          <p:cNvSpPr txBox="1">
            <a:spLocks noChangeArrowheads="1"/>
          </p:cNvSpPr>
          <p:nvPr/>
        </p:nvSpPr>
        <p:spPr bwMode="auto">
          <a:xfrm>
            <a:off x="7316789" y="5554663"/>
            <a:ext cx="3762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srgbClr val="FF0000"/>
                </a:solidFill>
              </a:rPr>
              <a:t>30°</a:t>
            </a:r>
            <a:endParaRPr lang="ko-KR" altLang="en-US" sz="1000">
              <a:solidFill>
                <a:srgbClr val="FF0000"/>
              </a:solidFill>
            </a:endParaRPr>
          </a:p>
        </p:txBody>
      </p:sp>
      <p:sp>
        <p:nvSpPr>
          <p:cNvPr id="9258" name="TextBox 47"/>
          <p:cNvSpPr txBox="1">
            <a:spLocks noChangeArrowheads="1"/>
          </p:cNvSpPr>
          <p:nvPr/>
        </p:nvSpPr>
        <p:spPr bwMode="auto">
          <a:xfrm>
            <a:off x="7553325" y="5411788"/>
            <a:ext cx="6238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srgbClr val="FF0000"/>
                </a:solidFill>
              </a:rPr>
              <a:t>S = 30°</a:t>
            </a:r>
            <a:endParaRPr lang="ko-KR" altLang="en-US" sz="1000">
              <a:solidFill>
                <a:srgbClr val="FF0000"/>
              </a:solidFill>
            </a:endParaRPr>
          </a:p>
        </p:txBody>
      </p:sp>
      <p:sp>
        <p:nvSpPr>
          <p:cNvPr id="9259" name="TextBox 48"/>
          <p:cNvSpPr txBox="1">
            <a:spLocks noChangeArrowheads="1"/>
          </p:cNvSpPr>
          <p:nvPr/>
        </p:nvSpPr>
        <p:spPr bwMode="auto">
          <a:xfrm>
            <a:off x="7942264" y="5554663"/>
            <a:ext cx="3762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srgbClr val="FF0000"/>
                </a:solidFill>
              </a:rPr>
              <a:t>30°</a:t>
            </a:r>
            <a:endParaRPr lang="ko-KR" altLang="en-US" sz="1000">
              <a:solidFill>
                <a:srgbClr val="FF0000"/>
              </a:solidFill>
            </a:endParaRPr>
          </a:p>
        </p:txBody>
      </p:sp>
      <p:sp>
        <p:nvSpPr>
          <p:cNvPr id="9260" name="TextBox 49"/>
          <p:cNvSpPr txBox="1">
            <a:spLocks noChangeArrowheads="1"/>
          </p:cNvSpPr>
          <p:nvPr/>
        </p:nvSpPr>
        <p:spPr bwMode="auto">
          <a:xfrm>
            <a:off x="6532564" y="4576763"/>
            <a:ext cx="4270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prstClr val="black"/>
                </a:solidFill>
              </a:rPr>
              <a:t>-45°</a:t>
            </a:r>
            <a:endParaRPr lang="ko-KR" altLang="en-US" sz="1000">
              <a:solidFill>
                <a:prstClr val="black"/>
              </a:solidFill>
            </a:endParaRPr>
          </a:p>
        </p:txBody>
      </p:sp>
      <p:sp>
        <p:nvSpPr>
          <p:cNvPr id="9261" name="TextBox 50"/>
          <p:cNvSpPr txBox="1">
            <a:spLocks noChangeArrowheads="1"/>
          </p:cNvSpPr>
          <p:nvPr/>
        </p:nvSpPr>
        <p:spPr bwMode="auto">
          <a:xfrm>
            <a:off x="7953375" y="3500438"/>
            <a:ext cx="5461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prstClr val="black"/>
                </a:solidFill>
              </a:rPr>
              <a:t>15.43°</a:t>
            </a:r>
            <a:endParaRPr lang="ko-KR" altLang="en-US" sz="1000">
              <a:solidFill>
                <a:prstClr val="black"/>
              </a:solidFill>
            </a:endParaRPr>
          </a:p>
        </p:txBody>
      </p:sp>
      <p:sp>
        <p:nvSpPr>
          <p:cNvPr id="9262" name="TextBox 51"/>
          <p:cNvSpPr txBox="1">
            <a:spLocks noChangeArrowheads="1"/>
          </p:cNvSpPr>
          <p:nvPr/>
        </p:nvSpPr>
        <p:spPr bwMode="auto">
          <a:xfrm>
            <a:off x="8818563" y="4537076"/>
            <a:ext cx="3746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prstClr val="black"/>
                </a:solidFill>
              </a:rPr>
              <a:t>45°</a:t>
            </a:r>
            <a:endParaRPr lang="ko-KR" altLang="en-US" sz="1000">
              <a:solidFill>
                <a:prstClr val="black"/>
              </a:solidFill>
            </a:endParaRPr>
          </a:p>
        </p:txBody>
      </p:sp>
      <p:sp>
        <p:nvSpPr>
          <p:cNvPr id="9263" name="TextBox 52"/>
          <p:cNvSpPr txBox="1">
            <a:spLocks noChangeArrowheads="1"/>
          </p:cNvSpPr>
          <p:nvPr/>
        </p:nvSpPr>
        <p:spPr bwMode="auto">
          <a:xfrm>
            <a:off x="7245351" y="4237038"/>
            <a:ext cx="428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prstClr val="black"/>
                </a:solidFill>
              </a:rPr>
              <a:t>-15°</a:t>
            </a:r>
            <a:endParaRPr lang="ko-KR" altLang="en-US" sz="1000">
              <a:solidFill>
                <a:prstClr val="black"/>
              </a:solidFill>
            </a:endParaRPr>
          </a:p>
        </p:txBody>
      </p:sp>
      <p:sp>
        <p:nvSpPr>
          <p:cNvPr id="9264" name="TextBox 53"/>
          <p:cNvSpPr txBox="1">
            <a:spLocks noChangeArrowheads="1"/>
          </p:cNvSpPr>
          <p:nvPr/>
        </p:nvSpPr>
        <p:spPr bwMode="auto">
          <a:xfrm>
            <a:off x="9604375" y="2714626"/>
            <a:ext cx="706438" cy="27622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200">
                <a:solidFill>
                  <a:prstClr val="black"/>
                </a:solidFill>
              </a:rPr>
              <a:t>N2</a:t>
            </a:r>
            <a:r>
              <a:rPr lang="en-US" altLang="ko-KR" sz="1200" baseline="-25000">
                <a:solidFill>
                  <a:prstClr val="black"/>
                </a:solidFill>
              </a:rPr>
              <a:t>child_1</a:t>
            </a:r>
            <a:endParaRPr lang="ko-KR" altLang="en-US" sz="1200" baseline="-25000">
              <a:solidFill>
                <a:prstClr val="black"/>
              </a:solidFill>
            </a:endParaRPr>
          </a:p>
        </p:txBody>
      </p:sp>
      <p:sp>
        <p:nvSpPr>
          <p:cNvPr id="9265" name="TextBox 54"/>
          <p:cNvSpPr txBox="1">
            <a:spLocks noChangeArrowheads="1"/>
          </p:cNvSpPr>
          <p:nvPr/>
        </p:nvSpPr>
        <p:spPr bwMode="auto">
          <a:xfrm>
            <a:off x="7810501" y="2428876"/>
            <a:ext cx="708025" cy="27622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200">
                <a:solidFill>
                  <a:prstClr val="black"/>
                </a:solidFill>
              </a:rPr>
              <a:t>N2</a:t>
            </a:r>
            <a:r>
              <a:rPr lang="en-US" altLang="ko-KR" sz="1200" baseline="-25000">
                <a:solidFill>
                  <a:prstClr val="black"/>
                </a:solidFill>
              </a:rPr>
              <a:t>child_0</a:t>
            </a:r>
            <a:endParaRPr lang="ko-KR" altLang="en-US" sz="1200" baseline="-25000">
              <a:solidFill>
                <a:prstClr val="black"/>
              </a:solidFill>
            </a:endParaRPr>
          </a:p>
        </p:txBody>
      </p:sp>
      <p:cxnSp>
        <p:nvCxnSpPr>
          <p:cNvPr id="56" name="직선 연결선 55"/>
          <p:cNvCxnSpPr>
            <a:stCxn id="9252" idx="2"/>
            <a:endCxn id="9265" idx="2"/>
          </p:cNvCxnSpPr>
          <p:nvPr/>
        </p:nvCxnSpPr>
        <p:spPr>
          <a:xfrm flipH="1" flipV="1">
            <a:off x="8164514" y="2705101"/>
            <a:ext cx="422275" cy="13573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직선 연결선 56"/>
          <p:cNvCxnSpPr>
            <a:stCxn id="9252" idx="2"/>
            <a:endCxn id="9264" idx="2"/>
          </p:cNvCxnSpPr>
          <p:nvPr/>
        </p:nvCxnSpPr>
        <p:spPr>
          <a:xfrm flipV="1">
            <a:off x="8586788" y="2990851"/>
            <a:ext cx="1370012" cy="10715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268" name="TextBox 57"/>
          <p:cNvSpPr txBox="1">
            <a:spLocks noChangeArrowheads="1"/>
          </p:cNvSpPr>
          <p:nvPr/>
        </p:nvSpPr>
        <p:spPr bwMode="auto">
          <a:xfrm>
            <a:off x="7921625" y="2163763"/>
            <a:ext cx="5984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prstClr val="black"/>
                </a:solidFill>
              </a:rPr>
              <a:t>-30.43°</a:t>
            </a:r>
            <a:endParaRPr lang="ko-KR" altLang="en-US" sz="1000">
              <a:solidFill>
                <a:prstClr val="black"/>
              </a:solidFill>
            </a:endParaRPr>
          </a:p>
        </p:txBody>
      </p:sp>
      <p:sp>
        <p:nvSpPr>
          <p:cNvPr id="9269" name="TextBox 58"/>
          <p:cNvSpPr txBox="1">
            <a:spLocks noChangeArrowheads="1"/>
          </p:cNvSpPr>
          <p:nvPr/>
        </p:nvSpPr>
        <p:spPr bwMode="auto">
          <a:xfrm>
            <a:off x="9810750" y="2428876"/>
            <a:ext cx="546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prstClr val="black"/>
                </a:solidFill>
              </a:rPr>
              <a:t>60.43°</a:t>
            </a:r>
          </a:p>
        </p:txBody>
      </p:sp>
      <p:sp>
        <p:nvSpPr>
          <p:cNvPr id="9270" name="TextBox 59"/>
          <p:cNvSpPr txBox="1">
            <a:spLocks noChangeArrowheads="1"/>
          </p:cNvSpPr>
          <p:nvPr/>
        </p:nvSpPr>
        <p:spPr bwMode="auto">
          <a:xfrm>
            <a:off x="8524875" y="3357563"/>
            <a:ext cx="533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000">
                <a:solidFill>
                  <a:srgbClr val="FF0000"/>
                </a:solidFill>
              </a:rPr>
              <a:t>S=90°</a:t>
            </a:r>
            <a:endParaRPr lang="ko-KR" altLang="en-US" sz="1000">
              <a:solidFill>
                <a:srgbClr val="FF0000"/>
              </a:solidFill>
            </a:endParaRPr>
          </a:p>
        </p:txBody>
      </p:sp>
      <p:sp>
        <p:nvSpPr>
          <p:cNvPr id="9271" name="TextBox 60"/>
          <p:cNvSpPr txBox="1">
            <a:spLocks noChangeArrowheads="1"/>
          </p:cNvSpPr>
          <p:nvPr/>
        </p:nvSpPr>
        <p:spPr bwMode="auto">
          <a:xfrm>
            <a:off x="9167813" y="3786188"/>
            <a:ext cx="971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ct val="0"/>
              </a:spcBef>
              <a:buFontTx/>
              <a:buNone/>
            </a:pPr>
            <a:r>
              <a:rPr lang="en-US" altLang="ko-KR" sz="1200" b="1">
                <a:solidFill>
                  <a:srgbClr val="FF0000"/>
                </a:solidFill>
              </a:rPr>
              <a:t>L = 157.14</a:t>
            </a:r>
          </a:p>
          <a:p>
            <a:pPr>
              <a:spcBef>
                <a:spcPct val="0"/>
              </a:spcBef>
              <a:buFontTx/>
              <a:buNone/>
            </a:pPr>
            <a:r>
              <a:rPr lang="en-US" altLang="ko-KR" sz="1200" b="1">
                <a:solidFill>
                  <a:srgbClr val="FF0000"/>
                </a:solidFill>
              </a:rPr>
              <a:t>A = 15.43</a:t>
            </a:r>
            <a:endParaRPr lang="ko-KR" altLang="en-US" sz="1200" b="1">
              <a:solidFill>
                <a:srgbClr val="FF0000"/>
              </a:solidFill>
            </a:endParaRPr>
          </a:p>
        </p:txBody>
      </p:sp>
      <p:sp>
        <p:nvSpPr>
          <p:cNvPr id="63" name="오른쪽 화살표 62"/>
          <p:cNvSpPr/>
          <p:nvPr/>
        </p:nvSpPr>
        <p:spPr>
          <a:xfrm>
            <a:off x="4810125" y="4000500"/>
            <a:ext cx="1500188" cy="1214438"/>
          </a:xfrm>
          <a:prstGeom prst="rightArrow">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latinLnBrk="1">
              <a:defRPr/>
            </a:pPr>
            <a:r>
              <a:rPr lang="en-US" altLang="ko-KR" sz="1200" dirty="0">
                <a:solidFill>
                  <a:prstClr val="black"/>
                </a:solidFill>
              </a:rPr>
              <a:t>Weight </a:t>
            </a:r>
            <a:r>
              <a:rPr lang="ko-KR" altLang="en-US" sz="1200" dirty="0">
                <a:solidFill>
                  <a:prstClr val="black"/>
                </a:solidFill>
              </a:rPr>
              <a:t>적용</a:t>
            </a:r>
          </a:p>
        </p:txBody>
      </p:sp>
    </p:spTree>
    <p:extLst>
      <p:ext uri="{BB962C8B-B14F-4D97-AF65-F5344CB8AC3E}">
        <p14:creationId xmlns:p14="http://schemas.microsoft.com/office/powerpoint/2010/main" val="3413586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133599" y="2715881"/>
            <a:ext cx="9219029" cy="3403565"/>
            <a:chOff x="675249" y="1434903"/>
            <a:chExt cx="10677380" cy="4037429"/>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9085" t="34872" r="5666" b="14872"/>
            <a:stretch/>
          </p:blipFill>
          <p:spPr>
            <a:xfrm>
              <a:off x="4754881" y="2025748"/>
              <a:ext cx="6597748" cy="3446584"/>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8914" t="63366" r="42023" b="24942"/>
            <a:stretch/>
          </p:blipFill>
          <p:spPr>
            <a:xfrm>
              <a:off x="675249" y="2025748"/>
              <a:ext cx="3938955" cy="3446584"/>
            </a:xfrm>
            <a:prstGeom prst="rect">
              <a:avLst/>
            </a:prstGeom>
          </p:spPr>
        </p:pic>
        <p:sp>
          <p:nvSpPr>
            <p:cNvPr id="6" name="Down Arrow 5"/>
            <p:cNvSpPr/>
            <p:nvPr/>
          </p:nvSpPr>
          <p:spPr>
            <a:xfrm>
              <a:off x="7076049" y="3461931"/>
              <a:ext cx="379828" cy="448887"/>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3957675" y="1434903"/>
              <a:ext cx="288424" cy="340865"/>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sp>
        <p:nvSpPr>
          <p:cNvPr id="9" name="Down Arrow 8"/>
          <p:cNvSpPr/>
          <p:nvPr/>
        </p:nvSpPr>
        <p:spPr>
          <a:xfrm>
            <a:off x="10632552" y="2885318"/>
            <a:ext cx="379828" cy="448887"/>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977961" y="1822384"/>
            <a:ext cx="5719005" cy="523220"/>
          </a:xfrm>
          <a:prstGeom prst="rect">
            <a:avLst/>
          </a:prstGeom>
          <a:noFill/>
        </p:spPr>
        <p:txBody>
          <a:bodyPr wrap="square" rtlCol="0">
            <a:spAutoFit/>
          </a:bodyPr>
          <a:lstStyle/>
          <a:p>
            <a:pPr>
              <a:spcAft>
                <a:spcPts val="600"/>
              </a:spcAft>
            </a:pPr>
            <a:r>
              <a:rPr lang="en-US" sz="2800" spc="300" dirty="0">
                <a:latin typeface="HelveticaNeueLT Std Cn" panose="020B0506030502030204" pitchFamily="34" charset="0"/>
              </a:rPr>
              <a:t>Modeling | </a:t>
            </a:r>
            <a:r>
              <a:rPr lang="en-US" sz="2800" spc="300" dirty="0">
                <a:solidFill>
                  <a:schemeClr val="accent2"/>
                </a:solidFill>
                <a:latin typeface="HelveticaNeueLT Std Cn" panose="020B0506030502030204" pitchFamily="34" charset="0"/>
              </a:rPr>
              <a:t>Poems as Landscape</a:t>
            </a:r>
            <a:endParaRPr lang="en-US" sz="2800" spc="300" dirty="0">
              <a:latin typeface="HelveticaNeueLT Std Cn" panose="020B0506030502030204" pitchFamily="34" charset="0"/>
            </a:endParaRPr>
          </a:p>
        </p:txBody>
      </p:sp>
      <p:sp>
        <p:nvSpPr>
          <p:cNvPr id="11" name="Rectangle 10"/>
          <p:cNvSpPr/>
          <p:nvPr/>
        </p:nvSpPr>
        <p:spPr>
          <a:xfrm>
            <a:off x="2953731" y="270522"/>
            <a:ext cx="3668635" cy="2839239"/>
          </a:xfrm>
          <a:prstGeom prst="rect">
            <a:avLst/>
          </a:prstGeom>
        </p:spPr>
        <p:txBody>
          <a:bodyPr wrap="square">
            <a:spAutoFit/>
          </a:bodyPr>
          <a:lstStyle/>
          <a:p>
            <a:r>
              <a:rPr lang="ko-KR" altLang="en-US" sz="1050" dirty="0" err="1">
                <a:latin typeface="Times New Roman" panose="02020603050405020304" pitchFamily="18" charset="0"/>
                <a:ea typeface="한컴바탕" panose="02030600000101010101" pitchFamily="18" charset="2"/>
                <a:cs typeface="Times New Roman" panose="02020603050405020304" pitchFamily="18" charset="0"/>
              </a:rPr>
              <a:t>진달내</a:t>
            </a:r>
            <a:r>
              <a:rPr lang="ko-KR" altLang="en-US" sz="1050" dirty="0">
                <a:latin typeface="Times New Roman" panose="02020603050405020304" pitchFamily="18" charset="0"/>
                <a:ea typeface="한컴바탕" panose="02030600000101010101" pitchFamily="18" charset="2"/>
                <a:cs typeface="Times New Roman" panose="02020603050405020304" pitchFamily="18" charset="0"/>
              </a:rPr>
              <a:t></a:t>
            </a:r>
            <a:endParaRPr lang="en-US" sz="1050" dirty="0">
              <a:latin typeface="Times New Roman" panose="02020603050405020304" pitchFamily="18" charset="0"/>
              <a:ea typeface="맑은 고딕" panose="020B0503020000020004" pitchFamily="50" charset="-127"/>
              <a:cs typeface="Times New Roman" panose="02020603050405020304" pitchFamily="18" charset="0"/>
            </a:endParaRPr>
          </a:p>
          <a:p>
            <a:r>
              <a:rPr lang="ko-KR" altLang="en-US" sz="1050" dirty="0">
                <a:latin typeface="Times New Roman" panose="02020603050405020304" pitchFamily="18" charset="0"/>
                <a:ea typeface="한컴바탕" panose="02030600000101010101" pitchFamily="18" charset="2"/>
                <a:cs typeface="Times New Roman" panose="02020603050405020304" pitchFamily="18" charset="0"/>
              </a:rPr>
              <a:t> </a:t>
            </a:r>
            <a:endParaRPr lang="en-US" sz="1050" dirty="0">
              <a:latin typeface="Times New Roman" panose="02020603050405020304" pitchFamily="18" charset="0"/>
              <a:ea typeface="맑은 고딕" panose="020B0503020000020004" pitchFamily="50" charset="-127"/>
              <a:cs typeface="Times New Roman" panose="02020603050405020304" pitchFamily="18" charset="0"/>
            </a:endParaRPr>
          </a:p>
          <a:p>
            <a:r>
              <a:rPr lang="ko-KR" altLang="en-US" sz="1050" dirty="0">
                <a:latin typeface="Times New Roman" panose="02020603050405020304" pitchFamily="18" charset="0"/>
                <a:ea typeface="한컴바탕" panose="02030600000101010101" pitchFamily="18" charset="2"/>
                <a:cs typeface="Times New Roman" panose="02020603050405020304" pitchFamily="18" charset="0"/>
              </a:rPr>
              <a:t>나보기가 역겨워</a:t>
            </a:r>
            <a:endParaRPr lang="en-US" sz="1050" dirty="0">
              <a:latin typeface="Times New Roman" panose="02020603050405020304" pitchFamily="18" charset="0"/>
              <a:ea typeface="맑은 고딕" panose="020B0503020000020004" pitchFamily="50" charset="-127"/>
              <a:cs typeface="Times New Roman" panose="02020603050405020304" pitchFamily="18" charset="0"/>
            </a:endParaRPr>
          </a:p>
          <a:p>
            <a:r>
              <a:rPr lang="ko-KR" altLang="en-US" sz="1050" dirty="0">
                <a:latin typeface="Times New Roman" panose="02020603050405020304" pitchFamily="18" charset="0"/>
                <a:ea typeface="한컴바탕" panose="02030600000101010101" pitchFamily="18" charset="2"/>
                <a:cs typeface="Times New Roman" panose="02020603050405020304" pitchFamily="18" charset="0"/>
              </a:rPr>
              <a:t>가실에는</a:t>
            </a:r>
            <a:endParaRPr lang="en-US" sz="1050" dirty="0">
              <a:latin typeface="Times New Roman" panose="02020603050405020304" pitchFamily="18" charset="0"/>
              <a:ea typeface="맑은 고딕" panose="020B0503020000020004" pitchFamily="50" charset="-127"/>
              <a:cs typeface="Times New Roman" panose="02020603050405020304" pitchFamily="18" charset="0"/>
            </a:endParaRPr>
          </a:p>
          <a:p>
            <a:r>
              <a:rPr lang="ko-KR" altLang="en-US" sz="1050" dirty="0" err="1">
                <a:latin typeface="Times New Roman" panose="02020603050405020304" pitchFamily="18" charset="0"/>
                <a:ea typeface="한컴바탕" panose="02030600000101010101" pitchFamily="18" charset="2"/>
                <a:cs typeface="Times New Roman" panose="02020603050405020304" pitchFamily="18" charset="0"/>
              </a:rPr>
              <a:t>말업시</a:t>
            </a:r>
            <a:r>
              <a:rPr lang="ko-KR" altLang="en-US" sz="1050" dirty="0">
                <a:latin typeface="Times New Roman" panose="02020603050405020304" pitchFamily="18" charset="0"/>
                <a:ea typeface="한컴바탕" panose="02030600000101010101" pitchFamily="18" charset="2"/>
                <a:cs typeface="Times New Roman" panose="02020603050405020304" pitchFamily="18" charset="0"/>
              </a:rPr>
              <a:t> </a:t>
            </a:r>
            <a:r>
              <a:rPr lang="ko-KR" altLang="en-US" sz="1050" dirty="0" err="1">
                <a:latin typeface="Times New Roman" panose="02020603050405020304" pitchFamily="18" charset="0"/>
                <a:ea typeface="한컴바탕" panose="02030600000101010101" pitchFamily="18" charset="2"/>
                <a:cs typeface="Times New Roman" panose="02020603050405020304" pitchFamily="18" charset="0"/>
              </a:rPr>
              <a:t>고히</a:t>
            </a:r>
            <a:r>
              <a:rPr lang="ko-KR" altLang="en-US" sz="1050" dirty="0">
                <a:latin typeface="Times New Roman" panose="02020603050405020304" pitchFamily="18" charset="0"/>
                <a:ea typeface="한컴바탕" panose="02030600000101010101" pitchFamily="18" charset="2"/>
                <a:cs typeface="Times New Roman" panose="02020603050405020304" pitchFamily="18" charset="0"/>
              </a:rPr>
              <a:t> </a:t>
            </a:r>
            <a:r>
              <a:rPr lang="ko-KR" altLang="en-US" sz="1050" dirty="0" err="1">
                <a:latin typeface="Times New Roman" panose="02020603050405020304" pitchFamily="18" charset="0"/>
                <a:ea typeface="한컴바탕" panose="02030600000101010101" pitchFamily="18" charset="2"/>
                <a:cs typeface="Times New Roman" panose="02020603050405020304" pitchFamily="18" charset="0"/>
              </a:rPr>
              <a:t>보내드리우리다</a:t>
            </a:r>
            <a:endParaRPr lang="en-US" sz="1050" dirty="0">
              <a:latin typeface="Times New Roman" panose="02020603050405020304" pitchFamily="18" charset="0"/>
              <a:ea typeface="맑은 고딕" panose="020B0503020000020004" pitchFamily="50" charset="-127"/>
              <a:cs typeface="Times New Roman" panose="02020603050405020304" pitchFamily="18" charset="0"/>
            </a:endParaRPr>
          </a:p>
          <a:p>
            <a:r>
              <a:rPr lang="ko-KR" altLang="en-US" sz="1050" dirty="0">
                <a:latin typeface="Times New Roman" panose="02020603050405020304" pitchFamily="18" charset="0"/>
                <a:ea typeface="한컴바탕" panose="02030600000101010101" pitchFamily="18" charset="2"/>
                <a:cs typeface="Times New Roman" panose="02020603050405020304" pitchFamily="18" charset="0"/>
              </a:rPr>
              <a:t> </a:t>
            </a:r>
            <a:endParaRPr lang="en-US" sz="1050" dirty="0">
              <a:latin typeface="Times New Roman" panose="02020603050405020304" pitchFamily="18" charset="0"/>
              <a:ea typeface="맑은 고딕" panose="020B0503020000020004" pitchFamily="50" charset="-127"/>
              <a:cs typeface="Times New Roman" panose="02020603050405020304" pitchFamily="18" charset="0"/>
            </a:endParaRPr>
          </a:p>
          <a:p>
            <a:r>
              <a:rPr lang="ko-KR" altLang="en-US" sz="1050" dirty="0" err="1">
                <a:latin typeface="Times New Roman" panose="02020603050405020304" pitchFamily="18" charset="0"/>
                <a:ea typeface="한컴바탕" panose="02030600000101010101" pitchFamily="18" charset="2"/>
                <a:cs typeface="Times New Roman" panose="02020603050405020304" pitchFamily="18" charset="0"/>
              </a:rPr>
              <a:t>寧邊에藥山</a:t>
            </a:r>
            <a:r>
              <a:rPr lang="ko-KR" altLang="en-US" sz="1050" dirty="0">
                <a:latin typeface="Times New Roman" panose="02020603050405020304" pitchFamily="18" charset="0"/>
                <a:ea typeface="한컴바탕" panose="02030600000101010101" pitchFamily="18" charset="2"/>
                <a:cs typeface="Times New Roman" panose="02020603050405020304" pitchFamily="18" charset="0"/>
              </a:rPr>
              <a:t> </a:t>
            </a:r>
            <a:endParaRPr lang="en-US" sz="1050" dirty="0">
              <a:latin typeface="Times New Roman" panose="02020603050405020304" pitchFamily="18" charset="0"/>
              <a:ea typeface="맑은 고딕" panose="020B0503020000020004" pitchFamily="50" charset="-127"/>
              <a:cs typeface="Times New Roman" panose="02020603050405020304" pitchFamily="18" charset="0"/>
            </a:endParaRPr>
          </a:p>
          <a:p>
            <a:r>
              <a:rPr lang="ko-KR" altLang="en-US" sz="1050" dirty="0" err="1">
                <a:latin typeface="Times New Roman" panose="02020603050405020304" pitchFamily="18" charset="0"/>
                <a:ea typeface="한컴바탕" panose="02030600000101010101" pitchFamily="18" charset="2"/>
                <a:cs typeface="Times New Roman" panose="02020603050405020304" pitchFamily="18" charset="0"/>
              </a:rPr>
              <a:t>진달내</a:t>
            </a:r>
            <a:r>
              <a:rPr lang="ko-KR" altLang="en-US" sz="1050" dirty="0">
                <a:latin typeface="Times New Roman" panose="02020603050405020304" pitchFamily="18" charset="0"/>
                <a:ea typeface="한컴바탕" panose="02030600000101010101" pitchFamily="18" charset="2"/>
                <a:cs typeface="Times New Roman" panose="02020603050405020304" pitchFamily="18" charset="0"/>
              </a:rPr>
              <a:t></a:t>
            </a:r>
            <a:endParaRPr lang="en-US" sz="1050" dirty="0">
              <a:latin typeface="Times New Roman" panose="02020603050405020304" pitchFamily="18" charset="0"/>
              <a:ea typeface="맑은 고딕" panose="020B0503020000020004" pitchFamily="50" charset="-127"/>
              <a:cs typeface="Times New Roman" panose="02020603050405020304" pitchFamily="18" charset="0"/>
            </a:endParaRPr>
          </a:p>
          <a:p>
            <a:r>
              <a:rPr lang="ko-KR" altLang="en-US" sz="1050" dirty="0">
                <a:latin typeface="Times New Roman" panose="02020603050405020304" pitchFamily="18" charset="0"/>
                <a:ea typeface="한컴바탕" panose="02030600000101010101" pitchFamily="18" charset="2"/>
                <a:cs typeface="Times New Roman" panose="02020603050405020304" pitchFamily="18" charset="0"/>
              </a:rPr>
              <a:t>아름다 </a:t>
            </a:r>
            <a:r>
              <a:rPr lang="ko-KR" altLang="en-US" sz="1050" dirty="0" err="1">
                <a:latin typeface="Times New Roman" panose="02020603050405020304" pitchFamily="18" charset="0"/>
                <a:ea typeface="한컴바탕" panose="02030600000101010101" pitchFamily="18" charset="2"/>
                <a:cs typeface="Times New Roman" panose="02020603050405020304" pitchFamily="18" charset="0"/>
              </a:rPr>
              <a:t>가실길에</a:t>
            </a:r>
            <a:r>
              <a:rPr lang="ko-KR" altLang="en-US" sz="1050" dirty="0">
                <a:latin typeface="Times New Roman" panose="02020603050405020304" pitchFamily="18" charset="0"/>
                <a:ea typeface="한컴바탕" panose="02030600000101010101" pitchFamily="18" charset="2"/>
                <a:cs typeface="Times New Roman" panose="02020603050405020304" pitchFamily="18" charset="0"/>
              </a:rPr>
              <a:t> </a:t>
            </a:r>
            <a:r>
              <a:rPr lang="ko-KR" altLang="en-US" sz="1050" dirty="0" err="1">
                <a:latin typeface="Times New Roman" panose="02020603050405020304" pitchFamily="18" charset="0"/>
                <a:ea typeface="한컴바탕" panose="02030600000101010101" pitchFamily="18" charset="2"/>
                <a:cs typeface="Times New Roman" panose="02020603050405020304" pitchFamily="18" charset="0"/>
              </a:rPr>
              <a:t>리우리다</a:t>
            </a:r>
            <a:endParaRPr lang="en-US" sz="1050" dirty="0">
              <a:latin typeface="Times New Roman" panose="02020603050405020304" pitchFamily="18" charset="0"/>
              <a:ea typeface="맑은 고딕" panose="020B0503020000020004" pitchFamily="50" charset="-127"/>
              <a:cs typeface="Times New Roman" panose="02020603050405020304" pitchFamily="18" charset="0"/>
            </a:endParaRPr>
          </a:p>
          <a:p>
            <a:r>
              <a:rPr lang="ko-KR" altLang="en-US" sz="1050" dirty="0">
                <a:latin typeface="Times New Roman" panose="02020603050405020304" pitchFamily="18" charset="0"/>
                <a:ea typeface="한컴바탕" panose="02030600000101010101" pitchFamily="18" charset="2"/>
                <a:cs typeface="Times New Roman" panose="02020603050405020304" pitchFamily="18" charset="0"/>
              </a:rPr>
              <a:t> </a:t>
            </a:r>
            <a:endParaRPr lang="en-US" sz="1050" dirty="0">
              <a:latin typeface="Times New Roman" panose="02020603050405020304" pitchFamily="18" charset="0"/>
              <a:ea typeface="맑은 고딕" panose="020B0503020000020004" pitchFamily="50" charset="-127"/>
              <a:cs typeface="Times New Roman" panose="02020603050405020304" pitchFamily="18" charset="0"/>
            </a:endParaRPr>
          </a:p>
          <a:p>
            <a:r>
              <a:rPr lang="ko-KR" altLang="en-US" sz="1050" dirty="0" err="1">
                <a:latin typeface="Times New Roman" panose="02020603050405020304" pitchFamily="18" charset="0"/>
                <a:ea typeface="한컴바탕" panose="02030600000101010101" pitchFamily="18" charset="2"/>
                <a:cs typeface="Times New Roman" panose="02020603050405020304" pitchFamily="18" charset="0"/>
              </a:rPr>
              <a:t>가시는거름거름</a:t>
            </a:r>
            <a:endParaRPr lang="en-US" sz="1050" dirty="0">
              <a:latin typeface="Times New Roman" panose="02020603050405020304" pitchFamily="18" charset="0"/>
              <a:ea typeface="맑은 고딕" panose="020B0503020000020004" pitchFamily="50" charset="-127"/>
              <a:cs typeface="Times New Roman" panose="02020603050405020304" pitchFamily="18" charset="0"/>
            </a:endParaRPr>
          </a:p>
          <a:p>
            <a:r>
              <a:rPr lang="ko-KR" altLang="en-US" sz="1050" dirty="0" err="1">
                <a:latin typeface="Times New Roman" panose="02020603050405020304" pitchFamily="18" charset="0"/>
                <a:ea typeface="한컴바탕" panose="02030600000101010101" pitchFamily="18" charset="2"/>
                <a:cs typeface="Times New Roman" panose="02020603050405020304" pitchFamily="18" charset="0"/>
              </a:rPr>
              <a:t>노힌그</a:t>
            </a:r>
            <a:r>
              <a:rPr lang="ko-KR" altLang="en-US" sz="1050" dirty="0">
                <a:latin typeface="Times New Roman" panose="02020603050405020304" pitchFamily="18" charset="0"/>
                <a:ea typeface="한컴바탕" panose="02030600000101010101" pitchFamily="18" charset="2"/>
                <a:cs typeface="Times New Roman" panose="02020603050405020304" pitchFamily="18" charset="0"/>
              </a:rPr>
              <a:t></a:t>
            </a:r>
            <a:r>
              <a:rPr lang="ko-KR" altLang="en-US" sz="1050" dirty="0" err="1">
                <a:latin typeface="Times New Roman" panose="02020603050405020304" pitchFamily="18" charset="0"/>
                <a:ea typeface="한컴바탕" panose="02030600000101010101" pitchFamily="18" charset="2"/>
                <a:cs typeface="Times New Roman" panose="02020603050405020304" pitchFamily="18" charset="0"/>
              </a:rPr>
              <a:t>츨</a:t>
            </a:r>
            <a:endParaRPr lang="en-US" sz="1050" dirty="0">
              <a:latin typeface="Times New Roman" panose="02020603050405020304" pitchFamily="18" charset="0"/>
              <a:ea typeface="맑은 고딕" panose="020B0503020000020004" pitchFamily="50" charset="-127"/>
              <a:cs typeface="Times New Roman" panose="02020603050405020304" pitchFamily="18" charset="0"/>
            </a:endParaRPr>
          </a:p>
          <a:p>
            <a:r>
              <a:rPr lang="ko-KR" altLang="en-US" sz="1050" dirty="0" err="1">
                <a:latin typeface="Times New Roman" panose="02020603050405020304" pitchFamily="18" charset="0"/>
                <a:ea typeface="한컴바탕" panose="02030600000101010101" pitchFamily="18" charset="2"/>
                <a:cs typeface="Times New Roman" panose="02020603050405020304" pitchFamily="18" charset="0"/>
              </a:rPr>
              <a:t>삽분히즈려밟고</a:t>
            </a:r>
            <a:r>
              <a:rPr lang="ko-KR" altLang="en-US" sz="1050" dirty="0">
                <a:latin typeface="Times New Roman" panose="02020603050405020304" pitchFamily="18" charset="0"/>
                <a:ea typeface="한컴바탕" panose="02030600000101010101" pitchFamily="18" charset="2"/>
                <a:cs typeface="Times New Roman" panose="02020603050405020304" pitchFamily="18" charset="0"/>
              </a:rPr>
              <a:t> 가시옵소서</a:t>
            </a:r>
            <a:endParaRPr lang="en-US" sz="1050" dirty="0">
              <a:latin typeface="Times New Roman" panose="02020603050405020304" pitchFamily="18" charset="0"/>
              <a:ea typeface="맑은 고딕" panose="020B0503020000020004" pitchFamily="50" charset="-127"/>
              <a:cs typeface="Times New Roman" panose="02020603050405020304" pitchFamily="18" charset="0"/>
            </a:endParaRPr>
          </a:p>
          <a:p>
            <a:r>
              <a:rPr lang="ko-KR" altLang="en-US" sz="1050" dirty="0">
                <a:latin typeface="Times New Roman" panose="02020603050405020304" pitchFamily="18" charset="0"/>
                <a:ea typeface="한컴바탕" panose="02030600000101010101" pitchFamily="18" charset="2"/>
                <a:cs typeface="Times New Roman" panose="02020603050405020304" pitchFamily="18" charset="0"/>
              </a:rPr>
              <a:t> </a:t>
            </a:r>
            <a:endParaRPr lang="en-US" sz="1050" dirty="0">
              <a:latin typeface="Times New Roman" panose="02020603050405020304" pitchFamily="18" charset="0"/>
              <a:ea typeface="맑은 고딕" panose="020B0503020000020004" pitchFamily="50" charset="-127"/>
              <a:cs typeface="Times New Roman" panose="02020603050405020304" pitchFamily="18" charset="0"/>
            </a:endParaRPr>
          </a:p>
          <a:p>
            <a:r>
              <a:rPr lang="ko-KR" altLang="en-US" sz="1050" dirty="0">
                <a:latin typeface="Times New Roman" panose="02020603050405020304" pitchFamily="18" charset="0"/>
                <a:ea typeface="한컴바탕" panose="02030600000101010101" pitchFamily="18" charset="2"/>
                <a:cs typeface="Times New Roman" panose="02020603050405020304" pitchFamily="18" charset="0"/>
              </a:rPr>
              <a:t>나보기가 역겨워</a:t>
            </a:r>
            <a:endParaRPr lang="en-US" sz="1050" dirty="0">
              <a:latin typeface="Times New Roman" panose="02020603050405020304" pitchFamily="18" charset="0"/>
              <a:ea typeface="맑은 고딕" panose="020B0503020000020004" pitchFamily="50" charset="-127"/>
              <a:cs typeface="Times New Roman" panose="02020603050405020304" pitchFamily="18" charset="0"/>
            </a:endParaRPr>
          </a:p>
          <a:p>
            <a:r>
              <a:rPr lang="ko-KR" altLang="en-US" sz="1050" dirty="0">
                <a:latin typeface="Times New Roman" panose="02020603050405020304" pitchFamily="18" charset="0"/>
                <a:ea typeface="한컴바탕" panose="02030600000101010101" pitchFamily="18" charset="2"/>
                <a:cs typeface="Times New Roman" panose="02020603050405020304" pitchFamily="18" charset="0"/>
              </a:rPr>
              <a:t>가실에는</a:t>
            </a:r>
            <a:endParaRPr lang="en-US" sz="1050" dirty="0">
              <a:latin typeface="Times New Roman" panose="02020603050405020304" pitchFamily="18" charset="0"/>
              <a:ea typeface="맑은 고딕" panose="020B0503020000020004" pitchFamily="50" charset="-127"/>
              <a:cs typeface="Times New Roman" panose="02020603050405020304" pitchFamily="18" charset="0"/>
            </a:endParaRPr>
          </a:p>
          <a:p>
            <a:r>
              <a:rPr lang="ko-KR" altLang="en-US" sz="1050" dirty="0" err="1">
                <a:latin typeface="Times New Roman" panose="02020603050405020304" pitchFamily="18" charset="0"/>
                <a:ea typeface="한컴바탕" panose="02030600000101010101" pitchFamily="18" charset="2"/>
                <a:cs typeface="Times New Roman" panose="02020603050405020304" pitchFamily="18" charset="0"/>
              </a:rPr>
              <a:t>죽어도아니</a:t>
            </a:r>
            <a:r>
              <a:rPr lang="ko-KR" altLang="en-US" sz="1050" dirty="0">
                <a:latin typeface="Times New Roman" panose="02020603050405020304" pitchFamily="18" charset="0"/>
                <a:ea typeface="한컴바탕" panose="02030600000101010101" pitchFamily="18" charset="2"/>
                <a:cs typeface="Times New Roman" panose="02020603050405020304" pitchFamily="18" charset="0"/>
              </a:rPr>
              <a:t> </a:t>
            </a:r>
            <a:r>
              <a:rPr lang="ko-KR" altLang="en-US" sz="1050" dirty="0" err="1">
                <a:latin typeface="Times New Roman" panose="02020603050405020304" pitchFamily="18" charset="0"/>
                <a:ea typeface="한컴바탕" panose="02030600000101010101" pitchFamily="18" charset="2"/>
                <a:cs typeface="Times New Roman" panose="02020603050405020304" pitchFamily="18" charset="0"/>
              </a:rPr>
              <a:t>눈물흘니우리다</a:t>
            </a:r>
            <a:endParaRPr lang="en-US" sz="1050" dirty="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 name="TextBox 11"/>
          <p:cNvSpPr txBox="1"/>
          <p:nvPr/>
        </p:nvSpPr>
        <p:spPr>
          <a:xfrm>
            <a:off x="439130" y="1057941"/>
            <a:ext cx="2514601" cy="2554545"/>
          </a:xfrm>
          <a:prstGeom prst="rect">
            <a:avLst/>
          </a:prstGeom>
          <a:noFill/>
        </p:spPr>
        <p:txBody>
          <a:bodyPr wrap="square" rtlCol="0">
            <a:spAutoFit/>
          </a:bodyPr>
          <a:lstStyle/>
          <a:p>
            <a:pPr marL="0" lvl="1"/>
            <a:r>
              <a:rPr lang="en-US" sz="1400" baseline="30000" dirty="0">
                <a:latin typeface="HelveticaNeueLT Std Cn" panose="020B0506030502030204" pitchFamily="34" charset="0"/>
              </a:rPr>
              <a:t>516524580445236598821310131045208483724459244032325066944200508921310440324989260031506404571613104756850629498843244256551763248372452364630047532508644753245796131013106383937002506403427723665321310516524580445236598821310505004749260017457963244032498924460050640326026247532508644753245796131013104403249884457164414447492441444749213104543255180445365988252776131049341485165517651592471404815944256324403249884507414954849436131013104520848372445924403232506694420050892131044032498926003150640457161310514535061246020505004576832455764793255128457685086447532457960</a:t>
            </a:r>
          </a:p>
          <a:p>
            <a:endParaRPr lang="en-US" sz="2000" dirty="0">
              <a:latin typeface="HelveticaNeueLT Std Cn" panose="020B0506030502030204" pitchFamily="34" charset="0"/>
            </a:endParaRPr>
          </a:p>
        </p:txBody>
      </p:sp>
    </p:spTree>
    <p:extLst>
      <p:ext uri="{BB962C8B-B14F-4D97-AF65-F5344CB8AC3E}">
        <p14:creationId xmlns:p14="http://schemas.microsoft.com/office/powerpoint/2010/main" val="718238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57179" y="682807"/>
            <a:ext cx="5719005" cy="523220"/>
          </a:xfrm>
          <a:prstGeom prst="rect">
            <a:avLst/>
          </a:prstGeom>
          <a:noFill/>
        </p:spPr>
        <p:txBody>
          <a:bodyPr wrap="square" rtlCol="0">
            <a:spAutoFit/>
          </a:bodyPr>
          <a:lstStyle/>
          <a:p>
            <a:pPr>
              <a:spcAft>
                <a:spcPts val="600"/>
              </a:spcAft>
            </a:pPr>
            <a:r>
              <a:rPr lang="en-US" sz="2800" spc="300" dirty="0">
                <a:latin typeface="HelveticaNeueLT Std Cn" panose="020B0506030502030204" pitchFamily="34" charset="0"/>
              </a:rPr>
              <a:t>Modeling | </a:t>
            </a:r>
            <a:r>
              <a:rPr lang="en-US" sz="2800" spc="300" dirty="0">
                <a:solidFill>
                  <a:schemeClr val="accent2"/>
                </a:solidFill>
                <a:latin typeface="HelveticaNeueLT Std Cn" panose="020B0506030502030204" pitchFamily="34" charset="0"/>
              </a:rPr>
              <a:t>Poems as Landscape</a:t>
            </a:r>
            <a:endParaRPr lang="en-US" sz="2800" spc="300" dirty="0">
              <a:latin typeface="HelveticaNeueLT Std Cn" panose="020B050603050203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5667"/>
          <a:stretch/>
        </p:blipFill>
        <p:spPr>
          <a:xfrm>
            <a:off x="1688123" y="1422389"/>
            <a:ext cx="9673883" cy="5133156"/>
          </a:xfrm>
          <a:prstGeom prst="rect">
            <a:avLst/>
          </a:prstGeom>
        </p:spPr>
      </p:pic>
    </p:spTree>
    <p:extLst>
      <p:ext uri="{BB962C8B-B14F-4D97-AF65-F5344CB8AC3E}">
        <p14:creationId xmlns:p14="http://schemas.microsoft.com/office/powerpoint/2010/main" val="3356081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 b="6478"/>
          <a:stretch/>
        </p:blipFill>
        <p:spPr>
          <a:xfrm>
            <a:off x="1688122" y="1422388"/>
            <a:ext cx="9673884" cy="5089032"/>
          </a:xfrm>
          <a:prstGeom prst="rect">
            <a:avLst/>
          </a:prstGeom>
        </p:spPr>
      </p:pic>
      <p:sp>
        <p:nvSpPr>
          <p:cNvPr id="2" name="TextBox 1"/>
          <p:cNvSpPr txBox="1"/>
          <p:nvPr/>
        </p:nvSpPr>
        <p:spPr>
          <a:xfrm>
            <a:off x="5957179" y="682807"/>
            <a:ext cx="5719005" cy="523220"/>
          </a:xfrm>
          <a:prstGeom prst="rect">
            <a:avLst/>
          </a:prstGeom>
          <a:noFill/>
        </p:spPr>
        <p:txBody>
          <a:bodyPr wrap="square" rtlCol="0">
            <a:spAutoFit/>
          </a:bodyPr>
          <a:lstStyle/>
          <a:p>
            <a:pPr>
              <a:spcAft>
                <a:spcPts val="600"/>
              </a:spcAft>
            </a:pPr>
            <a:r>
              <a:rPr lang="en-US" sz="2800" spc="300" dirty="0">
                <a:latin typeface="HelveticaNeueLT Std Cn" panose="020B0506030502030204" pitchFamily="34" charset="0"/>
              </a:rPr>
              <a:t>Modeling | </a:t>
            </a:r>
            <a:r>
              <a:rPr lang="en-US" sz="2800" spc="300" dirty="0">
                <a:solidFill>
                  <a:schemeClr val="accent2"/>
                </a:solidFill>
                <a:latin typeface="HelveticaNeueLT Std Cn" panose="020B0506030502030204" pitchFamily="34" charset="0"/>
              </a:rPr>
              <a:t>Poems as Landscape</a:t>
            </a:r>
            <a:endParaRPr lang="en-US" sz="2800" spc="300" dirty="0">
              <a:latin typeface="HelveticaNeueLT Std Cn" panose="020B0506030502030204" pitchFamily="34" charset="0"/>
            </a:endParaRPr>
          </a:p>
        </p:txBody>
      </p:sp>
    </p:spTree>
    <p:extLst>
      <p:ext uri="{BB962C8B-B14F-4D97-AF65-F5344CB8AC3E}">
        <p14:creationId xmlns:p14="http://schemas.microsoft.com/office/powerpoint/2010/main" val="1690090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A6785B-831E-42E4-A1B2-D37E62574374}"/>
              </a:ext>
            </a:extLst>
          </p:cNvPr>
          <p:cNvSpPr/>
          <p:nvPr/>
        </p:nvSpPr>
        <p:spPr>
          <a:xfrm>
            <a:off x="1256790" y="3439793"/>
            <a:ext cx="9770491" cy="2246769"/>
          </a:xfrm>
          <a:prstGeom prst="rect">
            <a:avLst/>
          </a:prstGeom>
        </p:spPr>
        <p:txBody>
          <a:bodyPr wrap="square">
            <a:spAutoFit/>
          </a:bodyPr>
          <a:lstStyle/>
          <a:p>
            <a:r>
              <a:rPr lang="en-US" sz="2000" b="1" dirty="0"/>
              <a:t>Etymology: </a:t>
            </a:r>
            <a:r>
              <a:rPr lang="en-US" sz="2000" dirty="0"/>
              <a:t>&lt; classical Latin </a:t>
            </a:r>
            <a:r>
              <a:rPr lang="en-US" sz="2000" i="1" dirty="0" err="1">
                <a:solidFill>
                  <a:srgbClr val="FF0000"/>
                </a:solidFill>
              </a:rPr>
              <a:t>creāt</a:t>
            </a:r>
            <a:r>
              <a:rPr lang="en-US" sz="2000" i="1" dirty="0">
                <a:solidFill>
                  <a:srgbClr val="FF0000"/>
                </a:solidFill>
              </a:rPr>
              <a:t>-</a:t>
            </a:r>
            <a:r>
              <a:rPr lang="en-US" sz="2000" dirty="0"/>
              <a:t>, past participial stem (see </a:t>
            </a:r>
            <a:r>
              <a:rPr lang="en-US" sz="2000" cap="small" dirty="0">
                <a:hlinkClick r:id="rId2"/>
              </a:rPr>
              <a:t>-ate</a:t>
            </a:r>
            <a:r>
              <a:rPr lang="en-US" sz="2000" dirty="0">
                <a:hlinkClick r:id="rId2"/>
              </a:rPr>
              <a:t> </a:t>
            </a:r>
            <a:r>
              <a:rPr lang="en-US" sz="2000" i="1" dirty="0">
                <a:hlinkClick r:id="rId2"/>
              </a:rPr>
              <a:t>suffix</a:t>
            </a:r>
            <a:r>
              <a:rPr lang="en-US" sz="2000" i="1" baseline="30000" dirty="0">
                <a:hlinkClick r:id="rId2"/>
              </a:rPr>
              <a:t>3</a:t>
            </a:r>
            <a:r>
              <a:rPr lang="en-US" sz="2000" dirty="0"/>
              <a:t>) </a:t>
            </a:r>
            <a:r>
              <a:rPr lang="en-US" sz="2000" dirty="0">
                <a:solidFill>
                  <a:srgbClr val="FF0000"/>
                </a:solidFill>
              </a:rPr>
              <a:t>of </a:t>
            </a:r>
            <a:r>
              <a:rPr lang="en-US" sz="2000" i="1" dirty="0" err="1">
                <a:solidFill>
                  <a:srgbClr val="FF0000"/>
                </a:solidFill>
              </a:rPr>
              <a:t>creāre</a:t>
            </a:r>
            <a:r>
              <a:rPr lang="en-US" sz="2000" dirty="0">
                <a:solidFill>
                  <a:srgbClr val="FF0000"/>
                </a:solidFill>
              </a:rPr>
              <a:t> to procreate</a:t>
            </a:r>
            <a:r>
              <a:rPr lang="en-US" sz="2000" dirty="0"/>
              <a:t>, (of males</a:t>
            </a:r>
            <a:r>
              <a:rPr lang="en-US" sz="2000" dirty="0">
                <a:solidFill>
                  <a:srgbClr val="FF0000"/>
                </a:solidFill>
              </a:rPr>
              <a:t>) to beget</a:t>
            </a:r>
            <a:r>
              <a:rPr lang="en-US" sz="2000" dirty="0"/>
              <a:t>, (of females</a:t>
            </a:r>
            <a:r>
              <a:rPr lang="en-US" sz="2000" dirty="0">
                <a:solidFill>
                  <a:srgbClr val="FF0000"/>
                </a:solidFill>
              </a:rPr>
              <a:t>) to give birth</a:t>
            </a:r>
            <a:r>
              <a:rPr lang="en-US" sz="2000" dirty="0"/>
              <a:t>, (of God, Nature, etc.) </a:t>
            </a:r>
            <a:r>
              <a:rPr lang="en-US" sz="2000" dirty="0">
                <a:solidFill>
                  <a:srgbClr val="FF0000"/>
                </a:solidFill>
              </a:rPr>
              <a:t>to bring into being, to produce, to bring about, cause, to appoint. Compare Anglo-Norman </a:t>
            </a:r>
            <a:r>
              <a:rPr lang="en-US" sz="2000" i="1" dirty="0" err="1">
                <a:solidFill>
                  <a:srgbClr val="FF0000"/>
                </a:solidFill>
              </a:rPr>
              <a:t>creer</a:t>
            </a:r>
            <a:r>
              <a:rPr lang="en-US" sz="2000" dirty="0">
                <a:solidFill>
                  <a:srgbClr val="FF0000"/>
                </a:solidFill>
              </a:rPr>
              <a:t> , </a:t>
            </a:r>
            <a:r>
              <a:rPr lang="en-US" sz="2000" i="1" dirty="0">
                <a:solidFill>
                  <a:srgbClr val="FF0000"/>
                </a:solidFill>
              </a:rPr>
              <a:t>crier</a:t>
            </a:r>
            <a:r>
              <a:rPr lang="en-US" sz="2000" dirty="0">
                <a:solidFill>
                  <a:srgbClr val="FF0000"/>
                </a:solidFill>
              </a:rPr>
              <a:t> to create from nothing, to produce</a:t>
            </a:r>
            <a:r>
              <a:rPr lang="en-US" sz="2000" dirty="0"/>
              <a:t>, </a:t>
            </a:r>
            <a:r>
              <a:rPr lang="en-US" sz="1200" dirty="0"/>
              <a:t>make (12th cent. in Old French), to appoint or nominate (someone to a role, office, etc.) (early 14th cent.), and also Old Occitan </a:t>
            </a:r>
            <a:r>
              <a:rPr lang="en-US" sz="1200" i="1" dirty="0" err="1"/>
              <a:t>criar</a:t>
            </a:r>
            <a:r>
              <a:rPr lang="en-US" sz="1200" dirty="0"/>
              <a:t> , Catalan </a:t>
            </a:r>
            <a:r>
              <a:rPr lang="en-US" sz="1200" i="1" dirty="0" err="1"/>
              <a:t>crear</a:t>
            </a:r>
            <a:r>
              <a:rPr lang="en-US" sz="1200" dirty="0"/>
              <a:t> (14th cent.), Spanish </a:t>
            </a:r>
            <a:r>
              <a:rPr lang="en-US" sz="1200" i="1" dirty="0" err="1"/>
              <a:t>criar</a:t>
            </a:r>
            <a:r>
              <a:rPr lang="en-US" sz="1200" dirty="0"/>
              <a:t> (11th cent.; now only in spec. sense ‘to bring up, to raise’), </a:t>
            </a:r>
            <a:r>
              <a:rPr lang="en-US" sz="1200" i="1" dirty="0" err="1"/>
              <a:t>crear</a:t>
            </a:r>
            <a:r>
              <a:rPr lang="en-US" sz="1200" dirty="0"/>
              <a:t> (13th cent.), Portuguese </a:t>
            </a:r>
            <a:r>
              <a:rPr lang="en-US" sz="1200" i="1" dirty="0" err="1"/>
              <a:t>criar</a:t>
            </a:r>
            <a:r>
              <a:rPr lang="en-US" sz="1200" dirty="0"/>
              <a:t> (11th cent.), Italian </a:t>
            </a:r>
            <a:r>
              <a:rPr lang="en-US" sz="1200" i="1" dirty="0" err="1"/>
              <a:t>creare</a:t>
            </a:r>
            <a:r>
              <a:rPr lang="en-US" sz="1200" dirty="0"/>
              <a:t> (13th cent.). Compare </a:t>
            </a:r>
            <a:r>
              <a:rPr lang="en-US" sz="1200" cap="small" dirty="0">
                <a:hlinkClick r:id="rId3"/>
              </a:rPr>
              <a:t>create</a:t>
            </a:r>
            <a:r>
              <a:rPr lang="en-US" sz="1200" dirty="0">
                <a:hlinkClick r:id="rId3"/>
              </a:rPr>
              <a:t> </a:t>
            </a:r>
            <a:r>
              <a:rPr lang="en-US" sz="1200" i="1" dirty="0" err="1">
                <a:hlinkClick r:id="rId3"/>
              </a:rPr>
              <a:t>adj.</a:t>
            </a:r>
            <a:r>
              <a:rPr lang="en-US" sz="1200" dirty="0" err="1"/>
              <a:t>In</a:t>
            </a:r>
            <a:r>
              <a:rPr lang="en-US" sz="1200" dirty="0"/>
              <a:t> Middle English chiefly as past participle, usually in uninflected form, although sometimes with </a:t>
            </a:r>
            <a:r>
              <a:rPr lang="en-US" sz="1200" i="1" dirty="0"/>
              <a:t>-ed</a:t>
            </a:r>
            <a:r>
              <a:rPr lang="en-US" sz="1200" dirty="0"/>
              <a:t> . See quot. </a:t>
            </a:r>
            <a:r>
              <a:rPr lang="en-US" sz="1200" dirty="0">
                <a:hlinkClick r:id="rId4"/>
              </a:rPr>
              <a:t>?1457 at sense 2a</a:t>
            </a:r>
            <a:r>
              <a:rPr lang="en-US" sz="1200" dirty="0"/>
              <a:t> for an isolated Middle English use of the present stem (as infinitive, in a periphrastic past construction with </a:t>
            </a:r>
            <a:r>
              <a:rPr lang="en-US" sz="1200" cap="small" dirty="0">
                <a:hlinkClick r:id="rId5"/>
              </a:rPr>
              <a:t>do</a:t>
            </a:r>
            <a:r>
              <a:rPr lang="en-US" sz="1200" dirty="0">
                <a:hlinkClick r:id="rId5"/>
              </a:rPr>
              <a:t> </a:t>
            </a:r>
            <a:r>
              <a:rPr lang="en-US" sz="1200" i="1" dirty="0">
                <a:hlinkClick r:id="rId5"/>
              </a:rPr>
              <a:t>v.</a:t>
            </a:r>
            <a:r>
              <a:rPr lang="en-US" sz="1200" dirty="0"/>
              <a:t>). Uninflected past tense forms are found occasionally in Middle English (compare quot. </a:t>
            </a:r>
            <a:r>
              <a:rPr lang="en-US" sz="1200" dirty="0">
                <a:hlinkClick r:id="rId6"/>
              </a:rPr>
              <a:t>?</a:t>
            </a:r>
            <a:r>
              <a:rPr lang="en-US" sz="1200" i="1" dirty="0">
                <a:hlinkClick r:id="rId6"/>
              </a:rPr>
              <a:t>a</a:t>
            </a:r>
            <a:r>
              <a:rPr lang="en-US" sz="1200" dirty="0">
                <a:hlinkClick r:id="rId6"/>
              </a:rPr>
              <a:t>1475 at sense 2a</a:t>
            </a:r>
            <a:r>
              <a:rPr lang="en-US" sz="1200" dirty="0"/>
              <a:t>), and past tense forms in </a:t>
            </a:r>
            <a:r>
              <a:rPr lang="en-US" sz="1200" i="1" dirty="0"/>
              <a:t>-ed</a:t>
            </a:r>
            <a:r>
              <a:rPr lang="en-US" sz="1200" dirty="0"/>
              <a:t> are found from the 16th cent.</a:t>
            </a:r>
          </a:p>
        </p:txBody>
      </p:sp>
      <p:sp>
        <p:nvSpPr>
          <p:cNvPr id="3" name="Rectangle 2">
            <a:extLst>
              <a:ext uri="{FF2B5EF4-FFF2-40B4-BE49-F238E27FC236}">
                <a16:creationId xmlns:a16="http://schemas.microsoft.com/office/drawing/2014/main" id="{6F372227-ABB6-45FB-82F5-200EE80AAFB1}"/>
              </a:ext>
            </a:extLst>
          </p:cNvPr>
          <p:cNvSpPr/>
          <p:nvPr/>
        </p:nvSpPr>
        <p:spPr>
          <a:xfrm>
            <a:off x="1302510" y="950377"/>
            <a:ext cx="1415772" cy="461665"/>
          </a:xfrm>
          <a:prstGeom prst="rect">
            <a:avLst/>
          </a:prstGeom>
        </p:spPr>
        <p:txBody>
          <a:bodyPr wrap="none">
            <a:spAutoFit/>
          </a:bodyPr>
          <a:lstStyle/>
          <a:p>
            <a:r>
              <a:rPr lang="en-US" sz="2400" dirty="0">
                <a:solidFill>
                  <a:srgbClr val="CC2127"/>
                </a:solidFill>
                <a:latin typeface="Georgia" panose="02040502050405020303" pitchFamily="18" charset="0"/>
              </a:rPr>
              <a:t>create, </a:t>
            </a:r>
            <a:r>
              <a:rPr lang="en-US" sz="2400" i="1" dirty="0">
                <a:solidFill>
                  <a:srgbClr val="CC2127"/>
                </a:solidFill>
                <a:latin typeface="Georgia" panose="02040502050405020303" pitchFamily="18" charset="0"/>
              </a:rPr>
              <a:t>v.</a:t>
            </a:r>
            <a:endParaRPr lang="en-US" sz="2400" b="0" i="0" dirty="0">
              <a:solidFill>
                <a:srgbClr val="CC2127"/>
              </a:solidFill>
              <a:effectLst/>
              <a:latin typeface="Georgia" panose="02040502050405020303" pitchFamily="18" charset="0"/>
            </a:endParaRPr>
          </a:p>
        </p:txBody>
      </p:sp>
      <p:sp>
        <p:nvSpPr>
          <p:cNvPr id="4" name="Rectangle 3">
            <a:extLst>
              <a:ext uri="{FF2B5EF4-FFF2-40B4-BE49-F238E27FC236}">
                <a16:creationId xmlns:a16="http://schemas.microsoft.com/office/drawing/2014/main" id="{70BD51E4-F460-42B0-966F-62CCCC1908A5}"/>
              </a:ext>
            </a:extLst>
          </p:cNvPr>
          <p:cNvSpPr/>
          <p:nvPr/>
        </p:nvSpPr>
        <p:spPr>
          <a:xfrm>
            <a:off x="1302510" y="2102752"/>
            <a:ext cx="10159239" cy="646331"/>
          </a:xfrm>
          <a:prstGeom prst="rect">
            <a:avLst/>
          </a:prstGeom>
        </p:spPr>
        <p:txBody>
          <a:bodyPr wrap="square">
            <a:spAutoFit/>
          </a:bodyPr>
          <a:lstStyle/>
          <a:p>
            <a:r>
              <a:rPr lang="en-US" b="1" dirty="0">
                <a:solidFill>
                  <a:srgbClr val="333333"/>
                </a:solidFill>
                <a:latin typeface="Georgia" panose="02040502050405020303" pitchFamily="18" charset="0"/>
              </a:rPr>
              <a:t>1.</a:t>
            </a:r>
            <a:r>
              <a:rPr lang="en-US" dirty="0">
                <a:solidFill>
                  <a:srgbClr val="333333"/>
                </a:solidFill>
                <a:latin typeface="Georgia" panose="02040502050405020303" pitchFamily="18" charset="0"/>
              </a:rPr>
              <a:t> Of a divine being or natural agency.</a:t>
            </a:r>
            <a:endParaRPr lang="en-US" b="1" dirty="0">
              <a:solidFill>
                <a:srgbClr val="333333"/>
              </a:solidFill>
              <a:latin typeface="Arial" panose="020B0604020202020204" pitchFamily="34" charset="0"/>
            </a:endParaRPr>
          </a:p>
          <a:p>
            <a:r>
              <a:rPr lang="en-US" b="1" dirty="0">
                <a:solidFill>
                  <a:srgbClr val="333333"/>
                </a:solidFill>
                <a:latin typeface="Georgia" panose="02040502050405020303" pitchFamily="18" charset="0"/>
              </a:rPr>
              <a:t>a.</a:t>
            </a:r>
            <a:r>
              <a:rPr lang="en-US" dirty="0">
                <a:solidFill>
                  <a:srgbClr val="333333"/>
                </a:solidFill>
                <a:latin typeface="Georgia" panose="02040502050405020303" pitchFamily="18" charset="0"/>
              </a:rPr>
              <a:t> </a:t>
            </a:r>
            <a:r>
              <a:rPr lang="en-US" i="1" dirty="0">
                <a:solidFill>
                  <a:srgbClr val="333333"/>
                </a:solidFill>
                <a:latin typeface="Georgia" panose="02040502050405020303" pitchFamily="18" charset="0"/>
              </a:rPr>
              <a:t>transitive</a:t>
            </a:r>
            <a:r>
              <a:rPr lang="en-US" dirty="0">
                <a:solidFill>
                  <a:srgbClr val="333333"/>
                </a:solidFill>
                <a:latin typeface="Georgia" panose="02040502050405020303" pitchFamily="18" charset="0"/>
              </a:rPr>
              <a:t>. </a:t>
            </a:r>
            <a:r>
              <a:rPr lang="en-US" b="1" dirty="0">
                <a:solidFill>
                  <a:srgbClr val="333333"/>
                </a:solidFill>
                <a:latin typeface="Georgia" panose="02040502050405020303" pitchFamily="18" charset="0"/>
              </a:rPr>
              <a:t>To bring into being, cause to exist</a:t>
            </a:r>
            <a:r>
              <a:rPr lang="en-US" dirty="0">
                <a:solidFill>
                  <a:srgbClr val="333333"/>
                </a:solidFill>
                <a:latin typeface="Georgia" panose="02040502050405020303" pitchFamily="18" charset="0"/>
              </a:rPr>
              <a:t>; </a:t>
            </a:r>
            <a:r>
              <a:rPr lang="en-US" i="1" dirty="0">
                <a:solidFill>
                  <a:srgbClr val="333333"/>
                </a:solidFill>
                <a:latin typeface="Georgia" panose="02040502050405020303" pitchFamily="18" charset="0"/>
              </a:rPr>
              <a:t>esp.</a:t>
            </a:r>
            <a:r>
              <a:rPr lang="en-US" dirty="0">
                <a:solidFill>
                  <a:srgbClr val="333333"/>
                </a:solidFill>
                <a:latin typeface="Georgia" panose="02040502050405020303" pitchFamily="18" charset="0"/>
              </a:rPr>
              <a:t> to produce where nothing was before.</a:t>
            </a:r>
            <a:endParaRPr lang="en-US" b="0" i="0" dirty="0">
              <a:solidFill>
                <a:srgbClr val="333333"/>
              </a:solidFill>
              <a:effectLst/>
              <a:latin typeface="Georgia" panose="02040502050405020303" pitchFamily="18" charset="0"/>
            </a:endParaRPr>
          </a:p>
        </p:txBody>
      </p:sp>
    </p:spTree>
    <p:extLst>
      <p:ext uri="{BB962C8B-B14F-4D97-AF65-F5344CB8AC3E}">
        <p14:creationId xmlns:p14="http://schemas.microsoft.com/office/powerpoint/2010/main" val="3375889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14-12-08_10-59-13">
            <a:hlinkClick r:id="" action="ppaction://media"/>
          </p:cNvPr>
          <p:cNvPicPr>
            <a:picLocks noChangeAspect="1"/>
          </p:cNvPicPr>
          <p:nvPr>
            <a:videoFile r:link="rId1"/>
            <p:extLst>
              <p:ext uri="{DAA4B4D4-6D71-4841-9C94-3DE7FCFB9230}">
                <p14:media xmlns:p14="http://schemas.microsoft.com/office/powerpoint/2010/main" r:embed="rId2">
                  <p14:trim st="119902" end="3970"/>
                </p14:media>
              </p:ext>
            </p:extLst>
          </p:nvPr>
        </p:nvPicPr>
        <p:blipFill>
          <a:blip r:embed="rId4"/>
          <a:stretch>
            <a:fillRect/>
          </a:stretch>
        </p:blipFill>
        <p:spPr>
          <a:xfrm>
            <a:off x="1" y="0"/>
            <a:ext cx="9097108" cy="6845412"/>
          </a:xfrm>
          <a:prstGeom prst="rect">
            <a:avLst/>
          </a:prstGeom>
        </p:spPr>
      </p:pic>
      <p:grpSp>
        <p:nvGrpSpPr>
          <p:cNvPr id="6" name="Group 5"/>
          <p:cNvGrpSpPr/>
          <p:nvPr/>
        </p:nvGrpSpPr>
        <p:grpSpPr>
          <a:xfrm>
            <a:off x="2735682" y="1091276"/>
            <a:ext cx="8095147" cy="1292313"/>
            <a:chOff x="2735682" y="1091276"/>
            <a:chExt cx="8095147" cy="1292313"/>
          </a:xfrm>
        </p:grpSpPr>
        <p:sp>
          <p:nvSpPr>
            <p:cNvPr id="4" name="Rectangle 3"/>
            <p:cNvSpPr/>
            <p:nvPr/>
          </p:nvSpPr>
          <p:spPr>
            <a:xfrm>
              <a:off x="2735682" y="1091276"/>
              <a:ext cx="8095147" cy="615553"/>
            </a:xfrm>
            <a:prstGeom prst="rect">
              <a:avLst/>
            </a:prstGeom>
            <a:noFill/>
          </p:spPr>
          <p:txBody>
            <a:bodyPr wrap="square">
              <a:spAutoFit/>
            </a:bodyPr>
            <a:lstStyle/>
            <a:p>
              <a:r>
                <a:rPr lang="en-US" sz="3400" spc="850" dirty="0">
                  <a:solidFill>
                    <a:schemeClr val="accent2">
                      <a:lumMod val="50000"/>
                    </a:schemeClr>
                  </a:solidFill>
                  <a:latin typeface="HelveticaNeueLT Std Med Cn" panose="020B0606030502030204"/>
                </a:rPr>
                <a:t>Republishing Poetry</a:t>
              </a:r>
            </a:p>
          </p:txBody>
        </p:sp>
        <p:sp>
          <p:nvSpPr>
            <p:cNvPr id="5" name="Rectangle 4"/>
            <p:cNvSpPr/>
            <p:nvPr/>
          </p:nvSpPr>
          <p:spPr>
            <a:xfrm>
              <a:off x="4156297" y="1737258"/>
              <a:ext cx="4083732" cy="646331"/>
            </a:xfrm>
            <a:prstGeom prst="rect">
              <a:avLst/>
            </a:prstGeom>
          </p:spPr>
          <p:txBody>
            <a:bodyPr wrap="square">
              <a:spAutoFit/>
            </a:bodyPr>
            <a:lstStyle/>
            <a:p>
              <a:pPr>
                <a:spcAft>
                  <a:spcPts val="400"/>
                </a:spcAft>
              </a:pPr>
              <a:r>
                <a:rPr lang="en-US" spc="550" dirty="0">
                  <a:solidFill>
                    <a:schemeClr val="tx1">
                      <a:lumMod val="95000"/>
                      <a:lumOff val="5000"/>
                    </a:schemeClr>
                  </a:solidFill>
                  <a:latin typeface="HelveticaNeueLT Std Med Cn" panose="020B0606030502030204" pitchFamily="34" charset="0"/>
                </a:rPr>
                <a:t>“Azaleas” as traversable terrain</a:t>
              </a:r>
            </a:p>
          </p:txBody>
        </p:sp>
      </p:grpSp>
    </p:spTree>
    <p:extLst>
      <p:ext uri="{BB962C8B-B14F-4D97-AF65-F5344CB8AC3E}">
        <p14:creationId xmlns:p14="http://schemas.microsoft.com/office/powerpoint/2010/main" val="127833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16560" y="-1900141"/>
            <a:ext cx="15680899" cy="10386050"/>
            <a:chOff x="-2805545" y="-2966941"/>
            <a:chExt cx="15680899" cy="1038605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5545" y="-2966941"/>
              <a:ext cx="15680899" cy="10386050"/>
            </a:xfrm>
            <a:prstGeom prst="rect">
              <a:avLst/>
            </a:prstGeom>
          </p:spPr>
        </p:pic>
        <p:sp>
          <p:nvSpPr>
            <p:cNvPr id="5" name="Rectangle 4"/>
            <p:cNvSpPr/>
            <p:nvPr/>
          </p:nvSpPr>
          <p:spPr>
            <a:xfrm>
              <a:off x="520021" y="751339"/>
              <a:ext cx="8095147" cy="615553"/>
            </a:xfrm>
            <a:prstGeom prst="rect">
              <a:avLst/>
            </a:prstGeom>
            <a:noFill/>
          </p:spPr>
          <p:txBody>
            <a:bodyPr wrap="square">
              <a:spAutoFit/>
            </a:bodyPr>
            <a:lstStyle/>
            <a:p>
              <a:r>
                <a:rPr lang="en-US" sz="3400" spc="850" dirty="0">
                  <a:solidFill>
                    <a:schemeClr val="accent2">
                      <a:lumMod val="50000"/>
                    </a:schemeClr>
                  </a:solidFill>
                  <a:latin typeface="HelveticaNeueLT Std Med Cn" panose="020B0606030502030204"/>
                </a:rPr>
                <a:t>Reprinting Poetry</a:t>
              </a:r>
            </a:p>
          </p:txBody>
        </p:sp>
        <p:sp>
          <p:nvSpPr>
            <p:cNvPr id="6" name="Rectangle 5"/>
            <p:cNvSpPr/>
            <p:nvPr/>
          </p:nvSpPr>
          <p:spPr>
            <a:xfrm>
              <a:off x="4567594" y="1413784"/>
              <a:ext cx="4083732" cy="646331"/>
            </a:xfrm>
            <a:prstGeom prst="rect">
              <a:avLst/>
            </a:prstGeom>
          </p:spPr>
          <p:txBody>
            <a:bodyPr wrap="square">
              <a:spAutoFit/>
            </a:bodyPr>
            <a:lstStyle/>
            <a:p>
              <a:pPr>
                <a:spcAft>
                  <a:spcPts val="400"/>
                </a:spcAft>
              </a:pPr>
              <a:r>
                <a:rPr lang="en-US" spc="550" dirty="0">
                  <a:solidFill>
                    <a:schemeClr val="bg1"/>
                  </a:solidFill>
                  <a:latin typeface="HelveticaNeueLT Std Med Cn" panose="020B0606030502030204" pitchFamily="34" charset="0"/>
                </a:rPr>
                <a:t>“Azaleas” as a landscape printed in 3D</a:t>
              </a:r>
            </a:p>
          </p:txBody>
        </p:sp>
      </p:grpSp>
    </p:spTree>
    <p:extLst>
      <p:ext uri="{BB962C8B-B14F-4D97-AF65-F5344CB8AC3E}">
        <p14:creationId xmlns:p14="http://schemas.microsoft.com/office/powerpoint/2010/main" val="448013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45" y="0"/>
            <a:ext cx="12292445" cy="8141750"/>
          </a:xfrm>
          <a:prstGeom prst="rect">
            <a:avLst/>
          </a:prstGeom>
        </p:spPr>
      </p:pic>
    </p:spTree>
    <p:extLst>
      <p:ext uri="{BB962C8B-B14F-4D97-AF65-F5344CB8AC3E}">
        <p14:creationId xmlns:p14="http://schemas.microsoft.com/office/powerpoint/2010/main" val="3289590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8343" y="1668780"/>
            <a:ext cx="10559028" cy="4828208"/>
            <a:chOff x="2543908" y="924790"/>
            <a:chExt cx="7919738" cy="3298907"/>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9420" t="13485" r="2258" b="38413"/>
            <a:stretch/>
          </p:blipFill>
          <p:spPr>
            <a:xfrm>
              <a:off x="5128071" y="924790"/>
              <a:ext cx="5335575" cy="3298907"/>
            </a:xfrm>
            <a:prstGeom prst="rect">
              <a:avLst/>
            </a:prstGeom>
          </p:spPr>
        </p:pic>
        <p:sp>
          <p:nvSpPr>
            <p:cNvPr id="7" name="Rectangle 6"/>
            <p:cNvSpPr/>
            <p:nvPr/>
          </p:nvSpPr>
          <p:spPr>
            <a:xfrm>
              <a:off x="2543908" y="1547446"/>
              <a:ext cx="2133600" cy="2192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6115" y="3310256"/>
            <a:ext cx="2682153" cy="2682153"/>
          </a:xfrm>
          <a:prstGeom prst="rect">
            <a:avLst/>
          </a:prstGeom>
        </p:spPr>
      </p:pic>
      <p:grpSp>
        <p:nvGrpSpPr>
          <p:cNvPr id="8" name="Group 7"/>
          <p:cNvGrpSpPr/>
          <p:nvPr/>
        </p:nvGrpSpPr>
        <p:grpSpPr>
          <a:xfrm>
            <a:off x="3345873" y="0"/>
            <a:ext cx="6133223" cy="997286"/>
            <a:chOff x="5957179" y="975070"/>
            <a:chExt cx="6133223" cy="997286"/>
          </a:xfrm>
        </p:grpSpPr>
        <p:sp>
          <p:nvSpPr>
            <p:cNvPr id="9" name="TextBox 8"/>
            <p:cNvSpPr txBox="1"/>
            <p:nvPr/>
          </p:nvSpPr>
          <p:spPr>
            <a:xfrm>
              <a:off x="5957179" y="975070"/>
              <a:ext cx="5719005" cy="523220"/>
            </a:xfrm>
            <a:prstGeom prst="rect">
              <a:avLst/>
            </a:prstGeom>
            <a:noFill/>
          </p:spPr>
          <p:txBody>
            <a:bodyPr wrap="square" rtlCol="0">
              <a:spAutoFit/>
            </a:bodyPr>
            <a:lstStyle/>
            <a:p>
              <a:pPr>
                <a:spcAft>
                  <a:spcPts val="600"/>
                </a:spcAft>
              </a:pPr>
              <a:endParaRPr lang="en-US" sz="2800" spc="300" dirty="0">
                <a:latin typeface="HelveticaNeueLT Std Cn" panose="020B0506030502030204" pitchFamily="34" charset="0"/>
              </a:endParaRPr>
            </a:p>
          </p:txBody>
        </p:sp>
        <p:sp>
          <p:nvSpPr>
            <p:cNvPr id="10" name="TextBox 9"/>
            <p:cNvSpPr txBox="1"/>
            <p:nvPr/>
          </p:nvSpPr>
          <p:spPr>
            <a:xfrm>
              <a:off x="6371397" y="1449136"/>
              <a:ext cx="5719005" cy="523220"/>
            </a:xfrm>
            <a:prstGeom prst="rect">
              <a:avLst/>
            </a:prstGeom>
            <a:noFill/>
          </p:spPr>
          <p:txBody>
            <a:bodyPr wrap="square" rtlCol="0">
              <a:spAutoFit/>
            </a:bodyPr>
            <a:lstStyle/>
            <a:p>
              <a:pPr>
                <a:spcAft>
                  <a:spcPts val="600"/>
                </a:spcAft>
              </a:pPr>
              <a:r>
                <a:rPr lang="en-US" sz="2800" spc="300" dirty="0">
                  <a:latin typeface="HelveticaNeueLT Std Cn" panose="020B0506030502030204" pitchFamily="34" charset="0"/>
                </a:rPr>
                <a:t>Modeling | </a:t>
              </a:r>
              <a:r>
                <a:rPr lang="en-US" sz="2800" spc="300" dirty="0">
                  <a:solidFill>
                    <a:schemeClr val="accent2"/>
                  </a:solidFill>
                  <a:latin typeface="HelveticaNeueLT Std Cn" panose="020B0506030502030204" pitchFamily="34" charset="0"/>
                </a:rPr>
                <a:t>Poems as Spheres </a:t>
              </a:r>
              <a:endParaRPr lang="en-US" sz="2800" spc="300" dirty="0">
                <a:latin typeface="HelveticaNeueLT Std Cn" panose="020B0506030502030204" pitchFamily="34" charset="0"/>
              </a:endParaRPr>
            </a:p>
          </p:txBody>
        </p:sp>
      </p:grpSp>
      <p:sp>
        <p:nvSpPr>
          <p:cNvPr id="11" name="TextBox 10"/>
          <p:cNvSpPr txBox="1"/>
          <p:nvPr/>
        </p:nvSpPr>
        <p:spPr>
          <a:xfrm>
            <a:off x="1188727" y="4403570"/>
            <a:ext cx="2571364" cy="1384995"/>
          </a:xfrm>
          <a:prstGeom prst="rect">
            <a:avLst/>
          </a:prstGeom>
          <a:noFill/>
        </p:spPr>
        <p:txBody>
          <a:bodyPr wrap="square" rtlCol="0">
            <a:spAutoFit/>
          </a:bodyPr>
          <a:lstStyle/>
          <a:p>
            <a:pPr>
              <a:spcAft>
                <a:spcPts val="600"/>
              </a:spcAft>
            </a:pPr>
            <a:r>
              <a:rPr lang="en-US" sz="2800" spc="300" dirty="0">
                <a:solidFill>
                  <a:srgbClr val="C55A11"/>
                </a:solidFill>
                <a:latin typeface="HelveticaNeueLT Std Cn" panose="020B0506030502030204" pitchFamily="34" charset="0"/>
              </a:rPr>
              <a:t>Unicode mapped to sphere</a:t>
            </a:r>
          </a:p>
        </p:txBody>
      </p:sp>
    </p:spTree>
    <p:extLst>
      <p:ext uri="{BB962C8B-B14F-4D97-AF65-F5344CB8AC3E}">
        <p14:creationId xmlns:p14="http://schemas.microsoft.com/office/powerpoint/2010/main" val="40575043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1995" y="-639168"/>
            <a:ext cx="5885311" cy="4708248"/>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684" t="15809" r="26872" b="17765"/>
          <a:stretch/>
        </p:blipFill>
        <p:spPr>
          <a:xfrm>
            <a:off x="3494277" y="1754856"/>
            <a:ext cx="4418386" cy="4477042"/>
          </a:xfrm>
          <a:prstGeom prst="rect">
            <a:avLst/>
          </a:prstGeom>
        </p:spPr>
      </p:pic>
      <p:grpSp>
        <p:nvGrpSpPr>
          <p:cNvPr id="3" name="Group 2"/>
          <p:cNvGrpSpPr/>
          <p:nvPr/>
        </p:nvGrpSpPr>
        <p:grpSpPr>
          <a:xfrm>
            <a:off x="329063" y="510477"/>
            <a:ext cx="10698160" cy="6090753"/>
            <a:chOff x="805771" y="-288099"/>
            <a:chExt cx="10698160" cy="6090753"/>
          </a:xfrm>
        </p:grpSpPr>
        <p:sp>
          <p:nvSpPr>
            <p:cNvPr id="5" name="Rectangle 4"/>
            <p:cNvSpPr/>
            <p:nvPr/>
          </p:nvSpPr>
          <p:spPr>
            <a:xfrm>
              <a:off x="805771" y="-288099"/>
              <a:ext cx="8095147" cy="1169551"/>
            </a:xfrm>
            <a:prstGeom prst="rect">
              <a:avLst/>
            </a:prstGeom>
            <a:noFill/>
          </p:spPr>
          <p:txBody>
            <a:bodyPr wrap="square">
              <a:spAutoFit/>
            </a:bodyPr>
            <a:lstStyle/>
            <a:p>
              <a:r>
                <a:rPr lang="en-US" sz="3600" spc="638" dirty="0">
                  <a:solidFill>
                    <a:schemeClr val="accent2">
                      <a:lumMod val="50000"/>
                    </a:schemeClr>
                  </a:solidFill>
                  <a:latin typeface="HelveticaNeueLT Std Med Cn" panose="020B0606030502030204"/>
                </a:rPr>
                <a:t>New </a:t>
              </a:r>
              <a:r>
                <a:rPr lang="en-US" sz="3600" spc="638">
                  <a:solidFill>
                    <a:schemeClr val="accent2">
                      <a:lumMod val="50000"/>
                    </a:schemeClr>
                  </a:solidFill>
                  <a:latin typeface="HelveticaNeueLT Std Med Cn" panose="020B0606030502030204"/>
                </a:rPr>
                <a:t>“Bibliographical” </a:t>
              </a:r>
              <a:r>
                <a:rPr lang="en-US" sz="3600" spc="638" dirty="0">
                  <a:solidFill>
                    <a:schemeClr val="accent2">
                      <a:lumMod val="50000"/>
                    </a:schemeClr>
                  </a:solidFill>
                  <a:latin typeface="HelveticaNeueLT Std Med Cn" panose="020B0606030502030204"/>
                </a:rPr>
                <a:t>Forms? </a:t>
              </a:r>
            </a:p>
            <a:p>
              <a:endParaRPr lang="en-US" sz="3400" spc="850" dirty="0">
                <a:solidFill>
                  <a:schemeClr val="accent2">
                    <a:lumMod val="50000"/>
                  </a:schemeClr>
                </a:solidFill>
                <a:latin typeface="HelveticaNeueLT Std Med Cn" panose="020B0606030502030204"/>
              </a:endParaRPr>
            </a:p>
          </p:txBody>
        </p:sp>
        <p:sp>
          <p:nvSpPr>
            <p:cNvPr id="6" name="Rectangle 5"/>
            <p:cNvSpPr/>
            <p:nvPr/>
          </p:nvSpPr>
          <p:spPr>
            <a:xfrm>
              <a:off x="5786359" y="5433322"/>
              <a:ext cx="5717572" cy="369332"/>
            </a:xfrm>
            <a:prstGeom prst="rect">
              <a:avLst/>
            </a:prstGeom>
          </p:spPr>
          <p:txBody>
            <a:bodyPr wrap="square">
              <a:spAutoFit/>
            </a:bodyPr>
            <a:lstStyle/>
            <a:p>
              <a:pPr>
                <a:spcAft>
                  <a:spcPts val="400"/>
                </a:spcAft>
              </a:pPr>
              <a:r>
                <a:rPr lang="en-US" spc="550" dirty="0">
                  <a:latin typeface="HelveticaNeueLT Std Med Cn" panose="020B0606030502030204" pitchFamily="34" charset="0"/>
                </a:rPr>
                <a:t>“Azaleas” modeled as 3D sculpture</a:t>
              </a:r>
            </a:p>
          </p:txBody>
        </p:sp>
      </p:grpSp>
    </p:spTree>
    <p:extLst>
      <p:ext uri="{BB962C8B-B14F-4D97-AF65-F5344CB8AC3E}">
        <p14:creationId xmlns:p14="http://schemas.microsoft.com/office/powerpoint/2010/main" val="690471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64941" y="947769"/>
            <a:ext cx="7492344" cy="4962462"/>
          </a:xfrm>
          <a:prstGeom prst="rect">
            <a:avLst/>
          </a:prstGeom>
        </p:spPr>
      </p:pic>
      <p:sp>
        <p:nvSpPr>
          <p:cNvPr id="2" name="Rectangle 1"/>
          <p:cNvSpPr/>
          <p:nvPr/>
        </p:nvSpPr>
        <p:spPr>
          <a:xfrm>
            <a:off x="5943209" y="1047258"/>
            <a:ext cx="4892141" cy="5324535"/>
          </a:xfrm>
          <a:prstGeom prst="rect">
            <a:avLst/>
          </a:prstGeom>
        </p:spPr>
        <p:txBody>
          <a:bodyPr wrap="square">
            <a:spAutoFit/>
          </a:bodyPr>
          <a:lstStyle/>
          <a:p>
            <a:pPr defTabSz="685800"/>
            <a:r>
              <a:rPr lang="ko-KR" altLang="en-US" sz="2000" dirty="0">
                <a:solidFill>
                  <a:prstClr val="black"/>
                </a:solidFill>
                <a:latin typeface="Times New Roman" panose="02020603050405020304" pitchFamily="18" charset="0"/>
                <a:ea typeface="한컴바탕" panose="02030600000101010101" pitchFamily="18" charset="2"/>
                <a:cs typeface="Times New Roman" panose="02020603050405020304" pitchFamily="18" charset="0"/>
              </a:rPr>
              <a:t>진달내</a:t>
            </a:r>
            <a:endParaRPr lang="en-US" sz="20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endParaRPr>
          </a:p>
          <a:p>
            <a:pPr defTabSz="685800"/>
            <a:r>
              <a:rPr lang="ko-KR" altLang="en-US" sz="2000" dirty="0">
                <a:solidFill>
                  <a:prstClr val="black"/>
                </a:solidFill>
                <a:latin typeface="Times New Roman" panose="02020603050405020304" pitchFamily="18" charset="0"/>
                <a:ea typeface="한컴바탕" panose="02030600000101010101" pitchFamily="18" charset="2"/>
                <a:cs typeface="Times New Roman" panose="02020603050405020304" pitchFamily="18" charset="0"/>
              </a:rPr>
              <a:t> </a:t>
            </a:r>
            <a:endParaRPr lang="en-US" sz="20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endParaRPr>
          </a:p>
          <a:p>
            <a:pPr defTabSz="685800"/>
            <a:r>
              <a:rPr lang="ko-KR" altLang="en-US" sz="2000" dirty="0">
                <a:solidFill>
                  <a:prstClr val="black"/>
                </a:solidFill>
                <a:latin typeface="Times New Roman" panose="02020603050405020304" pitchFamily="18" charset="0"/>
                <a:ea typeface="한컴바탕" panose="02030600000101010101" pitchFamily="18" charset="2"/>
                <a:cs typeface="Times New Roman" panose="02020603050405020304" pitchFamily="18" charset="0"/>
              </a:rPr>
              <a:t>나보기가 역겨워</a:t>
            </a:r>
            <a:endParaRPr lang="en-US" sz="20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endParaRPr>
          </a:p>
          <a:p>
            <a:pPr defTabSz="685800"/>
            <a:r>
              <a:rPr lang="ko-KR" altLang="en-US" sz="2000" dirty="0">
                <a:solidFill>
                  <a:prstClr val="black"/>
                </a:solidFill>
                <a:latin typeface="Times New Roman" panose="02020603050405020304" pitchFamily="18" charset="0"/>
                <a:ea typeface="한컴바탕" panose="02030600000101010101" pitchFamily="18" charset="2"/>
                <a:cs typeface="Times New Roman" panose="02020603050405020304" pitchFamily="18" charset="0"/>
              </a:rPr>
              <a:t>가실에는</a:t>
            </a:r>
            <a:endParaRPr lang="en-US" sz="20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endParaRPr>
          </a:p>
          <a:p>
            <a:pPr defTabSz="685800"/>
            <a:r>
              <a:rPr lang="ko-KR" altLang="en-US" sz="2000" dirty="0">
                <a:solidFill>
                  <a:prstClr val="black"/>
                </a:solidFill>
                <a:latin typeface="Times New Roman" panose="02020603050405020304" pitchFamily="18" charset="0"/>
                <a:ea typeface="한컴바탕" panose="02030600000101010101" pitchFamily="18" charset="2"/>
                <a:cs typeface="Times New Roman" panose="02020603050405020304" pitchFamily="18" charset="0"/>
              </a:rPr>
              <a:t>말업시 고히 보내드리우리다</a:t>
            </a:r>
            <a:endParaRPr lang="en-US" sz="20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endParaRPr>
          </a:p>
          <a:p>
            <a:pPr defTabSz="685800"/>
            <a:r>
              <a:rPr lang="ko-KR" altLang="en-US" sz="2000" dirty="0">
                <a:solidFill>
                  <a:prstClr val="black"/>
                </a:solidFill>
                <a:latin typeface="Times New Roman" panose="02020603050405020304" pitchFamily="18" charset="0"/>
                <a:ea typeface="한컴바탕" panose="02030600000101010101" pitchFamily="18" charset="2"/>
                <a:cs typeface="Times New Roman" panose="02020603050405020304" pitchFamily="18" charset="0"/>
              </a:rPr>
              <a:t> </a:t>
            </a:r>
            <a:endParaRPr lang="en-US" sz="20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endParaRPr>
          </a:p>
          <a:p>
            <a:pPr defTabSz="685800"/>
            <a:r>
              <a:rPr lang="ko-KR" altLang="en-US" sz="2000" dirty="0">
                <a:solidFill>
                  <a:prstClr val="black"/>
                </a:solidFill>
                <a:latin typeface="Times New Roman" panose="02020603050405020304" pitchFamily="18" charset="0"/>
                <a:ea typeface="한컴바탕" panose="02030600000101010101" pitchFamily="18" charset="2"/>
                <a:cs typeface="Times New Roman" panose="02020603050405020304" pitchFamily="18" charset="0"/>
              </a:rPr>
              <a:t>寧邊에藥山 </a:t>
            </a:r>
            <a:endParaRPr lang="en-US" sz="20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endParaRPr>
          </a:p>
          <a:p>
            <a:pPr defTabSz="685800"/>
            <a:r>
              <a:rPr lang="ko-KR" altLang="en-US" sz="2000" dirty="0">
                <a:solidFill>
                  <a:prstClr val="black"/>
                </a:solidFill>
                <a:latin typeface="Times New Roman" panose="02020603050405020304" pitchFamily="18" charset="0"/>
                <a:ea typeface="한컴바탕" panose="02030600000101010101" pitchFamily="18" charset="2"/>
                <a:cs typeface="Times New Roman" panose="02020603050405020304" pitchFamily="18" charset="0"/>
              </a:rPr>
              <a:t>진달내</a:t>
            </a:r>
            <a:endParaRPr lang="en-US" sz="20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endParaRPr>
          </a:p>
          <a:p>
            <a:pPr defTabSz="685800"/>
            <a:r>
              <a:rPr lang="ko-KR" altLang="en-US" sz="2000" dirty="0">
                <a:solidFill>
                  <a:prstClr val="black"/>
                </a:solidFill>
                <a:latin typeface="Times New Roman" panose="02020603050405020304" pitchFamily="18" charset="0"/>
                <a:ea typeface="한컴바탕" panose="02030600000101010101" pitchFamily="18" charset="2"/>
                <a:cs typeface="Times New Roman" panose="02020603050405020304" pitchFamily="18" charset="0"/>
              </a:rPr>
              <a:t>아름다 가실길에 리우리다</a:t>
            </a:r>
            <a:endParaRPr lang="en-US" sz="20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endParaRPr>
          </a:p>
          <a:p>
            <a:pPr defTabSz="685800"/>
            <a:r>
              <a:rPr lang="ko-KR" altLang="en-US" sz="2000" dirty="0">
                <a:solidFill>
                  <a:prstClr val="black"/>
                </a:solidFill>
                <a:latin typeface="Times New Roman" panose="02020603050405020304" pitchFamily="18" charset="0"/>
                <a:ea typeface="한컴바탕" panose="02030600000101010101" pitchFamily="18" charset="2"/>
                <a:cs typeface="Times New Roman" panose="02020603050405020304" pitchFamily="18" charset="0"/>
              </a:rPr>
              <a:t> </a:t>
            </a:r>
            <a:endParaRPr lang="en-US" sz="20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endParaRPr>
          </a:p>
          <a:p>
            <a:pPr defTabSz="685800"/>
            <a:r>
              <a:rPr lang="ko-KR" altLang="en-US" sz="2000" dirty="0">
                <a:solidFill>
                  <a:prstClr val="black"/>
                </a:solidFill>
                <a:latin typeface="Times New Roman" panose="02020603050405020304" pitchFamily="18" charset="0"/>
                <a:ea typeface="한컴바탕" panose="02030600000101010101" pitchFamily="18" charset="2"/>
                <a:cs typeface="Times New Roman" panose="02020603050405020304" pitchFamily="18" charset="0"/>
              </a:rPr>
              <a:t>가시는거름거름</a:t>
            </a:r>
            <a:endParaRPr lang="en-US" sz="20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endParaRPr>
          </a:p>
          <a:p>
            <a:pPr defTabSz="685800"/>
            <a:r>
              <a:rPr lang="ko-KR" altLang="en-US" sz="2000" dirty="0">
                <a:solidFill>
                  <a:prstClr val="black"/>
                </a:solidFill>
                <a:latin typeface="Times New Roman" panose="02020603050405020304" pitchFamily="18" charset="0"/>
                <a:ea typeface="한컴바탕" panose="02030600000101010101" pitchFamily="18" charset="2"/>
                <a:cs typeface="Times New Roman" panose="02020603050405020304" pitchFamily="18" charset="0"/>
              </a:rPr>
              <a:t>노힌그츨</a:t>
            </a:r>
            <a:endParaRPr lang="en-US" sz="20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endParaRPr>
          </a:p>
          <a:p>
            <a:pPr defTabSz="685800"/>
            <a:r>
              <a:rPr lang="ko-KR" altLang="en-US" sz="2000" dirty="0">
                <a:solidFill>
                  <a:prstClr val="black"/>
                </a:solidFill>
                <a:latin typeface="Times New Roman" panose="02020603050405020304" pitchFamily="18" charset="0"/>
                <a:ea typeface="한컴바탕" panose="02030600000101010101" pitchFamily="18" charset="2"/>
                <a:cs typeface="Times New Roman" panose="02020603050405020304" pitchFamily="18" charset="0"/>
              </a:rPr>
              <a:t>삽분히즈려밟고 가시옵소서</a:t>
            </a:r>
            <a:endParaRPr lang="en-US" sz="20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endParaRPr>
          </a:p>
          <a:p>
            <a:pPr defTabSz="685800"/>
            <a:r>
              <a:rPr lang="ko-KR" altLang="en-US" sz="2000" dirty="0">
                <a:solidFill>
                  <a:prstClr val="black"/>
                </a:solidFill>
                <a:latin typeface="Times New Roman" panose="02020603050405020304" pitchFamily="18" charset="0"/>
                <a:ea typeface="한컴바탕" panose="02030600000101010101" pitchFamily="18" charset="2"/>
                <a:cs typeface="Times New Roman" panose="02020603050405020304" pitchFamily="18" charset="0"/>
              </a:rPr>
              <a:t> </a:t>
            </a:r>
            <a:endParaRPr lang="en-US" sz="20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endParaRPr>
          </a:p>
          <a:p>
            <a:pPr defTabSz="685800"/>
            <a:r>
              <a:rPr lang="ko-KR" altLang="en-US" sz="2000" dirty="0">
                <a:solidFill>
                  <a:prstClr val="black"/>
                </a:solidFill>
                <a:latin typeface="Times New Roman" panose="02020603050405020304" pitchFamily="18" charset="0"/>
                <a:ea typeface="한컴바탕" panose="02030600000101010101" pitchFamily="18" charset="2"/>
                <a:cs typeface="Times New Roman" panose="02020603050405020304" pitchFamily="18" charset="0"/>
              </a:rPr>
              <a:t>나보기가 역겨워</a:t>
            </a:r>
            <a:endParaRPr lang="en-US" sz="20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endParaRPr>
          </a:p>
          <a:p>
            <a:pPr defTabSz="685800"/>
            <a:r>
              <a:rPr lang="ko-KR" altLang="en-US" sz="2000" dirty="0">
                <a:solidFill>
                  <a:prstClr val="black"/>
                </a:solidFill>
                <a:latin typeface="Times New Roman" panose="02020603050405020304" pitchFamily="18" charset="0"/>
                <a:ea typeface="한컴바탕" panose="02030600000101010101" pitchFamily="18" charset="2"/>
                <a:cs typeface="Times New Roman" panose="02020603050405020304" pitchFamily="18" charset="0"/>
              </a:rPr>
              <a:t>가실에는</a:t>
            </a:r>
            <a:endParaRPr lang="en-US" sz="20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endParaRPr>
          </a:p>
          <a:p>
            <a:pPr defTabSz="685800"/>
            <a:r>
              <a:rPr lang="ko-KR" altLang="en-US" sz="2000" dirty="0">
                <a:solidFill>
                  <a:prstClr val="black"/>
                </a:solidFill>
                <a:latin typeface="Times New Roman" panose="02020603050405020304" pitchFamily="18" charset="0"/>
                <a:ea typeface="한컴바탕" panose="02030600000101010101" pitchFamily="18" charset="2"/>
                <a:cs typeface="Times New Roman" panose="02020603050405020304" pitchFamily="18" charset="0"/>
              </a:rPr>
              <a:t>죽어도아니 눈물흘니우리다</a:t>
            </a:r>
            <a:endParaRPr lang="en-US" sz="20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0684" t="15809" r="26872" b="17765"/>
          <a:stretch/>
        </p:blipFill>
        <p:spPr>
          <a:xfrm>
            <a:off x="9472484" y="4373933"/>
            <a:ext cx="1704801" cy="1727434"/>
          </a:xfrm>
          <a:prstGeom prst="rect">
            <a:avLst/>
          </a:prstGeom>
        </p:spPr>
      </p:pic>
      <p:grpSp>
        <p:nvGrpSpPr>
          <p:cNvPr id="10" name="Group 9"/>
          <p:cNvGrpSpPr/>
          <p:nvPr/>
        </p:nvGrpSpPr>
        <p:grpSpPr>
          <a:xfrm>
            <a:off x="10005722" y="645921"/>
            <a:ext cx="1697082" cy="1800839"/>
            <a:chOff x="8566114" y="3310255"/>
            <a:chExt cx="2743298" cy="2911021"/>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566114" y="3310255"/>
              <a:ext cx="2682154" cy="2682154"/>
            </a:xfrm>
            <a:prstGeom prst="rect">
              <a:avLst/>
            </a:prstGeom>
          </p:spPr>
        </p:pic>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2" b="75593" l="25928" r="67883"/>
                      </a14:imgEffect>
                    </a14:imgLayer>
                  </a14:imgProps>
                </a:ext>
                <a:ext uri="{28A0092B-C50C-407E-A947-70E740481C1C}">
                  <a14:useLocalDpi xmlns:a14="http://schemas.microsoft.com/office/drawing/2010/main" val="0"/>
                </a:ext>
              </a:extLst>
            </a:blip>
            <a:srcRect l="20684" t="15809" r="26872" b="17765"/>
            <a:stretch/>
          </p:blipFill>
          <p:spPr>
            <a:xfrm rot="158342">
              <a:off x="8627259" y="3503517"/>
              <a:ext cx="2682153" cy="2717759"/>
            </a:xfrm>
            <a:prstGeom prst="rect">
              <a:avLst/>
            </a:prstGeom>
            <a:scene3d>
              <a:camera prst="orthographicFront">
                <a:rot lat="10800000" lon="0" rev="0"/>
              </a:camera>
              <a:lightRig rig="threePt" dir="t"/>
            </a:scene3d>
          </p:spPr>
        </p:pic>
      </p:grpSp>
    </p:spTree>
    <p:extLst>
      <p:ext uri="{BB962C8B-B14F-4D97-AF65-F5344CB8AC3E}">
        <p14:creationId xmlns:p14="http://schemas.microsoft.com/office/powerpoint/2010/main" val="4942090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4355" y="-379828"/>
            <a:ext cx="11300785" cy="7237827"/>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295753" y="3429000"/>
            <a:ext cx="3686686" cy="2513070"/>
          </a:xfrm>
          <a:prstGeom prst="rect">
            <a:avLst/>
          </a:prstGeom>
          <a:effectLst>
            <a:outerShdw blurRad="76200" dir="13500000" sy="23000" kx="1200000" algn="br" rotWithShape="0">
              <a:prstClr val="black">
                <a:alpha val="20000"/>
              </a:prstClr>
            </a:outerShdw>
          </a:effectLst>
          <a:scene3d>
            <a:camera prst="orthographicFront">
              <a:rot lat="252512" lon="20120051" rev="544764"/>
            </a:camera>
            <a:lightRig rig="threePt" dir="t"/>
          </a:scene3d>
        </p:spPr>
      </p:pic>
      <p:sp>
        <p:nvSpPr>
          <p:cNvPr id="2" name="Rectangle 1"/>
          <p:cNvSpPr/>
          <p:nvPr/>
        </p:nvSpPr>
        <p:spPr>
          <a:xfrm>
            <a:off x="4492996" y="1028343"/>
            <a:ext cx="5418117" cy="4801314"/>
          </a:xfrm>
          <a:prstGeom prst="rect">
            <a:avLst/>
          </a:prstGeom>
        </p:spPr>
        <p:txBody>
          <a:bodyPr wrap="square">
            <a:spAutoFit/>
          </a:bodyPr>
          <a:lstStyle/>
          <a:p>
            <a:pPr defTabSz="685800"/>
            <a:r>
              <a:rPr lang="en-US" cap="small" dirty="0">
                <a:solidFill>
                  <a:prstClr val="black"/>
                </a:solidFill>
                <a:latin typeface="Minion Pro" panose="02040503050306020203" pitchFamily="18" charset="0"/>
              </a:rPr>
              <a:t>Azaleas</a:t>
            </a:r>
          </a:p>
          <a:p>
            <a:pPr defTabSz="685800"/>
            <a:endParaRPr lang="en-US" cap="small" dirty="0">
              <a:solidFill>
                <a:prstClr val="black"/>
              </a:solidFill>
              <a:latin typeface="Minion Pro" panose="02040503050306020203" pitchFamily="18" charset="0"/>
            </a:endParaRPr>
          </a:p>
          <a:p>
            <a:pPr defTabSz="685800"/>
            <a:r>
              <a:rPr lang="en-US" dirty="0">
                <a:solidFill>
                  <a:prstClr val="black"/>
                </a:solidFill>
                <a:latin typeface="Minion Pro" panose="02040503050306020203" pitchFamily="18" charset="0"/>
              </a:rPr>
              <a:t>When you go away</a:t>
            </a:r>
          </a:p>
          <a:p>
            <a:pPr defTabSz="685800"/>
            <a:r>
              <a:rPr lang="en-US" dirty="0">
                <a:solidFill>
                  <a:prstClr val="black"/>
                </a:solidFill>
                <a:latin typeface="Minion Pro" panose="02040503050306020203" pitchFamily="18" charset="0"/>
              </a:rPr>
              <a:t>Sick of seeing me,</a:t>
            </a:r>
          </a:p>
          <a:p>
            <a:pPr defTabSz="685800"/>
            <a:r>
              <a:rPr lang="en-US" dirty="0">
                <a:solidFill>
                  <a:prstClr val="black"/>
                </a:solidFill>
                <a:latin typeface="Minion Pro" panose="02040503050306020203" pitchFamily="18" charset="0"/>
              </a:rPr>
              <a:t>I shall let you go gently, no words.</a:t>
            </a:r>
          </a:p>
          <a:p>
            <a:pPr defTabSz="685800"/>
            <a:endParaRPr lang="en-US" dirty="0">
              <a:solidFill>
                <a:prstClr val="black"/>
              </a:solidFill>
              <a:latin typeface="Minion Pro" panose="02040503050306020203" pitchFamily="18" charset="0"/>
            </a:endParaRPr>
          </a:p>
          <a:p>
            <a:pPr defTabSz="685800"/>
            <a:r>
              <a:rPr lang="en-US" dirty="0">
                <a:solidFill>
                  <a:prstClr val="black"/>
                </a:solidFill>
                <a:latin typeface="Minion Pro" panose="02040503050306020203" pitchFamily="18" charset="0"/>
              </a:rPr>
              <a:t>From Mount Yak in </a:t>
            </a:r>
            <a:r>
              <a:rPr lang="en-US" dirty="0" err="1">
                <a:solidFill>
                  <a:prstClr val="black"/>
                </a:solidFill>
                <a:latin typeface="Minion Pro" panose="02040503050306020203" pitchFamily="18" charset="0"/>
              </a:rPr>
              <a:t>Y</a:t>
            </a:r>
            <a:r>
              <a:rPr lang="en-US" dirty="0" err="1">
                <a:solidFill>
                  <a:prstClr val="black"/>
                </a:solidFill>
                <a:latin typeface="Calibri" panose="020F0502020204030204"/>
              </a:rPr>
              <a:t>ŏ</a:t>
            </a:r>
            <a:r>
              <a:rPr lang="en-US" dirty="0" err="1">
                <a:solidFill>
                  <a:prstClr val="black"/>
                </a:solidFill>
                <a:latin typeface="Minion Pro" panose="02040503050306020203" pitchFamily="18" charset="0"/>
              </a:rPr>
              <a:t>ngby</a:t>
            </a:r>
            <a:r>
              <a:rPr lang="en-US" dirty="0" err="1">
                <a:solidFill>
                  <a:prstClr val="black"/>
                </a:solidFill>
                <a:latin typeface="Calibri" panose="020F0502020204030204"/>
              </a:rPr>
              <a:t>ŏ</a:t>
            </a:r>
            <a:r>
              <a:rPr lang="en-US" dirty="0" err="1">
                <a:solidFill>
                  <a:prstClr val="black"/>
                </a:solidFill>
                <a:latin typeface="Minion Pro" panose="02040503050306020203" pitchFamily="18" charset="0"/>
              </a:rPr>
              <a:t>n</a:t>
            </a:r>
            <a:endParaRPr lang="en-US" dirty="0">
              <a:solidFill>
                <a:prstClr val="black"/>
              </a:solidFill>
              <a:latin typeface="Minion Pro" panose="02040503050306020203" pitchFamily="18" charset="0"/>
            </a:endParaRPr>
          </a:p>
          <a:p>
            <a:pPr defTabSz="685800"/>
            <a:r>
              <a:rPr lang="en-US" dirty="0">
                <a:solidFill>
                  <a:prstClr val="black"/>
                </a:solidFill>
                <a:latin typeface="Minion Pro" panose="02040503050306020203" pitchFamily="18" charset="0"/>
              </a:rPr>
              <a:t>An armful of azaleas</a:t>
            </a:r>
          </a:p>
          <a:p>
            <a:pPr defTabSz="685800"/>
            <a:r>
              <a:rPr lang="en-US" dirty="0">
                <a:solidFill>
                  <a:prstClr val="black"/>
                </a:solidFill>
                <a:latin typeface="Minion Pro" panose="02040503050306020203" pitchFamily="18" charset="0"/>
              </a:rPr>
              <a:t>I shall gather and scatter on your path.</a:t>
            </a:r>
          </a:p>
          <a:p>
            <a:pPr defTabSz="685800"/>
            <a:endParaRPr lang="en-US" dirty="0">
              <a:solidFill>
                <a:prstClr val="black"/>
              </a:solidFill>
              <a:latin typeface="Minion Pro" panose="02040503050306020203" pitchFamily="18" charset="0"/>
            </a:endParaRPr>
          </a:p>
          <a:p>
            <a:pPr defTabSz="685800"/>
            <a:r>
              <a:rPr lang="en-US" dirty="0">
                <a:solidFill>
                  <a:prstClr val="black"/>
                </a:solidFill>
                <a:latin typeface="Minion Pro" panose="02040503050306020203" pitchFamily="18" charset="0"/>
              </a:rPr>
              <a:t>Step by step away</a:t>
            </a:r>
          </a:p>
          <a:p>
            <a:pPr defTabSz="685800"/>
            <a:r>
              <a:rPr lang="en-US" dirty="0">
                <a:solidFill>
                  <a:prstClr val="black"/>
                </a:solidFill>
                <a:latin typeface="Minion Pro" panose="02040503050306020203" pitchFamily="18" charset="0"/>
              </a:rPr>
              <a:t>On the flowers lying before you,</a:t>
            </a:r>
          </a:p>
          <a:p>
            <a:pPr defTabSz="685800"/>
            <a:r>
              <a:rPr lang="en-US" dirty="0">
                <a:solidFill>
                  <a:prstClr val="black"/>
                </a:solidFill>
                <a:latin typeface="Minion Pro" panose="02040503050306020203" pitchFamily="18" charset="0"/>
              </a:rPr>
              <a:t>Tread softly, deeply, and go.</a:t>
            </a:r>
          </a:p>
          <a:p>
            <a:pPr defTabSz="685800"/>
            <a:endParaRPr lang="en-US" dirty="0">
              <a:solidFill>
                <a:prstClr val="black"/>
              </a:solidFill>
              <a:latin typeface="Minion Pro" panose="02040503050306020203" pitchFamily="18" charset="0"/>
            </a:endParaRPr>
          </a:p>
          <a:p>
            <a:pPr defTabSz="685800"/>
            <a:r>
              <a:rPr lang="en-US" dirty="0">
                <a:solidFill>
                  <a:prstClr val="black"/>
                </a:solidFill>
                <a:latin typeface="Minion Pro" panose="02040503050306020203" pitchFamily="18" charset="0"/>
              </a:rPr>
              <a:t>When you go away,</a:t>
            </a:r>
          </a:p>
          <a:p>
            <a:pPr defTabSz="685800"/>
            <a:r>
              <a:rPr lang="en-US" dirty="0">
                <a:solidFill>
                  <a:prstClr val="black"/>
                </a:solidFill>
                <a:latin typeface="Minion Pro" panose="02040503050306020203" pitchFamily="18" charset="0"/>
              </a:rPr>
              <a:t>Sick of seeing me,</a:t>
            </a:r>
          </a:p>
          <a:p>
            <a:pPr defTabSz="685800"/>
            <a:r>
              <a:rPr lang="en-US" dirty="0">
                <a:solidFill>
                  <a:prstClr val="black"/>
                </a:solidFill>
                <a:latin typeface="Minion Pro" panose="02040503050306020203" pitchFamily="18" charset="0"/>
              </a:rPr>
              <a:t>though I die; No, I shall not shed a tear.</a:t>
            </a:r>
          </a:p>
        </p:txBody>
      </p:sp>
      <p:grpSp>
        <p:nvGrpSpPr>
          <p:cNvPr id="9" name="Group 8"/>
          <p:cNvGrpSpPr/>
          <p:nvPr/>
        </p:nvGrpSpPr>
        <p:grpSpPr>
          <a:xfrm>
            <a:off x="9911113" y="715789"/>
            <a:ext cx="1778350" cy="2002198"/>
            <a:chOff x="1744401" y="3033499"/>
            <a:chExt cx="2688716" cy="3218322"/>
          </a:xfrm>
          <a:effectLst>
            <a:outerShdw blurRad="152400" dist="317500" dir="5400000" sx="90000" sy="-19000" rotWithShape="0">
              <a:prstClr val="black">
                <a:alpha val="0"/>
              </a:prstClr>
            </a:outerShdw>
          </a:effectLst>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4401" y="3569668"/>
              <a:ext cx="2682153" cy="2682153"/>
            </a:xfrm>
            <a:prstGeom prst="rect">
              <a:avLst/>
            </a:prstGeom>
            <a:effectLst/>
          </p:spPr>
        </p:pic>
        <p:pic>
          <p:nvPicPr>
            <p:cNvPr id="8" name="Picture 7"/>
            <p:cNvPicPr preferRelativeResize="0">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16838">
              <a:off x="1798385" y="3033499"/>
              <a:ext cx="2634732" cy="1795992"/>
            </a:xfrm>
            <a:prstGeom prst="rect">
              <a:avLst/>
            </a:prstGeom>
            <a:scene3d>
              <a:camera prst="orthographicFront">
                <a:rot lat="2400000" lon="0" rev="600000"/>
              </a:camera>
              <a:lightRig rig="threePt" dir="t"/>
            </a:scene3d>
          </p:spPr>
        </p:pic>
      </p:grpSp>
    </p:spTree>
    <p:extLst>
      <p:ext uri="{BB962C8B-B14F-4D97-AF65-F5344CB8AC3E}">
        <p14:creationId xmlns:p14="http://schemas.microsoft.com/office/powerpoint/2010/main" val="14261955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61" y="-119385"/>
            <a:ext cx="12601236" cy="8346274"/>
          </a:xfrm>
          <a:prstGeom prst="rect">
            <a:avLst/>
          </a:prstGeom>
        </p:spPr>
      </p:pic>
      <p:sp>
        <p:nvSpPr>
          <p:cNvPr id="6" name="Rectangle 5"/>
          <p:cNvSpPr/>
          <p:nvPr/>
        </p:nvSpPr>
        <p:spPr>
          <a:xfrm>
            <a:off x="366153" y="5400794"/>
            <a:ext cx="4083732" cy="369332"/>
          </a:xfrm>
          <a:prstGeom prst="rect">
            <a:avLst/>
          </a:prstGeom>
        </p:spPr>
        <p:txBody>
          <a:bodyPr wrap="square">
            <a:spAutoFit/>
          </a:bodyPr>
          <a:lstStyle/>
          <a:p>
            <a:pPr>
              <a:spcAft>
                <a:spcPts val="400"/>
              </a:spcAft>
            </a:pPr>
            <a:r>
              <a:rPr lang="en-US" spc="550" dirty="0">
                <a:solidFill>
                  <a:schemeClr val="bg1"/>
                </a:solidFill>
                <a:latin typeface="HelveticaNeueLT Std Med Cn" panose="020B0606030502030204" pitchFamily="34" charset="0"/>
              </a:rPr>
              <a:t>“Azaleas” as Sculpture</a:t>
            </a:r>
          </a:p>
        </p:txBody>
      </p:sp>
    </p:spTree>
    <p:extLst>
      <p:ext uri="{BB962C8B-B14F-4D97-AF65-F5344CB8AC3E}">
        <p14:creationId xmlns:p14="http://schemas.microsoft.com/office/powerpoint/2010/main" val="3753595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936" y="-488373"/>
            <a:ext cx="11180618" cy="8385464"/>
          </a:xfrm>
          <a:prstGeom prst="rect">
            <a:avLst/>
          </a:prstGeom>
        </p:spPr>
      </p:pic>
    </p:spTree>
    <p:extLst>
      <p:ext uri="{BB962C8B-B14F-4D97-AF65-F5344CB8AC3E}">
        <p14:creationId xmlns:p14="http://schemas.microsoft.com/office/powerpoint/2010/main" val="10335139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37754"/>
            <a:ext cx="9144000" cy="6858000"/>
          </a:xfrm>
          <a:prstGeom prst="rect">
            <a:avLst/>
          </a:prstGeom>
        </p:spPr>
      </p:pic>
    </p:spTree>
    <p:extLst>
      <p:ext uri="{BB962C8B-B14F-4D97-AF65-F5344CB8AC3E}">
        <p14:creationId xmlns:p14="http://schemas.microsoft.com/office/powerpoint/2010/main" val="3458548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276" y="0"/>
            <a:ext cx="28768850" cy="7757114"/>
          </a:xfrm>
          <a:prstGeom prst="rect">
            <a:avLst/>
          </a:prstGeom>
        </p:spPr>
      </p:pic>
      <p:grpSp>
        <p:nvGrpSpPr>
          <p:cNvPr id="5" name="Group 4">
            <a:extLst>
              <a:ext uri="{FF2B5EF4-FFF2-40B4-BE49-F238E27FC236}">
                <a16:creationId xmlns:a16="http://schemas.microsoft.com/office/drawing/2014/main" id="{9440133D-BCC1-4120-9394-885B0A89E0BD}"/>
              </a:ext>
            </a:extLst>
          </p:cNvPr>
          <p:cNvGrpSpPr/>
          <p:nvPr/>
        </p:nvGrpSpPr>
        <p:grpSpPr>
          <a:xfrm>
            <a:off x="3879450" y="2072421"/>
            <a:ext cx="4433099" cy="3635752"/>
            <a:chOff x="3473376" y="2091672"/>
            <a:chExt cx="4433099" cy="3635752"/>
          </a:xfrm>
        </p:grpSpPr>
        <p:sp>
          <p:nvSpPr>
            <p:cNvPr id="2" name="Rectangle 1"/>
            <p:cNvSpPr/>
            <p:nvPr/>
          </p:nvSpPr>
          <p:spPr>
            <a:xfrm>
              <a:off x="3473376" y="2091672"/>
              <a:ext cx="232217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90" normalizeH="0" baseline="0" noProof="0" dirty="0">
                  <a:ln>
                    <a:noFill/>
                  </a:ln>
                  <a:solidFill>
                    <a:prstClr val="black"/>
                  </a:solidFill>
                  <a:effectLst/>
                  <a:uLnTx/>
                  <a:uFillTx/>
                  <a:latin typeface="HelveticaNeueLT Std Med Cn" panose="020B0606030502030204" pitchFamily="34" charset="0"/>
                  <a:ea typeface="+mn-ea"/>
                  <a:cs typeface="+mn-cs"/>
                </a:rPr>
                <a:t>Bibliography</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497103" y="3131842"/>
              <a:ext cx="2409372" cy="25955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Bibliography is the discipline that studies texts as recorded forms, and the processes of their transmission, including their production and reception.”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D. F. McKenzie. </a:t>
              </a:r>
              <a:r>
                <a:rPr kumimoji="0" lang="en-US" sz="1200" b="0" i="1"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Bibliography and the Sociology of Texts</a:t>
              </a:r>
              <a:r>
                <a:rPr kumimoji="0" lang="en-US" sz="12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 (Kindle Locations 135-136). Kindle Edition.</a:t>
              </a:r>
              <a:r>
                <a:rPr kumimoji="0" lang="en-US" sz="24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	</a:t>
              </a:r>
            </a:p>
          </p:txBody>
        </p:sp>
        <p:pic>
          <p:nvPicPr>
            <p:cNvPr id="1032" name="Picture 8" descr="Image result for bibliography and the sociology of texts imag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3376" y="3128685"/>
              <a:ext cx="973781" cy="14997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304099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473" y="0"/>
            <a:ext cx="9144000" cy="6858000"/>
          </a:xfrm>
          <a:prstGeom prst="rect">
            <a:avLst/>
          </a:prstGeom>
        </p:spPr>
      </p:pic>
    </p:spTree>
    <p:extLst>
      <p:ext uri="{BB962C8B-B14F-4D97-AF65-F5344CB8AC3E}">
        <p14:creationId xmlns:p14="http://schemas.microsoft.com/office/powerpoint/2010/main" val="18461416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610114"/>
          </a:xfrm>
          <a:prstGeom prst="rect">
            <a:avLst/>
          </a:prstGeom>
        </p:spPr>
      </p:pic>
      <p:pic>
        <p:nvPicPr>
          <p:cNvPr id="5" name="Picture 2" descr="http://blogs-images.forbes.com/erikkain/files/2014/06/oculusrif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669539"/>
            <a:ext cx="2129753" cy="1197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9392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ature_Never_CHI20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5280" y="182880"/>
            <a:ext cx="11430000" cy="6419850"/>
          </a:xfrm>
          <a:prstGeom prst="rect">
            <a:avLst/>
          </a:prstGeom>
        </p:spPr>
      </p:pic>
    </p:spTree>
    <p:extLst>
      <p:ext uri="{BB962C8B-B14F-4D97-AF65-F5344CB8AC3E}">
        <p14:creationId xmlns:p14="http://schemas.microsoft.com/office/powerpoint/2010/main" val="2279623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200" y="0"/>
            <a:ext cx="16361086" cy="7757114"/>
          </a:xfrm>
          <a:prstGeom prst="rect">
            <a:avLst/>
          </a:prstGeom>
        </p:spPr>
      </p:pic>
      <p:sp>
        <p:nvSpPr>
          <p:cNvPr id="4" name="Rectangle 3"/>
          <p:cNvSpPr/>
          <p:nvPr/>
        </p:nvSpPr>
        <p:spPr>
          <a:xfrm>
            <a:off x="2402100" y="1964747"/>
            <a:ext cx="4165243" cy="1015663"/>
          </a:xfrm>
          <a:prstGeom prst="rect">
            <a:avLst/>
          </a:prstGeom>
        </p:spPr>
        <p:txBody>
          <a:bodyPr wrap="none">
            <a:spAutoFit/>
          </a:bodyPr>
          <a:lstStyle/>
          <a:p>
            <a:r>
              <a:rPr kumimoji="0" lang="en-US" sz="2000" b="0" i="0" u="none" strike="noStrike" kern="1200" cap="none" spc="590" normalizeH="0" baseline="0" noProof="0" dirty="0">
                <a:ln>
                  <a:noFill/>
                </a:ln>
                <a:solidFill>
                  <a:prstClr val="black"/>
                </a:solidFill>
                <a:effectLst/>
                <a:uLnTx/>
                <a:uFillTx/>
                <a:latin typeface="HelveticaNeueLT Std Cn" panose="020B0506030502030204" pitchFamily="34" charset="0"/>
                <a:ea typeface="+mn-ea"/>
                <a:cs typeface="+mn-cs"/>
              </a:rPr>
              <a:t>Documenting Documents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90" normalizeH="0" baseline="0" noProof="0" dirty="0">
                <a:ln>
                  <a:noFill/>
                </a:ln>
                <a:solidFill>
                  <a:prstClr val="black"/>
                </a:solidFill>
                <a:effectLst/>
                <a:uLnTx/>
                <a:uFillTx/>
                <a:latin typeface="HelveticaNeueLT Std Cn" panose="020B0506030502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HelveticaNeueLT Std Cn" panose="020B0506030502030204" pitchFamily="34" charset="0"/>
              <a:ea typeface="+mn-ea"/>
              <a:cs typeface="+mn-cs"/>
            </a:endParaRPr>
          </a:p>
        </p:txBody>
      </p:sp>
    </p:spTree>
    <p:extLst>
      <p:ext uri="{BB962C8B-B14F-4D97-AF65-F5344CB8AC3E}">
        <p14:creationId xmlns:p14="http://schemas.microsoft.com/office/powerpoint/2010/main" val="933808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0248" y="1974670"/>
            <a:ext cx="6348249"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 define `texts’ to include verbal, visual, oral, and numeric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data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the form of maps, prints, and music, of archives of recorded sound, of films, videos, and any computer-stored information, everything in fact from epigraphy to the latest forms of discography. There is no evading the challenge which those new forms have created.”</a:t>
            </a:r>
          </a:p>
        </p:txBody>
      </p:sp>
      <p:sp>
        <p:nvSpPr>
          <p:cNvPr id="3" name="TextBox 2"/>
          <p:cNvSpPr txBox="1"/>
          <p:nvPr/>
        </p:nvSpPr>
        <p:spPr>
          <a:xfrm>
            <a:off x="880249" y="897664"/>
            <a:ext cx="1989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300" normalizeH="0" baseline="0" noProof="0" dirty="0">
                <a:ln>
                  <a:noFill/>
                </a:ln>
                <a:solidFill>
                  <a:srgbClr val="C55A11"/>
                </a:solidFill>
                <a:effectLst/>
                <a:uLnTx/>
                <a:uFillTx/>
                <a:latin typeface="HelveticaNeueLT Std Cn" panose="020B0506030502030204" pitchFamily="34" charset="0"/>
                <a:ea typeface="+mn-ea"/>
                <a:cs typeface="+mn-cs"/>
              </a:rPr>
              <a:t>Texts</a:t>
            </a:r>
            <a:endParaRPr kumimoji="0" lang="en-US" sz="1200" b="0" i="0" u="none" strike="noStrike" kern="1200" cap="none" spc="300" normalizeH="0" baseline="0" noProof="0" dirty="0">
              <a:ln>
                <a:noFill/>
              </a:ln>
              <a:solidFill>
                <a:prstClr val="black"/>
              </a:solidFill>
              <a:effectLst/>
              <a:uLnTx/>
              <a:uFillTx/>
              <a:latin typeface="HelveticaNeueLT Std Cn" panose="020B0506030502030204" pitchFamily="34" charset="0"/>
              <a:ea typeface="+mn-ea"/>
              <a:cs typeface="+mn-cs"/>
            </a:endParaRPr>
          </a:p>
        </p:txBody>
      </p:sp>
      <p:sp>
        <p:nvSpPr>
          <p:cNvPr id="5" name="Rectangle 4"/>
          <p:cNvSpPr/>
          <p:nvPr/>
        </p:nvSpPr>
        <p:spPr>
          <a:xfrm>
            <a:off x="4759909" y="5058202"/>
            <a:ext cx="4888588"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 F. McKenzie</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Bibliography and the Sociology of Texts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(Kindle Locations 156-159). Kindle Edition.</a:t>
            </a:r>
          </a:p>
        </p:txBody>
      </p:sp>
    </p:spTree>
    <p:extLst>
      <p:ext uri="{BB962C8B-B14F-4D97-AF65-F5344CB8AC3E}">
        <p14:creationId xmlns:p14="http://schemas.microsoft.com/office/powerpoint/2010/main" val="765423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6358" y="1718151"/>
            <a:ext cx="8056179" cy="3984533"/>
          </a:xfrm>
        </p:spPr>
        <p:txBody>
          <a:bodyPr>
            <a:normAutofit fontScale="85000" lnSpcReduction="20000"/>
          </a:bodyPr>
          <a:lstStyle/>
          <a:p>
            <a:pPr marL="0" indent="0" algn="just">
              <a:lnSpc>
                <a:spcPct val="120000"/>
              </a:lnSpc>
              <a:spcBef>
                <a:spcPts val="0"/>
              </a:spcBef>
              <a:buNone/>
            </a:pPr>
            <a:r>
              <a:rPr lang="en-US" sz="3400" spc="0" dirty="0">
                <a:latin typeface="+mn-lt"/>
              </a:rPr>
              <a:t>What is given. </a:t>
            </a:r>
          </a:p>
          <a:p>
            <a:pPr marL="0" indent="0" algn="just">
              <a:lnSpc>
                <a:spcPct val="120000"/>
              </a:lnSpc>
              <a:spcBef>
                <a:spcPts val="0"/>
              </a:spcBef>
              <a:buNone/>
            </a:pPr>
            <a:endParaRPr lang="en-US" spc="0" dirty="0"/>
          </a:p>
          <a:p>
            <a:pPr marL="0" indent="0">
              <a:lnSpc>
                <a:spcPct val="120000"/>
              </a:lnSpc>
              <a:spcBef>
                <a:spcPts val="0"/>
              </a:spcBef>
              <a:buNone/>
            </a:pPr>
            <a:r>
              <a:rPr lang="en-US" spc="0" dirty="0"/>
              <a:t>Epistemological—what is or can be assumed, i.e. what is given. </a:t>
            </a:r>
          </a:p>
          <a:p>
            <a:pPr marL="0" indent="0">
              <a:lnSpc>
                <a:spcPct val="120000"/>
              </a:lnSpc>
              <a:spcBef>
                <a:spcPts val="0"/>
              </a:spcBef>
              <a:buNone/>
            </a:pPr>
            <a:endParaRPr lang="en-US" spc="0" dirty="0"/>
          </a:p>
          <a:p>
            <a:pPr marL="0" indent="0">
              <a:lnSpc>
                <a:spcPct val="120000"/>
              </a:lnSpc>
              <a:spcBef>
                <a:spcPts val="0"/>
              </a:spcBef>
              <a:buNone/>
            </a:pPr>
            <a:r>
              <a:rPr lang="en-US" spc="0" dirty="0"/>
              <a:t>Ecclesiastical—what is given by god.</a:t>
            </a:r>
          </a:p>
          <a:p>
            <a:pPr marL="0" indent="0">
              <a:lnSpc>
                <a:spcPct val="120000"/>
              </a:lnSpc>
              <a:spcBef>
                <a:spcPts val="0"/>
              </a:spcBef>
              <a:buNone/>
            </a:pPr>
            <a:endParaRPr lang="en-US" spc="0" dirty="0"/>
          </a:p>
          <a:p>
            <a:pPr marL="0" indent="0">
              <a:lnSpc>
                <a:spcPct val="120000"/>
              </a:lnSpc>
              <a:spcBef>
                <a:spcPts val="0"/>
              </a:spcBef>
              <a:buNone/>
            </a:pPr>
            <a:r>
              <a:rPr lang="en-US" spc="0" dirty="0"/>
              <a:t>Mathematical—that-which-is-given, what allows unknowns to be ascertained.</a:t>
            </a:r>
          </a:p>
          <a:p>
            <a:pPr marL="0" indent="0">
              <a:lnSpc>
                <a:spcPct val="120000"/>
              </a:lnSpc>
              <a:spcBef>
                <a:spcPts val="0"/>
              </a:spcBef>
              <a:buNone/>
            </a:pPr>
            <a:endParaRPr lang="en-US" spc="0" dirty="0"/>
          </a:p>
          <a:p>
            <a:pPr marL="0" indent="0">
              <a:lnSpc>
                <a:spcPct val="120000"/>
              </a:lnSpc>
              <a:spcBef>
                <a:spcPts val="0"/>
              </a:spcBef>
              <a:buNone/>
            </a:pPr>
            <a:r>
              <a:rPr lang="en-US" spc="0" dirty="0"/>
              <a:t>Computational—bits and . . .</a:t>
            </a:r>
          </a:p>
          <a:p>
            <a:pPr marL="0" indent="0" algn="r">
              <a:buNone/>
            </a:pPr>
            <a:endParaRPr lang="en-US" sz="2400" spc="0" dirty="0"/>
          </a:p>
        </p:txBody>
      </p:sp>
      <p:sp>
        <p:nvSpPr>
          <p:cNvPr id="6" name="TextBox 5"/>
          <p:cNvSpPr txBox="1"/>
          <p:nvPr/>
        </p:nvSpPr>
        <p:spPr>
          <a:xfrm>
            <a:off x="880249" y="897664"/>
            <a:ext cx="1989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300" normalizeH="0" baseline="0" noProof="0" dirty="0">
                <a:ln>
                  <a:noFill/>
                </a:ln>
                <a:solidFill>
                  <a:srgbClr val="C55A11"/>
                </a:solidFill>
                <a:effectLst/>
                <a:uLnTx/>
                <a:uFillTx/>
                <a:latin typeface="HelveticaNeueLT Std Cn" panose="020B0506030502030204" pitchFamily="34" charset="0"/>
                <a:ea typeface="+mn-ea"/>
                <a:cs typeface="+mn-cs"/>
              </a:rPr>
              <a:t>Data</a:t>
            </a:r>
            <a:endParaRPr kumimoji="0" lang="en-US" sz="1200" b="0" i="0" u="none" strike="noStrike" kern="1200" cap="none" spc="300" normalizeH="0" baseline="0" noProof="0" dirty="0">
              <a:ln>
                <a:noFill/>
              </a:ln>
              <a:solidFill>
                <a:prstClr val="black"/>
              </a:solidFill>
              <a:effectLst/>
              <a:uLnTx/>
              <a:uFillTx/>
              <a:latin typeface="HelveticaNeueLT Std Cn" panose="020B0506030502030204" pitchFamily="34" charset="0"/>
              <a:ea typeface="+mn-ea"/>
              <a:cs typeface="+mn-cs"/>
            </a:endParaRPr>
          </a:p>
        </p:txBody>
      </p:sp>
    </p:spTree>
    <p:extLst>
      <p:ext uri="{BB962C8B-B14F-4D97-AF65-F5344CB8AC3E}">
        <p14:creationId xmlns:p14="http://schemas.microsoft.com/office/powerpoint/2010/main" val="4132066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1251" y="2827525"/>
            <a:ext cx="7698463"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reinterpretable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representation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information in a formalized manner suitable for communication, interpretation, or processing. Examples of data include a sequence of bits, a table of numbers, the characters on a page, the recording of sounds made by a person speaking, or a moon rock specimen.”</a:t>
            </a:r>
          </a:p>
        </p:txBody>
      </p:sp>
      <p:sp>
        <p:nvSpPr>
          <p:cNvPr id="4" name="Rectangle 3"/>
          <p:cNvSpPr/>
          <p:nvPr/>
        </p:nvSpPr>
        <p:spPr>
          <a:xfrm>
            <a:off x="880249" y="1821916"/>
            <a:ext cx="751577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REFERENCE MODEL FOR AN OPEN ARCHIVAL INFORMATION SYSTEM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(OAIS)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880249" y="897664"/>
            <a:ext cx="1989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300" normalizeH="0" baseline="0" noProof="0" dirty="0">
                <a:ln>
                  <a:noFill/>
                </a:ln>
                <a:solidFill>
                  <a:srgbClr val="C55A11"/>
                </a:solidFill>
                <a:effectLst/>
                <a:uLnTx/>
                <a:uFillTx/>
                <a:latin typeface="HelveticaNeueLT Std Cn" panose="020B0506030502030204" pitchFamily="34" charset="0"/>
                <a:ea typeface="+mn-ea"/>
                <a:cs typeface="+mn-cs"/>
              </a:rPr>
              <a:t>Data</a:t>
            </a:r>
            <a:endParaRPr kumimoji="0" lang="en-US" sz="1200" b="0" i="0" u="none" strike="noStrike" kern="1200" cap="none" spc="300" normalizeH="0" baseline="0" noProof="0" dirty="0">
              <a:ln>
                <a:noFill/>
              </a:ln>
              <a:solidFill>
                <a:prstClr val="black"/>
              </a:solidFill>
              <a:effectLst/>
              <a:uLnTx/>
              <a:uFillTx/>
              <a:latin typeface="HelveticaNeueLT Std Cn" panose="020B0506030502030204" pitchFamily="34" charset="0"/>
              <a:ea typeface="+mn-ea"/>
              <a:cs typeface="+mn-cs"/>
            </a:endParaRPr>
          </a:p>
        </p:txBody>
      </p:sp>
    </p:spTree>
    <p:extLst>
      <p:ext uri="{BB962C8B-B14F-4D97-AF65-F5344CB8AC3E}">
        <p14:creationId xmlns:p14="http://schemas.microsoft.com/office/powerpoint/2010/main" val="3097364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9761</TotalTime>
  <Words>1971</Words>
  <Application>Microsoft Office PowerPoint</Application>
  <PresentationFormat>Widescreen</PresentationFormat>
  <Paragraphs>419</Paragraphs>
  <Slides>63</Slides>
  <Notes>6</Notes>
  <HiddenSlides>0</HiddenSlides>
  <MMClips>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63</vt:i4>
      </vt:variant>
    </vt:vector>
  </HeadingPairs>
  <TitlesOfParts>
    <vt:vector size="80" baseType="lpstr">
      <vt:lpstr>HelveticaNeueLT Std Cn</vt:lpstr>
      <vt:lpstr>HelveticaNeueLT Std Lt Cn</vt:lpstr>
      <vt:lpstr>HelveticaNeueLT Std Med Cn</vt:lpstr>
      <vt:lpstr>맑은 고딕</vt:lpstr>
      <vt:lpstr>맑은 고딕</vt:lpstr>
      <vt:lpstr>Minion Pro</vt:lpstr>
      <vt:lpstr>QuadraatOTRegular</vt:lpstr>
      <vt:lpstr>SD Myungjo Medium</vt:lpstr>
      <vt:lpstr>나눔고딕</vt:lpstr>
      <vt:lpstr>한컴바탕</vt:lpstr>
      <vt:lpstr>Arial</vt:lpstr>
      <vt:lpstr>Calibri</vt:lpstr>
      <vt:lpstr>Calibri Light</vt:lpstr>
      <vt:lpstr>Georgia</vt:lpstr>
      <vt:lpstr>Times New Roman</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wayne defremery</dc:creator>
  <cp:lastModifiedBy>Windows User</cp:lastModifiedBy>
  <cp:revision>202</cp:revision>
  <dcterms:created xsi:type="dcterms:W3CDTF">2018-03-23T01:49:55Z</dcterms:created>
  <dcterms:modified xsi:type="dcterms:W3CDTF">2019-03-31T02:42:35Z</dcterms:modified>
</cp:coreProperties>
</file>