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0" r:id="rId1"/>
    <p:sldMasterId id="2147483667" r:id="rId2"/>
  </p:sldMasterIdLst>
  <p:notesMasterIdLst>
    <p:notesMasterId r:id="rId68"/>
  </p:notesMasterIdLst>
  <p:sldIdLst>
    <p:sldId id="256" r:id="rId3"/>
    <p:sldId id="890" r:id="rId4"/>
    <p:sldId id="969" r:id="rId5"/>
    <p:sldId id="1005" r:id="rId6"/>
    <p:sldId id="1004" r:id="rId7"/>
    <p:sldId id="970" r:id="rId8"/>
    <p:sldId id="1006" r:id="rId9"/>
    <p:sldId id="1007" r:id="rId10"/>
    <p:sldId id="1008" r:id="rId11"/>
    <p:sldId id="972" r:id="rId12"/>
    <p:sldId id="973" r:id="rId13"/>
    <p:sldId id="1009" r:id="rId14"/>
    <p:sldId id="1010" r:id="rId15"/>
    <p:sldId id="1011" r:id="rId16"/>
    <p:sldId id="1012" r:id="rId17"/>
    <p:sldId id="1013" r:id="rId18"/>
    <p:sldId id="1014" r:id="rId19"/>
    <p:sldId id="1015" r:id="rId20"/>
    <p:sldId id="1016" r:id="rId21"/>
    <p:sldId id="975" r:id="rId22"/>
    <p:sldId id="1017" r:id="rId23"/>
    <p:sldId id="1028" r:id="rId24"/>
    <p:sldId id="1029" r:id="rId25"/>
    <p:sldId id="1030" r:id="rId26"/>
    <p:sldId id="1031" r:id="rId27"/>
    <p:sldId id="1032" r:id="rId28"/>
    <p:sldId id="1018" r:id="rId29"/>
    <p:sldId id="1033" r:id="rId30"/>
    <p:sldId id="1034" r:id="rId31"/>
    <p:sldId id="1035" r:id="rId32"/>
    <p:sldId id="1020" r:id="rId33"/>
    <p:sldId id="1019" r:id="rId34"/>
    <p:sldId id="1036" r:id="rId35"/>
    <p:sldId id="1024" r:id="rId36"/>
    <p:sldId id="1037" r:id="rId37"/>
    <p:sldId id="981" r:id="rId38"/>
    <p:sldId id="1021" r:id="rId39"/>
    <p:sldId id="1038" r:id="rId40"/>
    <p:sldId id="1039" r:id="rId41"/>
    <p:sldId id="1040" r:id="rId42"/>
    <p:sldId id="980" r:id="rId43"/>
    <p:sldId id="976" r:id="rId44"/>
    <p:sldId id="977" r:id="rId45"/>
    <p:sldId id="978" r:id="rId46"/>
    <p:sldId id="983" r:id="rId47"/>
    <p:sldId id="984" r:id="rId48"/>
    <p:sldId id="986" r:id="rId49"/>
    <p:sldId id="988" r:id="rId50"/>
    <p:sldId id="987" r:id="rId51"/>
    <p:sldId id="989" r:id="rId52"/>
    <p:sldId id="990" r:id="rId53"/>
    <p:sldId id="1003" r:id="rId54"/>
    <p:sldId id="991" r:id="rId55"/>
    <p:sldId id="992" r:id="rId56"/>
    <p:sldId id="994" r:id="rId57"/>
    <p:sldId id="995" r:id="rId58"/>
    <p:sldId id="996" r:id="rId59"/>
    <p:sldId id="998" r:id="rId60"/>
    <p:sldId id="999" r:id="rId61"/>
    <p:sldId id="1000" r:id="rId62"/>
    <p:sldId id="997" r:id="rId63"/>
    <p:sldId id="1001" r:id="rId64"/>
    <p:sldId id="966" r:id="rId65"/>
    <p:sldId id="1041" r:id="rId66"/>
    <p:sldId id="858" r:id="rId6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33"/>
    <a:srgbClr val="FF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2" autoAdjust="0"/>
    <p:restoredTop sz="93812" autoAdjust="0"/>
  </p:normalViewPr>
  <p:slideViewPr>
    <p:cSldViewPr snapToGrid="0">
      <p:cViewPr varScale="1">
        <p:scale>
          <a:sx n="76" d="100"/>
          <a:sy n="76" d="100"/>
        </p:scale>
        <p:origin x="-9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846B377-F9DF-4E7C-8819-D9F63E259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5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168B6-B4D3-49C5-A87C-59C6CBA90E5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36563"/>
            <a:ext cx="22113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493838"/>
            <a:ext cx="270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3258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28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B3B60CF9-64DD-4A9E-BED6-4A7CA55EB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77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77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3357A03-6956-44C7-BDF8-827177839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4" y="155972"/>
            <a:ext cx="84978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13235"/>
            <a:ext cx="3810000" cy="3468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3235"/>
            <a:ext cx="3810000" cy="3468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4850" y="4832350"/>
            <a:ext cx="4114800" cy="3429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  <a:latin typeface="Times New Roman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85150" y="4908550"/>
            <a:ext cx="990600" cy="34290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0B1108C-9A8B-42C3-84BD-A54E4B9FD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08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4" y="155972"/>
            <a:ext cx="84978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13235"/>
            <a:ext cx="3810000" cy="3468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13235"/>
            <a:ext cx="3810000" cy="3468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4850" y="4832350"/>
            <a:ext cx="4114800" cy="3429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  <a:latin typeface="Times New Roman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85150" y="4908550"/>
            <a:ext cx="990600" cy="34290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28B0EBB-7425-447F-99BF-BCC5F708D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0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446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2879"/>
            <a:ext cx="6400800" cy="24622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98352"/>
            <a:ext cx="9144000" cy="19451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065"/>
            <a:ext cx="7772400" cy="40011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667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712065"/>
            <a:ext cx="44958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12065"/>
            <a:ext cx="44958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7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446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0160"/>
            <a:ext cx="40401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0964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0160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70964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9FD3223-9E76-46FA-B867-04BCAF930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36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439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8478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4286846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49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5394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960906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21373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8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897279"/>
            <a:ext cx="21396627" cy="246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3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8009" y="0"/>
            <a:ext cx="2215991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2037481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F9CF390-A895-4AD6-9E87-6376C9C7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4686300"/>
            <a:ext cx="990600" cy="34290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1D87792-DC30-43A7-B5C1-AE10A2754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42CC8E5-F3FB-4E37-8CC1-96CAF8966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67E33C2-970C-4B9D-AE33-436C99B89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8B747CF-B52D-44A5-907D-D51B5446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CFA5667-851C-4C30-9018-875476C1B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2489B0C1-D64F-4860-B5EC-D1A8A966D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7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017588"/>
            <a:ext cx="83978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938"/>
            <a:ext cx="27622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46910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48704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fld id="{6C046AC5-1F8F-4072-8096-42100B4EB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637088"/>
            <a:ext cx="27082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46213"/>
          </a:xfrm>
          <a:prstGeom prst="rect">
            <a:avLst/>
          </a:prstGeom>
          <a:gradFill rotWithShape="1">
            <a:gsLst>
              <a:gs pos="0">
                <a:schemeClr val="tx1">
                  <a:alpha val="64998"/>
                </a:schemeClr>
              </a:gs>
              <a:gs pos="100000">
                <a:schemeClr val="tx1">
                  <a:alpha val="64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897438"/>
            <a:ext cx="9144000" cy="246062"/>
          </a:xfrm>
          <a:prstGeom prst="rect">
            <a:avLst/>
          </a:prstGeom>
          <a:gradFill rotWithShape="1">
            <a:gsLst>
              <a:gs pos="0">
                <a:schemeClr val="tx1">
                  <a:alpha val="64998"/>
                </a:schemeClr>
              </a:gs>
              <a:gs pos="100000">
                <a:schemeClr val="tx1">
                  <a:alpha val="64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000">
          <a:solidFill>
            <a:srgbClr val="D2D2D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tcondor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238" y="2070100"/>
            <a:ext cx="7772400" cy="240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</a:t>
            </a:r>
            <a:r>
              <a:rPr lang="en-US" sz="4000" dirty="0" err="1" smtClean="0"/>
              <a:t>ClassAd</a:t>
            </a:r>
            <a:r>
              <a:rPr lang="en-US" sz="4000" dirty="0" smtClean="0"/>
              <a:t> Language</a:t>
            </a:r>
            <a:r>
              <a:rPr lang="en-US" sz="4000" dirty="0"/>
              <a:t/>
            </a:r>
            <a:br>
              <a:rPr lang="en-US" sz="4000" dirty="0"/>
            </a:br>
            <a:endParaRPr lang="en-US" alt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Are like “C” (Python, </a:t>
            </a:r>
            <a:r>
              <a:rPr lang="en-US" dirty="0" err="1" smtClean="0"/>
              <a:t>R,Matlab</a:t>
            </a:r>
            <a:r>
              <a:rPr lang="en-US" dirty="0" smtClean="0"/>
              <a:t>…) identifiers</a:t>
            </a:r>
          </a:p>
          <a:p>
            <a:pPr lvl="1">
              <a:defRPr/>
            </a:pPr>
            <a:r>
              <a:rPr lang="en-US" dirty="0" smtClean="0"/>
              <a:t>Must start with letter, then letters, numbers, _</a:t>
            </a:r>
          </a:p>
          <a:p>
            <a:pPr lvl="1">
              <a:defRPr/>
            </a:pPr>
            <a:r>
              <a:rPr lang="en-US" dirty="0" smtClean="0"/>
              <a:t>No limit on length, but be reasonable</a:t>
            </a:r>
          </a:p>
          <a:p>
            <a:pPr lvl="1">
              <a:defRPr/>
            </a:pPr>
            <a:r>
              <a:rPr lang="en-US" dirty="0" smtClean="0"/>
              <a:t>Case insensitive, but </a:t>
            </a:r>
            <a:r>
              <a:rPr lang="en-US" dirty="0" err="1" smtClean="0"/>
              <a:t>CamelCase</a:t>
            </a:r>
            <a:r>
              <a:rPr lang="en-US" dirty="0" smtClean="0"/>
              <a:t> is traditional</a:t>
            </a:r>
          </a:p>
          <a:p>
            <a:pPr lvl="1">
              <a:defRPr/>
            </a:pPr>
            <a:r>
              <a:rPr lang="en-US" dirty="0" smtClean="0"/>
              <a:t>Extendable – you can add custom attributes</a:t>
            </a:r>
          </a:p>
          <a:p>
            <a:pPr lvl="2">
              <a:defRPr/>
            </a:pPr>
            <a:r>
              <a:rPr lang="en-US" dirty="0" smtClean="0"/>
              <a:t>(covered in another talk)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Attribute Names (before the =)</a:t>
            </a: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476393-C30B-4CDF-9DAE-997667C9EDCF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3" y="1017588"/>
            <a:ext cx="8397875" cy="368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Main </a:t>
            </a:r>
            <a:r>
              <a:rPr lang="en-US" dirty="0" err="1" smtClean="0"/>
              <a:t>ClassAd</a:t>
            </a:r>
            <a:r>
              <a:rPr lang="en-US" dirty="0" smtClean="0"/>
              <a:t> types</a:t>
            </a: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B02C88-7DF3-45EB-B77B-7055B9C33A0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3413" y="820738"/>
          <a:ext cx="7491412" cy="347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236"/>
                <a:gridCol w="5215176"/>
              </a:tblGrid>
              <a:tr h="57917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Description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sz="3200" i="1" dirty="0" smtClean="0"/>
                        <a:t>Boolean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true, false</a:t>
                      </a:r>
                    </a:p>
                  </a:txBody>
                  <a:tcPr marL="91444" marR="91444"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sz="3200" i="1" dirty="0" smtClean="0"/>
                        <a:t>Integers</a:t>
                      </a: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64 bit signed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sz="3200" i="1" dirty="0" smtClean="0"/>
                        <a:t>Reals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64 bit IEEE 754</a:t>
                      </a:r>
                      <a:r>
                        <a:rPr lang="en-US" sz="3200" i="1" baseline="0" dirty="0" smtClean="0"/>
                        <a:t> </a:t>
                      </a:r>
                      <a:r>
                        <a:rPr lang="en-US" sz="3200" i="1" dirty="0" smtClean="0"/>
                        <a:t>Double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</a:tr>
              <a:tr h="5791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sz="3200" i="1" dirty="0" smtClean="0"/>
                        <a:t>Strings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  <a:r>
                        <a:rPr lang="en-US" sz="3200" i="1" dirty="0" smtClean="0"/>
                        <a:t>quoted</a:t>
                      </a:r>
                      <a:r>
                        <a:rPr lang="en-US" sz="3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</a:tr>
              <a:tr h="579173"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Reference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Lookup another</a:t>
                      </a:r>
                      <a:r>
                        <a:rPr lang="en-US" sz="3200" baseline="0" dirty="0" smtClean="0"/>
                        <a:t> attribute</a:t>
                      </a:r>
                      <a:endParaRPr lang="en-US" sz="3200" dirty="0"/>
                    </a:p>
                  </a:txBody>
                  <a:tcPr marL="91444" marR="91444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4125913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Booleans can be</a:t>
            </a:r>
          </a:p>
          <a:p>
            <a:pPr lvl="1">
              <a:defRPr/>
            </a:pPr>
            <a:r>
              <a:rPr lang="en-US" dirty="0"/>
              <a:t>t</a:t>
            </a:r>
            <a:r>
              <a:rPr lang="en-US" dirty="0" smtClean="0"/>
              <a:t>rue</a:t>
            </a:r>
          </a:p>
          <a:p>
            <a:pPr lvl="1">
              <a:defRPr/>
            </a:pPr>
            <a:r>
              <a:rPr lang="en-US" dirty="0"/>
              <a:t>f</a:t>
            </a:r>
            <a:r>
              <a:rPr lang="en-US" dirty="0" smtClean="0"/>
              <a:t>alse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Case-insensitive </a:t>
            </a:r>
          </a:p>
          <a:p>
            <a:pPr lvl="1">
              <a:defRPr/>
            </a:pPr>
            <a:r>
              <a:rPr lang="en-US" dirty="0" smtClean="0"/>
              <a:t>(True, TRUE)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Note – NO QUOTES</a:t>
            </a:r>
          </a:p>
          <a:p>
            <a:pPr marL="457200" lvl="1" indent="0">
              <a:buFont typeface="Marlett" pitchFamily="2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Booleans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C1BA18-7C03-4A47-840D-892B90668020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64 bit</a:t>
            </a:r>
            <a:endParaRPr lang="en-US" sz="2400" dirty="0"/>
          </a:p>
          <a:p>
            <a:pPr lvl="1">
              <a:defRPr/>
            </a:pPr>
            <a:r>
              <a:rPr lang="en-US" sz="2000" dirty="0" smtClean="0"/>
              <a:t>Even on 32 bit binaries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Always signed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Overflow -&gt; wrap quietly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No Hex prefix</a:t>
            </a:r>
          </a:p>
          <a:p>
            <a:pPr lvl="1">
              <a:defRPr/>
            </a:pPr>
            <a:r>
              <a:rPr lang="en-US" sz="2000" dirty="0" smtClean="0"/>
              <a:t>Don’t even ask about octal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1 / 0 -&gt; error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Classad Integers</a:t>
            </a: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DFB41B-BFEE-479F-8A9D-7910AF48410F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IEEE 64 bit</a:t>
            </a:r>
            <a:endParaRPr lang="en-US" sz="2400" dirty="0"/>
          </a:p>
          <a:p>
            <a:pPr lvl="1">
              <a:defRPr/>
            </a:pPr>
            <a:r>
              <a:rPr lang="en-US" sz="2000" dirty="0" smtClean="0"/>
              <a:t>And all the oddities</a:t>
            </a:r>
          </a:p>
          <a:p>
            <a:pPr>
              <a:defRPr/>
            </a:pPr>
            <a:r>
              <a:rPr lang="en-US" sz="2400" dirty="0" smtClean="0"/>
              <a:t>Scientific Notation</a:t>
            </a:r>
          </a:p>
          <a:p>
            <a:pPr lvl="1">
              <a:defRPr/>
            </a:pPr>
            <a:r>
              <a:rPr lang="en-US" sz="2000" dirty="0" smtClean="0"/>
              <a:t>-5.6e-5</a:t>
            </a:r>
          </a:p>
          <a:p>
            <a:pPr>
              <a:defRPr/>
            </a:pPr>
            <a:r>
              <a:rPr lang="en-US" sz="2400" dirty="0" smtClean="0"/>
              <a:t>Overflow -&gt; Infinity</a:t>
            </a:r>
          </a:p>
          <a:p>
            <a:pPr>
              <a:defRPr/>
            </a:pPr>
            <a:r>
              <a:rPr lang="en-US" sz="2400" dirty="0" smtClean="0"/>
              <a:t>1e990 -&gt; real(“INF”)</a:t>
            </a:r>
          </a:p>
          <a:p>
            <a:pPr>
              <a:defRPr/>
            </a:pPr>
            <a:r>
              <a:rPr lang="en-US" sz="2400" dirty="0" err="1" smtClean="0"/>
              <a:t>NaNs</a:t>
            </a:r>
            <a:r>
              <a:rPr lang="en-US" sz="2400" dirty="0" smtClean="0"/>
              <a:t> -&gt; real(“Nan”)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Classad Reals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4A843A-B451-4BED-BF3D-F6F08570B144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Must be quoted with </a:t>
            </a:r>
            <a:r>
              <a:rPr lang="en-US" sz="2000" b="1" dirty="0" smtClean="0"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cs typeface="Courier New" panose="02070309020205020404" pitchFamily="49" charset="0"/>
              </a:rPr>
              <a:t>Escape with backslash: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cs typeface="Courier New" panose="02070309020205020404" pitchFamily="49" charset="0"/>
              </a:rPr>
              <a:t>" foo\"bar“</a:t>
            </a:r>
          </a:p>
          <a:p>
            <a:pPr marL="0" indent="0">
              <a:buFontTx/>
              <a:buNone/>
              <a:defRPr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cs typeface="Courier New" panose="02070309020205020404" pitchFamily="49" charset="0"/>
              </a:rPr>
              <a:t>No Other Escapes!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cs typeface="Courier New" panose="02070309020205020404" pitchFamily="49" charset="0"/>
              </a:rPr>
              <a:t>Hard to get newlines in string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cs typeface="Courier New" panose="02070309020205020404" pitchFamily="49" charset="0"/>
              </a:rPr>
              <a:t> because of tools</a:t>
            </a:r>
          </a:p>
          <a:p>
            <a:pPr>
              <a:defRPr/>
            </a:pPr>
            <a:endParaRPr lang="en-US" sz="2400" b="1" dirty="0" smtClean="0">
              <a:cs typeface="Courier New" panose="02070309020205020404" pitchFamily="49" charset="0"/>
            </a:endParaRPr>
          </a:p>
          <a:p>
            <a:pPr>
              <a:defRPr/>
            </a:pPr>
            <a:endParaRPr lang="en-US" sz="2400" dirty="0" smtClean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Classad Strings</a:t>
            </a: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7C2F9A-F47C-454D-A044-9CC52CC8673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Like variable lookup</a:t>
            </a:r>
          </a:p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What is </a:t>
            </a:r>
            <a:r>
              <a:rPr lang="en-US" sz="2400" dirty="0" err="1" smtClean="0">
                <a:cs typeface="Courier New" panose="02070309020205020404" pitchFamily="49" charset="0"/>
              </a:rPr>
              <a:t>RequestDisk</a:t>
            </a:r>
            <a:r>
              <a:rPr lang="en-US" sz="2400" dirty="0" smtClean="0">
                <a:cs typeface="Courier New" panose="02070309020205020404" pitchFamily="49" charset="0"/>
              </a:rPr>
              <a:t>?</a:t>
            </a:r>
          </a:p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Lookup </a:t>
            </a:r>
            <a:r>
              <a:rPr lang="en-US" sz="2400" dirty="0" err="1" smtClean="0">
                <a:cs typeface="Courier New" panose="02070309020205020404" pitchFamily="49" charset="0"/>
              </a:rPr>
              <a:t>DiskUsage</a:t>
            </a:r>
            <a:r>
              <a:rPr lang="en-US" sz="2400" dirty="0" smtClean="0">
                <a:cs typeface="Courier New" panose="02070309020205020404" pitchFamily="49" charset="0"/>
              </a:rPr>
              <a:t>,</a:t>
            </a:r>
          </a:p>
          <a:p>
            <a:pPr>
              <a:defRPr/>
            </a:pPr>
            <a:endParaRPr lang="en-US" sz="2400" dirty="0"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Return 100</a:t>
            </a:r>
          </a:p>
          <a:p>
            <a:pPr>
              <a:defRPr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>
              <a:defRPr/>
            </a:pPr>
            <a:endParaRPr lang="en-US" sz="2400" b="1" dirty="0" smtClean="0">
              <a:cs typeface="Courier New" panose="02070309020205020404" pitchFamily="49" charset="0"/>
            </a:endParaRPr>
          </a:p>
          <a:p>
            <a:pPr>
              <a:defRPr/>
            </a:pPr>
            <a:endParaRPr lang="en-US" sz="2400" dirty="0" smtClean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Classad References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3C457D-6950-439A-B57C-1E14C5E0C7E1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Very Important to </a:t>
            </a:r>
            <a:r>
              <a:rPr lang="en-US" sz="2400" dirty="0" err="1" smtClean="0"/>
              <a:t>Grok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Rarely explicit</a:t>
            </a:r>
          </a:p>
          <a:p>
            <a:pPr lvl="1">
              <a:defRPr/>
            </a:pPr>
            <a:r>
              <a:rPr lang="en-US" sz="2000" dirty="0" err="1" smtClean="0">
                <a:cs typeface="Courier New" panose="02070309020205020404" pitchFamily="49" charset="0"/>
              </a:rPr>
              <a:t>ExitBySignal</a:t>
            </a:r>
            <a:r>
              <a:rPr lang="en-US" sz="2000" dirty="0" smtClean="0">
                <a:cs typeface="Courier New" panose="02070309020205020404" pitchFamily="49" charset="0"/>
              </a:rPr>
              <a:t> -&gt; undefined</a:t>
            </a:r>
          </a:p>
          <a:p>
            <a:pPr>
              <a:defRPr/>
            </a:pPr>
            <a:r>
              <a:rPr lang="en-US" sz="2400" dirty="0" err="1" smtClean="0">
                <a:cs typeface="Courier New" panose="02070309020205020404" pitchFamily="49" charset="0"/>
              </a:rPr>
              <a:t>MissingAttr</a:t>
            </a:r>
            <a:r>
              <a:rPr lang="en-US" sz="2400" dirty="0" smtClean="0">
                <a:cs typeface="Courier New" panose="02070309020205020404" pitchFamily="49" charset="0"/>
              </a:rPr>
              <a:t> -&gt; undefined</a:t>
            </a:r>
          </a:p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Means “Don’t Know”</a:t>
            </a:r>
          </a:p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Could mean “missing”</a:t>
            </a:r>
          </a:p>
          <a:p>
            <a:pPr>
              <a:defRPr/>
            </a:pPr>
            <a:endParaRPr lang="en-US" sz="2400" b="1" dirty="0" smtClean="0">
              <a:cs typeface="Courier New" panose="02070309020205020404" pitchFamily="49" charset="0"/>
            </a:endParaRPr>
          </a:p>
          <a:p>
            <a:pPr>
              <a:defRPr/>
            </a:pPr>
            <a:endParaRPr lang="en-US" sz="2400" dirty="0" smtClean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Undefined</a:t>
            </a: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93DD90-DAC7-48EA-BE78-1BE0FD7BB202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4021138" cy="33432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Allows decisions when information missing</a:t>
            </a:r>
            <a:endParaRPr lang="en-US" sz="2000" dirty="0" smtClean="0"/>
          </a:p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Context determines trueness or falseness:</a:t>
            </a:r>
          </a:p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What does missing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	</a:t>
            </a:r>
            <a:r>
              <a:rPr lang="en-US" sz="2400" i="1" dirty="0" err="1" smtClean="0">
                <a:cs typeface="Courier New" panose="02070309020205020404" pitchFamily="49" charset="0"/>
              </a:rPr>
              <a:t>ExitBySigna</a:t>
            </a:r>
            <a:r>
              <a:rPr lang="en-US" sz="2400" dirty="0" err="1" smtClean="0">
                <a:cs typeface="Courier New" panose="02070309020205020404" pitchFamily="49" charset="0"/>
              </a:rPr>
              <a:t>l</a:t>
            </a:r>
            <a:r>
              <a:rPr lang="en-US" sz="2400" dirty="0" smtClean="0">
                <a:cs typeface="Courier New" panose="02070309020205020404" pitchFamily="49" charset="0"/>
              </a:rPr>
              <a:t> mean?</a:t>
            </a:r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cs typeface="Courier New" panose="02070309020205020404" pitchFamily="49" charset="0"/>
              </a:rPr>
              <a:t>*Missing vs undefined*</a:t>
            </a:r>
          </a:p>
          <a:p>
            <a:pPr marL="0" indent="0">
              <a:buFontTx/>
              <a:buNone/>
              <a:defRPr/>
            </a:pPr>
            <a:r>
              <a:rPr lang="en-US" sz="2400" b="1" dirty="0">
                <a:cs typeface="Courier New" panose="02070309020205020404" pitchFamily="49" charset="0"/>
              </a:rPr>
              <a:t>	</a:t>
            </a:r>
            <a:r>
              <a:rPr lang="en-US" sz="2400" b="1" dirty="0" smtClean="0">
                <a:cs typeface="Courier New" panose="02070309020205020404" pitchFamily="49" charset="0"/>
              </a:rPr>
              <a:t>No difference!</a:t>
            </a:r>
          </a:p>
          <a:p>
            <a:pPr>
              <a:defRPr/>
            </a:pPr>
            <a:endParaRPr lang="en-US" sz="2400" dirty="0" smtClean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Undefined</a:t>
            </a: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E6F379-0F61-4C7E-93BB-2A8AD280486F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What does missing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	</a:t>
            </a:r>
            <a:r>
              <a:rPr lang="en-US" sz="2400" i="1" dirty="0" err="1" smtClean="0">
                <a:cs typeface="Courier New" panose="02070309020205020404" pitchFamily="49" charset="0"/>
              </a:rPr>
              <a:t>ExitBySigna</a:t>
            </a:r>
            <a:r>
              <a:rPr lang="en-US" sz="2400" dirty="0" err="1" smtClean="0">
                <a:cs typeface="Courier New" panose="02070309020205020404" pitchFamily="49" charset="0"/>
              </a:rPr>
              <a:t>l</a:t>
            </a:r>
            <a:r>
              <a:rPr lang="en-US" sz="2400" dirty="0" smtClean="0">
                <a:cs typeface="Courier New" panose="02070309020205020404" pitchFamily="49" charset="0"/>
              </a:rPr>
              <a:t> mean?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Neither true nor </a:t>
            </a:r>
            <a:r>
              <a:rPr lang="en-US" sz="2400" dirty="0">
                <a:cs typeface="Courier New" panose="02070309020205020404" pitchFamily="49" charset="0"/>
              </a:rPr>
              <a:t>false</a:t>
            </a:r>
          </a:p>
          <a:p>
            <a:pPr marL="0" indent="0">
              <a:buFontTx/>
              <a:buNone/>
              <a:defRPr/>
            </a:pPr>
            <a:endParaRPr lang="en-US" sz="2400" b="1" dirty="0"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Job hasn’t exited (yet)?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Remote Site didn’t tell us?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Courier New" panose="02070309020205020404" pitchFamily="49" charset="0"/>
              </a:rPr>
              <a:t>???</a:t>
            </a:r>
          </a:p>
          <a:p>
            <a:pPr>
              <a:defRPr/>
            </a:pPr>
            <a:endParaRPr lang="en-US" sz="2400" dirty="0" smtClean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Undefined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386809-E144-4DE4-BD57-5C33CD767E1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Newspaper _Classified_Ads_2568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888" y="1357313"/>
            <a:ext cx="6048375" cy="3170237"/>
          </a:xfrm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0513"/>
            <a:ext cx="9144000" cy="685800"/>
          </a:xfrm>
        </p:spPr>
        <p:txBody>
          <a:bodyPr lIns="0" tIns="0" rIns="0" bIns="0"/>
          <a:lstStyle/>
          <a:p>
            <a:pPr defTabSz="457200" eaLnBrk="1" hangingPunct="1">
              <a:defRPr/>
            </a:pPr>
            <a:r>
              <a:rPr lang="en-US" altLang="en-US" dirty="0" err="1" smtClean="0"/>
              <a:t>ClassAds</a:t>
            </a:r>
            <a:r>
              <a:rPr lang="en-US" altLang="en-US" dirty="0" smtClean="0"/>
              <a:t>: The </a:t>
            </a:r>
            <a:r>
              <a:rPr lang="en-US" altLang="en-US" i="1" dirty="0" smtClean="0"/>
              <a:t>common language</a:t>
            </a:r>
            <a:r>
              <a:rPr lang="en-US" altLang="en-US" dirty="0" smtClean="0"/>
              <a:t> in HTCondor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48D1E5-07DB-4D01-9C7C-BD10072D96F1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663" y="1017588"/>
            <a:ext cx="8878887" cy="3565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Expressions combine values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/>
              <a:t>C/Java/Python-like:</a:t>
            </a:r>
          </a:p>
          <a:p>
            <a:pPr marL="0" indent="0">
              <a:buFontTx/>
              <a:buNone/>
              <a:defRPr/>
            </a:pPr>
            <a:endParaRPr lang="en-US" b="1" i="1" dirty="0" smtClean="0"/>
          </a:p>
          <a:p>
            <a:pPr marL="0" indent="0">
              <a:buFontTx/>
              <a:buNone/>
              <a:defRPr/>
            </a:pPr>
            <a:r>
              <a:rPr lang="en-US" b="1" i="1" dirty="0" smtClean="0"/>
              <a:t>Logical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i="1" dirty="0" smtClean="0"/>
              <a:t>				evaluate </a:t>
            </a:r>
            <a:r>
              <a:rPr lang="en-US" i="1" dirty="0"/>
              <a:t>to </a:t>
            </a:r>
            <a:r>
              <a:rPr lang="en-US" i="1" dirty="0" err="1" smtClean="0"/>
              <a:t>boolean</a:t>
            </a:r>
            <a:endParaRPr lang="en-US" i="1" dirty="0" smtClean="0"/>
          </a:p>
          <a:p>
            <a:pPr marL="0" indent="0">
              <a:buFontTx/>
              <a:buNone/>
              <a:defRPr/>
            </a:pPr>
            <a:r>
              <a:rPr lang="en-US" b="1" i="1" dirty="0" smtClean="0"/>
              <a:t>Math</a:t>
            </a:r>
            <a:r>
              <a:rPr lang="en-US" i="1" dirty="0" smtClean="0"/>
              <a:t>: +, -, /, *, &lt;&lt;, &gt;&gt;, % evaluate to number</a:t>
            </a:r>
          </a:p>
          <a:p>
            <a:pPr marL="0" indent="0">
              <a:buFontTx/>
              <a:buNone/>
              <a:defRPr/>
            </a:pPr>
            <a:r>
              <a:rPr lang="en-US" b="1" i="1" dirty="0" smtClean="0"/>
              <a:t>Functions</a:t>
            </a:r>
            <a:r>
              <a:rPr lang="en-US" i="1" dirty="0" smtClean="0"/>
              <a:t> (</a:t>
            </a:r>
            <a:r>
              <a:rPr lang="en-US" i="1" dirty="0" err="1" smtClean="0"/>
              <a:t>builtins</a:t>
            </a:r>
            <a:r>
              <a:rPr lang="en-US" i="1" dirty="0" smtClean="0"/>
              <a:t>)          depends on function</a:t>
            </a:r>
            <a:endParaRPr lang="en-US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Classad Expressions</a:t>
            </a: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C3C830-8FD4-4A9B-89A3-D9E65503CD40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3688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Logical Expressions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B46BEA-A1EB-4A9D-A068-7043E331BA12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44525"/>
          <a:ext cx="9144000" cy="449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68"/>
                <a:gridCol w="6851632"/>
              </a:tblGrid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Expression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Meaning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 Than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 Than or equal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 or equal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&amp;&amp;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Logical And (short circuited)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||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Logical Or (short circuited)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==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Equality Test</a:t>
                      </a:r>
                      <a:endParaRPr lang="en-US" sz="2400" dirty="0"/>
                    </a:p>
                  </a:txBody>
                  <a:tcPr marT="45727" marB="45727"/>
                </a:tc>
              </a:tr>
              <a:tr h="4998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!=</a:t>
                      </a:r>
                      <a:endParaRPr lang="en-US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Inequality</a:t>
                      </a:r>
                      <a:r>
                        <a:rPr lang="en-US" sz="2400" baseline="0" dirty="0" smtClean="0"/>
                        <a:t> Test</a:t>
                      </a:r>
                      <a:endParaRPr lang="en-US" sz="24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“sleep”)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true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with </a:t>
            </a:r>
            <a:r>
              <a:rPr lang="en-US" dirty="0" err="1" smtClean="0"/>
              <a:t>Logicals</a:t>
            </a: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86CE8F-5ED0-49DB-83A0-F4C71881DFE7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100)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false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with </a:t>
            </a:r>
            <a:r>
              <a:rPr lang="en-US" dirty="0" err="1" smtClean="0"/>
              <a:t>Logicals</a:t>
            </a: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91A59A-190C-41A4-A8E5-D03D25B82C50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&gt;= 120)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false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with </a:t>
            </a:r>
            <a:r>
              <a:rPr lang="en-US" dirty="0" err="1" smtClean="0"/>
              <a:t>Logicals</a:t>
            </a: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205C1C-C63D-4631-ACD6-B6D937D0FDDE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true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undefined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with </a:t>
            </a:r>
            <a:r>
              <a:rPr lang="en-US" dirty="0" err="1" smtClean="0"/>
              <a:t>Logicals</a:t>
            </a: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E74ADB-A556-41DC-8F1B-2D5C26953323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“sleep”) &amp;&amp;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1) &amp;&amp;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100))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false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with </a:t>
            </a:r>
            <a:r>
              <a:rPr lang="en-US" dirty="0" err="1" smtClean="0"/>
              <a:t>Logicals</a:t>
            </a: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0551C4-50B7-4544-8B99-B93BA873E98D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3688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Math Expressions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AD0C97-BFC3-494E-8274-F73AE9F2923F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175" y="868363"/>
          <a:ext cx="841851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491"/>
                <a:gridCol w="6308022"/>
              </a:tblGrid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Expression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Meaning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Addition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Subtraction</a:t>
                      </a:r>
                      <a:r>
                        <a:rPr lang="en-US" sz="2400" baseline="0" dirty="0" smtClean="0"/>
                        <a:t> (or unary minus)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/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Division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Modulus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Multiplication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&gt;&gt;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Bitwise shift right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&lt;&lt;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Bitwise shift left</a:t>
                      </a:r>
                      <a:endParaRPr lang="en-US" sz="2400" dirty="0"/>
                    </a:p>
                  </a:txBody>
                  <a:tcPr marL="91455" marR="914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1024)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102400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with Math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36EA7A-EB79-4253-BD2E-46AEE3A4BFC9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Need Single Number for sorting</a:t>
            </a:r>
          </a:p>
          <a:p>
            <a:pPr>
              <a:defRPr/>
            </a:pPr>
            <a:r>
              <a:rPr lang="en-US" dirty="0" smtClean="0"/>
              <a:t>Have several sort criteria:</a:t>
            </a:r>
          </a:p>
          <a:p>
            <a:pPr>
              <a:defRPr/>
            </a:pPr>
            <a:r>
              <a:rPr lang="en-US" dirty="0" smtClean="0"/>
              <a:t>All jobs with small disk requests high </a:t>
            </a:r>
            <a:r>
              <a:rPr lang="en-US" dirty="0" err="1" smtClean="0"/>
              <a:t>prio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Otherwise, sort by </a:t>
            </a:r>
            <a:r>
              <a:rPr lang="en-US" dirty="0" err="1" smtClean="0"/>
              <a:t>ClusterId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Math + Logical for sorting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F2C286-A988-4A13-978B-63253E99A8B7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688" y="660400"/>
            <a:ext cx="8604250" cy="38179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Description</a:t>
            </a:r>
            <a:r>
              <a:rPr lang="en-US" dirty="0" smtClean="0"/>
              <a:t> of entities in Condor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/>
              <a:t>	describes </a:t>
            </a:r>
            <a:r>
              <a:rPr lang="en-US" dirty="0" smtClean="0"/>
              <a:t>machines, jobs, services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/>
              <a:t>Query language</a:t>
            </a:r>
            <a:r>
              <a:rPr lang="en-US" dirty="0" smtClean="0"/>
              <a:t> to select entities in Condor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	</a:t>
            </a:r>
            <a:r>
              <a:rPr lang="en-US" i="1" dirty="0" smtClean="0"/>
              <a:t>“show me all the busy machines”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	</a:t>
            </a:r>
            <a:r>
              <a:rPr lang="en-US" i="1" dirty="0" smtClean="0"/>
              <a:t>“show me idle jobs needing &gt; 32 Gb ram”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/>
              <a:t>2 way matching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	</a:t>
            </a:r>
            <a:r>
              <a:rPr lang="en-US" i="1" dirty="0" smtClean="0"/>
              <a:t>Given jobs &amp; machines, find matches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Classads</a:t>
            </a:r>
            <a:r>
              <a:rPr lang="en-US" dirty="0" smtClean="0"/>
              <a:t>: 3 uses</a:t>
            </a: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CCD15D-AC93-4F35-8BCB-07F4A2BACB16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((</a:t>
            </a:r>
            <a:r>
              <a:rPr lang="en-US" dirty="0" err="1" smtClean="0"/>
              <a:t>DiskUsage</a:t>
            </a:r>
            <a:r>
              <a:rPr lang="en-US" dirty="0" smtClean="0"/>
              <a:t> &lt; 100) * 1000000) + </a:t>
            </a:r>
            <a:r>
              <a:rPr lang="en-US" dirty="0" err="1" smtClean="0"/>
              <a:t>ClusterId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Booleans expand to </a:t>
            </a:r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1039ED-F80D-4AAA-B584-B62755EFA57E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893888"/>
            <a:ext cx="4776787" cy="268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534234">
            <a:off x="350838" y="2384425"/>
            <a:ext cx="8616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+mn-lt"/>
              </a:rPr>
              <a:t>Common HTCondor paradigm!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3688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Bitwise Expressions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F4259E-9A2F-49EF-8EEF-CCBEEC6132AD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175" y="868363"/>
          <a:ext cx="841851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491"/>
                <a:gridCol w="6308022"/>
              </a:tblGrid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Expression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Meaning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|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Bitwise or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&amp;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Bitwise</a:t>
                      </a:r>
                      <a:r>
                        <a:rPr lang="en-US" sz="2400" baseline="0" dirty="0" smtClean="0"/>
                        <a:t> and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^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Bitwise </a:t>
                      </a:r>
                      <a:r>
                        <a:rPr lang="en-US" sz="2400" dirty="0" err="1" smtClean="0"/>
                        <a:t>xor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&gt;&gt;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Bitwise shift right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&lt;&lt;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Bitwise shift left</a:t>
                      </a:r>
                      <a:endParaRPr lang="en-US" sz="2400" dirty="0"/>
                    </a:p>
                  </a:txBody>
                  <a:tcPr marL="91455" marR="914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3688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Classad </a:t>
            </a:r>
            <a:r>
              <a:rPr lang="en-US" dirty="0" err="1" smtClean="0"/>
              <a:t>Builtin</a:t>
            </a:r>
            <a:r>
              <a:rPr lang="en-US" dirty="0" smtClean="0"/>
              <a:t> Functions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91B96F-E68F-4A51-958E-EE071BB89587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175" y="868363"/>
          <a:ext cx="841851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535"/>
                <a:gridCol w="5158978"/>
              </a:tblGrid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Expression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Returns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time()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Current time in seconds from epoch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substr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str</a:t>
                      </a:r>
                      <a:r>
                        <a:rPr lang="en-US" sz="2400" dirty="0" smtClean="0"/>
                        <a:t>, offset, </a:t>
                      </a:r>
                      <a:r>
                        <a:rPr lang="en-US" sz="2400" dirty="0" err="1" smtClean="0"/>
                        <a:t>len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Extract</a:t>
                      </a:r>
                      <a:r>
                        <a:rPr lang="en-US" sz="2400" baseline="0" dirty="0" smtClean="0"/>
                        <a:t> substring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regexp</a:t>
                      </a:r>
                      <a:r>
                        <a:rPr lang="en-US" sz="2400" dirty="0" smtClean="0"/>
                        <a:t>(pattern,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str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Regexp</a:t>
                      </a:r>
                      <a:r>
                        <a:rPr lang="en-US" sz="2400" dirty="0" smtClean="0"/>
                        <a:t> match (</a:t>
                      </a:r>
                      <a:r>
                        <a:rPr lang="en-US" sz="2400" dirty="0" err="1" smtClean="0"/>
                        <a:t>pcre</a:t>
                      </a:r>
                      <a:r>
                        <a:rPr lang="en-US" sz="2400" dirty="0" smtClean="0"/>
                        <a:t> based)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random(x)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 number from 0 to x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IsUndefined</a:t>
                      </a:r>
                      <a:r>
                        <a:rPr lang="en-US" sz="2400" dirty="0" smtClean="0"/>
                        <a:t>(expr)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True if expr is undefined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StringListMember</a:t>
                      </a:r>
                      <a:r>
                        <a:rPr lang="en-US" sz="2400" dirty="0" smtClean="0"/>
                        <a:t>(s,</a:t>
                      </a:r>
                      <a:r>
                        <a:rPr lang="en-US" sz="2400" baseline="0" dirty="0" smtClean="0"/>
                        <a:t>  l)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</a:t>
                      </a:r>
                      <a:r>
                        <a:rPr lang="en-US" sz="2400" baseline="0" dirty="0" smtClean="0"/>
                        <a:t>s s in list l, where l like “a, b, c”</a:t>
                      </a:r>
                      <a:endParaRPr lang="en-US" sz="2400" dirty="0"/>
                    </a:p>
                  </a:txBody>
                  <a:tcPr marL="91455" marR="91455"/>
                </a:tc>
              </a:tr>
              <a:tr h="35895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toUpper</a:t>
                      </a:r>
                      <a:r>
                        <a:rPr lang="en-US" sz="2400" dirty="0" smtClean="0"/>
                        <a:t>(s)</a:t>
                      </a:r>
                      <a:endParaRPr lang="en-US" sz="2400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Upper-case s</a:t>
                      </a:r>
                      <a:endParaRPr lang="en-US" sz="2400" dirty="0"/>
                    </a:p>
                  </a:txBody>
                  <a:tcPr marL="91455" marR="914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343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+ 3600) &gt; time()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true (maybe)</a:t>
            </a:r>
          </a:p>
          <a:p>
            <a:pPr marL="0" indent="0">
              <a:buFontTx/>
              <a:buNone/>
              <a:defRPr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(“^s.*”,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true</a:t>
            </a:r>
          </a:p>
          <a:p>
            <a:pPr marL="0" indent="0">
              <a:buFontTx/>
              <a:buNone/>
              <a:defRPr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IsUndefined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(foo)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true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with Functions</a:t>
            </a: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6E34D3-DA0B-474F-A6C1-E823DF8887D7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304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Requirements = </a:t>
            </a:r>
            <a:r>
              <a:rPr lang="en-US" dirty="0" err="1" smtClean="0"/>
              <a:t>WantGluster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Does </a:t>
            </a:r>
            <a:r>
              <a:rPr lang="en-US" dirty="0" err="1" smtClean="0"/>
              <a:t>WantGluster</a:t>
            </a:r>
            <a:r>
              <a:rPr lang="en-US" dirty="0" smtClean="0"/>
              <a:t> appear in </a:t>
            </a:r>
            <a:r>
              <a:rPr lang="en-US" dirty="0" err="1" smtClean="0"/>
              <a:t>Reqs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Req’mts</a:t>
            </a:r>
            <a:r>
              <a:rPr lang="en-US" dirty="0" smtClean="0"/>
              <a:t> is </a:t>
            </a:r>
            <a:r>
              <a:rPr lang="en-US" i="1" dirty="0" smtClean="0"/>
              <a:t>Expression</a:t>
            </a:r>
            <a:r>
              <a:rPr lang="en-US" dirty="0" smtClean="0"/>
              <a:t>, not string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So </a:t>
            </a:r>
            <a:r>
              <a:rPr lang="en-US" dirty="0" err="1" smtClean="0"/>
              <a:t>regexp</a:t>
            </a:r>
            <a:r>
              <a:rPr lang="en-US" dirty="0" smtClean="0"/>
              <a:t>, etc. don’t 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</a:t>
            </a:r>
            <a:r>
              <a:rPr lang="en-US" dirty="0" smtClean="0"/>
              <a:t>/</a:t>
            </a:r>
            <a:r>
              <a:rPr lang="en-US" dirty="0" err="1" smtClean="0"/>
              <a:t>Unparse</a:t>
            </a:r>
            <a:r>
              <a:rPr lang="en-US" dirty="0" smtClean="0"/>
              <a:t>: Jedi Level</a:t>
            </a: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6CF375-9774-46D7-844A-041198F36E4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3" b="2759"/>
          <a:stretch>
            <a:fillRect/>
          </a:stretch>
        </p:blipFill>
        <p:spPr bwMode="auto">
          <a:xfrm>
            <a:off x="7021513" y="692150"/>
            <a:ext cx="2344737" cy="38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Requirements = </a:t>
            </a:r>
            <a:r>
              <a:rPr lang="en-US" dirty="0" err="1" smtClean="0"/>
              <a:t>WantGluster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Unparse</a:t>
            </a:r>
            <a:r>
              <a:rPr lang="en-US" dirty="0" smtClean="0"/>
              <a:t>(Requirements) -&gt;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“</a:t>
            </a:r>
            <a:r>
              <a:rPr lang="en-US" dirty="0" err="1" smtClean="0"/>
              <a:t>WantGluster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Gluster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.*”,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unparse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True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Unparse</a:t>
            </a:r>
            <a:r>
              <a:rPr lang="en-US" dirty="0" smtClean="0"/>
              <a:t>: expr to string</a:t>
            </a: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087088-6536-4D46-9348-0304B7A41F47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3" b="2759"/>
          <a:stretch>
            <a:fillRect/>
          </a:stretch>
        </p:blipFill>
        <p:spPr bwMode="auto">
          <a:xfrm>
            <a:off x="7021513" y="692150"/>
            <a:ext cx="2344737" cy="38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Expr ? </a:t>
            </a:r>
            <a:r>
              <a:rPr lang="en-US" dirty="0" err="1" smtClean="0"/>
              <a:t>tValue</a:t>
            </a:r>
            <a:r>
              <a:rPr lang="en-US" dirty="0" smtClean="0"/>
              <a:t> : </a:t>
            </a:r>
            <a:r>
              <a:rPr lang="en-US" dirty="0" err="1" smtClean="0"/>
              <a:t>fValue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If expr </a:t>
            </a:r>
            <a:r>
              <a:rPr lang="en-US" dirty="0" err="1" smtClean="0"/>
              <a:t>evals</a:t>
            </a:r>
            <a:r>
              <a:rPr lang="en-US" dirty="0" smtClean="0"/>
              <a:t> to True, return </a:t>
            </a:r>
            <a:r>
              <a:rPr lang="en-US" dirty="0" err="1" smtClean="0"/>
              <a:t>tValue</a:t>
            </a:r>
            <a:r>
              <a:rPr lang="en-US" dirty="0" smtClean="0"/>
              <a:t>, else </a:t>
            </a:r>
            <a:r>
              <a:rPr lang="en-US" dirty="0" err="1" smtClean="0"/>
              <a:t>fValue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IfThenElse</a:t>
            </a:r>
            <a:r>
              <a:rPr lang="en-US" dirty="0" smtClean="0"/>
              <a:t>(expr, </a:t>
            </a:r>
            <a:r>
              <a:rPr lang="en-US" dirty="0" err="1" smtClean="0"/>
              <a:t>tValue</a:t>
            </a:r>
            <a:r>
              <a:rPr lang="en-US" dirty="0" smtClean="0"/>
              <a:t>, </a:t>
            </a:r>
            <a:r>
              <a:rPr lang="en-US" dirty="0" err="1"/>
              <a:t>f</a:t>
            </a:r>
            <a:r>
              <a:rPr lang="en-US" dirty="0" err="1" smtClean="0"/>
              <a:t>Value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ditto</a:t>
            </a:r>
            <a:endParaRPr lang="en-US" dirty="0"/>
          </a:p>
          <a:p>
            <a:pPr>
              <a:defRPr/>
            </a:pPr>
            <a:r>
              <a:rPr lang="en-US" dirty="0" smtClean="0"/>
              <a:t>Expr ?: </a:t>
            </a:r>
            <a:r>
              <a:rPr lang="en-US" dirty="0" err="1" smtClean="0"/>
              <a:t>ReturnThisIfExprWasUndefined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826303-1EA8-4625-8443-D01D3F7B4E9A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Debug(</a:t>
            </a:r>
            <a:r>
              <a:rPr lang="en-US" dirty="0" err="1" smtClean="0"/>
              <a:t>anyExpression</a:t>
            </a:r>
            <a:r>
              <a:rPr lang="en-US" dirty="0" smtClean="0"/>
              <a:t>) -&gt; </a:t>
            </a:r>
            <a:r>
              <a:rPr lang="en-US" dirty="0" err="1" smtClean="0"/>
              <a:t>anyExpression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Thus Debug is a no-op</a:t>
            </a:r>
          </a:p>
          <a:p>
            <a:pPr>
              <a:defRPr/>
            </a:pPr>
            <a:r>
              <a:rPr lang="en-US" dirty="0" smtClean="0"/>
              <a:t>Has a side effect:</a:t>
            </a:r>
          </a:p>
          <a:p>
            <a:pPr lvl="1">
              <a:defRPr/>
            </a:pPr>
            <a:r>
              <a:rPr lang="en-US" dirty="0" err="1" smtClean="0"/>
              <a:t>DaemonLog</a:t>
            </a:r>
            <a:r>
              <a:rPr lang="en-US" dirty="0" smtClean="0"/>
              <a:t> traces expression evaluation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Favorite Function: Debug()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5591ED-D487-47CD-A038-0C74A69BA189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038" y="2579688"/>
            <a:ext cx="8397875" cy="2027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13:32:12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Classad debug: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WantGluster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--&gt; UNDEFINED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13:32:12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Classad debug: 409600 --&gt; 409600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13:32:12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Classad debug: [0.01001ms] Memory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--&gt; 409600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13:32:12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Classad debug: [0.03791ms]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WantGluster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(1024 &gt; Memory) --&gt;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537720-25F6-4081-AC5B-B017E1197608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0" y="722313"/>
            <a:ext cx="9144000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Requirements = WantGluster &amp;&amp; (1024 &gt; Memory)</a:t>
            </a:r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0" y="1495425"/>
            <a:ext cx="9144000" cy="400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Requirements = debug(WantGluster &amp;&amp; (1024 &gt; Memory))</a:t>
            </a:r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187325" y="2051050"/>
            <a:ext cx="347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Arial" charset="0"/>
              </a:rPr>
              <a:t>Negotiator Log shows: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5512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childCpus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2</a:t>
            </a:r>
          </a:p>
          <a:p>
            <a:pPr marL="0" indent="0">
              <a:buFontTx/>
              <a:buNone/>
              <a:defRPr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childCpus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SlotId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4</a:t>
            </a:r>
          </a:p>
          <a:p>
            <a:pPr marL="0" indent="0">
              <a:buFontTx/>
              <a:buNone/>
              <a:defRPr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childCpus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ClassAd</a:t>
            </a:r>
            <a:r>
              <a:rPr lang="en-US" dirty="0" smtClean="0"/>
              <a:t> Lists and Nesting</a:t>
            </a: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1DEBF3-3F8F-4397-8B31-67CE40DCB0F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1200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condor_status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a_pslot</a:t>
            </a:r>
            <a:endParaRPr lang="en-US" sz="24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2308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fastmachine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ChildCpus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{1, 2, 3, 4}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slotId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eaLnBrk="0" hangingPunct="0">
              <a:defRPr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Classads</a:t>
            </a:r>
            <a:r>
              <a:rPr lang="en-US" dirty="0" smtClean="0"/>
              <a:t> </a:t>
            </a:r>
            <a:r>
              <a:rPr lang="en-US" i="1" dirty="0" smtClean="0"/>
              <a:t>describe</a:t>
            </a:r>
            <a:r>
              <a:rPr lang="en-US" dirty="0" smtClean="0"/>
              <a:t> all Entities</a:t>
            </a: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91C537-1A8E-45FA-953C-704BB5111C70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9650"/>
            <a:ext cx="3927475" cy="35512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childSlot.Name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“slot1”</a:t>
            </a:r>
          </a:p>
          <a:p>
            <a:pPr marL="0" indent="0">
              <a:buFontTx/>
              <a:buNone/>
              <a:defRPr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childSlot.Cpus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4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childSlot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[“name”]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 “slot1”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Nested </a:t>
            </a:r>
            <a:r>
              <a:rPr lang="en-US" dirty="0" err="1" smtClean="0"/>
              <a:t>ClassAd</a:t>
            </a:r>
            <a:r>
              <a:rPr lang="en-US" dirty="0" smtClean="0"/>
              <a:t> (not used (yet!))</a:t>
            </a: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A3FE16-9AD4-460B-BB7B-DB1756D86980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475" y="1558925"/>
            <a:ext cx="5216525" cy="1200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27475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condor_status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a_pslot</a:t>
            </a:r>
            <a:endParaRPr lang="en-US" sz="24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7475" y="1570038"/>
            <a:ext cx="5216525" cy="2678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fastmachine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ChildSlot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=[</a:t>
            </a: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Name = “slot1”</a:t>
            </a: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</a:t>
            </a: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40</a:t>
            </a: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Can be done with a .</a:t>
            </a:r>
            <a:r>
              <a:rPr lang="en-US" dirty="0" err="1" smtClean="0"/>
              <a:t>dll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Only in a dire emergency</a:t>
            </a:r>
          </a:p>
          <a:p>
            <a:pPr lvl="1">
              <a:defRPr/>
            </a:pPr>
            <a:r>
              <a:rPr lang="en-US" dirty="0" smtClean="0"/>
              <a:t>Portability, </a:t>
            </a:r>
            <a:r>
              <a:rPr lang="en-US" dirty="0" err="1" smtClean="0"/>
              <a:t>compatability</a:t>
            </a:r>
            <a:r>
              <a:rPr lang="en-US" dirty="0" smtClean="0"/>
              <a:t>, etc.</a:t>
            </a:r>
          </a:p>
          <a:p>
            <a:pPr>
              <a:defRPr/>
            </a:pPr>
            <a:r>
              <a:rPr lang="en-US" dirty="0" smtClean="0"/>
              <a:t>See manual for details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Classad user-defined function</a:t>
            </a: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F6DD53-CF79-44C0-BB59-0DE974E15CB0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688" y="660400"/>
            <a:ext cx="8604250" cy="38179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i="1" dirty="0" smtClean="0"/>
              <a:t>Description</a:t>
            </a:r>
            <a:r>
              <a:rPr lang="en-US" sz="2800" dirty="0" smtClean="0"/>
              <a:t> of entities in Condor</a:t>
            </a:r>
          </a:p>
          <a:p>
            <a:pPr marL="0" indent="0">
              <a:buFontTx/>
              <a:buNone/>
              <a:defRPr/>
            </a:pPr>
            <a:r>
              <a:rPr lang="en-US" sz="2800" i="1" dirty="0" smtClean="0"/>
              <a:t>	describes </a:t>
            </a:r>
            <a:r>
              <a:rPr lang="en-US" sz="2800" dirty="0" smtClean="0"/>
              <a:t>machines, jobs, services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 smtClean="0"/>
              <a:t>Query language</a:t>
            </a:r>
            <a:r>
              <a:rPr lang="en-US" sz="2800" b="1" dirty="0" smtClean="0"/>
              <a:t> to select entities in Condor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/>
              <a:t>	</a:t>
            </a:r>
            <a:r>
              <a:rPr lang="en-US" sz="2800" b="1" i="1" dirty="0" smtClean="0"/>
              <a:t>“show me all the busy machines”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/>
              <a:t>	</a:t>
            </a:r>
            <a:r>
              <a:rPr lang="en-US" sz="2800" b="1" i="1" dirty="0" smtClean="0"/>
              <a:t>“show me idle jobs needing &gt; 32 Gb ram”</a:t>
            </a:r>
          </a:p>
          <a:p>
            <a:pPr marL="0" indent="0">
              <a:buFontTx/>
              <a:buNone/>
              <a:defRPr/>
            </a:pPr>
            <a:r>
              <a:rPr lang="en-US" sz="2800" i="1" dirty="0" smtClean="0"/>
              <a:t>2 way matching</a:t>
            </a:r>
          </a:p>
          <a:p>
            <a:pPr marL="0" indent="0">
              <a:buFontTx/>
              <a:buNone/>
              <a:defRPr/>
            </a:pPr>
            <a:r>
              <a:rPr lang="en-US" sz="2800" i="1" dirty="0"/>
              <a:t>	</a:t>
            </a:r>
            <a:r>
              <a:rPr lang="en-US" sz="2800" i="1" dirty="0" smtClean="0"/>
              <a:t>Given jobs &amp; machines, find matches</a:t>
            </a:r>
            <a:endParaRPr lang="en-US" sz="2800" dirty="0" smtClean="0"/>
          </a:p>
          <a:p>
            <a:pPr marL="0" indent="0">
              <a:buFontTx/>
              <a:buNone/>
              <a:defRPr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Classads</a:t>
            </a:r>
            <a:r>
              <a:rPr lang="en-US" dirty="0" smtClean="0"/>
              <a:t>: On to 2</a:t>
            </a:r>
            <a:r>
              <a:rPr lang="en-US" baseline="30000" dirty="0" smtClean="0"/>
              <a:t>nd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B24511-839C-4980-9CE3-BDEDDFEFA9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Users can write </a:t>
            </a:r>
            <a:r>
              <a:rPr lang="en-US" i="1" dirty="0" smtClean="0"/>
              <a:t>expressions</a:t>
            </a:r>
            <a:r>
              <a:rPr lang="en-US" dirty="0" smtClean="0"/>
              <a:t> as </a:t>
            </a:r>
            <a:r>
              <a:rPr lang="en-US" i="1" dirty="0" smtClean="0"/>
              <a:t>queries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These </a:t>
            </a:r>
            <a:r>
              <a:rPr lang="en-US" i="1" dirty="0" smtClean="0"/>
              <a:t>select</a:t>
            </a:r>
            <a:r>
              <a:rPr lang="en-US" dirty="0" smtClean="0"/>
              <a:t> a subset from a larger set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condor evaluates expression to </a:t>
            </a:r>
            <a:r>
              <a:rPr lang="en-US" i="1" dirty="0" smtClean="0"/>
              <a:t>TRUE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79A18-B009-405D-AAA5-1BC476587C68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213" y="1017588"/>
            <a:ext cx="8594725" cy="3170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$ </a:t>
            </a:r>
            <a:r>
              <a:rPr lang="en-US" dirty="0" err="1" smtClean="0"/>
              <a:t>condor_status</a:t>
            </a:r>
            <a:r>
              <a:rPr lang="en-US" dirty="0" smtClean="0"/>
              <a:t> –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/>
              <a:t>some classad expr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$ </a:t>
            </a:r>
            <a:r>
              <a:rPr lang="en-US" dirty="0" err="1" smtClean="0"/>
              <a:t>condor_q</a:t>
            </a:r>
            <a:r>
              <a:rPr lang="en-US" dirty="0" smtClean="0"/>
              <a:t> –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/>
              <a:t>some classad expr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Query Language example</a:t>
            </a:r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1F6532-79EC-4E44-9D2D-B1F14E05C68E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663" y="1017588"/>
            <a:ext cx="9050337" cy="3565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“State == \”Busy\””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“State != \”Busy\””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query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1CA466-90D5-4CA4-B718-0C18F8489E27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4550" y="2122488"/>
            <a:ext cx="4313238" cy="2862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“Machine1”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State = “Busy”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MemoryUsage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“Machine2”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State = “Idle”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“Machine3”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State = “Busy”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MemoryUsed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2048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663" y="1017588"/>
            <a:ext cx="9050337" cy="3565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MemoryUsage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2000”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query</a:t>
            </a:r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8965C5-E3F7-49DD-99E0-84C5124041D4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7350" y="1793875"/>
            <a:ext cx="4313238" cy="2862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“Machine1”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State = “Busy”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MemoryUsage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“Machine2”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State = “Idle”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“Machine3”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State = “Busy”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MemoryUsed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2048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the expression	</a:t>
            </a:r>
          </a:p>
          <a:p>
            <a:pPr marL="457200" lvl="1" indent="0">
              <a:buFont typeface="Marlett" pitchFamily="2" charset="2"/>
              <a:buNone/>
              <a:defRPr/>
            </a:pPr>
            <a:r>
              <a:rPr lang="en-US" dirty="0" smtClean="0"/>
              <a:t>“Some String” == undefined</a:t>
            </a:r>
          </a:p>
          <a:p>
            <a:pPr marL="457200" lvl="1" indent="0">
              <a:buFont typeface="Marlett" pitchFamily="2" charset="2"/>
              <a:buNone/>
              <a:defRPr/>
            </a:pPr>
            <a:endParaRPr lang="en-US" dirty="0" smtClean="0"/>
          </a:p>
          <a:p>
            <a:pPr marL="457200" lvl="1" indent="0">
              <a:buFont typeface="Marlett" pitchFamily="2" charset="2"/>
              <a:buNone/>
              <a:defRPr/>
            </a:pPr>
            <a:r>
              <a:rPr lang="en-US" dirty="0" smtClean="0"/>
              <a:t>Or</a:t>
            </a:r>
            <a:endParaRPr lang="en-US" dirty="0"/>
          </a:p>
          <a:p>
            <a:pPr marL="457200" lvl="1" indent="0">
              <a:buFont typeface="Marlett" pitchFamily="2" charset="2"/>
              <a:buNone/>
              <a:defRPr/>
            </a:pPr>
            <a:r>
              <a:rPr lang="en-US" dirty="0" smtClean="0"/>
              <a:t>“Some String” == reference to missing value</a:t>
            </a:r>
          </a:p>
          <a:p>
            <a:pPr marL="457200" lvl="1" indent="0">
              <a:buFont typeface="Marlett" pitchFamily="2" charset="2"/>
              <a:buNone/>
              <a:defRPr/>
            </a:pPr>
            <a:r>
              <a:rPr lang="en-US" dirty="0" smtClean="0"/>
              <a:t>Evaluate to?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Squashing operators</a:t>
            </a: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CD3D77-E8BF-4BD1-8A74-4161C674E2DF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Marlett" pitchFamily="2" charset="2"/>
              <a:buNone/>
              <a:defRPr/>
            </a:pPr>
            <a:r>
              <a:rPr lang="en-US" dirty="0" smtClean="0"/>
              <a:t>“Some String” != undefined</a:t>
            </a:r>
          </a:p>
          <a:p>
            <a:pPr marL="457200" lvl="1" indent="0">
              <a:buFont typeface="Marlett" pitchFamily="2" charset="2"/>
              <a:buNone/>
              <a:defRPr/>
            </a:pPr>
            <a:endParaRPr lang="en-US" dirty="0" smtClean="0"/>
          </a:p>
          <a:p>
            <a:pPr marL="457200" lvl="1" indent="0">
              <a:buFont typeface="Marlett" pitchFamily="2" charset="2"/>
              <a:buNone/>
              <a:defRPr/>
            </a:pPr>
            <a:r>
              <a:rPr lang="en-US" dirty="0" smtClean="0"/>
              <a:t>Or</a:t>
            </a:r>
          </a:p>
          <a:p>
            <a:pPr marL="457200" lvl="1" indent="0">
              <a:buFont typeface="Marlett" pitchFamily="2" charset="2"/>
              <a:buNone/>
              <a:defRPr/>
            </a:pPr>
            <a:endParaRPr lang="en-US" dirty="0"/>
          </a:p>
          <a:p>
            <a:pPr marL="457200" lvl="1" indent="0">
              <a:buFont typeface="Marlett" pitchFamily="2" charset="2"/>
              <a:buNone/>
              <a:defRPr/>
            </a:pPr>
            <a:r>
              <a:rPr lang="en-US" dirty="0" smtClean="0"/>
              <a:t>“Some String” != reference to missing value</a:t>
            </a:r>
          </a:p>
          <a:p>
            <a:pPr marL="457200" lvl="1" indent="0">
              <a:buFont typeface="Marlett" pitchFamily="2" charset="2"/>
              <a:buNone/>
              <a:defRPr/>
            </a:pPr>
            <a:r>
              <a:rPr lang="en-US" dirty="0" smtClean="0"/>
              <a:t>Evaluate to?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About</a:t>
            </a:r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8BF7C8-0D65-472D-979C-714F16533DC2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“foo” == undefined -&gt; undefined</a:t>
            </a:r>
          </a:p>
          <a:p>
            <a:pPr>
              <a:defRPr/>
            </a:pPr>
            <a:r>
              <a:rPr lang="en-US" dirty="0" smtClean="0"/>
              <a:t>“foo” !=  undefined -&gt; undefined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Sometimes you want</a:t>
            </a:r>
          </a:p>
          <a:p>
            <a:pPr>
              <a:defRPr/>
            </a:pPr>
            <a:r>
              <a:rPr lang="en-US" dirty="0" smtClean="0"/>
              <a:t>“foo” != undefined to mean false.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B7E352-9C72-4806-ADAB-11F71B46CAD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Classads</a:t>
            </a:r>
            <a:r>
              <a:rPr lang="en-US" dirty="0" smtClean="0"/>
              <a:t> </a:t>
            </a:r>
            <a:r>
              <a:rPr lang="en-US" i="1" dirty="0" smtClean="0"/>
              <a:t>Describe</a:t>
            </a:r>
            <a:r>
              <a:rPr lang="en-US" b="0" i="1" dirty="0" smtClean="0"/>
              <a:t> </a:t>
            </a:r>
            <a:r>
              <a:rPr lang="en-US" dirty="0" smtClean="0"/>
              <a:t>all entities</a:t>
            </a:r>
            <a:endParaRPr 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773F63-8B03-40BF-9714-86706FFAC4FA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0" y="0"/>
          <a:ext cx="9226550" cy="514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325"/>
                <a:gridCol w="6284225"/>
              </a:tblGrid>
              <a:tr h="5081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Entity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to display full classad</a:t>
                      </a:r>
                      <a:endParaRPr lang="en-US" sz="2400" dirty="0"/>
                    </a:p>
                  </a:txBody>
                  <a:tcPr marL="91445" marR="91445"/>
                </a:tc>
              </a:tr>
              <a:tr h="4828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 Jobs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2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condor_q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–l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45" marR="91445"/>
                </a:tc>
              </a:tr>
              <a:tr h="4828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Terminated</a:t>
                      </a:r>
                      <a:r>
                        <a:rPr lang="en-US" sz="2400" baseline="0" dirty="0" smtClean="0"/>
                        <a:t> Jobs</a:t>
                      </a:r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</a:t>
                      </a:r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condor_history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–l</a:t>
                      </a:r>
                    </a:p>
                  </a:txBody>
                  <a:tcPr marL="91445" marR="91445"/>
                </a:tc>
              </a:tr>
              <a:tr h="4828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Machines (slots)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</a:t>
                      </a:r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condor_status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–l</a:t>
                      </a:r>
                    </a:p>
                  </a:txBody>
                  <a:tcPr marL="91445" marR="91445"/>
                </a:tc>
              </a:tr>
              <a:tr h="1255413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Finished jobs on machine</a:t>
                      </a:r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</a:t>
                      </a:r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condor_history</a:t>
                      </a:r>
                      <a:r>
                        <a:rPr lang="en-US" sz="2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–l –file  $(</a:t>
                      </a:r>
                      <a:r>
                        <a:rPr lang="en-US" sz="2400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condor_config_val</a:t>
                      </a:r>
                      <a:r>
                        <a:rPr lang="en-US" sz="2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STARTD_HISTORY)</a:t>
                      </a:r>
                      <a:endParaRPr lang="en-US" sz="24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45" marR="91445"/>
                </a:tc>
              </a:tr>
              <a:tr h="4828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 submitters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</a:t>
                      </a:r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condor_status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-submitter -l</a:t>
                      </a:r>
                    </a:p>
                  </a:txBody>
                  <a:tcPr marL="91445" marR="91445"/>
                </a:tc>
              </a:tr>
              <a:tr h="4828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Accounting</a:t>
                      </a:r>
                      <a:r>
                        <a:rPr lang="en-US" sz="2400" baseline="0" dirty="0" smtClean="0"/>
                        <a:t> records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</a:t>
                      </a:r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condor_userprio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-l</a:t>
                      </a:r>
                    </a:p>
                  </a:txBody>
                  <a:tcPr marL="91445" marR="91445"/>
                </a:tc>
              </a:tr>
              <a:tr h="4828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Schedd service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</a:t>
                      </a:r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condor_status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–schedd -l</a:t>
                      </a:r>
                    </a:p>
                  </a:txBody>
                  <a:tcPr marL="91445" marR="91445"/>
                </a:tc>
              </a:tr>
              <a:tr h="4828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 services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</a:t>
                      </a:r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condor_status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–any -l</a:t>
                      </a:r>
                    </a:p>
                  </a:txBody>
                  <a:tcPr marL="91445" marR="9144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=?= and =!= are </a:t>
            </a:r>
            <a:r>
              <a:rPr lang="en-US" i="1" dirty="0" smtClean="0"/>
              <a:t>Squashing</a:t>
            </a:r>
            <a:r>
              <a:rPr lang="en-US" dirty="0" smtClean="0"/>
              <a:t> comparisons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And NEVER return undefined:</a:t>
            </a:r>
          </a:p>
          <a:p>
            <a:pPr>
              <a:defRPr/>
            </a:pPr>
            <a:r>
              <a:rPr lang="en-US" dirty="0" smtClean="0"/>
              <a:t>“Some String” =?= undefined -&gt; false</a:t>
            </a:r>
          </a:p>
          <a:p>
            <a:pPr>
              <a:defRPr/>
            </a:pPr>
            <a:r>
              <a:rPr lang="en-US" dirty="0" smtClean="0"/>
              <a:t>“Some String” =!= undefined -&gt; true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 the Squashing operators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E06781-22F6-49C2-83E2-4C14962F8CEA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663" y="1017588"/>
            <a:ext cx="9050337" cy="3565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“State != \“Busy\””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“State =!= \”Busy\””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Squash</a:t>
            </a: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D5FAB3-D44A-4972-BB52-3F8E0C5C33C8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7350" y="2005013"/>
            <a:ext cx="4313238" cy="2584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“Machine1”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State = “Busy”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MemoryUsage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“Machine2”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***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“Machine3”</a:t>
            </a:r>
          </a:p>
          <a:p>
            <a:pPr eaLnBrk="0" hangingPunct="0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State = “Busy”</a:t>
            </a:r>
          </a:p>
          <a:p>
            <a:pPr eaLnBrk="0" hangingPunct="0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MemoryUsed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2048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String == is case </a:t>
            </a:r>
            <a:r>
              <a:rPr lang="en-US" b="1" dirty="0" err="1" smtClean="0"/>
              <a:t>IN</a:t>
            </a:r>
            <a:r>
              <a:rPr lang="en-US" dirty="0" err="1" smtClean="0"/>
              <a:t>sensitive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String =?=, =!= is case sensitive (!)</a:t>
            </a:r>
          </a:p>
          <a:p>
            <a:pPr>
              <a:defRPr/>
            </a:pPr>
            <a:r>
              <a:rPr lang="en-US" dirty="0" smtClean="0"/>
              <a:t>Trivia:</a:t>
            </a:r>
          </a:p>
          <a:p>
            <a:pPr>
              <a:defRPr/>
            </a:pPr>
            <a:r>
              <a:rPr lang="en-US" dirty="0" smtClean="0"/>
              <a:t>Undefined == undefined  -&gt; </a:t>
            </a:r>
          </a:p>
          <a:p>
            <a:pPr>
              <a:defRPr/>
            </a:pPr>
            <a:r>
              <a:rPr lang="en-US" dirty="0" smtClean="0"/>
              <a:t>Undefined =?= undefined -&gt;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Squashing</a:t>
            </a: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0FFFE9-65F9-4D7F-96EF-8502E5396409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688" y="660400"/>
            <a:ext cx="8604250" cy="38179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Description</a:t>
            </a:r>
            <a:r>
              <a:rPr lang="en-US" dirty="0" smtClean="0"/>
              <a:t> of entities in Condor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/>
              <a:t>	describes </a:t>
            </a:r>
            <a:r>
              <a:rPr lang="en-US" dirty="0" smtClean="0"/>
              <a:t>machines, jobs, services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/>
              <a:t>Query language</a:t>
            </a:r>
            <a:r>
              <a:rPr lang="en-US" dirty="0" smtClean="0"/>
              <a:t> to select entities in Condor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	</a:t>
            </a:r>
            <a:r>
              <a:rPr lang="en-US" i="1" dirty="0" smtClean="0"/>
              <a:t>“show me all the busy machines”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	</a:t>
            </a:r>
            <a:r>
              <a:rPr lang="en-US" i="1" dirty="0" smtClean="0"/>
              <a:t>“show me idle jobs needing &gt; 32 Gb ram”</a:t>
            </a:r>
          </a:p>
          <a:p>
            <a:pPr marL="0" indent="0">
              <a:buFontTx/>
              <a:buNone/>
              <a:defRPr/>
            </a:pPr>
            <a:r>
              <a:rPr lang="en-US" b="1" i="1" dirty="0" smtClean="0"/>
              <a:t>2 way matching</a:t>
            </a:r>
          </a:p>
          <a:p>
            <a:pPr marL="0" indent="0">
              <a:buFontTx/>
              <a:buNone/>
              <a:defRPr/>
            </a:pPr>
            <a:r>
              <a:rPr lang="en-US" b="1" i="1" dirty="0"/>
              <a:t>	</a:t>
            </a:r>
            <a:r>
              <a:rPr lang="en-US" b="1" i="1" dirty="0" smtClean="0"/>
              <a:t>Given jobs &amp; machines, find matches</a:t>
            </a:r>
            <a:endParaRPr lang="en-US" b="1" dirty="0" smtClean="0"/>
          </a:p>
          <a:p>
            <a:pPr marL="0" indent="0">
              <a:buFontTx/>
              <a:buNone/>
              <a:defRPr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Classads</a:t>
            </a:r>
            <a:r>
              <a:rPr lang="en-US" dirty="0" smtClean="0"/>
              <a:t>: 3</a:t>
            </a:r>
            <a:r>
              <a:rPr lang="en-US" baseline="30000" dirty="0" smtClean="0"/>
              <a:t>rd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3BA0B7-E1B7-4867-BD04-08945D260BE0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688" y="660400"/>
            <a:ext cx="8604250" cy="38179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Requires </a:t>
            </a:r>
            <a:r>
              <a:rPr lang="en-US" i="1" dirty="0" smtClean="0"/>
              <a:t>TWO ads, </a:t>
            </a:r>
            <a:r>
              <a:rPr lang="en-US" dirty="0" smtClean="0"/>
              <a:t>returns</a:t>
            </a:r>
            <a:r>
              <a:rPr lang="en-US" i="1" dirty="0" smtClean="0"/>
              <a:t> true </a:t>
            </a:r>
            <a:r>
              <a:rPr lang="en-US" dirty="0" smtClean="0"/>
              <a:t>or </a:t>
            </a:r>
            <a:r>
              <a:rPr lang="en-US" i="1" dirty="0" smtClean="0"/>
              <a:t>false</a:t>
            </a:r>
          </a:p>
          <a:p>
            <a:pPr marL="0" indent="0">
              <a:buFontTx/>
              <a:buNone/>
              <a:defRPr/>
            </a:pPr>
            <a:r>
              <a:rPr lang="en-US" i="1" dirty="0"/>
              <a:t>	</a:t>
            </a:r>
            <a:r>
              <a:rPr lang="en-US" i="1" dirty="0" smtClean="0"/>
              <a:t>“In the context of ad1 and ad2”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With a selection expression in the</a:t>
            </a:r>
            <a:endParaRPr lang="en-US" i="1" dirty="0"/>
          </a:p>
          <a:p>
            <a:pPr marL="0" indent="0">
              <a:buFontTx/>
              <a:buNone/>
              <a:defRPr/>
            </a:pPr>
            <a:r>
              <a:rPr lang="en-US" i="1" dirty="0" smtClean="0"/>
              <a:t>	</a:t>
            </a:r>
            <a:r>
              <a:rPr lang="en-US" b="1" i="1" dirty="0" smtClean="0"/>
              <a:t>Requirements</a:t>
            </a:r>
            <a:r>
              <a:rPr lang="en-US" dirty="0" smtClean="0"/>
              <a:t> value of both ads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Commonly used to match jobs and machines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Matchmaking</a:t>
            </a: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0197CE-1BB8-4F96-9E87-A73F7CD2F67E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663" y="1017588"/>
            <a:ext cx="4900612" cy="3565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Reference: lookup</a:t>
            </a:r>
          </a:p>
          <a:p>
            <a:pPr marL="0" indent="0">
              <a:buFontTx/>
              <a:buNone/>
              <a:defRPr/>
            </a:pPr>
            <a:endParaRPr lang="en-US" i="1" dirty="0"/>
          </a:p>
          <a:p>
            <a:pPr marL="0" indent="0">
              <a:buFontTx/>
              <a:buNone/>
              <a:defRPr/>
            </a:pPr>
            <a:r>
              <a:rPr lang="en-US" i="1" dirty="0" smtClean="0"/>
              <a:t>e.g. </a:t>
            </a:r>
            <a:r>
              <a:rPr lang="en-US" i="1" dirty="0" err="1" smtClean="0"/>
              <a:t>OldName</a:t>
            </a:r>
            <a:r>
              <a:rPr lang="en-US" i="1" dirty="0" smtClean="0"/>
              <a:t> -&gt; “Foo”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 when matching</a:t>
            </a:r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8741DC-D4D1-4161-AE9D-49AF90719D71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5538" y="925513"/>
            <a:ext cx="3938587" cy="3540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IsNotGood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“Foo”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1575" y="3962400"/>
            <a:ext cx="7010400" cy="27828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What does </a:t>
            </a:r>
            <a:r>
              <a:rPr lang="en-US" i="1" dirty="0" err="1" smtClean="0"/>
              <a:t>OldName</a:t>
            </a:r>
            <a:r>
              <a:rPr lang="en-US" i="1" dirty="0" smtClean="0"/>
              <a:t> return 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 when matching</a:t>
            </a: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1139DB-947C-452F-B769-4D24B74A09D2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075" y="703263"/>
            <a:ext cx="3727450" cy="2678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“Bar”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03263"/>
            <a:ext cx="3727450" cy="3108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“Foo”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Ads are ordered, “my” and “target”</a:t>
            </a:r>
          </a:p>
          <a:p>
            <a:pPr>
              <a:defRPr/>
            </a:pPr>
            <a:r>
              <a:rPr lang="en-US" dirty="0" smtClean="0"/>
              <a:t>Lookup first in my, then target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 when matching</a:t>
            </a:r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5938C-6EAE-407F-B222-8ADD4F6D00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Prefix reference with “MY.” or “Target.”</a:t>
            </a:r>
          </a:p>
          <a:p>
            <a:pPr>
              <a:defRPr/>
            </a:pPr>
            <a:r>
              <a:rPr lang="en-US" dirty="0" smtClean="0"/>
              <a:t>To force lookup in one side or the other</a:t>
            </a:r>
          </a:p>
          <a:p>
            <a:pPr>
              <a:defRPr/>
            </a:pPr>
            <a:r>
              <a:rPr lang="en-US" dirty="0" smtClean="0"/>
              <a:t>Rarely used, but good idea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 with My and Target</a:t>
            </a:r>
            <a:endParaRPr 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BDEAEE-D2B6-4DC4-81B4-D2728E6589A3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1575" y="3962400"/>
            <a:ext cx="7010400" cy="27828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What does </a:t>
            </a:r>
            <a:r>
              <a:rPr lang="en-US" i="1" dirty="0" err="1" smtClean="0"/>
              <a:t>OldName</a:t>
            </a:r>
            <a:r>
              <a:rPr lang="en-US" i="1" dirty="0" smtClean="0"/>
              <a:t> return 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 when matching</a:t>
            </a: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270FE4-63AC-4DBC-B9F6-86C7F49D19C7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075" y="703263"/>
            <a:ext cx="3727450" cy="2678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“Bar”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03263"/>
            <a:ext cx="4700588" cy="3108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“Foo”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TARGET.Name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588" y="1017588"/>
            <a:ext cx="3328987" cy="3170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Set of </a:t>
            </a:r>
            <a:r>
              <a:rPr lang="en-US" i="1" dirty="0" smtClean="0"/>
              <a:t>Attributes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/>
              <a:t>Attribute</a:t>
            </a:r>
            <a:r>
              <a:rPr lang="en-US" dirty="0" smtClean="0"/>
              <a:t>: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Key = Value</a:t>
            </a:r>
            <a:r>
              <a:rPr lang="en-US" i="1" dirty="0" smtClean="0"/>
              <a:t>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i="1" dirty="0" smtClean="0"/>
              <a:t>Key</a:t>
            </a:r>
            <a:r>
              <a:rPr lang="en-US" dirty="0" smtClean="0"/>
              <a:t> is a name</a:t>
            </a:r>
            <a:endParaRPr lang="en-US" i="1" dirty="0" smtClean="0"/>
          </a:p>
          <a:p>
            <a:pPr marL="0" indent="0">
              <a:buFontTx/>
              <a:buNone/>
              <a:defRPr/>
            </a:pPr>
            <a:r>
              <a:rPr lang="en-US" i="1" dirty="0" smtClean="0"/>
              <a:t>Value </a:t>
            </a:r>
            <a:r>
              <a:rPr lang="en-US" dirty="0" smtClean="0"/>
              <a:t>has a type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Classads</a:t>
            </a:r>
            <a:r>
              <a:rPr lang="en-US" dirty="0" smtClean="0"/>
              <a:t> as </a:t>
            </a:r>
            <a:r>
              <a:rPr lang="en-US" i="1" dirty="0"/>
              <a:t>J</a:t>
            </a:r>
            <a:r>
              <a:rPr lang="en-US" i="1" dirty="0" smtClean="0"/>
              <a:t>ob</a:t>
            </a:r>
            <a:r>
              <a:rPr lang="en-US" dirty="0" smtClean="0"/>
              <a:t> Description</a:t>
            </a: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9DE359-3030-435E-B6FF-66301CABAEBA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263" y="1558925"/>
            <a:ext cx="52292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51263" y="973138"/>
            <a:ext cx="52292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1575" y="3962400"/>
            <a:ext cx="7010400" cy="27828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What does </a:t>
            </a:r>
            <a:r>
              <a:rPr lang="en-US" i="1" dirty="0" err="1" smtClean="0"/>
              <a:t>TARGET.Name</a:t>
            </a:r>
            <a:r>
              <a:rPr lang="en-US" i="1" dirty="0" smtClean="0"/>
              <a:t> return?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 when matching</a:t>
            </a: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EB1748-799B-4B3E-9E16-92B3221FD5F5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075" y="703263"/>
            <a:ext cx="3727450" cy="2678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“Bar”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03263"/>
            <a:ext cx="4700588" cy="3108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“Foo”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TARGET.Name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1575" y="3962400"/>
            <a:ext cx="7010400" cy="27828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What does </a:t>
            </a:r>
            <a:r>
              <a:rPr lang="en-US" i="1" dirty="0" err="1" smtClean="0"/>
              <a:t>OldName</a:t>
            </a:r>
            <a:r>
              <a:rPr lang="en-US" i="1" dirty="0" smtClean="0"/>
              <a:t> return 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 when matching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93705F-143A-44CB-A379-0BF1A312DEE6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5" y="962025"/>
            <a:ext cx="3727450" cy="26765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075" y="962025"/>
            <a:ext cx="3727450" cy="3108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IsGood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123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“Bar”</a:t>
            </a:r>
          </a:p>
          <a:p>
            <a:pPr eaLnBrk="0" hangingPunct="0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Name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Price = 23.45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= undefined</a:t>
            </a:r>
          </a:p>
          <a:p>
            <a:pPr eaLnBrk="0" hangingPunct="0"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Missing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Evaluate Requirements of one, if true</a:t>
            </a:r>
          </a:p>
          <a:p>
            <a:pPr>
              <a:defRPr/>
            </a:pPr>
            <a:r>
              <a:rPr lang="en-US" dirty="0" smtClean="0"/>
              <a:t>Evaluate Requirements of other.</a:t>
            </a:r>
          </a:p>
          <a:p>
            <a:pPr>
              <a:defRPr/>
            </a:pPr>
            <a:r>
              <a:rPr lang="en-US" dirty="0" smtClean="0"/>
              <a:t>Note My and Target swap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2 ads to match, both</a:t>
            </a:r>
            <a:br>
              <a:rPr lang="en-US" dirty="0" smtClean="0"/>
            </a:br>
            <a:r>
              <a:rPr lang="en-US" dirty="0" smtClean="0"/>
              <a:t>Requirements -&gt; true</a:t>
            </a:r>
            <a:endParaRPr 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4629F7-A28E-436E-B365-5556AC68898D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7D59A7-1E32-44F7-AC39-D7970B70FC1A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8150" y="371475"/>
            <a:ext cx="3810000" cy="424815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3600" dirty="0" smtClean="0"/>
              <a:t> </a:t>
            </a:r>
            <a:r>
              <a:rPr lang="en-GB" altLang="en-US" sz="3600" u="sng" dirty="0" smtClean="0"/>
              <a:t>Job Ad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400" b="1" dirty="0" smtClean="0">
                <a:latin typeface="Courier New" pitchFamily="49" charset="0"/>
              </a:rPr>
              <a:t> 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Type  = “Job”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Requirements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altLang="en-US" sz="2000" b="1" dirty="0" err="1" smtClean="0">
                <a:latin typeface="Courier New" pitchFamily="49" charset="0"/>
                <a:cs typeface="Courier New" pitchFamily="49" charset="0"/>
              </a:rPr>
              <a:t>HasMatlabLicense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		=?= True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2000" b="1" dirty="0" err="1" smtClean="0">
                <a:latin typeface="Courier New" pitchFamily="49" charset="0"/>
                <a:cs typeface="Courier New" pitchFamily="49" charset="0"/>
              </a:rPr>
              <a:t>Cmd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= “/bin/sleep”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20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GB" altLang="en-US" sz="2000" b="1" dirty="0" smtClean="0">
                <a:latin typeface="Courier New" pitchFamily="49" charset="0"/>
                <a:cs typeface="Courier New" pitchFamily="49" charset="0"/>
              </a:rPr>
              <a:t> = “3600”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Owner = “gthain"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NumJobStarts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 8</a:t>
            </a:r>
          </a:p>
          <a:p>
            <a:pPr defTabSz="45720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30713" y="377825"/>
            <a:ext cx="4343400" cy="41703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dirty="0" smtClean="0"/>
              <a:t> </a:t>
            </a:r>
            <a:r>
              <a:rPr lang="en-US" altLang="en-US" sz="3600" u="sng" dirty="0" smtClean="0"/>
              <a:t>Slot Ad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Type = “Machine”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</a:rPr>
              <a:t>Cpus</a:t>
            </a:r>
            <a:r>
              <a:rPr lang="en-US" altLang="en-US" sz="2000" b="1" dirty="0" smtClean="0">
                <a:latin typeface="Courier New" pitchFamily="49" charset="0"/>
              </a:rPr>
              <a:t>  = 40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</a:rPr>
              <a:t> Memory = 2048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Requirements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(Owner == “gthain”)  &amp;&amp;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TARGET.NumJobStarts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&lt;=  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MY.MaxTries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HasMatlabLicense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 true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MaxTries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= 4</a:t>
            </a: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alt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alt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defTabSz="457200" eaLnBrk="1" hangingPunct="1">
              <a:lnSpc>
                <a:spcPct val="80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000" b="1" dirty="0" smtClean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User-defined classad functions</a:t>
            </a:r>
          </a:p>
          <a:p>
            <a:pPr>
              <a:defRPr/>
            </a:pPr>
            <a:r>
              <a:rPr lang="en-US" dirty="0" smtClean="0"/>
              <a:t>Python </a:t>
            </a:r>
            <a:r>
              <a:rPr lang="en-US" dirty="0" err="1" smtClean="0"/>
              <a:t>bindins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Standalone </a:t>
            </a:r>
            <a:r>
              <a:rPr lang="en-US" dirty="0" err="1" smtClean="0"/>
              <a:t>classads</a:t>
            </a:r>
            <a:endParaRPr lang="en-US" dirty="0" smtClean="0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Topics</a:t>
            </a:r>
            <a:endParaRPr lang="en-US" dirty="0"/>
          </a:p>
        </p:txBody>
      </p:sp>
      <p:sp>
        <p:nvSpPr>
          <p:cNvPr id="8704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7E9E6E-7295-40AF-B91B-0DB05F1F8C73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66038" cy="2846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Questions?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Thank You!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E5EF14-4BD2-4632-B016-5DE76B0B0AFE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588" y="1017588"/>
            <a:ext cx="3328987" cy="7286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Units by context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Classads</a:t>
            </a:r>
            <a:r>
              <a:rPr lang="en-US" dirty="0" smtClean="0"/>
              <a:t> as </a:t>
            </a:r>
            <a:r>
              <a:rPr lang="en-US" i="1" dirty="0"/>
              <a:t>J</a:t>
            </a:r>
            <a:r>
              <a:rPr lang="en-US" i="1" dirty="0" smtClean="0"/>
              <a:t>ob</a:t>
            </a:r>
            <a:r>
              <a:rPr lang="en-US" dirty="0" smtClean="0"/>
              <a:t> Description</a:t>
            </a: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814C93-09C2-45CE-9017-57CE6675DF5F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263" y="1558925"/>
            <a:ext cx="5216525" cy="3046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180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"sleep"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1535384632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RemoteUserCpu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12.7</a:t>
            </a:r>
          </a:p>
          <a:p>
            <a:pPr eaLnBrk="0" hangingPunct="0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 (many attributes removed)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51263" y="973138"/>
            <a:ext cx="5216525" cy="5794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–l 180.0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04813" y="3082925"/>
            <a:ext cx="2732087" cy="812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Kilobytes</a:t>
            </a:r>
          </a:p>
        </p:txBody>
      </p:sp>
      <p:sp>
        <p:nvSpPr>
          <p:cNvPr id="7" name="Right Arrow 6"/>
          <p:cNvSpPr/>
          <p:nvPr/>
        </p:nvSpPr>
        <p:spPr bwMode="auto">
          <a:xfrm rot="20729336">
            <a:off x="3160713" y="2733675"/>
            <a:ext cx="2994025" cy="5746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82563" y="2112963"/>
            <a:ext cx="2732087" cy="812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Seconds</a:t>
            </a:r>
          </a:p>
        </p:txBody>
      </p:sp>
      <p:sp>
        <p:nvSpPr>
          <p:cNvPr id="10" name="Right Arrow 9"/>
          <p:cNvSpPr/>
          <p:nvPr/>
        </p:nvSpPr>
        <p:spPr bwMode="auto">
          <a:xfrm rot="856446">
            <a:off x="2924175" y="2795588"/>
            <a:ext cx="3949700" cy="5746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hlinkClick r:id="rId2"/>
              </a:rPr>
              <a:t>http://htcondor.org</a:t>
            </a:r>
            <a:r>
              <a:rPr lang="en-US" dirty="0" smtClean="0"/>
              <a:t>  (look for “Manual”)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Appendix A: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Lists all </a:t>
            </a:r>
            <a:r>
              <a:rPr lang="en-US" dirty="0" err="1" smtClean="0"/>
              <a:t>htcondor</a:t>
            </a:r>
            <a:r>
              <a:rPr lang="en-US" dirty="0"/>
              <a:t>-</a:t>
            </a:r>
            <a:r>
              <a:rPr lang="en-US" dirty="0" smtClean="0"/>
              <a:t>defined attributes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And Units (if any) and how used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Manual lists all* attributes</a:t>
            </a: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6997A1-D061-4C52-B534-8E2B6A682D90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0ECAC9-C335-4A18-95C3-16400FD420DD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21834" r="30565" b="17333"/>
          <a:stretch/>
        </p:blipFill>
        <p:spPr bwMode="auto">
          <a:xfrm>
            <a:off x="1416148" y="164123"/>
            <a:ext cx="6144768" cy="4450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TC-Presentation-Template-4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21793</TotalTime>
  <Words>2547</Words>
  <Application>Microsoft Office PowerPoint</Application>
  <PresentationFormat>On-screen Show (16:9)</PresentationFormat>
  <Paragraphs>816</Paragraphs>
  <Slides>65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CHTC-Presentation-Template-4</vt:lpstr>
      <vt:lpstr>Custom Design</vt:lpstr>
      <vt:lpstr>The ClassAd Language </vt:lpstr>
      <vt:lpstr>ClassAds: The common language in HTCondor</vt:lpstr>
      <vt:lpstr>Classads: 3 uses</vt:lpstr>
      <vt:lpstr>Classads describe all Entities</vt:lpstr>
      <vt:lpstr>Classads Describe all entities</vt:lpstr>
      <vt:lpstr>Classads as Job Description</vt:lpstr>
      <vt:lpstr>Classads as Job Description</vt:lpstr>
      <vt:lpstr>Manual lists all* attributes</vt:lpstr>
      <vt:lpstr>PowerPoint Presentation</vt:lpstr>
      <vt:lpstr>Attribute Names (before the =)</vt:lpstr>
      <vt:lpstr>Main ClassAd types</vt:lpstr>
      <vt:lpstr>Booleans</vt:lpstr>
      <vt:lpstr>Classad Integers</vt:lpstr>
      <vt:lpstr>Classad Reals</vt:lpstr>
      <vt:lpstr>Classad Strings</vt:lpstr>
      <vt:lpstr>Classad References</vt:lpstr>
      <vt:lpstr>Undefined</vt:lpstr>
      <vt:lpstr>More Undefined</vt:lpstr>
      <vt:lpstr>More Undefined</vt:lpstr>
      <vt:lpstr>Classad Expressions</vt:lpstr>
      <vt:lpstr>Logical Expressions </vt:lpstr>
      <vt:lpstr>Examples with Logicals</vt:lpstr>
      <vt:lpstr>Examples with Logicals</vt:lpstr>
      <vt:lpstr>Examples with Logicals</vt:lpstr>
      <vt:lpstr>Examples with Logicals</vt:lpstr>
      <vt:lpstr>Examples with Logicals</vt:lpstr>
      <vt:lpstr>Math Expressions </vt:lpstr>
      <vt:lpstr>Examples with Math</vt:lpstr>
      <vt:lpstr>Math + Logical for sorting</vt:lpstr>
      <vt:lpstr>Booleans expand to int</vt:lpstr>
      <vt:lpstr>Bitwise Expressions </vt:lpstr>
      <vt:lpstr>Classad Builtin Functions </vt:lpstr>
      <vt:lpstr>Examples with Functions</vt:lpstr>
      <vt:lpstr>Eval/Unparse: Jedi Level</vt:lpstr>
      <vt:lpstr>Unparse: expr to string</vt:lpstr>
      <vt:lpstr>Control Flow</vt:lpstr>
      <vt:lpstr>My Favorite Function: Debug()</vt:lpstr>
      <vt:lpstr>PowerPoint Presentation</vt:lpstr>
      <vt:lpstr>ClassAd Lists and Nesting</vt:lpstr>
      <vt:lpstr>Nested ClassAd (not used (yet!))</vt:lpstr>
      <vt:lpstr>Classad user-defined function</vt:lpstr>
      <vt:lpstr>Classads: On to 2nd use</vt:lpstr>
      <vt:lpstr>Query language</vt:lpstr>
      <vt:lpstr>Query Language example</vt:lpstr>
      <vt:lpstr>Example query</vt:lpstr>
      <vt:lpstr>Example query</vt:lpstr>
      <vt:lpstr>Squashing operators</vt:lpstr>
      <vt:lpstr>How About</vt:lpstr>
      <vt:lpstr>PowerPoint Presentation</vt:lpstr>
      <vt:lpstr>Enter the Squashing operators</vt:lpstr>
      <vt:lpstr>Example Squash</vt:lpstr>
      <vt:lpstr>More Squashing</vt:lpstr>
      <vt:lpstr>Classads: 3rd use</vt:lpstr>
      <vt:lpstr>Matchmaking</vt:lpstr>
      <vt:lpstr>References when matching</vt:lpstr>
      <vt:lpstr>References when matching</vt:lpstr>
      <vt:lpstr>References when matching</vt:lpstr>
      <vt:lpstr>References with My and Target</vt:lpstr>
      <vt:lpstr>References when matching</vt:lpstr>
      <vt:lpstr>References when matching</vt:lpstr>
      <vt:lpstr>References when matching</vt:lpstr>
      <vt:lpstr>For 2 ads to match, both Requirements -&gt; true</vt:lpstr>
      <vt:lpstr>PowerPoint Presentation</vt:lpstr>
      <vt:lpstr>Advanced Topics</vt:lpstr>
      <vt:lpstr>Questions?   Thank You!</vt:lpstr>
    </vt:vector>
  </TitlesOfParts>
  <Company>University of Wisconsin-Madison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Condor - A Project and a System</dc:title>
  <dc:creator>Miron Livny</dc:creator>
  <cp:lastModifiedBy>gthain</cp:lastModifiedBy>
  <cp:revision>465</cp:revision>
  <dcterms:created xsi:type="dcterms:W3CDTF">1999-08-17T12:01:50Z</dcterms:created>
  <dcterms:modified xsi:type="dcterms:W3CDTF">2019-03-04T16:20:15Z</dcterms:modified>
</cp:coreProperties>
</file>