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5"/>
  </p:notesMasterIdLst>
  <p:handoutMasterIdLst>
    <p:handoutMasterId r:id="rId166"/>
  </p:handoutMasterIdLst>
  <p:sldIdLst>
    <p:sldId id="473" r:id="rId3"/>
    <p:sldId id="469" r:id="rId4"/>
    <p:sldId id="389" r:id="rId5"/>
    <p:sldId id="268" r:id="rId6"/>
    <p:sldId id="271" r:id="rId7"/>
    <p:sldId id="385" r:id="rId8"/>
    <p:sldId id="384" r:id="rId9"/>
    <p:sldId id="269" r:id="rId10"/>
    <p:sldId id="468" r:id="rId11"/>
    <p:sldId id="470" r:id="rId12"/>
    <p:sldId id="471" r:id="rId13"/>
    <p:sldId id="472" r:id="rId14"/>
    <p:sldId id="386" r:id="rId15"/>
    <p:sldId id="293" r:id="rId16"/>
    <p:sldId id="290" r:id="rId17"/>
    <p:sldId id="318" r:id="rId18"/>
    <p:sldId id="397" r:id="rId19"/>
    <p:sldId id="263" r:id="rId20"/>
    <p:sldId id="275" r:id="rId21"/>
    <p:sldId id="405" r:id="rId22"/>
    <p:sldId id="274" r:id="rId23"/>
    <p:sldId id="276" r:id="rId24"/>
    <p:sldId id="277" r:id="rId25"/>
    <p:sldId id="289" r:id="rId26"/>
    <p:sldId id="375" r:id="rId27"/>
    <p:sldId id="401" r:id="rId28"/>
    <p:sldId id="404" r:id="rId29"/>
    <p:sldId id="280" r:id="rId30"/>
    <p:sldId id="282" r:id="rId31"/>
    <p:sldId id="285" r:id="rId32"/>
    <p:sldId id="287" r:id="rId33"/>
    <p:sldId id="288" r:id="rId34"/>
    <p:sldId id="356" r:id="rId35"/>
    <p:sldId id="329" r:id="rId36"/>
    <p:sldId id="387" r:id="rId37"/>
    <p:sldId id="360" r:id="rId38"/>
    <p:sldId id="358" r:id="rId39"/>
    <p:sldId id="388" r:id="rId40"/>
    <p:sldId id="294" r:id="rId41"/>
    <p:sldId id="320" r:id="rId42"/>
    <p:sldId id="296" r:id="rId43"/>
    <p:sldId id="295" r:id="rId44"/>
    <p:sldId id="307" r:id="rId45"/>
    <p:sldId id="340" r:id="rId46"/>
    <p:sldId id="331" r:id="rId47"/>
    <p:sldId id="376" r:id="rId48"/>
    <p:sldId id="298" r:id="rId49"/>
    <p:sldId id="301" r:id="rId50"/>
    <p:sldId id="303" r:id="rId51"/>
    <p:sldId id="304" r:id="rId52"/>
    <p:sldId id="406" r:id="rId53"/>
    <p:sldId id="299" r:id="rId54"/>
    <p:sldId id="302" r:id="rId55"/>
    <p:sldId id="305" r:id="rId56"/>
    <p:sldId id="374" r:id="rId57"/>
    <p:sldId id="309" r:id="rId58"/>
    <p:sldId id="310" r:id="rId59"/>
    <p:sldId id="382" r:id="rId60"/>
    <p:sldId id="316" r:id="rId61"/>
    <p:sldId id="378" r:id="rId62"/>
    <p:sldId id="364" r:id="rId63"/>
    <p:sldId id="366" r:id="rId64"/>
    <p:sldId id="367" r:id="rId65"/>
    <p:sldId id="368" r:id="rId66"/>
    <p:sldId id="369" r:id="rId67"/>
    <p:sldId id="311" r:id="rId68"/>
    <p:sldId id="336" r:id="rId69"/>
    <p:sldId id="315" r:id="rId70"/>
    <p:sldId id="337" r:id="rId71"/>
    <p:sldId id="317" r:id="rId72"/>
    <p:sldId id="313" r:id="rId73"/>
    <p:sldId id="314" r:id="rId74"/>
    <p:sldId id="383" r:id="rId75"/>
    <p:sldId id="350" r:id="rId76"/>
    <p:sldId id="339" r:id="rId77"/>
    <p:sldId id="363" r:id="rId78"/>
    <p:sldId id="321" r:id="rId79"/>
    <p:sldId id="323" r:id="rId80"/>
    <p:sldId id="322" r:id="rId81"/>
    <p:sldId id="327" r:id="rId82"/>
    <p:sldId id="342" r:id="rId83"/>
    <p:sldId id="325" r:id="rId84"/>
    <p:sldId id="324" r:id="rId85"/>
    <p:sldId id="399" r:id="rId86"/>
    <p:sldId id="326" r:id="rId87"/>
    <p:sldId id="330" r:id="rId88"/>
    <p:sldId id="328" r:id="rId89"/>
    <p:sldId id="335" r:id="rId90"/>
    <p:sldId id="334" r:id="rId91"/>
    <p:sldId id="341" r:id="rId92"/>
    <p:sldId id="345" r:id="rId93"/>
    <p:sldId id="348" r:id="rId94"/>
    <p:sldId id="465" r:id="rId95"/>
    <p:sldId id="346" r:id="rId96"/>
    <p:sldId id="377" r:id="rId97"/>
    <p:sldId id="347" r:id="rId98"/>
    <p:sldId id="381" r:id="rId99"/>
    <p:sldId id="1057" r:id="rId100"/>
    <p:sldId id="349" r:id="rId101"/>
    <p:sldId id="343" r:id="rId102"/>
    <p:sldId id="462" r:id="rId103"/>
    <p:sldId id="463" r:id="rId104"/>
    <p:sldId id="464" r:id="rId105"/>
    <p:sldId id="461" r:id="rId106"/>
    <p:sldId id="351" r:id="rId107"/>
    <p:sldId id="392" r:id="rId108"/>
    <p:sldId id="352" r:id="rId109"/>
    <p:sldId id="460" r:id="rId110"/>
    <p:sldId id="353" r:id="rId111"/>
    <p:sldId id="390" r:id="rId112"/>
    <p:sldId id="394" r:id="rId113"/>
    <p:sldId id="354" r:id="rId114"/>
    <p:sldId id="398" r:id="rId115"/>
    <p:sldId id="467" r:id="rId116"/>
    <p:sldId id="408" r:id="rId117"/>
    <p:sldId id="355" r:id="rId118"/>
    <p:sldId id="407" r:id="rId119"/>
    <p:sldId id="409" r:id="rId120"/>
    <p:sldId id="411" r:id="rId121"/>
    <p:sldId id="413" r:id="rId122"/>
    <p:sldId id="415" r:id="rId123"/>
    <p:sldId id="416" r:id="rId124"/>
    <p:sldId id="418" r:id="rId125"/>
    <p:sldId id="417" r:id="rId126"/>
    <p:sldId id="419" r:id="rId127"/>
    <p:sldId id="421" r:id="rId128"/>
    <p:sldId id="422" r:id="rId129"/>
    <p:sldId id="423" r:id="rId130"/>
    <p:sldId id="424" r:id="rId131"/>
    <p:sldId id="425" r:id="rId132"/>
    <p:sldId id="426" r:id="rId133"/>
    <p:sldId id="427" r:id="rId134"/>
    <p:sldId id="428" r:id="rId135"/>
    <p:sldId id="429" r:id="rId136"/>
    <p:sldId id="430" r:id="rId137"/>
    <p:sldId id="431" r:id="rId138"/>
    <p:sldId id="434" r:id="rId139"/>
    <p:sldId id="435" r:id="rId140"/>
    <p:sldId id="436" r:id="rId141"/>
    <p:sldId id="437" r:id="rId142"/>
    <p:sldId id="439" r:id="rId143"/>
    <p:sldId id="466" r:id="rId144"/>
    <p:sldId id="474" r:id="rId145"/>
    <p:sldId id="459" r:id="rId146"/>
    <p:sldId id="440" r:id="rId147"/>
    <p:sldId id="441" r:id="rId148"/>
    <p:sldId id="442" r:id="rId149"/>
    <p:sldId id="443" r:id="rId150"/>
    <p:sldId id="444" r:id="rId151"/>
    <p:sldId id="445" r:id="rId152"/>
    <p:sldId id="446" r:id="rId153"/>
    <p:sldId id="447" r:id="rId154"/>
    <p:sldId id="448" r:id="rId155"/>
    <p:sldId id="449" r:id="rId156"/>
    <p:sldId id="450" r:id="rId157"/>
    <p:sldId id="451" r:id="rId158"/>
    <p:sldId id="452" r:id="rId159"/>
    <p:sldId id="453" r:id="rId160"/>
    <p:sldId id="454" r:id="rId161"/>
    <p:sldId id="455" r:id="rId162"/>
    <p:sldId id="456" r:id="rId163"/>
    <p:sldId id="457" r:id="rId1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3A46"/>
    <a:srgbClr val="C2E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88754" autoAdjust="0"/>
  </p:normalViewPr>
  <p:slideViewPr>
    <p:cSldViewPr snapToGrid="0" snapToObjects="1">
      <p:cViewPr varScale="1">
        <p:scale>
          <a:sx n="73" d="100"/>
          <a:sy n="73" d="100"/>
        </p:scale>
        <p:origin x="1553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843"/>
    </p:cViewPr>
  </p:sorterViewPr>
  <p:notesViewPr>
    <p:cSldViewPr snapToGrid="0" snapToObjects="1">
      <p:cViewPr varScale="1">
        <p:scale>
          <a:sx n="62" d="100"/>
          <a:sy n="62" d="100"/>
        </p:scale>
        <p:origin x="300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tableStyles" Target="tableStyle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66E9AE-5CD1-4669-9B1D-317CB3463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09EF0C-A436-4BC7-8B85-560B91CF01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27BA2-7726-43E4-A9F6-180ED9357EF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95EA1-FCF5-4624-A949-E40EF34C08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E0F1E-A066-4D2E-8948-047B43F8D5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96F6D-CC31-4747-8E5F-0F8010504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8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6A7B2-23D6-7F48-A4B1-EF9DD961BC52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3D81-9079-B947-AE9F-DFA85D79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5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to your sys admin!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8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b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fld id="{7D4A7B70-74BE-4111-986C-B18FDDA06232}" type="slidenum">
              <a:rPr lang="en-US" altLang="en-US" sz="1200">
                <a:cs typeface="Arial" charset="0"/>
              </a:rPr>
              <a:pPr algn="r"/>
              <a:t>98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3962" cy="41163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457200">
              <a:defRPr/>
            </a:pPr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68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1064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1"/>
            <a:ext cx="5033962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defTabSz="457200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talk more on ways to submit lots of jobs, but first a relevant strategy on approaches to</a:t>
            </a:r>
            <a:r>
              <a:rPr lang="en-US" baseline="0" dirty="0"/>
              <a:t> organize all these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Strategy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24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Strategy two…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48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Alternatively, strategy three…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78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identify the values</a:t>
            </a:r>
            <a:r>
              <a:rPr lang="en-US" baseline="0" dirty="0"/>
              <a:t> that need to vary across each run instance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5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have submitted lots of jobs, and Murphy's Law</a:t>
            </a:r>
            <a:r>
              <a:rPr lang="en-US" baseline="0" dirty="0"/>
              <a:t> says that things can go wrong.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97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to recap this, lets revisit our diagram from before…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73D81-9079-B947-AE9F-DFA85D797A8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6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3056" y="358948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3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6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HTC_logo_color_v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" y="5602288"/>
            <a:ext cx="2211387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92" y="5885071"/>
            <a:ext cx="27082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7219"/>
            <a:ext cx="77724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69775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7776C-14D7-48C6-B1E3-FF145FC109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7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C8E0-503E-4745-A517-CFD08AC9DC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86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0237"/>
            <a:ext cx="3810000" cy="3738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7"/>
            <a:ext cx="3810000" cy="3738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67600" y="62484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A462B-5250-49FE-8A2E-19B006A292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1"/>
          <p:cNvSpPr txBox="1">
            <a:spLocks/>
          </p:cNvSpPr>
          <p:nvPr userDrawn="1"/>
        </p:nvSpPr>
        <p:spPr>
          <a:xfrm>
            <a:off x="35052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9pPr>
          </a:lstStyle>
          <a:p>
            <a:pPr defTabSz="914400">
              <a:defRPr/>
            </a:pPr>
            <a:fld id="{671F83BD-2119-406E-B847-CD3D3B269ABB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98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ACEB-D72B-4C0B-B940-72A92838F3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6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EE97-0F2E-4B87-BB55-F7FDEEB233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A2EA0-71A3-4F83-BC2C-56E5F38A3D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9E37-CFA8-442E-BA24-229311A8B4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37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683C2-34A6-4DA9-845D-D15FEE5C68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00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A0AA-7FD3-4A82-9345-19D2032998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39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45F6-34A2-4511-A3FB-315699BF1E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0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9591E43-78AD-4EB9-A35A-661E525A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DD7AB7F-82DF-4845-888A-B7B42A32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86945E-4803-467C-A380-C46B437B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0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9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3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03056" y="1417638"/>
            <a:ext cx="8615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1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8086-78F0-444F-BD01-4BA5D4E22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5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7AB44-1285-4E4A-B662-0FA1C6CB1D0C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A8086-78F0-444F-BD01-4BA5D4E226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27024" y="6509570"/>
            <a:ext cx="228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</a:rPr>
              <a:t>ISGC Workshop 2019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686800" y="6509570"/>
            <a:ext cx="435436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fld id="{8ADA8086-78F0-444F-BD01-4BA5D4E226EE}" type="slidenum">
              <a:rPr lang="en-US" sz="1600" smtClean="0">
                <a:latin typeface="Arial"/>
                <a:cs typeface="Arial"/>
              </a:rPr>
              <a:pPr/>
              <a:t>‹#›</a:t>
            </a:fld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68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Futura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355726"/>
            <a:ext cx="8399462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28" name="Picture 1" descr="CHTC_logo_color_horiz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9"/>
            <a:ext cx="27622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0" y="6254751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5052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1F83BD-2119-406E-B847-CD3D3B269ABB}" type="slidenum">
              <a:rPr lang="en-US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pic>
        <p:nvPicPr>
          <p:cNvPr id="1031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7" y="6181725"/>
            <a:ext cx="27082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78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v8.5/12_Appendix_A.html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hyperlink" Target="https://en.wikipedia.org/wiki/Directed_acyclic_graph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7000000000000000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10000000000000000" TargetMode="External"/><Relationship Id="rId2" Type="http://schemas.openxmlformats.org/officeDocument/2006/relationships/hyperlink" Target="https://research.cs.wisc.edu/htcondor/manual/current/2_10DAGMan_Applications.html#SECTION003107000000000000000" TargetMode="Externa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10000000000000000" TargetMode="External"/><Relationship Id="rId2" Type="http://schemas.openxmlformats.org/officeDocument/2006/relationships/hyperlink" Target="https://research.cs.wisc.edu/htcondor/manual/current/2_10DAGMan_Applications.html#SECTION003107000000000000000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10000000000000000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10000000000000000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7000000000000000" TargetMode="Externa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000000000000000" TargetMode="External"/><Relationship Id="rId2" Type="http://schemas.openxmlformats.org/officeDocument/2006/relationships/hyperlink" Target="https://research.cs.wisc.edu/htcondor/manual/current/2_10DAGMan_Applications.html#SECTION003105000000000000000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400000000000000" TargetMode="External"/><Relationship Id="rId2" Type="http://schemas.openxmlformats.org/officeDocument/2006/relationships/hyperlink" Target="https://research.cs.wisc.edu/htcondor/manual/current/2_10DAGMan_Applications.html#SECTION003109100000000000000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400000000000000" TargetMode="External"/><Relationship Id="rId2" Type="http://schemas.openxmlformats.org/officeDocument/2006/relationships/hyperlink" Target="https://research.cs.wisc.edu/htcondor/manual/current/2_10DAGMan_Applications.html#SECTION00310910000000000000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00000000000000" TargetMode="External"/><Relationship Id="rId2" Type="http://schemas.openxmlformats.org/officeDocument/2006/relationships/hyperlink" Target="https://research.cs.wisc.edu/htcondor/manual/current/2_10DAGMan_Applications.html#SECTION003102400000000000000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htcondor.org/mail-lists/" TargetMode="External"/><Relationship Id="rId2" Type="http://schemas.openxmlformats.org/officeDocument/2006/relationships/hyperlink" Target="https://is.gd/TjRvY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iki.htcondor.org/index.cgi/wiki?p=HowToAdminRecipes" TargetMode="Externa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9300000000000000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91300000000000000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91300000000000000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91300000000000000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91300000000000000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200000000000000" TargetMode="External"/><Relationship Id="rId2" Type="http://schemas.openxmlformats.org/officeDocument/2006/relationships/hyperlink" Target="https://research.cs.wisc.edu/htcondor/manual/current/2_10DAGMan_Applications.html#SECTION0031091300000000000000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200000000000000" TargetMode="External"/><Relationship Id="rId2" Type="http://schemas.openxmlformats.org/officeDocument/2006/relationships/hyperlink" Target="https://research.cs.wisc.edu/htcondor/manual/current/2_10DAGMan_Applications.html#SECTION0031091300000000000000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200000000000000" TargetMode="External"/><Relationship Id="rId2" Type="http://schemas.openxmlformats.org/officeDocument/2006/relationships/hyperlink" Target="https://research.cs.wisc.edu/htcondor/manual/current/2_10DAGMan_Applications.html#SECTION0031091300000000000000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8000000000000000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10000000000000000" TargetMode="External"/><Relationship Id="rId2" Type="http://schemas.openxmlformats.org/officeDocument/2006/relationships/hyperlink" Target="https://research.cs.wisc.edu/htcondor/manual/current/2_10DAGMan_Applications.html#SECTION003108000000000000000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8000000000000000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.wisc.edu/htcondor/manual/current/2_10DAGMan_Applications.html#SECTION003108000000000000000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2500000000000000" TargetMode="External"/><Relationship Id="rId2" Type="http://schemas.openxmlformats.org/officeDocument/2006/relationships/hyperlink" Target="https://research.cs.wisc.edu/htcondor/manual/current/2_10DAGMan_Applications.html#SECTION003109400000000000000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1000000000000000" TargetMode="External"/><Relationship Id="rId2" Type="http://schemas.openxmlformats.org/officeDocument/2006/relationships/hyperlink" Target="https://research.cs.wisc.edu/htcondor/manual/current/2_10DAGMan_Applications.html#SECTION0031021000000000000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earch.cs.wisc.edu/htcondor/manual/current/2_10DAGMan_Applications.html#SECTION003109500000000000000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current/2_10DAGMan_Applications.html#SECTION003109200000000000000" TargetMode="External"/><Relationship Id="rId2" Type="http://schemas.openxmlformats.org/officeDocument/2006/relationships/hyperlink" Target="https://research.cs.wisc.edu/htcondor/manual/current/2_10DAGMan_Applications.html#SECTION00310916000000000000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search.cs.wisc.edu/htcondor/manual/current/2_10DAGMan_Applications.html#SECTION003109150000000000000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q.html" TargetMode="External"/><Relationship Id="rId2" Type="http://schemas.openxmlformats.org/officeDocument/2006/relationships/hyperlink" Target="http://research.cs.wisc.edu/htcondor/manual/v8.5/condor_submit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12_Appendix_A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v8.5/condor_status.html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current/condor_submit.html#SECTION0012564000000000000000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v8.5/condor_history.html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v8.5/condor_ssh_to_job.html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release.html" TargetMode="External"/><Relationship Id="rId2" Type="http://schemas.openxmlformats.org/officeDocument/2006/relationships/hyperlink" Target="http://research.cs.wisc.edu/htcondor/manual/v8.5/condor_qedit.html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rm.html" TargetMode="External"/><Relationship Id="rId2" Type="http://schemas.openxmlformats.org/officeDocument/2006/relationships/hyperlink" Target="http://research.cs.wisc.edu/htcondor/manual/v8.5/condor_hold.html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2_4Running_Job.html#SECTION00341200000000000000" TargetMode="External"/><Relationship Id="rId2" Type="http://schemas.openxmlformats.org/officeDocument/2006/relationships/hyperlink" Target="http://research.cs.wisc.edu/htcondor/manual/v8.5/2_4Running_Job.html#SECTION0034100000000000000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2_8Java_Applications.html" TargetMode="External"/><Relationship Id="rId2" Type="http://schemas.openxmlformats.org/officeDocument/2006/relationships/hyperlink" Target="http://research.cs.wisc.edu/htcondor/manual/v8.5/2_4Running_Job.html#SECTION003411000000000000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hyperlink" Target="http://research.cs.wisc.edu/htcondor/manual/v8.5/2_4Running_Job.html#SECTION00341600000000000000" TargetMode="Externa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2_11Virtual_Machine.html" TargetMode="External"/><Relationship Id="rId2" Type="http://schemas.openxmlformats.org/officeDocument/2006/relationships/hyperlink" Target="http://research.cs.wisc.edu/htcondor/manual/v8.5/2_12Docker_Univers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cs.wisc.edu/htcondor/manual/v8.5/2_9Parallel_Application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1190542"/>
            <a:ext cx="9144000" cy="914400"/>
          </a:xfrm>
        </p:spPr>
        <p:txBody>
          <a:bodyPr/>
          <a:lstStyle/>
          <a:p>
            <a:r>
              <a:rPr lang="en-US" dirty="0"/>
              <a:t>An Introduction to </a:t>
            </a:r>
            <a:br>
              <a:rPr lang="en-US" dirty="0"/>
            </a:br>
            <a:r>
              <a:rPr lang="en-US" dirty="0"/>
              <a:t>Using HTCondor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7776C-14D7-48C6-B1E3-FF145FC109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HTCondor_red_blk_notag.jpg">
            <a:extLst>
              <a:ext uri="{FF2B5EF4-FFF2-40B4-BE49-F238E27FC236}">
                <a16:creationId xmlns:a16="http://schemas.microsoft.com/office/drawing/2014/main" id="{4961BCD6-7629-4934-8268-91ECEB3A7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61" y="2104942"/>
            <a:ext cx="4684877" cy="1107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9E62EA-BB7F-4D70-A5EF-9050248C79BF}"/>
              </a:ext>
            </a:extLst>
          </p:cNvPr>
          <p:cNvSpPr txBox="1"/>
          <p:nvPr/>
        </p:nvSpPr>
        <p:spPr>
          <a:xfrm>
            <a:off x="1819867" y="4014395"/>
            <a:ext cx="55042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ISGC 2019 Taipei, Taiwan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Todd Tannenbaum</a:t>
            </a:r>
          </a:p>
          <a:p>
            <a:pPr algn="ctr"/>
            <a:r>
              <a:rPr lang="en-US" sz="2400" dirty="0"/>
              <a:t>Center for High Throughput Computing</a:t>
            </a:r>
          </a:p>
          <a:p>
            <a:pPr algn="ctr"/>
            <a:r>
              <a:rPr lang="en-US" sz="2400" dirty="0"/>
              <a:t>University of Wisconsin-Madison</a:t>
            </a:r>
          </a:p>
        </p:txBody>
      </p:sp>
    </p:spTree>
    <p:extLst>
      <p:ext uri="{BB962C8B-B14F-4D97-AF65-F5344CB8AC3E}">
        <p14:creationId xmlns:p14="http://schemas.microsoft.com/office/powerpoint/2010/main" val="1600184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Science Grid</a:t>
            </a:r>
          </a:p>
        </p:txBody>
      </p:sp>
      <p:pic>
        <p:nvPicPr>
          <p:cNvPr id="3" name="Picture 2" descr="OSG Displa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8006" r="1945" b="17612"/>
          <a:stretch/>
        </p:blipFill>
        <p:spPr>
          <a:xfrm>
            <a:off x="139700" y="1219200"/>
            <a:ext cx="8826500" cy="41656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1435100" y="5627349"/>
            <a:ext cx="6146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2400" kern="0" dirty="0"/>
              <a:t>https://gracc.opensciencegrid.org/</a:t>
            </a:r>
          </a:p>
          <a:p>
            <a:r>
              <a:rPr lang="en-US" sz="2400" kern="0" dirty="0"/>
              <a:t>http://display.opensciencegrid.org</a:t>
            </a:r>
          </a:p>
        </p:txBody>
      </p:sp>
    </p:spTree>
    <p:extLst>
      <p:ext uri="{BB962C8B-B14F-4D97-AF65-F5344CB8AC3E}">
        <p14:creationId xmlns:p14="http://schemas.microsoft.com/office/powerpoint/2010/main" val="10826472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Multi-CPU and GPU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6478" cy="4525963"/>
          </a:xfrm>
        </p:spPr>
        <p:txBody>
          <a:bodyPr/>
          <a:lstStyle/>
          <a:p>
            <a:r>
              <a:rPr lang="en-US" dirty="0"/>
              <a:t>Jobs that use multiple cores on a single computer can be run in the vanilla universe (parallel universe not needed): </a:t>
            </a:r>
          </a:p>
          <a:p>
            <a:endParaRPr lang="en-US" dirty="0"/>
          </a:p>
          <a:p>
            <a:r>
              <a:rPr lang="en-US" dirty="0"/>
              <a:t>If there are computers with GPUs, request them with: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5029" y="327592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request_cpus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= 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029" y="4954767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request_gpus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2391246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anose="020B0A04020102020204" pitchFamily="34" charset="0"/>
              </a:rPr>
              <a:t>Docker</a:t>
            </a:r>
            <a:r>
              <a:rPr lang="en-US" dirty="0">
                <a:latin typeface="Arial Black" panose="020B0A04020102020204" pitchFamily="34" charset="0"/>
              </a:rPr>
              <a:t>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universe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/bin/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my_executable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3352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Executable comes either from submit machine or image</a:t>
            </a:r>
          </a:p>
          <a:p>
            <a:endParaRPr lang="en-US" sz="2400" dirty="0"/>
          </a:p>
          <a:p>
            <a:r>
              <a:rPr lang="en-US" sz="2400" dirty="0"/>
              <a:t>NOT FROM execute machine</a:t>
            </a:r>
          </a:p>
        </p:txBody>
      </p:sp>
      <p:pic>
        <p:nvPicPr>
          <p:cNvPr id="5" name="Picture 4" descr="large_h-tra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t="8351" r="56327" b="13530"/>
          <a:stretch/>
        </p:blipFill>
        <p:spPr>
          <a:xfrm>
            <a:off x="5882640" y="4145357"/>
            <a:ext cx="2366085" cy="18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436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anose="020B0A04020102020204" pitchFamily="34" charset="0"/>
              </a:rPr>
              <a:t>Docker</a:t>
            </a:r>
            <a:r>
              <a:rPr lang="en-US" dirty="0">
                <a:latin typeface="Arial Black" panose="020B0A04020102020204" pitchFamily="34" charset="0"/>
              </a:rPr>
              <a:t>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81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universe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/bin/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my_executable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docker_image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=deb7_and_HEP_stack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4343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 is the name of the </a:t>
            </a:r>
            <a:r>
              <a:rPr lang="en-US" sz="2400" dirty="0" err="1"/>
              <a:t>docker</a:t>
            </a:r>
            <a:r>
              <a:rPr lang="en-US" sz="2400" dirty="0"/>
              <a:t> image stored on execute machine</a:t>
            </a:r>
          </a:p>
        </p:txBody>
      </p:sp>
    </p:spTree>
    <p:extLst>
      <p:ext uri="{BB962C8B-B14F-4D97-AF65-F5344CB8AC3E}">
        <p14:creationId xmlns:p14="http://schemas.microsoft.com/office/powerpoint/2010/main" val="39335598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anose="020B0A04020102020204" pitchFamily="34" charset="0"/>
              </a:rPr>
              <a:t>Docker</a:t>
            </a:r>
            <a:r>
              <a:rPr lang="en-US" dirty="0">
                <a:latin typeface="Arial Black" panose="020B0A04020102020204" pitchFamily="34" charset="0"/>
              </a:rPr>
              <a:t> Universe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3955197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HTCondor can transfer input files from submit machine into container</a:t>
            </a:r>
          </a:p>
          <a:p>
            <a:endParaRPr lang="en-US" sz="2400" dirty="0"/>
          </a:p>
          <a:p>
            <a:r>
              <a:rPr lang="en-US" sz="2400" dirty="0"/>
              <a:t>(same with output in reverse)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199" y="1600201"/>
            <a:ext cx="8519375" cy="235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latin typeface="Courier New" panose="02070309020205020404" pitchFamily="49" charset="0"/>
                <a:cs typeface="Courier New" panose="02070309020205020404" pitchFamily="49" charset="0"/>
              </a:rPr>
              <a:t>universe = </a:t>
            </a:r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endParaRPr lang="en-US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kern="0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/bin/</a:t>
            </a:r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my_executable</a:t>
            </a:r>
            <a:endParaRPr lang="en-US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docker_image</a:t>
            </a:r>
            <a:r>
              <a:rPr lang="en-US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=deb7_and_HEP_stack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some_input</a:t>
            </a:r>
            <a:endParaRPr lang="en-US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645767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Black" panose="020B0A04020102020204" pitchFamily="34" charset="0"/>
              </a:rPr>
              <a:t>Docker</a:t>
            </a:r>
            <a:r>
              <a:rPr lang="en-US" dirty="0">
                <a:latin typeface="Arial Black" panose="020B0A04020102020204" pitchFamily="34" charset="0"/>
              </a:rPr>
              <a:t>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universe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/bin/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my_executable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arguments = arg1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docker_image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deb7_and_HEP_stack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some_input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output = out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error = err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log = log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queue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226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792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job submission, </a:t>
            </a:r>
            <a:r>
              <a:rPr lang="en-US" dirty="0" err="1"/>
              <a:t>HTCondor</a:t>
            </a:r>
            <a:r>
              <a:rPr lang="en-US" dirty="0"/>
              <a:t> manages jobs based on its configuration</a:t>
            </a:r>
          </a:p>
          <a:p>
            <a:r>
              <a:rPr lang="en-US" dirty="0"/>
              <a:t>You can use options that will customize job management even further</a:t>
            </a:r>
          </a:p>
          <a:p>
            <a:r>
              <a:rPr lang="en-US" dirty="0"/>
              <a:t>These options can </a:t>
            </a:r>
          </a:p>
          <a:p>
            <a:pPr marL="0" indent="0">
              <a:buNone/>
            </a:pPr>
            <a:r>
              <a:rPr lang="en-US" dirty="0"/>
              <a:t>   automate when </a:t>
            </a:r>
          </a:p>
          <a:p>
            <a:pPr marL="0" indent="0">
              <a:buNone/>
            </a:pPr>
            <a:r>
              <a:rPr lang="en-US" dirty="0"/>
              <a:t>   jobs are started, </a:t>
            </a:r>
          </a:p>
          <a:p>
            <a:pPr marL="0" indent="0">
              <a:buNone/>
            </a:pPr>
            <a:r>
              <a:rPr lang="en-US" dirty="0"/>
              <a:t>   stopped, and removed.</a:t>
            </a:r>
          </a:p>
        </p:txBody>
      </p:sp>
      <p:pic>
        <p:nvPicPr>
          <p:cNvPr id="4" name="Picture 3" descr="car_assemb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0" y="3845188"/>
            <a:ext cx="3453623" cy="21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22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a small number of jobs fail with a known error code; if they run again, they complete successfully.</a:t>
            </a:r>
          </a:p>
          <a:p>
            <a:r>
              <a:rPr lang="en-US" dirty="0"/>
              <a:t>Solution: If the job exits with the error code, leave it in the queue to run again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700644"/>
            <a:ext cx="830458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max_retries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11134148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also combine with</a:t>
            </a:r>
            <a:endParaRPr lang="en-US" i="1" dirty="0"/>
          </a:p>
          <a:p>
            <a:pPr marL="0" indent="0">
              <a:buNone/>
            </a:pPr>
            <a:r>
              <a:rPr lang="en-US" i="1" dirty="0"/>
              <a:t>   </a:t>
            </a:r>
            <a:r>
              <a:rPr lang="en-US" i="1" dirty="0" err="1"/>
              <a:t>success_exit_code</a:t>
            </a:r>
            <a:r>
              <a:rPr lang="en-US" i="1" dirty="0"/>
              <a:t> = &lt; Integer &gt; </a:t>
            </a:r>
          </a:p>
          <a:p>
            <a:pPr marL="0" indent="0">
              <a:buNone/>
            </a:pPr>
            <a:r>
              <a:rPr lang="en-US" i="1" dirty="0"/>
              <a:t>   </a:t>
            </a:r>
            <a:r>
              <a:rPr lang="en-US" i="1" dirty="0" err="1"/>
              <a:t>retry_until</a:t>
            </a:r>
            <a:r>
              <a:rPr lang="en-US" i="1" dirty="0"/>
              <a:t> = &lt; Integer | Expression &gt;</a:t>
            </a:r>
          </a:p>
          <a:p>
            <a:pPr marL="0" indent="0">
              <a:buNone/>
            </a:pPr>
            <a:r>
              <a:rPr lang="en-US" i="1" dirty="0"/>
              <a:t>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100479"/>
            <a:ext cx="830458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foo.exe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max_retries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5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retry_until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ExitCode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&gt;= 0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queue</a:t>
            </a:r>
          </a:p>
        </p:txBody>
      </p:sp>
    </p:spTree>
    <p:extLst>
      <p:ext uri="{BB962C8B-B14F-4D97-AF65-F5344CB8AC3E}">
        <p14:creationId xmlns:p14="http://schemas.microsoft.com/office/powerpoint/2010/main" val="24070332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Automatically Hold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Your job should run in 2 hours or less, but a few jobs “hang” randomly and run for days</a:t>
            </a:r>
          </a:p>
          <a:p>
            <a:r>
              <a:rPr lang="en-US" dirty="0"/>
              <a:t>Solution: Put jobs on hold if they run for over 2 hours, using a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periodic_hold</a:t>
            </a:r>
            <a:r>
              <a:rPr lang="en-US" dirty="0"/>
              <a:t> statement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939006"/>
            <a:ext cx="8229600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periodic_hold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JobStatus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== 2) &amp;&amp;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CurrentTime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EnteredCurrentStatus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&gt; (60 * 60 * 2))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96246" y="4845293"/>
            <a:ext cx="1763145" cy="1972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089567" y="5585337"/>
            <a:ext cx="359783" cy="126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26222" y="5498729"/>
            <a:ext cx="409102" cy="194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88214" y="4367175"/>
            <a:ext cx="1942353" cy="478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is running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14778" y="5716228"/>
            <a:ext cx="1631577" cy="4099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2 hours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637681" y="5681547"/>
            <a:ext cx="3158565" cy="6872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How long the job has been running, in seconds</a:t>
            </a:r>
          </a:p>
        </p:txBody>
      </p:sp>
    </p:spTree>
    <p:extLst>
      <p:ext uri="{BB962C8B-B14F-4D97-AF65-F5344CB8AC3E}">
        <p14:creationId xmlns:p14="http://schemas.microsoft.com/office/powerpoint/2010/main" val="224967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2263" y="1624666"/>
            <a:ext cx="8377237" cy="10445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Dynamic cluster, ~200k - 250k cores pulled in from sites worldwide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Global Pool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F8B16ACA-F66D-42EC-9687-31F200158F7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CMS-HTCondor-Week-2018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39550" r="11389" b="3613"/>
          <a:stretch/>
        </p:blipFill>
        <p:spPr>
          <a:xfrm>
            <a:off x="139700" y="2669241"/>
            <a:ext cx="8849452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60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Automatically Release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(related to previous): A few jobs are being held for running long; they will complete if they run again.</a:t>
            </a:r>
          </a:p>
          <a:p>
            <a:r>
              <a:rPr lang="en-US" dirty="0"/>
              <a:t>Solution: automatically release those held jobs with a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periodic_release</a:t>
            </a:r>
            <a:r>
              <a:rPr lang="en-US" dirty="0"/>
              <a:t> option, up to 5 times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420" y="5000651"/>
            <a:ext cx="6780323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periodic_release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JobStatus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== 5) &amp;&amp;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HoldReason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== 3) &amp;&amp;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NumJobStarts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&lt; 5)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23698" y="4845293"/>
            <a:ext cx="345231" cy="29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967566" y="5548045"/>
            <a:ext cx="499352" cy="277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78267" y="5548045"/>
            <a:ext cx="628813" cy="247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047035" y="4367175"/>
            <a:ext cx="1643787" cy="478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is held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55844" y="5780345"/>
            <a:ext cx="2489803" cy="6443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was put on hold by </a:t>
            </a:r>
            <a:r>
              <a:rPr lang="en-US" dirty="0" err="1">
                <a:latin typeface="Arial"/>
                <a:cs typeface="Arial"/>
              </a:rPr>
              <a:t>periodic_hold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53715" y="5815096"/>
            <a:ext cx="2674214" cy="742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has started running less than 5 times</a:t>
            </a:r>
          </a:p>
        </p:txBody>
      </p:sp>
    </p:spTree>
    <p:extLst>
      <p:ext uri="{BB962C8B-B14F-4D97-AF65-F5344CB8AC3E}">
        <p14:creationId xmlns:p14="http://schemas.microsoft.com/office/powerpoint/2010/main" val="23740960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Automatically Remove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Jobs are repetitively failing</a:t>
            </a:r>
          </a:p>
          <a:p>
            <a:r>
              <a:rPr lang="en-US" dirty="0"/>
              <a:t>Solution: Remove jobs from the queue using a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periodic_remove</a:t>
            </a:r>
            <a:r>
              <a:rPr lang="en-US" dirty="0"/>
              <a:t> statement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420" y="3595147"/>
            <a:ext cx="678032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periodic_remove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NumJobsStarts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&gt; 5)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264774" y="3858973"/>
            <a:ext cx="345231" cy="332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412421" y="4191856"/>
            <a:ext cx="2674214" cy="7421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job has started running more than 5 times</a:t>
            </a:r>
          </a:p>
        </p:txBody>
      </p:sp>
    </p:spTree>
    <p:extLst>
      <p:ext uri="{BB962C8B-B14F-4D97-AF65-F5344CB8AC3E}">
        <p14:creationId xmlns:p14="http://schemas.microsoft.com/office/powerpoint/2010/main" val="28051602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Automatic Memory Increase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Putting all these pieces together, the following lines will:</a:t>
            </a:r>
          </a:p>
          <a:p>
            <a:pPr lvl="1"/>
            <a:r>
              <a:rPr lang="en-US" sz="2400" dirty="0"/>
              <a:t>request a default amount of memory (2GB)</a:t>
            </a:r>
          </a:p>
          <a:p>
            <a:pPr lvl="1"/>
            <a:r>
              <a:rPr lang="en-US" sz="2400" dirty="0"/>
              <a:t>put the job on hold if it is exceeded</a:t>
            </a:r>
          </a:p>
          <a:p>
            <a:pPr lvl="1"/>
            <a:r>
              <a:rPr lang="en-US" sz="2400" dirty="0"/>
              <a:t>release the the job with an increased memory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706" y="4310281"/>
            <a:ext cx="8516470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request_memory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ifthenelse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isUndefined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MemoryUsage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			2048,(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MemoryUsage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 3/2), 2048)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periodic_hold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MemoryUsage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&gt;= ((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RequestMemory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* 5/4 )) &amp;&amp; 	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JobStatus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2)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periodic_release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CurrentTime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EnteredCurrentStatus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&gt; 180) &amp;&amp; 	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NumJobStarts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&lt; 5) &amp;&amp;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HoldReasonCode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3)</a:t>
            </a:r>
          </a:p>
        </p:txBody>
      </p:sp>
    </p:spTree>
    <p:extLst>
      <p:ext uri="{BB962C8B-B14F-4D97-AF65-F5344CB8AC3E}">
        <p14:creationId xmlns:p14="http://schemas.microsoft.com/office/powerpoint/2010/main" val="13045944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Job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649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Courier"/>
                <a:cs typeface="Courier"/>
              </a:rPr>
              <a:t>CurrentTime</a:t>
            </a:r>
            <a:r>
              <a:rPr lang="en-US" dirty="0"/>
              <a:t>: current time</a:t>
            </a:r>
          </a:p>
          <a:p>
            <a:r>
              <a:rPr lang="en-US" dirty="0" err="1">
                <a:latin typeface="Courier"/>
                <a:cs typeface="Courier"/>
              </a:rPr>
              <a:t>EnteredCurrentStatus</a:t>
            </a:r>
            <a:r>
              <a:rPr lang="en-US" dirty="0"/>
              <a:t>: time of last status change</a:t>
            </a:r>
          </a:p>
          <a:p>
            <a:r>
              <a:rPr lang="en-US" dirty="0" err="1">
                <a:latin typeface="Courier"/>
                <a:cs typeface="Courier"/>
              </a:rPr>
              <a:t>ExitCode</a:t>
            </a:r>
            <a:r>
              <a:rPr lang="en-US" dirty="0"/>
              <a:t>: the exit code from the job</a:t>
            </a:r>
          </a:p>
          <a:p>
            <a:r>
              <a:rPr lang="en-US" dirty="0" err="1">
                <a:latin typeface="Courier"/>
                <a:cs typeface="Courier"/>
              </a:rPr>
              <a:t>HoldReasonCode</a:t>
            </a:r>
            <a:r>
              <a:rPr lang="en-US" dirty="0"/>
              <a:t>: number corresponding to a hold reason</a:t>
            </a:r>
          </a:p>
          <a:p>
            <a:r>
              <a:rPr lang="en-US">
                <a:latin typeface="Courier"/>
                <a:cs typeface="Courier"/>
              </a:rPr>
              <a:t>NumJobStarts</a:t>
            </a:r>
            <a:r>
              <a:rPr lang="en-US"/>
              <a:t>: </a:t>
            </a:r>
            <a:r>
              <a:rPr lang="en-US" dirty="0"/>
              <a:t>how many times the job has gone from idle to running </a:t>
            </a:r>
          </a:p>
          <a:p>
            <a:r>
              <a:rPr lang="en-US" dirty="0" err="1">
                <a:latin typeface="Courier"/>
                <a:cs typeface="Courier"/>
              </a:rPr>
              <a:t>JobStatus</a:t>
            </a:r>
            <a:r>
              <a:rPr lang="en-US" dirty="0"/>
              <a:t>: number indicating idle, running, held, etc.</a:t>
            </a:r>
          </a:p>
          <a:p>
            <a:r>
              <a:rPr lang="en-US" dirty="0" err="1">
                <a:latin typeface="Courier"/>
                <a:cs typeface="Courier"/>
              </a:rPr>
              <a:t>MemoryUsage</a:t>
            </a:r>
            <a:r>
              <a:rPr lang="en-US" dirty="0"/>
              <a:t>: how much memory the job has used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2055" y="6398803"/>
            <a:ext cx="5494415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Appendix A: JobStatus and HoldReason Codes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387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1pPr>
            <a:lvl2pPr marL="742950" indent="-285750">
              <a:spcBef>
                <a:spcPct val="20000"/>
              </a:spcBef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2B99B9-D31A-4BE2-ABB8-5A90A17EBF75}" type="slidenum">
              <a:rPr lang="en-US" altLang="en-US" sz="1200">
                <a:solidFill>
                  <a:srgbClr val="898989"/>
                </a:solidFill>
                <a:cs typeface="Arial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51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9138" y="87313"/>
            <a:ext cx="7777162" cy="542925"/>
          </a:xfrm>
        </p:spPr>
        <p:txBody>
          <a:bodyPr lIns="90000" tIns="46800" rIns="90000" bIns="46800">
            <a:normAutofit fontScale="90000"/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en-US" dirty="0"/>
              <a:t>General User Commands</a:t>
            </a:r>
          </a:p>
        </p:txBody>
      </p:sp>
      <p:sp>
        <p:nvSpPr>
          <p:cNvPr id="1515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25134"/>
            <a:ext cx="8959850" cy="4387850"/>
          </a:xfrm>
        </p:spPr>
        <p:txBody>
          <a:bodyPr lIns="90000" tIns="46800" rIns="90000" bIns="46800">
            <a:normAutofit fontScale="92500" lnSpcReduction="10000"/>
          </a:bodyPr>
          <a:lstStyle/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condor_submit</a:t>
            </a:r>
            <a:r>
              <a:rPr lang="en-GB" altLang="en-US" sz="2400" dirty="0"/>
              <a:t>		</a:t>
            </a:r>
            <a:r>
              <a:rPr lang="en-GB" altLang="en-US" sz="2400" dirty="0">
                <a:solidFill>
                  <a:srgbClr val="FF3300"/>
                </a:solidFill>
              </a:rPr>
              <a:t>Submit new Jobs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condor_status</a:t>
            </a:r>
            <a:r>
              <a:rPr lang="en-GB" altLang="en-US" sz="2400" dirty="0"/>
              <a:t>		</a:t>
            </a:r>
            <a:r>
              <a:rPr lang="en-GB" altLang="en-US" sz="2400" dirty="0">
                <a:solidFill>
                  <a:srgbClr val="FF3300"/>
                </a:solidFill>
              </a:rPr>
              <a:t>View Pool Status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condor_q</a:t>
            </a:r>
            <a:r>
              <a:rPr lang="en-GB" altLang="en-US" sz="2400" dirty="0"/>
              <a:t>			</a:t>
            </a:r>
            <a:r>
              <a:rPr lang="en-GB" altLang="en-US" sz="2400" dirty="0">
                <a:solidFill>
                  <a:srgbClr val="FF3300"/>
                </a:solidFill>
              </a:rPr>
              <a:t>View Job Queue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condor_q</a:t>
            </a:r>
            <a:r>
              <a:rPr lang="en-GB" altLang="en-US" sz="2400" dirty="0"/>
              <a:t> -</a:t>
            </a:r>
            <a:r>
              <a:rPr lang="en-GB" altLang="en-US" sz="2400" dirty="0" err="1"/>
              <a:t>analyze</a:t>
            </a:r>
            <a:r>
              <a:rPr lang="en-GB" altLang="en-US" sz="2400" dirty="0"/>
              <a:t>		</a:t>
            </a:r>
            <a:r>
              <a:rPr lang="en-GB" altLang="en-US" sz="2400" dirty="0">
                <a:solidFill>
                  <a:srgbClr val="FF3300"/>
                </a:solidFill>
              </a:rPr>
              <a:t>Why job/machines fail to match?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condor_ssh_to_job</a:t>
            </a:r>
            <a:r>
              <a:rPr lang="en-GB" altLang="en-US" sz="2400" dirty="0"/>
              <a:t>		</a:t>
            </a:r>
            <a:r>
              <a:rPr lang="en-GB" altLang="en-US" sz="2400" dirty="0">
                <a:solidFill>
                  <a:srgbClr val="FF3300"/>
                </a:solidFill>
              </a:rPr>
              <a:t>Create </a:t>
            </a:r>
            <a:r>
              <a:rPr lang="en-GB" altLang="en-US" sz="2400" dirty="0" err="1">
                <a:solidFill>
                  <a:srgbClr val="FF3300"/>
                </a:solidFill>
              </a:rPr>
              <a:t>ssh</a:t>
            </a:r>
            <a:r>
              <a:rPr lang="en-GB" altLang="en-US" sz="2400" dirty="0">
                <a:solidFill>
                  <a:srgbClr val="FF3300"/>
                </a:solidFill>
              </a:rPr>
              <a:t> session to active job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condor_submit</a:t>
            </a:r>
            <a:r>
              <a:rPr lang="en-GB" altLang="en-US" sz="2400" dirty="0"/>
              <a:t> -</a:t>
            </a:r>
            <a:r>
              <a:rPr lang="en-GB" altLang="en-US" sz="2400" dirty="0" err="1"/>
              <a:t>i</a:t>
            </a:r>
            <a:r>
              <a:rPr lang="en-GB" altLang="en-US" sz="2400" dirty="0"/>
              <a:t>		</a:t>
            </a:r>
            <a:r>
              <a:rPr lang="en-GB" altLang="en-US" sz="2400" dirty="0">
                <a:solidFill>
                  <a:srgbClr val="FF3300"/>
                </a:solidFill>
              </a:rPr>
              <a:t>Submit interactive job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condor_hold</a:t>
            </a:r>
            <a:r>
              <a:rPr lang="en-GB" altLang="en-US" sz="2400" dirty="0"/>
              <a:t> / release</a:t>
            </a:r>
            <a:r>
              <a:rPr lang="en-GB" altLang="en-US" sz="2400" dirty="0">
                <a:solidFill>
                  <a:srgbClr val="FF3300"/>
                </a:solidFill>
              </a:rPr>
              <a:t>	Hold a job, or release a held job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condor_run</a:t>
            </a:r>
            <a:r>
              <a:rPr lang="en-GB" altLang="en-US" sz="2400" dirty="0">
                <a:solidFill>
                  <a:srgbClr val="FF3300"/>
                </a:solidFill>
              </a:rPr>
              <a:t>			Submit and block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condor_rm</a:t>
            </a:r>
            <a:r>
              <a:rPr lang="en-GB" altLang="en-US" sz="2400" dirty="0"/>
              <a:t>			</a:t>
            </a:r>
            <a:r>
              <a:rPr lang="en-GB" altLang="en-US" sz="2400" dirty="0">
                <a:solidFill>
                  <a:srgbClr val="FF3300"/>
                </a:solidFill>
              </a:rPr>
              <a:t>Remove Jobs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condor_prio</a:t>
            </a:r>
            <a:r>
              <a:rPr lang="en-GB" altLang="en-US" sz="2400" dirty="0"/>
              <a:t>			</a:t>
            </a:r>
            <a:r>
              <a:rPr lang="en-GB" altLang="en-US" sz="2400" dirty="0">
                <a:solidFill>
                  <a:srgbClr val="FF3300"/>
                </a:solidFill>
              </a:rPr>
              <a:t>Intra-User Job </a:t>
            </a:r>
            <a:r>
              <a:rPr lang="en-GB" altLang="en-US" sz="2400" dirty="0" err="1">
                <a:solidFill>
                  <a:srgbClr val="FF3300"/>
                </a:solidFill>
              </a:rPr>
              <a:t>Prios</a:t>
            </a:r>
            <a:endParaRPr lang="en-GB" altLang="en-US" sz="2400" dirty="0">
              <a:solidFill>
                <a:srgbClr val="FF3300"/>
              </a:solidFill>
            </a:endParaRP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condor_history</a:t>
            </a:r>
            <a:r>
              <a:rPr lang="en-GB" altLang="en-US" sz="2400" dirty="0"/>
              <a:t>		</a:t>
            </a:r>
            <a:r>
              <a:rPr lang="en-GB" altLang="en-US" sz="2400" dirty="0">
                <a:solidFill>
                  <a:srgbClr val="FF3300"/>
                </a:solidFill>
              </a:rPr>
              <a:t>Completed Job Info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condor_submit_dag</a:t>
            </a:r>
            <a:r>
              <a:rPr lang="en-GB" altLang="en-US" sz="2400" dirty="0"/>
              <a:t>	</a:t>
            </a:r>
            <a:r>
              <a:rPr lang="en-GB" altLang="en-US" sz="2400" dirty="0">
                <a:solidFill>
                  <a:srgbClr val="FF3300"/>
                </a:solidFill>
              </a:rPr>
              <a:t>Submit new DAG workflow</a:t>
            </a:r>
          </a:p>
          <a:p>
            <a:pPr marL="338138" indent="-338138" defTabSz="457200" eaLnBrk="1" hangingPunct="1">
              <a:lnSpc>
                <a:spcPct val="80000"/>
              </a:lnSpc>
              <a:spcBef>
                <a:spcPts val="700"/>
              </a:spcBef>
              <a:tabLst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/>
            </a:pPr>
            <a:r>
              <a:rPr lang="en-GB" altLang="en-US" sz="2400" dirty="0" err="1"/>
              <a:t>condor_chirp</a:t>
            </a:r>
            <a:r>
              <a:rPr lang="en-GB" altLang="en-US" sz="2400" dirty="0"/>
              <a:t> 		</a:t>
            </a:r>
            <a:r>
              <a:rPr lang="en-GB" altLang="en-US" sz="2400" dirty="0">
                <a:solidFill>
                  <a:srgbClr val="FF3300"/>
                </a:solidFill>
              </a:rPr>
              <a:t>Access files/ad from active job</a:t>
            </a:r>
          </a:p>
        </p:txBody>
      </p:sp>
    </p:spTree>
    <p:extLst>
      <p:ext uri="{BB962C8B-B14F-4D97-AF65-F5344CB8AC3E}">
        <p14:creationId xmlns:p14="http://schemas.microsoft.com/office/powerpoint/2010/main" val="4062527370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Describing Workflows with</a:t>
            </a:r>
            <a:br>
              <a:rPr lang="en-US"/>
            </a:br>
            <a:r>
              <a:rPr lang="en-US" dirty="0" err="1"/>
              <a:t>DAGMan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417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40475" cy="4995809"/>
          </a:xfrm>
        </p:spPr>
        <p:txBody>
          <a:bodyPr>
            <a:normAutofit/>
          </a:bodyPr>
          <a:lstStyle/>
          <a:p>
            <a:r>
              <a:rPr lang="en-US" dirty="0"/>
              <a:t>Problem: Want to submit jobs in a particular order, with dependencies between groups of jobs</a:t>
            </a:r>
          </a:p>
          <a:p>
            <a:r>
              <a:rPr lang="en-US" dirty="0"/>
              <a:t>Solution: Write a DAG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6849140" y="2675390"/>
            <a:ext cx="1029526" cy="3698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split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3194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670358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212862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8191352" y="3686368"/>
            <a:ext cx="357561" cy="35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1" name="Oval 10"/>
          <p:cNvSpPr/>
          <p:nvPr/>
        </p:nvSpPr>
        <p:spPr>
          <a:xfrm>
            <a:off x="6670366" y="4746659"/>
            <a:ext cx="1429380" cy="49316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combine</a:t>
            </a:r>
          </a:p>
        </p:txBody>
      </p:sp>
      <p:cxnSp>
        <p:nvCxnSpPr>
          <p:cNvPr id="15" name="Straight Arrow Connector 14"/>
          <p:cNvCxnSpPr>
            <a:stCxn id="4" idx="2"/>
            <a:endCxn id="5" idx="0"/>
          </p:cNvCxnSpPr>
          <p:nvPr/>
        </p:nvCxnSpPr>
        <p:spPr>
          <a:xfrm flipH="1">
            <a:off x="6281975" y="3045260"/>
            <a:ext cx="1081928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6" idx="0"/>
          </p:cNvCxnSpPr>
          <p:nvPr/>
        </p:nvCxnSpPr>
        <p:spPr>
          <a:xfrm flipH="1">
            <a:off x="6849139" y="3045260"/>
            <a:ext cx="514764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7" idx="0"/>
          </p:cNvCxnSpPr>
          <p:nvPr/>
        </p:nvCxnSpPr>
        <p:spPr>
          <a:xfrm>
            <a:off x="7363903" y="3045260"/>
            <a:ext cx="27740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2"/>
            <a:endCxn id="8" idx="0"/>
          </p:cNvCxnSpPr>
          <p:nvPr/>
        </p:nvCxnSpPr>
        <p:spPr>
          <a:xfrm>
            <a:off x="7363903" y="3045260"/>
            <a:ext cx="1006230" cy="641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11" idx="0"/>
          </p:cNvCxnSpPr>
          <p:nvPr/>
        </p:nvCxnSpPr>
        <p:spPr>
          <a:xfrm>
            <a:off x="6281975" y="4043908"/>
            <a:ext cx="1103081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2"/>
            <a:endCxn id="11" idx="0"/>
          </p:cNvCxnSpPr>
          <p:nvPr/>
        </p:nvCxnSpPr>
        <p:spPr>
          <a:xfrm>
            <a:off x="6849139" y="4043908"/>
            <a:ext cx="53591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7" idx="2"/>
            <a:endCxn id="11" idx="0"/>
          </p:cNvCxnSpPr>
          <p:nvPr/>
        </p:nvCxnSpPr>
        <p:spPr>
          <a:xfrm flipH="1">
            <a:off x="7385056" y="4043908"/>
            <a:ext cx="658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2"/>
            <a:endCxn id="11" idx="0"/>
          </p:cNvCxnSpPr>
          <p:nvPr/>
        </p:nvCxnSpPr>
        <p:spPr>
          <a:xfrm flipH="1">
            <a:off x="7385056" y="4043908"/>
            <a:ext cx="985077" cy="702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718374" y="3686368"/>
            <a:ext cx="357561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59" name="Trapezoid 58"/>
          <p:cNvSpPr/>
          <p:nvPr/>
        </p:nvSpPr>
        <p:spPr>
          <a:xfrm>
            <a:off x="6692796" y="1886335"/>
            <a:ext cx="1342214" cy="345212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download</a:t>
            </a:r>
          </a:p>
        </p:txBody>
      </p:sp>
      <p:cxnSp>
        <p:nvCxnSpPr>
          <p:cNvPr id="65" name="Straight Arrow Connector 64"/>
          <p:cNvCxnSpPr>
            <a:stCxn id="59" idx="2"/>
            <a:endCxn id="4" idx="0"/>
          </p:cNvCxnSpPr>
          <p:nvPr/>
        </p:nvCxnSpPr>
        <p:spPr>
          <a:xfrm>
            <a:off x="7363903" y="2231547"/>
            <a:ext cx="0" cy="443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4993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DAG = ”directed acyclic graph”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43463" cy="46434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topological ordering of vertices (“</a:t>
            </a:r>
            <a:r>
              <a:rPr lang="en-US" b="1" dirty="0">
                <a:solidFill>
                  <a:schemeClr val="accent1"/>
                </a:solidFill>
              </a:rPr>
              <a:t>nodes</a:t>
            </a:r>
            <a:r>
              <a:rPr lang="en-US" dirty="0"/>
              <a:t>”) is established by directional connections (“</a:t>
            </a:r>
            <a:r>
              <a:rPr lang="en-US" b="1" dirty="0">
                <a:solidFill>
                  <a:schemeClr val="accent1"/>
                </a:solidFill>
              </a:rPr>
              <a:t>edges</a:t>
            </a:r>
            <a:r>
              <a:rPr lang="en-US" dirty="0"/>
              <a:t>”)</a:t>
            </a:r>
          </a:p>
          <a:p>
            <a:r>
              <a:rPr lang="en-US" dirty="0"/>
              <a:t>“acyclic” aspect requires a start and end, with no looped repetition</a:t>
            </a:r>
          </a:p>
          <a:p>
            <a:pPr lvl="1"/>
            <a:r>
              <a:rPr lang="en-US" dirty="0"/>
              <a:t>can contain cyclic subcomponents, covered in later slides for workflows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7349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hlinkClick r:id="rId2"/>
              </a:rPr>
              <a:t>wikipedia.org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/wiki/</a:t>
            </a:r>
            <a:r>
              <a:rPr lang="en-US" sz="2000" dirty="0" err="1">
                <a:solidFill>
                  <a:schemeClr val="accent1"/>
                </a:solidFill>
                <a:hlinkClick r:id="rId2"/>
              </a:rPr>
              <a:t>Directed_acyclic_graph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26" y="1860557"/>
            <a:ext cx="3582984" cy="3582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0254" y="5443541"/>
            <a:ext cx="3042606" cy="307777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Courier"/>
              </a:rPr>
              <a:t>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5297051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DAGMan</a:t>
            </a:r>
            <a:r>
              <a:rPr lang="en-US" dirty="0"/>
              <a:t> in the HTCondor Manual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9" y="1576986"/>
            <a:ext cx="7672387" cy="479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926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Rectangle 1171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Simple Example for this Tutorial</a:t>
            </a:r>
          </a:p>
        </p:txBody>
      </p:sp>
      <p:sp>
        <p:nvSpPr>
          <p:cNvPr id="1160" name="Rectangle 1159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161" name="Rectangle 1160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162" name="Rectangle 1161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163" name="Rectangle 1162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164" name="Straight Arrow Connector 1163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5" name="Straight Arrow Connector 1164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6" name="Straight Arrow Connector 1165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7" name="Straight Arrow Connector 1166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8" name="Straight Arrow Connector 1167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9" name="Straight Arrow Connector 1168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0" name="Straight Arrow Connector 1169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1" name="Straight Arrow Connector 1170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81" name="Rectangle 1180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1182" name="Rectangle 1181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Manual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: DAGMan Applications &gt; DAG Input File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612392"/>
            <a:ext cx="4987851" cy="4995809"/>
          </a:xfrm>
        </p:spPr>
        <p:txBody>
          <a:bodyPr>
            <a:normAutofit/>
          </a:bodyPr>
          <a:lstStyle/>
          <a:p>
            <a:r>
              <a:rPr lang="en-US" b="1" dirty="0"/>
              <a:t>The DAG input file will </a:t>
            </a:r>
            <a:r>
              <a:rPr lang="en-US" dirty="0"/>
              <a:t>communicate the “nodes” and directional “edges” of the DAG</a:t>
            </a:r>
          </a:p>
        </p:txBody>
      </p:sp>
    </p:spTree>
    <p:extLst>
      <p:ext uri="{BB962C8B-B14F-4D97-AF65-F5344CB8AC3E}">
        <p14:creationId xmlns:p14="http://schemas.microsoft.com/office/powerpoint/2010/main" val="98370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Bursting into Google Cloud @ SC16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16ACA-F66D-42EC-9687-31F200158F7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CMS_GoogleCloud_Engine_demo.pdf - Adobe Acrobat Pro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6867" r="15556" b="2338"/>
          <a:stretch/>
        </p:blipFill>
        <p:spPr>
          <a:xfrm>
            <a:off x="0" y="1377950"/>
            <a:ext cx="8983107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256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Basic DAG input file: </a:t>
            </a:r>
            <a:br>
              <a:rPr lang="en-US" dirty="0"/>
            </a:br>
            <a:r>
              <a:rPr lang="en-US" b="1" dirty="0"/>
              <a:t>JOB</a:t>
            </a:r>
            <a:r>
              <a:rPr lang="en-US" dirty="0"/>
              <a:t> nodes, </a:t>
            </a:r>
            <a:r>
              <a:rPr lang="en-US" b="1" dirty="0"/>
              <a:t>PARENT-CHILD </a:t>
            </a:r>
            <a:r>
              <a:rPr lang="en-US" dirty="0"/>
              <a:t>edges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6" y="2379699"/>
            <a:ext cx="4386820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B1</a:t>
            </a:r>
            <a:r>
              <a:rPr lang="en-US" sz="2400" dirty="0">
                <a:latin typeface="Courier"/>
                <a:cs typeface="Courier"/>
              </a:rPr>
              <a:t> B1.sub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B2</a:t>
            </a:r>
            <a:r>
              <a:rPr lang="en-US" sz="2400" dirty="0">
                <a:latin typeface="Courier"/>
                <a:cs typeface="Courier"/>
              </a:rPr>
              <a:t> B2.sub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B3</a:t>
            </a:r>
            <a:r>
              <a:rPr lang="en-US" sz="2400" dirty="0">
                <a:latin typeface="Courier"/>
                <a:cs typeface="Courier"/>
              </a:rPr>
              <a:t> B3.sub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C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CHILD </a:t>
            </a:r>
            <a:r>
              <a:rPr lang="en-US" sz="2400" b="1" dirty="0">
                <a:latin typeface="Courier"/>
                <a:cs typeface="Courier"/>
              </a:rPr>
              <a:t>B1 B2 B3</a:t>
            </a: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B1 B2 B3 </a:t>
            </a:r>
            <a:r>
              <a:rPr lang="en-US" sz="2400" dirty="0">
                <a:latin typeface="Courier"/>
                <a:cs typeface="Courier"/>
              </a:rPr>
              <a:t>CHILD </a:t>
            </a:r>
            <a:r>
              <a:rPr lang="en-US" sz="2400" b="1" dirty="0">
                <a:latin typeface="Courier"/>
                <a:cs typeface="Courier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876536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Manual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: DAGMan Applications &gt; DAG Input File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343836" y="5259557"/>
            <a:ext cx="5997715" cy="108409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Node names are used by various DAG features to modify their execution by DAG Manager.</a:t>
            </a:r>
          </a:p>
        </p:txBody>
      </p:sp>
    </p:spTree>
    <p:extLst>
      <p:ext uri="{BB962C8B-B14F-4D97-AF65-F5344CB8AC3E}">
        <p14:creationId xmlns:p14="http://schemas.microsoft.com/office/powerpoint/2010/main" val="4910360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196" y="1497766"/>
            <a:ext cx="3937027" cy="3400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Endless Workflow Possibilities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4" y="1623659"/>
            <a:ext cx="2171699" cy="2326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779" y="3624814"/>
            <a:ext cx="3042606" cy="307777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Courier"/>
              </a:rPr>
              <a:t>Wikimedia Commons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405" y="4165353"/>
            <a:ext cx="3386137" cy="21838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28867" y="6488668"/>
            <a:ext cx="6157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confluence.pegasus.isi.edu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/display/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pegasus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WorkflowGenerator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004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Endless Workflow Possibilities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019301"/>
            <a:ext cx="8788400" cy="361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0263" y="648866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confluence.pegasus.isi.edu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991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Submitting and Monitoring a </a:t>
            </a:r>
            <a:r>
              <a:rPr lang="en-US" dirty="0" err="1"/>
              <a:t>DAGMan</a:t>
            </a:r>
            <a:r>
              <a:rPr lang="en-US" dirty="0"/>
              <a:t> Workflow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97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Basic DAG input file: </a:t>
            </a:r>
            <a:br>
              <a:rPr lang="en-US" dirty="0"/>
            </a:br>
            <a:r>
              <a:rPr lang="en-US" b="1" dirty="0"/>
              <a:t>JOB</a:t>
            </a:r>
            <a:r>
              <a:rPr lang="en-US" dirty="0"/>
              <a:t> nodes, </a:t>
            </a:r>
            <a:r>
              <a:rPr lang="en-US" b="1" dirty="0"/>
              <a:t>PARENT-CHILD </a:t>
            </a:r>
            <a:r>
              <a:rPr lang="en-US" dirty="0"/>
              <a:t>edges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6" y="2379699"/>
            <a:ext cx="4386820" cy="26776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B1</a:t>
            </a:r>
            <a:r>
              <a:rPr lang="en-US" sz="2400" dirty="0">
                <a:latin typeface="Courier"/>
                <a:cs typeface="Courier"/>
              </a:rPr>
              <a:t> B1.sub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B2</a:t>
            </a:r>
            <a:r>
              <a:rPr lang="en-US" sz="2400" dirty="0">
                <a:latin typeface="Courier"/>
                <a:cs typeface="Courier"/>
              </a:rPr>
              <a:t> B2.sub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B3</a:t>
            </a:r>
            <a:r>
              <a:rPr lang="en-US" sz="2400" dirty="0">
                <a:latin typeface="Courier"/>
                <a:cs typeface="Courier"/>
              </a:rPr>
              <a:t> B3.sub</a:t>
            </a:r>
          </a:p>
          <a:p>
            <a:r>
              <a:rPr lang="en-US" sz="2400" dirty="0">
                <a:latin typeface="Courier"/>
                <a:cs typeface="Courier"/>
              </a:rPr>
              <a:t>JOB </a:t>
            </a:r>
            <a:r>
              <a:rPr lang="en-US" sz="2400" b="1" dirty="0">
                <a:latin typeface="Courier"/>
                <a:cs typeface="Courier"/>
              </a:rPr>
              <a:t>C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 CHILD </a:t>
            </a:r>
            <a:r>
              <a:rPr lang="en-US" sz="2400" b="1" dirty="0">
                <a:latin typeface="Courier"/>
                <a:cs typeface="Courier"/>
              </a:rPr>
              <a:t>B1 B2 B3</a:t>
            </a:r>
          </a:p>
          <a:p>
            <a:r>
              <a:rPr lang="en-US" sz="2400" dirty="0">
                <a:latin typeface="Courier"/>
                <a:cs typeface="Courier"/>
              </a:rPr>
              <a:t>PARENT </a:t>
            </a:r>
            <a:r>
              <a:rPr lang="en-US" sz="2400" b="1" dirty="0">
                <a:latin typeface="Courier"/>
                <a:cs typeface="Courier"/>
              </a:rPr>
              <a:t>B1 B2 B3 </a:t>
            </a:r>
            <a:r>
              <a:rPr lang="en-US" sz="2400" dirty="0">
                <a:latin typeface="Courier"/>
                <a:cs typeface="Courier"/>
              </a:rPr>
              <a:t>CHILD </a:t>
            </a:r>
            <a:r>
              <a:rPr lang="en-US" sz="2400" b="1" dirty="0">
                <a:latin typeface="Courier"/>
                <a:cs typeface="Courier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876536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Manual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: DAGMan Applications &gt; DAG Input File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06592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6137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33340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05028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85854" y="3375956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596128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41551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168831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168831" y="2547363"/>
            <a:ext cx="1292417" cy="72686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596128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41551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159995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436313" y="4194048"/>
            <a:ext cx="939591" cy="85938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789692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89692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289839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Submitting a DAG to the queue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Submission command:</a:t>
            </a:r>
          </a:p>
          <a:p>
            <a:pPr marL="457200" lvl="1" indent="0">
              <a:buNone/>
            </a:pPr>
            <a:r>
              <a:rPr lang="en-US" sz="3200" b="1" dirty="0" err="1">
                <a:solidFill>
                  <a:srgbClr val="CB3A46"/>
                </a:solidFill>
                <a:latin typeface="Courier"/>
                <a:cs typeface="Courier"/>
              </a:rPr>
              <a:t>condor_submit_dag</a:t>
            </a:r>
            <a:r>
              <a:rPr lang="en-US" sz="32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3200" b="1" i="1" dirty="0" err="1">
                <a:solidFill>
                  <a:srgbClr val="CB3A46"/>
                </a:solidFill>
                <a:latin typeface="Courier"/>
                <a:cs typeface="Courier"/>
              </a:rPr>
              <a:t>dag_file</a:t>
            </a:r>
            <a:endParaRPr lang="en-US" b="1" i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97" y="3144451"/>
            <a:ext cx="8456699" cy="317009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4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condor_submit_dag</a:t>
            </a:r>
            <a:r>
              <a:rPr lang="en-US" sz="24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</a:t>
            </a:r>
            <a:endParaRPr lang="en-US" sz="24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endParaRPr lang="en-U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------------------------------------------------------------------</a:t>
            </a: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File for submitting this DAG to HTCondor     :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mydag.dag.condor.sub</a:t>
            </a:r>
            <a:endParaRPr lang="en-U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Log of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DAGMan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debugging messages             :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mydag.dag.dagman.out</a:t>
            </a:r>
            <a:endParaRPr lang="en-U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Log of HTCondor library output               :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mydag.dag.lib.out</a:t>
            </a:r>
            <a:endParaRPr lang="en-U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Log of HTCondor library error messages       :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mydag.dag.lib.err</a:t>
            </a:r>
            <a:endParaRPr lang="en-U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Log of the life of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condor_dagman</a:t>
            </a:r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itself      : </a:t>
            </a:r>
            <a:r>
              <a:rPr lang="en-US" sz="16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mydag.dag.dagman.log</a:t>
            </a:r>
            <a:endParaRPr lang="en-U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endParaRPr lang="en-U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Submitting job(s).</a:t>
            </a:r>
          </a:p>
          <a:p>
            <a:r>
              <a:rPr lang="en-U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job(s) submitted to cluster 87274940.</a:t>
            </a: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------------------------------------------------------------------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349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Manual: </a:t>
            </a:r>
            <a:r>
              <a:rPr lang="en-US" sz="2000" dirty="0" err="1">
                <a:solidFill>
                  <a:schemeClr val="accent1"/>
                </a:solidFill>
                <a:hlinkClick r:id="rId2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 &gt; DAG Submission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282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Jobs are automatically submitted by the </a:t>
            </a:r>
            <a:r>
              <a:rPr lang="en-US" dirty="0" err="1"/>
              <a:t>DAGMan</a:t>
            </a:r>
            <a:r>
              <a:rPr lang="en-US" dirty="0"/>
              <a:t>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Seconds later, node </a:t>
            </a:r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dirty="0"/>
              <a:t> is submitted: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" y="2344365"/>
            <a:ext cx="8972550" cy="317009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OWNER   BATCH_NAME   SUBMITTED  DONE  RUN 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IDLE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 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TOTAL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 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lice   my.dag+128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4/30 18:08     _    _     </a:t>
            </a:r>
            <a:r>
              <a:rPr lang="is-I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     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5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 129.0 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2 jobs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; 0 completed, 0 removed,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idle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1 running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0 held, 0 suspended</a:t>
            </a:r>
          </a:p>
          <a:p>
            <a:endParaRPr lang="is-I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128.0   alice   4/30 18:08   0+00:00:36 R  0    0.3 condor_dagman</a:t>
            </a:r>
          </a:p>
          <a:p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129.0   alice   4/30 18:08   0+00:00:00 I  0    0.3 A_split.sh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2 jobs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; 0 completed, 0 removed,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idle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1 running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0 held, 0 suspended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349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Manual: </a:t>
            </a:r>
            <a:r>
              <a:rPr lang="en-US" sz="2000" dirty="0" err="1">
                <a:solidFill>
                  <a:schemeClr val="accent1"/>
                </a:solidFill>
                <a:hlinkClick r:id="rId2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 &gt; DAG Submission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453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Jobs are automatically submitted by the </a:t>
            </a:r>
            <a:r>
              <a:rPr lang="en-US" dirty="0" err="1"/>
              <a:t>DAGMan</a:t>
            </a:r>
            <a:r>
              <a:rPr lang="en-US" dirty="0"/>
              <a:t>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After </a:t>
            </a:r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dirty="0"/>
              <a:t> completes, </a:t>
            </a:r>
            <a:r>
              <a:rPr lang="en-US" b="1" dirty="0">
                <a:solidFill>
                  <a:schemeClr val="accent1"/>
                </a:solidFill>
              </a:rPr>
              <a:t>B1-3</a:t>
            </a:r>
            <a:r>
              <a:rPr lang="en-US" dirty="0"/>
              <a:t> are submitted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" y="2344365"/>
            <a:ext cx="8972550" cy="366254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OWNER   BATCH_NAME   SUBMITTED 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DONE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RUN 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IDLE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 TOTAL  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lice  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my.dag+128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4/30 8:08     </a:t>
            </a:r>
            <a:r>
              <a:rPr lang="is-I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is-I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   _    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3</a:t>
            </a:r>
            <a:r>
              <a:rPr lang="is-I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    5  129.0...132.0 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4 jobs; 0 completed, 0 removed,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3 idle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running, 0 held, 0 suspended</a:t>
            </a:r>
          </a:p>
          <a:p>
            <a:endParaRPr lang="is-I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128.0   alice   4/30 18:08   0+00:20:36 R  0    0.3 condor_dagman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130.0   alice   4/30 18:18   0+00:00:00 I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131.0   alice   4/30 18:18   0+00:00:00 I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132.0   alice   4/30 18:18   0+00:00:00 I  0    0.3 B_run.sh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4 jobs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; 0 completed, 0 removed,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3 idle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running, 0 held, 0 suspended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349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Manual: </a:t>
            </a:r>
            <a:r>
              <a:rPr lang="en-US" sz="2000" dirty="0" err="1">
                <a:solidFill>
                  <a:schemeClr val="accent1"/>
                </a:solidFill>
                <a:hlinkClick r:id="rId2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 &gt; DAG Submission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67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Jobs are automatically submitted by the </a:t>
            </a:r>
            <a:r>
              <a:rPr lang="en-US" dirty="0" err="1"/>
              <a:t>DAGMan</a:t>
            </a:r>
            <a:r>
              <a:rPr lang="en-US" dirty="0"/>
              <a:t>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8965"/>
          </a:xfrm>
        </p:spPr>
        <p:txBody>
          <a:bodyPr>
            <a:normAutofit/>
          </a:bodyPr>
          <a:lstStyle/>
          <a:p>
            <a:r>
              <a:rPr lang="en-US" dirty="0"/>
              <a:t>After </a:t>
            </a:r>
            <a:r>
              <a:rPr lang="en-US" b="1" dirty="0">
                <a:solidFill>
                  <a:schemeClr val="accent1"/>
                </a:solidFill>
              </a:rPr>
              <a:t>B1-3</a:t>
            </a:r>
            <a:r>
              <a:rPr lang="en-US" dirty="0"/>
              <a:t> complete, node </a:t>
            </a:r>
            <a:r>
              <a:rPr lang="en-US" b="1" dirty="0">
                <a:solidFill>
                  <a:schemeClr val="accent6"/>
                </a:solidFill>
              </a:rPr>
              <a:t>C</a:t>
            </a:r>
            <a:r>
              <a:rPr lang="en-US" dirty="0"/>
              <a:t> is submitted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349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Manual: </a:t>
            </a:r>
            <a:r>
              <a:rPr lang="en-US" sz="2000" dirty="0" err="1">
                <a:solidFill>
                  <a:schemeClr val="accent1"/>
                </a:solidFill>
                <a:hlinkClick r:id="rId2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 &gt; DAG Submission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2344365"/>
            <a:ext cx="8972550" cy="317009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OWNER   BATCH_NAME   SUBMITTED  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DONE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 RUN 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IDLE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 TOTAL  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lice  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my.dag+128  4/30 8:08      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4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   _    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    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5  129.0...133.0 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2 jobs; 0 completed, 0 removed,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idle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1 running, 0 held, 0 suspended</a:t>
            </a:r>
          </a:p>
          <a:p>
            <a:endParaRPr lang="is-IS" sz="16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128.0   alice   4/30 18:08   0+00:46:36 R  0    0.3 condor_dagman</a:t>
            </a:r>
          </a:p>
          <a:p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133.0   alice   4/30 18:54   0+00:00:00 I  0    0.3 C_combine.sh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2 jobs; 0 completed, 0 removed, </a:t>
            </a:r>
            <a:r>
              <a:rPr lang="is-I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idle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1 running, 0 held, 0 suspended</a:t>
            </a:r>
          </a:p>
        </p:txBody>
      </p:sp>
    </p:spTree>
    <p:extLst>
      <p:ext uri="{BB962C8B-B14F-4D97-AF65-F5344CB8AC3E}">
        <p14:creationId xmlns:p14="http://schemas.microsoft.com/office/powerpoint/2010/main" val="222851743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files are Created at the time of DAG submission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" y="2116644"/>
            <a:ext cx="8501063" cy="16584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A.sub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			B1.sub				B2.sub</a:t>
            </a:r>
          </a:p>
          <a:p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B3.sub				</a:t>
            </a:r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C.sub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			</a:t>
            </a:r>
            <a:r>
              <a:rPr lang="en-US" sz="2000" i="1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(other job files)</a:t>
            </a:r>
          </a:p>
          <a:p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		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my.dag.condor.sub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my.dag.dagman.log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my.dag.dagman.out</a:t>
            </a:r>
            <a:r>
              <a:rPr lang="en-US" sz="2000" b="1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my.dag.lib.err</a:t>
            </a:r>
            <a:r>
              <a:rPr lang="en-US" sz="2000" b="1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</a:t>
            </a:r>
            <a:r>
              <a:rPr lang="en-US" sz="2000" b="1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my.dag.lib.out</a:t>
            </a:r>
            <a:endParaRPr lang="en-US" sz="2000" b="1" dirty="0">
              <a:solidFill>
                <a:schemeClr val="tx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my.dag.nodes.log</a:t>
            </a:r>
            <a:endParaRPr lang="en-US" sz="2000" b="1" dirty="0">
              <a:solidFill>
                <a:schemeClr val="tx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210" y="166608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(</a:t>
            </a:r>
            <a:r>
              <a:rPr lang="en-US" sz="2000" dirty="0" err="1">
                <a:latin typeface="Courier"/>
                <a:cs typeface="Courier"/>
              </a:rPr>
              <a:t>dag_dir</a:t>
            </a:r>
            <a:r>
              <a:rPr lang="en-US" sz="20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1" y="4003680"/>
            <a:ext cx="8229600" cy="24685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condor.sub</a:t>
            </a:r>
            <a:r>
              <a:rPr lang="en-US" sz="2400" dirty="0">
                <a:latin typeface="+mn-lt"/>
              </a:rPr>
              <a:t> and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dagman.log</a:t>
            </a:r>
            <a:r>
              <a:rPr lang="en-US" sz="2400" dirty="0">
                <a:latin typeface="+mn-lt"/>
              </a:rPr>
              <a:t> describe the queued </a:t>
            </a:r>
            <a:r>
              <a:rPr lang="en-US" sz="2400" dirty="0" err="1">
                <a:latin typeface="+mn-lt"/>
              </a:rPr>
              <a:t>DAGMan</a:t>
            </a:r>
            <a:r>
              <a:rPr lang="en-US" sz="2400" dirty="0">
                <a:latin typeface="+mn-lt"/>
              </a:rPr>
              <a:t> job process, as for all queued jobs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dagman.out</a:t>
            </a:r>
            <a:r>
              <a:rPr lang="en-US" sz="2400" dirty="0">
                <a:latin typeface="+mn-lt"/>
              </a:rPr>
              <a:t> has detailed logging (look to first for errors)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lib.err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/out</a:t>
            </a:r>
            <a:r>
              <a:rPr lang="en-US" sz="2400" b="1" dirty="0">
                <a:latin typeface="+mn-lt"/>
                <a:ea typeface="Courier" charset="0"/>
                <a:cs typeface="Courier" charset="0"/>
              </a:rPr>
              <a:t> 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contain </a:t>
            </a:r>
            <a:r>
              <a:rPr lang="en-US" sz="2400" dirty="0" err="1">
                <a:latin typeface="+mn-lt"/>
                <a:ea typeface="Courier" charset="0"/>
                <a:cs typeface="Courier" charset="0"/>
              </a:rPr>
              <a:t>std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 err/out for the </a:t>
            </a:r>
            <a:r>
              <a:rPr lang="en-US" sz="2400" dirty="0" err="1">
                <a:latin typeface="+mn-lt"/>
                <a:ea typeface="Courier" charset="0"/>
                <a:cs typeface="Courier" charset="0"/>
              </a:rPr>
              <a:t>DAGMan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 job process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nodes.log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is a combined log of all jobs within the DAG</a:t>
            </a:r>
            <a:endParaRPr lang="en-US" sz="2400" b="1" dirty="0">
              <a:latin typeface="+mn-lt"/>
              <a:ea typeface="Courier" charset="0"/>
              <a:cs typeface="Courier" charset="0"/>
            </a:endParaRP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52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User-Focused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the purposes of this tutorial, we are assuming that someone else has set up </a:t>
            </a:r>
            <a:r>
              <a:rPr lang="en-US" dirty="0" err="1"/>
              <a:t>HTCondor</a:t>
            </a:r>
            <a:r>
              <a:rPr lang="en-US" dirty="0"/>
              <a:t> on a computer/computers to create a </a:t>
            </a:r>
            <a:r>
              <a:rPr lang="en-US" dirty="0" err="1"/>
              <a:t>HTCondor</a:t>
            </a:r>
            <a:r>
              <a:rPr lang="en-US" dirty="0"/>
              <a:t> “pool”.  </a:t>
            </a:r>
          </a:p>
          <a:p>
            <a:r>
              <a:rPr lang="en-US" dirty="0"/>
              <a:t>The focus of this talk is an introduction on how to get started running computational work on this system.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534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Removing a DAG from the queue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71688"/>
          </a:xfrm>
        </p:spPr>
        <p:txBody>
          <a:bodyPr>
            <a:noAutofit/>
          </a:bodyPr>
          <a:lstStyle/>
          <a:p>
            <a:r>
              <a:rPr lang="en-US" sz="2400" dirty="0"/>
              <a:t>Remove the </a:t>
            </a:r>
            <a:r>
              <a:rPr lang="en-US" sz="2400" dirty="0" err="1"/>
              <a:t>DAGMan</a:t>
            </a:r>
            <a:r>
              <a:rPr lang="en-US" sz="2400" dirty="0"/>
              <a:t> job in order to stop and remove the entire DAG: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condor_rm</a:t>
            </a:r>
            <a:r>
              <a:rPr lang="en-US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b="1" i="1" dirty="0" err="1">
                <a:solidFill>
                  <a:srgbClr val="CB3A46"/>
                </a:solidFill>
                <a:latin typeface="Courier"/>
                <a:cs typeface="Courier"/>
              </a:rPr>
              <a:t>dagman_jobID</a:t>
            </a:r>
            <a:endParaRPr lang="en-US" sz="2400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Creates a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rescue file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 that only incomplete or unsuccessful NODES are repeated upon resubmission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457" y="3930280"/>
            <a:ext cx="8801103" cy="209288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400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endParaRPr lang="en-US" sz="2400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OWNER   BATCH_NAME   SUBMITTED  DONE  RUN  IDLE  TOTAL  JOB_IDS</a:t>
            </a:r>
          </a:p>
          <a:p>
            <a:r>
              <a:rPr lang="en-U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lice   my.dag+128  4/30 8:08      4    _     1      6  129.0...133.0 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2 jobs; 0 completed, 0 removed, 1 idle, 1 running, 0 held, 0 suspended</a:t>
            </a:r>
          </a:p>
          <a:p>
            <a:r>
              <a:rPr lang="en-US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condor_rm</a:t>
            </a:r>
            <a:r>
              <a:rPr lang="en-US" sz="2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128</a:t>
            </a:r>
          </a:p>
          <a:p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All jobs in cluster 128 have been marked for removal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8742" y="6157914"/>
            <a:ext cx="5172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0986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Removal of a DAG results in a </a:t>
            </a:r>
            <a:r>
              <a:rPr lang="en-US" b="1" dirty="0"/>
              <a:t>rescue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1955"/>
            <a:ext cx="8229600" cy="2043100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500" dirty="0"/>
              <a:t>Named </a:t>
            </a:r>
            <a:r>
              <a:rPr lang="en-US" sz="3500" b="1" i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dag_file.rescue001</a:t>
            </a:r>
          </a:p>
          <a:p>
            <a:pPr marL="742950" lvl="2" indent="-342900"/>
            <a:r>
              <a:rPr lang="en-US" sz="3200" dirty="0"/>
              <a:t>increments if more rescue DAG files are created</a:t>
            </a:r>
            <a:endParaRPr lang="en-US" sz="3100" b="1" dirty="0">
              <a:solidFill>
                <a:srgbClr val="C0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3500" dirty="0"/>
              <a:t>Records which NODES have completed successfully</a:t>
            </a:r>
          </a:p>
          <a:p>
            <a:pPr marL="742950" lvl="2" indent="-342900"/>
            <a:r>
              <a:rPr lang="en-US" sz="3100" dirty="0"/>
              <a:t>does not contain the actual DAG structure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8742" y="6157914"/>
            <a:ext cx="5172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" y="2116644"/>
            <a:ext cx="8501063" cy="16584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A.sub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 B1.sub  B2.sub  B3.sub  </a:t>
            </a:r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C.sub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</a:t>
            </a:r>
            <a:r>
              <a:rPr lang="en-US" sz="2000" i="1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(other job files)</a:t>
            </a:r>
          </a:p>
          <a:p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		</a:t>
            </a:r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my.dag.condor.sub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my.dag.dagman.log</a:t>
            </a:r>
            <a:endParaRPr lang="en-US" sz="2000" dirty="0">
              <a:solidFill>
                <a:schemeClr val="tx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my.dag.dagman.out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my.dag.lib.err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</a:t>
            </a:r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my.dag.lib.out</a:t>
            </a:r>
            <a:endParaRPr lang="en-US" sz="2000" dirty="0">
              <a:solidFill>
                <a:schemeClr val="tx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my.dag.metrics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</a:t>
            </a:r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my.dag.nodes.log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my.dag.rescue001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210" y="166608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(</a:t>
            </a:r>
            <a:r>
              <a:rPr lang="en-US" sz="2000" dirty="0" err="1">
                <a:latin typeface="Courier"/>
                <a:cs typeface="Courier"/>
              </a:rPr>
              <a:t>dag_dir</a:t>
            </a:r>
            <a:r>
              <a:rPr lang="en-US" sz="2000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16882981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Rescue Files For Resuming a Failed DAG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4875"/>
          </a:xfrm>
        </p:spPr>
        <p:txBody>
          <a:bodyPr>
            <a:normAutofit fontScale="92500"/>
          </a:bodyPr>
          <a:lstStyle/>
          <a:p>
            <a:r>
              <a:rPr lang="en-US" dirty="0"/>
              <a:t>A rescue file is created when: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 node fails</a:t>
            </a:r>
            <a:r>
              <a:rPr lang="en-US" dirty="0"/>
              <a:t>, and after </a:t>
            </a:r>
            <a:r>
              <a:rPr lang="en-US" dirty="0" err="1"/>
              <a:t>DAGMan</a:t>
            </a:r>
            <a:r>
              <a:rPr lang="en-US" dirty="0"/>
              <a:t> advances through any other possible nodes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DAG is removed </a:t>
            </a:r>
            <a:r>
              <a:rPr lang="en-US" dirty="0"/>
              <a:t>from the queue 				(or </a:t>
            </a:r>
            <a:r>
              <a:rPr lang="en-US" b="1" dirty="0"/>
              <a:t>aborted</a:t>
            </a:r>
            <a:r>
              <a:rPr lang="en-US" dirty="0"/>
              <a:t>; covered later)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the DAG is </a:t>
            </a:r>
            <a:r>
              <a:rPr lang="en-US" b="1" dirty="0">
                <a:solidFill>
                  <a:srgbClr val="C00000"/>
                </a:solidFill>
              </a:rPr>
              <a:t>halted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and not unhalted 				(covered later)</a:t>
            </a:r>
          </a:p>
          <a:p>
            <a:r>
              <a:rPr lang="en-US" dirty="0"/>
              <a:t>Resubmission uses the rescue file (</a:t>
            </a:r>
            <a:r>
              <a:rPr lang="en-US" dirty="0">
                <a:solidFill>
                  <a:srgbClr val="C00000"/>
                </a:solidFill>
              </a:rPr>
              <a:t>if it exists</a:t>
            </a:r>
            <a:r>
              <a:rPr lang="en-US" dirty="0"/>
              <a:t>) when the original DAG file is resubmitted</a:t>
            </a:r>
          </a:p>
          <a:p>
            <a:pPr lvl="1"/>
            <a:r>
              <a:rPr lang="en-US" dirty="0"/>
              <a:t>override: </a:t>
            </a:r>
            <a:r>
              <a:rPr lang="en-US" sz="2400" b="1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condor_submit_dag</a:t>
            </a:r>
            <a:r>
              <a:rPr lang="en-US" sz="2400" b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dag_file</a:t>
            </a:r>
            <a:r>
              <a:rPr lang="en-US" sz="2400" b="1" i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 -f</a:t>
            </a:r>
          </a:p>
        </p:txBody>
      </p:sp>
      <p:sp>
        <p:nvSpPr>
          <p:cNvPr id="7" name="Rectangle 6"/>
          <p:cNvSpPr/>
          <p:nvPr/>
        </p:nvSpPr>
        <p:spPr>
          <a:xfrm>
            <a:off x="2768742" y="6400807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accent1"/>
                </a:solidFill>
                <a:hlinkClick r:id="rId2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772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Node Failures Result in DAG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58622" cy="47148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a node JOB fails (non-zero exit code)</a:t>
            </a:r>
          </a:p>
          <a:p>
            <a:pPr lvl="1"/>
            <a:r>
              <a:rPr lang="en-US" dirty="0" err="1"/>
              <a:t>DAGMan</a:t>
            </a:r>
            <a:r>
              <a:rPr lang="en-US" dirty="0"/>
              <a:t> continues to run other JOB nodes until it can no longer make progress</a:t>
            </a:r>
          </a:p>
          <a:p>
            <a:r>
              <a:rPr lang="en-US" dirty="0"/>
              <a:t>Example at right: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B2</a:t>
            </a:r>
            <a:r>
              <a:rPr lang="en-US" dirty="0"/>
              <a:t> fails</a:t>
            </a:r>
          </a:p>
          <a:p>
            <a:pPr lvl="1"/>
            <a:r>
              <a:rPr lang="en-US" dirty="0"/>
              <a:t>Other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B*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jobs continue</a:t>
            </a:r>
          </a:p>
          <a:p>
            <a:pPr lvl="1"/>
            <a:r>
              <a:rPr lang="en-US" dirty="0"/>
              <a:t>DAG fails and exits after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B* </a:t>
            </a:r>
            <a:r>
              <a:rPr lang="en-US" dirty="0"/>
              <a:t>and before node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7492288" y="3509655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7072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9036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9" name="Rectangle 8"/>
          <p:cNvSpPr/>
          <p:nvPr/>
        </p:nvSpPr>
        <p:spPr>
          <a:xfrm>
            <a:off x="6690724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71550" y="3375956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81824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227247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054527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54527" y="2547363"/>
            <a:ext cx="1292417" cy="7268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81824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27247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45691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22009" y="4194048"/>
            <a:ext cx="939591" cy="859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75388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5388" y="5159541"/>
            <a:ext cx="740604" cy="7405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5890526" y="3428476"/>
            <a:ext cx="640197" cy="611323"/>
            <a:chOff x="4479" y="1872"/>
            <a:chExt cx="760" cy="518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4479" y="1935"/>
              <a:ext cx="760" cy="441"/>
            </a:xfrm>
            <a:prstGeom prst="line">
              <a:avLst/>
            </a:prstGeom>
            <a:noFill/>
            <a:ln w="7620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4498" y="1872"/>
              <a:ext cx="738" cy="518"/>
            </a:xfrm>
            <a:prstGeom prst="line">
              <a:avLst/>
            </a:prstGeom>
            <a:noFill/>
            <a:ln w="7620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2768742" y="6400807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accent1"/>
                </a:solidFill>
                <a:hlinkClick r:id="rId2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726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Resolving held node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4233261"/>
            <a:ext cx="8229600" cy="213896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Look at the hold reason (in the job log, or with ‘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-hold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sz="2800" dirty="0"/>
              <a:t>)</a:t>
            </a:r>
          </a:p>
          <a:p>
            <a:r>
              <a:rPr lang="en-US" sz="2800" dirty="0"/>
              <a:t>Fix the issue and release the jobs (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condor_release</a:t>
            </a:r>
            <a:r>
              <a:rPr lang="en-US" sz="2800" dirty="0"/>
              <a:t>) -OR- remove the entire DAG, resolve, then resubmit the DAG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450" y="1739762"/>
            <a:ext cx="8972550" cy="212365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$ 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condor_q</a:t>
            </a:r>
            <a:r>
              <a:rPr lang="en-US" sz="20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 -</a:t>
            </a:r>
            <a:r>
              <a:rPr lang="en-US" sz="2000" b="1" dirty="0" err="1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nobatch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-- Schedd: submit-3.chtc.wisc.edu : &lt;128.104.100.44:9618?... 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 ID     OWNER    SUBMITTED     RUN_TIME ST PRI SIZE CMD</a:t>
            </a:r>
          </a:p>
          <a:p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128.0   alice   4/30 18:08   0+00:20:36 R  0    0.3 condor_dagman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130.0   alice   4/30 18:18   0+00:00:00 H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131.0   alice   4/30 18:18   0+00:00:00 H  0    0.3 B_run.sh</a:t>
            </a:r>
          </a:p>
          <a:p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132.0   alice   4/30 18:18   0+00:00:00 H  0    0.3 B_run.sh</a:t>
            </a:r>
          </a:p>
          <a:p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4 jobs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; 0 completed, 0 removed, 0 idle</a:t>
            </a:r>
            <a:r>
              <a:rPr lang="is-IS" sz="1600" b="1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1 running, </a:t>
            </a:r>
            <a:r>
              <a:rPr lang="is-I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3 held</a:t>
            </a:r>
            <a:r>
              <a:rPr lang="is-IS" sz="1600" dirty="0">
                <a:solidFill>
                  <a:schemeClr val="bg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, 0 suspended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349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Manual: </a:t>
            </a:r>
            <a:r>
              <a:rPr lang="en-US" sz="2000" dirty="0" err="1">
                <a:solidFill>
                  <a:schemeClr val="accent1"/>
                </a:solidFill>
                <a:hlinkClick r:id="rId2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 &gt; DAG Submission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715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DAG Completion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" y="2116644"/>
            <a:ext cx="8501063" cy="16584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A.sub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			B1.sub				B2.sub</a:t>
            </a:r>
          </a:p>
          <a:p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B3.sub				</a:t>
            </a:r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C.sub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			</a:t>
            </a:r>
            <a:r>
              <a:rPr lang="en-US" sz="2000" i="1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(other job files)</a:t>
            </a:r>
          </a:p>
          <a:p>
            <a:r>
              <a:rPr lang="en-US" sz="2000" dirty="0" err="1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</a:t>
            </a:r>
            <a:r>
              <a:rPr lang="en-US" sz="2000" dirty="0"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		</a:t>
            </a:r>
            <a:r>
              <a:rPr lang="en-US" sz="2000" b="1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my.dag.condor.sub</a:t>
            </a:r>
            <a:r>
              <a:rPr lang="en-US" sz="2000" b="1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my.dag.dagman.log</a:t>
            </a:r>
            <a:endParaRPr lang="en-US" sz="2000" b="1" dirty="0">
              <a:solidFill>
                <a:schemeClr val="tx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my.dag.dagman.out</a:t>
            </a:r>
            <a:r>
              <a:rPr lang="en-US" sz="2000" b="1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my.dag.lib.err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	</a:t>
            </a:r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my.dag.lib.out</a:t>
            </a:r>
            <a:endParaRPr lang="en-US" sz="2000" dirty="0">
              <a:solidFill>
                <a:schemeClr val="tx1"/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my.dag.nodes.log</a:t>
            </a:r>
            <a:r>
              <a:rPr lang="en-US" sz="2000" b="1" dirty="0">
                <a:solidFill>
                  <a:schemeClr val="tx1"/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urier New" panose="02070309020205020404" pitchFamily="49" charset="0"/>
                <a:ea typeface="Courier" charset="0"/>
                <a:cs typeface="Courier New" panose="02070309020205020404" pitchFamily="49" charset="0"/>
              </a:rPr>
              <a:t>my.dag.dagman.metrics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Courier New" panose="02070309020205020404" pitchFamily="49" charset="0"/>
              <a:ea typeface="Courier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210" y="166608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(</a:t>
            </a:r>
            <a:r>
              <a:rPr lang="en-US" sz="2000" dirty="0" err="1">
                <a:latin typeface="Courier"/>
                <a:cs typeface="Courier"/>
              </a:rPr>
              <a:t>dag_dir</a:t>
            </a:r>
            <a:r>
              <a:rPr lang="en-US" sz="20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8742" y="6472242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DAG Monitoring and DAG Removal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1" y="4003680"/>
            <a:ext cx="8386762" cy="24685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dagman.metrics</a:t>
            </a:r>
            <a:r>
              <a:rPr lang="en-US" sz="2400" dirty="0">
                <a:ea typeface="Courier" charset="0"/>
                <a:cs typeface="Courier" charset="0"/>
              </a:rPr>
              <a:t> </a:t>
            </a:r>
            <a:r>
              <a:rPr lang="en-US" sz="2400" dirty="0">
                <a:latin typeface="+mn-lt"/>
                <a:ea typeface="Courier" charset="0"/>
                <a:cs typeface="Courier" charset="0"/>
              </a:rPr>
              <a:t>is a summary of events and outcomes</a:t>
            </a:r>
            <a:endParaRPr lang="en-US" sz="2400" b="1" dirty="0">
              <a:latin typeface="+mn-lt"/>
              <a:ea typeface="Courier" charset="0"/>
              <a:cs typeface="Courier" charset="0"/>
            </a:endParaRP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dagman.log</a:t>
            </a:r>
            <a:r>
              <a:rPr lang="en-US" sz="2400" dirty="0">
                <a:latin typeface="+mn-lt"/>
              </a:rPr>
              <a:t> will note the completion of the </a:t>
            </a:r>
            <a:r>
              <a:rPr lang="en-US" sz="2400" dirty="0" err="1">
                <a:latin typeface="+mn-lt"/>
              </a:rPr>
              <a:t>DAGMan</a:t>
            </a:r>
            <a:r>
              <a:rPr lang="en-US" sz="2400" dirty="0">
                <a:latin typeface="+mn-lt"/>
              </a:rPr>
              <a:t> job</a:t>
            </a:r>
          </a:p>
          <a:p>
            <a:pPr marL="457200" indent="-45720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*.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dagman.out</a:t>
            </a:r>
            <a:r>
              <a:rPr lang="en-US" sz="2400" dirty="0">
                <a:latin typeface="+mn-lt"/>
              </a:rPr>
              <a:t> has detailed logging (look to first for errors)</a:t>
            </a:r>
          </a:p>
        </p:txBody>
      </p:sp>
    </p:spTree>
    <p:extLst>
      <p:ext uri="{BB962C8B-B14F-4D97-AF65-F5344CB8AC3E}">
        <p14:creationId xmlns:p14="http://schemas.microsoft.com/office/powerpoint/2010/main" val="311770061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the Basic DAG:</a:t>
            </a:r>
            <a:br>
              <a:rPr lang="en-US" dirty="0"/>
            </a:br>
            <a:r>
              <a:rPr lang="en-US" dirty="0"/>
              <a:t>Some Node-level Modifiers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747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5945856" y="5220962"/>
            <a:ext cx="2428276" cy="12694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947628" y="1519366"/>
            <a:ext cx="2428276" cy="12694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PRE</a:t>
            </a:r>
            <a:r>
              <a:rPr lang="en-US" dirty="0"/>
              <a:t> and </a:t>
            </a:r>
            <a:r>
              <a:rPr lang="en-US" b="1" dirty="0"/>
              <a:t>POST</a:t>
            </a:r>
            <a:r>
              <a:rPr lang="en-US" dirty="0"/>
              <a:t> scripts run on the submit server, as part of the node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835" y="1908212"/>
            <a:ext cx="4490599" cy="34163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"/>
                <a:cs typeface="Courier"/>
              </a:rPr>
              <a:t>JOB A </a:t>
            </a:r>
            <a:r>
              <a:rPr lang="en-US" sz="2400" dirty="0" err="1">
                <a:latin typeface="Courier"/>
                <a:cs typeface="Courier"/>
              </a:rPr>
              <a:t>A.sub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b="1" dirty="0">
                <a:latin typeface="Courier"/>
                <a:cs typeface="Courier"/>
              </a:rPr>
              <a:t>SCRIPT POST </a:t>
            </a:r>
            <a:r>
              <a:rPr lang="en-US" sz="2400" dirty="0">
                <a:latin typeface="Courier"/>
                <a:cs typeface="Courier"/>
              </a:rPr>
              <a:t>A </a:t>
            </a:r>
            <a:r>
              <a:rPr lang="en-US" sz="2400" dirty="0" err="1">
                <a:latin typeface="Courier"/>
                <a:cs typeface="Courier"/>
              </a:rPr>
              <a:t>sort.sh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JOB B1 B1.sub</a:t>
            </a:r>
          </a:p>
          <a:p>
            <a:r>
              <a:rPr lang="en-US" sz="2400" dirty="0">
                <a:latin typeface="Courier"/>
                <a:cs typeface="Courier"/>
              </a:rPr>
              <a:t>JOB B2 B2.sub</a:t>
            </a:r>
          </a:p>
          <a:p>
            <a:r>
              <a:rPr lang="en-US" sz="2400" dirty="0">
                <a:latin typeface="Courier"/>
                <a:cs typeface="Courier"/>
              </a:rPr>
              <a:t>JOB B3 B3.sub</a:t>
            </a:r>
          </a:p>
          <a:p>
            <a:r>
              <a:rPr lang="en-US" sz="2400" dirty="0">
                <a:latin typeface="Courier"/>
                <a:cs typeface="Courier"/>
              </a:rPr>
              <a:t>JOB C </a:t>
            </a:r>
            <a:r>
              <a:rPr lang="en-US" sz="2400" dirty="0" err="1">
                <a:latin typeface="Courier"/>
                <a:cs typeface="Courier"/>
              </a:rPr>
              <a:t>C.sub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b="1" dirty="0">
                <a:latin typeface="Courier"/>
                <a:cs typeface="Courier"/>
              </a:rPr>
              <a:t>SCRIPT PRE </a:t>
            </a:r>
            <a:r>
              <a:rPr lang="en-US" sz="2400" dirty="0">
                <a:latin typeface="Courier"/>
                <a:cs typeface="Courier"/>
              </a:rPr>
              <a:t>C </a:t>
            </a:r>
            <a:r>
              <a:rPr lang="en-US" sz="2400" dirty="0" err="1">
                <a:latin typeface="Courier"/>
                <a:cs typeface="Courier"/>
              </a:rPr>
              <a:t>tar_it.sh</a:t>
            </a:r>
            <a:endParaRPr lang="en-US" sz="2400" dirty="0">
              <a:latin typeface="Courier"/>
              <a:cs typeface="Courier"/>
            </a:endParaRPr>
          </a:p>
          <a:p>
            <a:r>
              <a:rPr lang="en-US" sz="2400" dirty="0">
                <a:latin typeface="Courier"/>
                <a:cs typeface="Courier"/>
              </a:rPr>
              <a:t>PARENT A CHILD B1 B2 B3</a:t>
            </a:r>
          </a:p>
          <a:p>
            <a:r>
              <a:rPr lang="en-US" sz="2400" dirty="0">
                <a:latin typeface="Courier"/>
                <a:cs typeface="Courier"/>
              </a:rPr>
              <a:t>PARENT B1 B2 B3 CHILD 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253" y="1405049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HTCondor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Manual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: DAGMan Applications &gt; DAG Input File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06592" y="3695399"/>
            <a:ext cx="533708" cy="35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9952" y="3561700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47628" y="3561700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05028" y="3561700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85854" y="3561700"/>
            <a:ext cx="740604" cy="7405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596128" y="2733107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6341551" y="2733107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168831" y="2733107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168831" y="2733107"/>
            <a:ext cx="1292417" cy="72686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96128" y="4379792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41551" y="4379792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159995" y="4379792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436313" y="4379792"/>
            <a:ext cx="939591" cy="85938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89692" y="1600588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89692" y="5659621"/>
            <a:ext cx="740604" cy="740561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5253" y="5239570"/>
            <a:ext cx="1659942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cs typeface="Courier"/>
              </a:rPr>
              <a:t>PRE script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cs typeface="Courie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68938" y="2265642"/>
            <a:ext cx="1869935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cs typeface="Courier"/>
              </a:rPr>
              <a:t>POST script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186668" y="5449970"/>
            <a:ext cx="5810033" cy="936917"/>
          </a:xfrm>
        </p:spPr>
        <p:txBody>
          <a:bodyPr>
            <a:normAutofit/>
          </a:bodyPr>
          <a:lstStyle/>
          <a:p>
            <a:r>
              <a:rPr lang="en-US" sz="2400" b="1" dirty="0"/>
              <a:t>Use sparingly for lightweight work; otherwise include work in node jobs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31715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RETRY</a:t>
            </a:r>
            <a:r>
              <a:rPr lang="en-US" dirty="0"/>
              <a:t> failed nodes to overcome transient errors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143619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Retrying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 err="1">
                <a:solidFill>
                  <a:schemeClr val="accent1"/>
                </a:solidFill>
                <a:hlinkClick r:id="rId3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 Applications &gt; DAG Input File &gt; SCRIPT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12253" y="1523034"/>
            <a:ext cx="8317397" cy="4620591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Retry a node up to </a:t>
            </a:r>
            <a:r>
              <a:rPr lang="en-US" sz="3000" i="1" dirty="0"/>
              <a:t>N </a:t>
            </a:r>
            <a:r>
              <a:rPr lang="en-US" sz="3000" dirty="0"/>
              <a:t>times if the exit code is non-zero:</a:t>
            </a:r>
          </a:p>
          <a:p>
            <a:pPr marL="0" indent="0" algn="ctr">
              <a:buNone/>
            </a:pPr>
            <a:r>
              <a:rPr lang="en-US" sz="35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RETRY </a:t>
            </a:r>
            <a:r>
              <a:rPr lang="en-US" sz="35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35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5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</a:p>
          <a:p>
            <a:endParaRPr lang="en-US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3000" dirty="0">
                <a:latin typeface="+mn-lt"/>
                <a:ea typeface="Courier" charset="0"/>
                <a:cs typeface="Courier" charset="0"/>
              </a:rPr>
              <a:t>See also: retry except for a particular exit code (</a:t>
            </a:r>
            <a:r>
              <a:rPr lang="en-US" sz="3000" dirty="0">
                <a:latin typeface="Courier" charset="0"/>
                <a:ea typeface="Courier" charset="0"/>
                <a:cs typeface="Courier" charset="0"/>
              </a:rPr>
              <a:t>UNLESS-EXIT</a:t>
            </a:r>
            <a:r>
              <a:rPr lang="en-US" sz="3000" dirty="0">
                <a:latin typeface="+mn-lt"/>
                <a:ea typeface="Courier" charset="0"/>
                <a:cs typeface="Courier" charset="0"/>
              </a:rPr>
              <a:t>), or retry scripts (</a:t>
            </a:r>
            <a:r>
              <a:rPr lang="en-US" sz="3000" dirty="0">
                <a:latin typeface="Courier" charset="0"/>
                <a:ea typeface="Courier" charset="0"/>
                <a:cs typeface="Courier" charset="0"/>
              </a:rPr>
              <a:t>DEFER</a:t>
            </a:r>
            <a:r>
              <a:rPr lang="en-US" sz="3000" dirty="0">
                <a:latin typeface="+mn-lt"/>
                <a:ea typeface="Courier" charset="0"/>
                <a:cs typeface="Courier" charset="0"/>
              </a:rPr>
              <a:t>)</a:t>
            </a:r>
          </a:p>
          <a:p>
            <a:r>
              <a:rPr lang="en-US" sz="3000" b="1" dirty="0">
                <a:latin typeface="+mn-lt"/>
                <a:ea typeface="Courier" charset="0"/>
                <a:cs typeface="Courier" charset="0"/>
              </a:rPr>
              <a:t>Note: </a:t>
            </a:r>
            <a:r>
              <a:rPr lang="en-US" sz="3000" dirty="0">
                <a:latin typeface="+mn-lt"/>
                <a:ea typeface="Courier" charset="0"/>
                <a:cs typeface="Courier" charset="0"/>
              </a:rPr>
              <a:t>Unnecessary for nodes (jobs) that can use</a:t>
            </a:r>
            <a:r>
              <a:rPr lang="en-US" sz="2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600" dirty="0" err="1">
                <a:latin typeface="Courier" charset="0"/>
                <a:ea typeface="Courier" charset="0"/>
                <a:cs typeface="Courier" charset="0"/>
              </a:rPr>
              <a:t>max_retries</a:t>
            </a:r>
            <a:r>
              <a:rPr lang="en-US" sz="3000" dirty="0">
                <a:latin typeface="+mn-lt"/>
                <a:ea typeface="Courier" charset="0"/>
                <a:cs typeface="Courier" charset="0"/>
              </a:rPr>
              <a:t> in the submit file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2583" y="2902923"/>
            <a:ext cx="438682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RETRY A 5 </a:t>
            </a:r>
          </a:p>
          <a:p>
            <a:r>
              <a:rPr lang="en-US" sz="2000" dirty="0">
                <a:latin typeface="Courier"/>
                <a:cs typeface="Courier"/>
              </a:rPr>
              <a:t>JOB B </a:t>
            </a:r>
            <a:r>
              <a:rPr lang="en-US" sz="2000" dirty="0" err="1">
                <a:latin typeface="Courier"/>
                <a:cs typeface="Courier"/>
              </a:rPr>
              <a:t>B.sub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CHILD 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9399" y="2902923"/>
            <a:ext cx="1509709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cs typeface="Courier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304983835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RETRY</a:t>
            </a:r>
            <a:r>
              <a:rPr lang="en-US" dirty="0"/>
              <a:t> applies to whole node, including </a:t>
            </a:r>
            <a:r>
              <a:rPr lang="en-US" b="1" dirty="0"/>
              <a:t>PRE</a:t>
            </a:r>
            <a:r>
              <a:rPr lang="en-US" dirty="0"/>
              <a:t>/</a:t>
            </a:r>
            <a:r>
              <a:rPr lang="en-US" b="1" dirty="0"/>
              <a:t>POST</a:t>
            </a:r>
            <a:r>
              <a:rPr lang="en-US" dirty="0"/>
              <a:t> scripts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143619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Retrying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 err="1">
                <a:solidFill>
                  <a:schemeClr val="accent1"/>
                </a:solidFill>
                <a:hlinkClick r:id="rId3"/>
              </a:rPr>
              <a:t>DAGMan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 Applications &gt; DAG Input File &gt; SCRIPT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12253" y="1523034"/>
            <a:ext cx="8317397" cy="4620591"/>
          </a:xfrm>
        </p:spPr>
        <p:txBody>
          <a:bodyPr>
            <a:normAutofit/>
          </a:bodyPr>
          <a:lstStyle/>
          <a:p>
            <a:r>
              <a:rPr lang="en-US" sz="2800" dirty="0"/>
              <a:t>PRE and POST scripts are included in retries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RETRY of a node with a POST script uses the exit code from the POST script (not from the job)</a:t>
            </a:r>
          </a:p>
          <a:p>
            <a:pPr lvl="1"/>
            <a:r>
              <a:rPr lang="en-US" sz="2400" dirty="0"/>
              <a:t>POST script can do more to determine node success, perhaps by examining JOB output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2627481" y="4388824"/>
            <a:ext cx="4386820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SCRIPT PRE A </a:t>
            </a:r>
            <a:r>
              <a:rPr lang="en-US" sz="2000" dirty="0" err="1">
                <a:latin typeface="Courier"/>
                <a:cs typeface="Courier"/>
              </a:rPr>
              <a:t>download.sh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SCRIPT POST A </a:t>
            </a:r>
            <a:r>
              <a:rPr lang="en-US" sz="2000" dirty="0" err="1">
                <a:latin typeface="Courier"/>
                <a:cs typeface="Courier"/>
              </a:rPr>
              <a:t>checkA.sh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RETRY A 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60887" y="4217379"/>
            <a:ext cx="1509709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cs typeface="Courier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314218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Running a Job with </a:t>
            </a:r>
            <a:r>
              <a:rPr lang="en-US" dirty="0" err="1"/>
              <a:t>HTCondor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3231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SCRIPT</a:t>
            </a:r>
            <a:r>
              <a:rPr lang="en-US" dirty="0"/>
              <a:t> Arguments and Argument Variables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143619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DAG Input File &gt; SCRIPT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Applications &gt; Advanced Features &gt; Retrying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312253" y="3060743"/>
            <a:ext cx="8317397" cy="3082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$JOB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node name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$JOBID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</a:t>
            </a:r>
            <a:r>
              <a:rPr lang="en-US" sz="2800" i="1" dirty="0" err="1">
                <a:latin typeface="+mn-lt"/>
                <a:ea typeface="Courier" charset="0"/>
                <a:cs typeface="Courier" charset="0"/>
              </a:rPr>
              <a:t>cluster.proc</a:t>
            </a:r>
            <a:endParaRPr lang="en-US" sz="2800" i="1" dirty="0">
              <a:latin typeface="+mn-lt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$RETURN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exit code of the node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$PRE_SCRIPT_RETURN</a:t>
            </a:r>
            <a:r>
              <a:rPr lang="en-US" sz="2800" b="1" dirty="0">
                <a:solidFill>
                  <a:srgbClr val="D3063E"/>
                </a:solidFill>
                <a:latin typeface="+mn-lt"/>
                <a:ea typeface="Courier" charset="0"/>
                <a:cs typeface="Courier" charset="0"/>
              </a:rPr>
              <a:t>: 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exit code of PRE script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$RETRY</a:t>
            </a:r>
            <a:r>
              <a:rPr lang="en-US" sz="2800" dirty="0">
                <a:latin typeface="+mn-lt"/>
                <a:ea typeface="Courier" charset="0"/>
                <a:cs typeface="Courier" charset="0"/>
              </a:rPr>
              <a:t>: current retry count</a:t>
            </a:r>
          </a:p>
          <a:p>
            <a:pPr marL="0" indent="0">
              <a:buNone/>
            </a:pPr>
            <a:r>
              <a:rPr lang="en-US" sz="2400" i="1" dirty="0">
                <a:latin typeface="+mn-lt"/>
                <a:ea typeface="Courier" charset="0"/>
                <a:cs typeface="Courier" charset="0"/>
              </a:rPr>
              <a:t>(more variables described in the manual)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84485" y="1745647"/>
            <a:ext cx="6101324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SCRIPT POST A </a:t>
            </a:r>
            <a:r>
              <a:rPr lang="en-US" sz="2000" dirty="0" err="1">
                <a:latin typeface="Courier"/>
                <a:cs typeface="Courier"/>
              </a:rPr>
              <a:t>checkA.sh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b="1" dirty="0" err="1">
                <a:latin typeface="Courier"/>
                <a:cs typeface="Courier"/>
              </a:rPr>
              <a:t>my.out</a:t>
            </a:r>
            <a:r>
              <a:rPr lang="en-US" sz="2000" b="1" dirty="0">
                <a:latin typeface="Courier"/>
                <a:cs typeface="Courier"/>
              </a:rPr>
              <a:t> $RETURN </a:t>
            </a:r>
          </a:p>
          <a:p>
            <a:r>
              <a:rPr lang="en-US" sz="2000" dirty="0">
                <a:latin typeface="Courier"/>
                <a:cs typeface="Courier"/>
              </a:rPr>
              <a:t>RETRY A 5 </a:t>
            </a:r>
          </a:p>
        </p:txBody>
      </p:sp>
    </p:spTree>
    <p:extLst>
      <p:ext uri="{BB962C8B-B14F-4D97-AF65-F5344CB8AC3E}">
        <p14:creationId xmlns:p14="http://schemas.microsoft.com/office/powerpoint/2010/main" val="320294339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Modular Organization and Control of DAG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Splices and </a:t>
            </a:r>
            <a:r>
              <a:rPr lang="en-US" dirty="0" err="1"/>
              <a:t>SubDags</a:t>
            </a:r>
            <a:endParaRPr lang="en-US" dirty="0"/>
          </a:p>
          <a:p>
            <a:r>
              <a:rPr lang="en-US" dirty="0"/>
              <a:t>Node Throttling</a:t>
            </a:r>
          </a:p>
          <a:p>
            <a:r>
              <a:rPr lang="en-US" dirty="0"/>
              <a:t>Node Priorities</a:t>
            </a:r>
          </a:p>
          <a:p>
            <a:r>
              <a:rPr lang="en-US" dirty="0"/>
              <a:t>Lots more in the Manual…</a:t>
            </a:r>
          </a:p>
        </p:txBody>
      </p:sp>
    </p:spTree>
    <p:extLst>
      <p:ext uri="{BB962C8B-B14F-4D97-AF65-F5344CB8AC3E}">
        <p14:creationId xmlns:p14="http://schemas.microsoft.com/office/powerpoint/2010/main" val="36799576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Nice HTCondor FAQs, examples, and documentation from our friends in Canary Islands: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https://is.gd/TjRvY8</a:t>
            </a:r>
            <a:endParaRPr lang="en-US" dirty="0"/>
          </a:p>
          <a:p>
            <a:r>
              <a:rPr lang="en-US" dirty="0"/>
              <a:t>Email list: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http://htcondor.org/mail-lists/</a:t>
            </a:r>
            <a:endParaRPr lang="en-US" dirty="0"/>
          </a:p>
          <a:p>
            <a:r>
              <a:rPr lang="en-US" dirty="0"/>
              <a:t>HTCondor HOWTO Recipes has FAQ on job submission</a:t>
            </a:r>
          </a:p>
          <a:p>
            <a:pPr marL="0" indent="0">
              <a:buNone/>
            </a:pPr>
            <a:r>
              <a:rPr lang="en-US" sz="2800" dirty="0">
                <a:hlinkClick r:id="rId4"/>
              </a:rPr>
              <a:t>http://wiki.htcondor.org/index.cgi/wiki?p=HowToAdminRecipes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0528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99056"/>
            <a:ext cx="7772400" cy="21899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297152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99056"/>
            <a:ext cx="7772400" cy="1362075"/>
          </a:xfrm>
        </p:spPr>
        <p:txBody>
          <a:bodyPr/>
          <a:lstStyle/>
          <a:p>
            <a:pPr algn="ctr"/>
            <a:r>
              <a:rPr lang="en-US" dirty="0"/>
              <a:t>ADDITIONAL DAGMAN SLIDES</a:t>
            </a:r>
          </a:p>
        </p:txBody>
      </p:sp>
    </p:spTree>
    <p:extLst>
      <p:ext uri="{BB962C8B-B14F-4D97-AF65-F5344CB8AC3E}">
        <p14:creationId xmlns:p14="http://schemas.microsoft.com/office/powerpoint/2010/main" val="15547095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Submit File Templates via </a:t>
            </a:r>
            <a:r>
              <a:rPr lang="en-US" b="1" dirty="0"/>
              <a:t>VARS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3837" y="4222800"/>
            <a:ext cx="3899552" cy="203132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B1 </a:t>
            </a:r>
            <a:r>
              <a:rPr lang="en-US" b="1" dirty="0" err="1">
                <a:latin typeface="Courier"/>
                <a:cs typeface="Courier"/>
              </a:rPr>
              <a:t>B.sub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VARS</a:t>
            </a:r>
            <a:r>
              <a:rPr lang="en-US" dirty="0">
                <a:latin typeface="Courier"/>
                <a:cs typeface="Courier"/>
              </a:rPr>
              <a:t> B1 data=”B1” opt=“10” </a:t>
            </a:r>
          </a:p>
          <a:p>
            <a:r>
              <a:rPr lang="en-US" dirty="0">
                <a:latin typeface="Courier"/>
                <a:cs typeface="Courier"/>
              </a:rPr>
              <a:t>JOB B2 </a:t>
            </a:r>
            <a:r>
              <a:rPr lang="en-US" b="1" dirty="0" err="1">
                <a:latin typeface="Courier"/>
                <a:cs typeface="Courier"/>
              </a:rPr>
              <a:t>B.sub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VARS</a:t>
            </a:r>
            <a:r>
              <a:rPr lang="en-US" dirty="0">
                <a:latin typeface="Courier"/>
                <a:cs typeface="Courier"/>
              </a:rPr>
              <a:t> B2 data=“B2” opt=“12”</a:t>
            </a:r>
          </a:p>
          <a:p>
            <a:r>
              <a:rPr lang="en-US" dirty="0">
                <a:latin typeface="Courier"/>
                <a:cs typeface="Courier"/>
              </a:rPr>
              <a:t>JOB B3 </a:t>
            </a:r>
            <a:r>
              <a:rPr lang="en-US" b="1" dirty="0" err="1">
                <a:latin typeface="Courier"/>
                <a:cs typeface="Courier"/>
              </a:rPr>
              <a:t>B.sub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VARS</a:t>
            </a:r>
            <a:r>
              <a:rPr lang="en-US" dirty="0">
                <a:latin typeface="Courier"/>
                <a:cs typeface="Courier"/>
              </a:rPr>
              <a:t> B3 data=“B3” opt=“14”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253" y="3719637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Variable Values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86275" y="4242857"/>
            <a:ext cx="4300538" cy="14435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InitialDir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$(data)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arguments =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$(data)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.csv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$(opt)</a:t>
            </a:r>
          </a:p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queue				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16338" y="3720856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Courier"/>
                <a:cs typeface="Courier"/>
              </a:rPr>
              <a:t>B.sub</a:t>
            </a:r>
            <a:endParaRPr lang="en-US" sz="2800" dirty="0">
              <a:latin typeface="Courier"/>
              <a:cs typeface="Courier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602702"/>
            <a:ext cx="8558991" cy="2240635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VARS</a:t>
            </a:r>
            <a:r>
              <a:rPr lang="en-US" sz="2800" dirty="0"/>
              <a:t> line defines node-specific values that are passed into submit file variables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VARS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var1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=“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value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” [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var2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=“</a:t>
            </a:r>
            <a:r>
              <a:rPr lang="en-US" sz="2400" b="1" i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value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”]</a:t>
            </a:r>
          </a:p>
          <a:p>
            <a:r>
              <a:rPr lang="en-US" sz="2800" dirty="0">
                <a:latin typeface="+mn-lt"/>
                <a:ea typeface="Courier" charset="0"/>
                <a:cs typeface="Courier" charset="0"/>
              </a:rPr>
              <a:t>Allows a single submit file shared by all B jobs, rather than one submit file for each JOB.</a:t>
            </a:r>
            <a:endParaRPr lang="en-US" dirty="0">
              <a:latin typeface="+mn-lt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54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29175" y="3288516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SPLICE</a:t>
            </a:r>
            <a:r>
              <a:rPr lang="en-US" dirty="0"/>
              <a:t> groups of nodes to simplify lengthy DAG files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06565" y="3509655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7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6177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92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539" y="3375956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96101" y="2547363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141524" y="2547363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68804" y="2547363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68804" y="2547363"/>
            <a:ext cx="1292417" cy="7268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96101" y="4194048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41524" y="4194048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59968" y="4194048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236286" y="4194048"/>
            <a:ext cx="939591" cy="859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6736" y="2122525"/>
            <a:ext cx="3471728" cy="16312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SPLICE B </a:t>
            </a:r>
            <a:r>
              <a:rPr lang="en-US" sz="2000" b="1" dirty="0" err="1">
                <a:latin typeface="Courier"/>
                <a:cs typeface="Courier"/>
              </a:rPr>
              <a:t>B.spl</a:t>
            </a:r>
            <a:endParaRPr lang="en-US" sz="2000" b="1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</a:t>
            </a:r>
            <a:r>
              <a:rPr lang="en-US" sz="2000" b="1" dirty="0">
                <a:latin typeface="Courier"/>
                <a:cs typeface="Courier"/>
              </a:rPr>
              <a:t>CHILD B</a:t>
            </a:r>
          </a:p>
          <a:p>
            <a:r>
              <a:rPr lang="en-US" sz="2000" b="1" dirty="0">
                <a:latin typeface="Courier"/>
                <a:cs typeface="Courier"/>
              </a:rPr>
              <a:t>PARENT B </a:t>
            </a:r>
            <a:r>
              <a:rPr lang="en-US" sz="2000" dirty="0">
                <a:latin typeface="Courier"/>
                <a:cs typeface="Courier"/>
              </a:rPr>
              <a:t>CHILD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5153" y="1619362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647" y="4450376"/>
            <a:ext cx="3471728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B1 B1.sub</a:t>
            </a:r>
          </a:p>
          <a:p>
            <a:r>
              <a:rPr lang="en-US" sz="2000" dirty="0">
                <a:latin typeface="Courier"/>
                <a:cs typeface="Courier"/>
              </a:rPr>
              <a:t>JOB B2 B2.sub</a:t>
            </a:r>
          </a:p>
          <a:p>
            <a:r>
              <a:rPr lang="mr-IN" sz="2000" dirty="0">
                <a:latin typeface="Courier"/>
                <a:cs typeface="Courier"/>
              </a:rPr>
              <a:t>…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B</a:t>
            </a:r>
            <a:r>
              <a:rPr lang="en-US" sz="2000" i="1" dirty="0">
                <a:latin typeface="Courier"/>
                <a:cs typeface="Courier"/>
              </a:rPr>
              <a:t>N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err="1">
                <a:latin typeface="Courier"/>
                <a:cs typeface="Courier"/>
              </a:rPr>
              <a:t>B</a:t>
            </a:r>
            <a:r>
              <a:rPr lang="en-US" sz="2000" i="1" dirty="0" err="1">
                <a:latin typeface="Courier"/>
                <a:cs typeface="Courier"/>
              </a:rPr>
              <a:t>N</a:t>
            </a:r>
            <a:r>
              <a:rPr lang="en-US" sz="2000" dirty="0" err="1">
                <a:latin typeface="Courier"/>
                <a:cs typeface="Courier"/>
              </a:rPr>
              <a:t>.sub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064" y="3947213"/>
            <a:ext cx="1258678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Courier"/>
                <a:cs typeface="Courier"/>
              </a:rPr>
              <a:t>B.spl</a:t>
            </a:r>
            <a:endParaRPr lang="en-US" sz="2800" b="1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2137301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5749951" y="3038443"/>
            <a:ext cx="3176504" cy="2075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15" name="Rectangle 14"/>
          <p:cNvSpPr/>
          <p:nvPr/>
        </p:nvSpPr>
        <p:spPr>
          <a:xfrm>
            <a:off x="8085835" y="3174133"/>
            <a:ext cx="740604" cy="18200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nested </a:t>
            </a:r>
            <a:r>
              <a:rPr lang="en-US" b="1" dirty="0"/>
              <a:t>SPLICE</a:t>
            </a:r>
            <a:r>
              <a:rPr lang="en-US" dirty="0"/>
              <a:t>s with </a:t>
            </a:r>
            <a:r>
              <a:rPr lang="en-US" b="1" dirty="0"/>
              <a:t>DIR</a:t>
            </a:r>
            <a:r>
              <a:rPr lang="en-US" dirty="0"/>
              <a:t> for repeating workflow components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77997" y="3952583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189335" y="2404483"/>
            <a:ext cx="1150950" cy="691263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18175" y="2404483"/>
            <a:ext cx="222112" cy="70990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40284" y="2404483"/>
            <a:ext cx="1130141" cy="716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47622" y="5059911"/>
            <a:ext cx="793237" cy="57932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118175" y="5059911"/>
            <a:ext cx="141560" cy="57932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35150" y="5059911"/>
            <a:ext cx="796976" cy="5793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961145" y="1628001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61145" y="5673899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253" y="1462199"/>
            <a:ext cx="1107996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0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7164" y="3361429"/>
            <a:ext cx="954107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B.spl</a:t>
            </a:r>
            <a:endParaRPr lang="en-US" sz="2000" b="1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232110" y="4448070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8456137" y="4151668"/>
            <a:ext cx="1482" cy="27500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6665406" y="3182159"/>
            <a:ext cx="740604" cy="1821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65" name="Rectangle 64"/>
          <p:cNvSpPr/>
          <p:nvPr/>
        </p:nvSpPr>
        <p:spPr>
          <a:xfrm>
            <a:off x="6811681" y="4457922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7035708" y="4161520"/>
            <a:ext cx="1482" cy="27500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5839021" y="3175685"/>
            <a:ext cx="740604" cy="18283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b="1" dirty="0"/>
          </a:p>
        </p:txBody>
      </p:sp>
      <p:sp>
        <p:nvSpPr>
          <p:cNvPr id="71" name="Rectangle 70"/>
          <p:cNvSpPr/>
          <p:nvPr/>
        </p:nvSpPr>
        <p:spPr>
          <a:xfrm>
            <a:off x="5985296" y="4457922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6209323" y="4161520"/>
            <a:ext cx="1482" cy="27500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43836" y="1822482"/>
            <a:ext cx="438682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A </a:t>
            </a:r>
            <a:r>
              <a:rPr lang="en-US" dirty="0" err="1">
                <a:latin typeface="Courier"/>
                <a:cs typeface="Courier"/>
              </a:rPr>
              <a:t>A.sub</a:t>
            </a:r>
            <a:r>
              <a:rPr lang="en-US" dirty="0">
                <a:latin typeface="Courier"/>
                <a:cs typeface="Courier"/>
              </a:rPr>
              <a:t> DIR A</a:t>
            </a:r>
          </a:p>
          <a:p>
            <a:r>
              <a:rPr lang="en-US" b="1" dirty="0">
                <a:latin typeface="Courier"/>
                <a:cs typeface="Courier"/>
              </a:rPr>
              <a:t>SPLICE B </a:t>
            </a:r>
            <a:r>
              <a:rPr lang="en-US" b="1" dirty="0" err="1">
                <a:latin typeface="Courier"/>
                <a:cs typeface="Courier"/>
              </a:rPr>
              <a:t>B.spl</a:t>
            </a:r>
            <a:r>
              <a:rPr lang="en-US" b="1" dirty="0">
                <a:latin typeface="Courier"/>
                <a:cs typeface="Courier"/>
              </a:rPr>
              <a:t> DIR B</a:t>
            </a:r>
          </a:p>
          <a:p>
            <a:r>
              <a:rPr lang="en-US" dirty="0">
                <a:latin typeface="Courier"/>
                <a:cs typeface="Courier"/>
              </a:rPr>
              <a:t>JOB C </a:t>
            </a:r>
            <a:r>
              <a:rPr lang="en-US" dirty="0" err="1">
                <a:latin typeface="Courier"/>
                <a:cs typeface="Courier"/>
              </a:rPr>
              <a:t>C.sub</a:t>
            </a:r>
            <a:r>
              <a:rPr lang="en-US" dirty="0">
                <a:latin typeface="Courier"/>
                <a:cs typeface="Courier"/>
              </a:rPr>
              <a:t> DIR C</a:t>
            </a:r>
          </a:p>
          <a:p>
            <a:r>
              <a:rPr lang="en-US" dirty="0">
                <a:latin typeface="Courier"/>
                <a:cs typeface="Courier"/>
              </a:rPr>
              <a:t>PARENT A CHILD B</a:t>
            </a:r>
            <a:endParaRPr lang="en-US" i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PARENT B CHILD 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747" y="3693136"/>
            <a:ext cx="438682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SPLICE B1 </a:t>
            </a:r>
            <a:r>
              <a:rPr lang="en-US" dirty="0">
                <a:latin typeface="Courier"/>
                <a:cs typeface="Courier"/>
              </a:rPr>
              <a:t>../</a:t>
            </a:r>
            <a:r>
              <a:rPr lang="en-US" dirty="0" err="1">
                <a:latin typeface="Courier"/>
                <a:cs typeface="Courier"/>
              </a:rPr>
              <a:t>inner.spl</a:t>
            </a:r>
            <a:r>
              <a:rPr lang="en-US" dirty="0">
                <a:latin typeface="Courier"/>
                <a:cs typeface="Courier"/>
              </a:rPr>
              <a:t> DIR B1</a:t>
            </a:r>
          </a:p>
          <a:p>
            <a:r>
              <a:rPr lang="en-US" b="1" dirty="0">
                <a:latin typeface="Courier"/>
                <a:cs typeface="Courier"/>
              </a:rPr>
              <a:t>SPLICE B2 </a:t>
            </a:r>
            <a:r>
              <a:rPr lang="en-US" dirty="0">
                <a:latin typeface="Courier"/>
                <a:cs typeface="Courier"/>
              </a:rPr>
              <a:t>../</a:t>
            </a:r>
            <a:r>
              <a:rPr lang="en-US" dirty="0" err="1">
                <a:latin typeface="Courier"/>
                <a:cs typeface="Courier"/>
              </a:rPr>
              <a:t>inner.spl</a:t>
            </a:r>
            <a:r>
              <a:rPr lang="en-US" dirty="0">
                <a:latin typeface="Courier"/>
                <a:cs typeface="Courier"/>
              </a:rPr>
              <a:t> DIR B2</a:t>
            </a:r>
          </a:p>
          <a:p>
            <a:r>
              <a:rPr lang="mr-IN" b="1" dirty="0">
                <a:latin typeface="Courier"/>
                <a:cs typeface="Courier"/>
              </a:rPr>
              <a:t>…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SPLICE B</a:t>
            </a:r>
            <a:r>
              <a:rPr lang="en-US" b="1" i="1" dirty="0">
                <a:latin typeface="Courier"/>
                <a:cs typeface="Courier"/>
              </a:rPr>
              <a:t>N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../</a:t>
            </a:r>
            <a:r>
              <a:rPr lang="en-US" dirty="0" err="1">
                <a:latin typeface="Courier"/>
                <a:cs typeface="Courier"/>
              </a:rPr>
              <a:t>inner.spl</a:t>
            </a:r>
            <a:r>
              <a:rPr lang="en-US" dirty="0">
                <a:latin typeface="Courier"/>
                <a:cs typeface="Courier"/>
              </a:rPr>
              <a:t> DIR B</a:t>
            </a:r>
            <a:r>
              <a:rPr lang="en-US" i="1" dirty="0">
                <a:latin typeface="Courier"/>
                <a:cs typeface="Courier"/>
              </a:rPr>
              <a:t>N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7164" y="4956812"/>
            <a:ext cx="1569660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inner.spl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8747" y="5288519"/>
            <a:ext cx="438682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JOB 1 </a:t>
            </a:r>
            <a:r>
              <a:rPr lang="en-US" dirty="0">
                <a:latin typeface="Courier"/>
                <a:cs typeface="Courier"/>
              </a:rPr>
              <a:t>../1.sub</a:t>
            </a:r>
          </a:p>
          <a:p>
            <a:r>
              <a:rPr lang="en-US" b="1" dirty="0">
                <a:latin typeface="Courier"/>
                <a:cs typeface="Courier"/>
              </a:rPr>
              <a:t>JOB 2 </a:t>
            </a:r>
            <a:r>
              <a:rPr lang="en-US" dirty="0">
                <a:latin typeface="Courier"/>
                <a:cs typeface="Courier"/>
              </a:rPr>
              <a:t>../2.sub</a:t>
            </a:r>
          </a:p>
          <a:p>
            <a:r>
              <a:rPr lang="en-US" dirty="0">
                <a:latin typeface="Courier"/>
                <a:cs typeface="Courier"/>
              </a:rPr>
              <a:t>PARENT 1 CHILD 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91190" y="3042220"/>
            <a:ext cx="90601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cs typeface="Courier"/>
              </a:rPr>
              <a:t>B.spl</a:t>
            </a:r>
            <a:endParaRPr lang="en-US" sz="2800" dirty="0">
              <a:cs typeface="Courie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46047" y="3175685"/>
            <a:ext cx="56938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cs typeface="Courier"/>
              </a:rPr>
              <a:t>B1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985296" y="3660818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58560" y="3171179"/>
            <a:ext cx="56938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cs typeface="Courier"/>
              </a:rPr>
              <a:t>B2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95992" y="3165807"/>
            <a:ext cx="62388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cs typeface="Courier"/>
              </a:rPr>
              <a:t>BN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32110" y="3650966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811681" y="3660818"/>
            <a:ext cx="466830" cy="46680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795137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nested </a:t>
            </a:r>
            <a:r>
              <a:rPr lang="en-US" b="1" dirty="0"/>
              <a:t>SPLICE</a:t>
            </a:r>
            <a:r>
              <a:rPr lang="en-US" dirty="0"/>
              <a:t>s with </a:t>
            </a:r>
            <a:r>
              <a:rPr lang="en-US" b="1" dirty="0"/>
              <a:t>DIR</a:t>
            </a:r>
            <a:r>
              <a:rPr lang="en-US" dirty="0"/>
              <a:t> for repeating workflow components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044990" y="2056846"/>
            <a:ext cx="3770398" cy="2799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my.dag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		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A/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(A job files)</a:t>
            </a: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B/	</a:t>
            </a:r>
            <a:r>
              <a:rPr lang="en-US" b="1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B.spl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b="1" dirty="0" err="1">
                <a:solidFill>
                  <a:schemeClr val="tx2"/>
                </a:solidFill>
                <a:latin typeface="Courier" charset="0"/>
                <a:ea typeface="Courier" charset="0"/>
                <a:cs typeface="Courier" charset="0"/>
              </a:rPr>
              <a:t>inner.spl</a:t>
            </a:r>
            <a:endParaRPr lang="en-US" b="1" dirty="0">
              <a:solidFill>
                <a:schemeClr val="tx2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	1.sub   2.sub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B1/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(1-2 job files)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B2/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(1-2 job files)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B</a:t>
            </a:r>
            <a:r>
              <a:rPr lang="en-US" b="1" i="1" dirty="0"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(1-2 job files)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C/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(C job files)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59234" y="1534846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(</a:t>
            </a:r>
            <a:r>
              <a:rPr lang="en-US" sz="2800" dirty="0" err="1">
                <a:latin typeface="Courier"/>
                <a:cs typeface="Courier"/>
              </a:rPr>
              <a:t>dag_dir</a:t>
            </a:r>
            <a:r>
              <a:rPr lang="en-US" sz="2800" dirty="0">
                <a:latin typeface="Courier"/>
                <a:cs typeface="Courier"/>
              </a:rPr>
              <a:t>)/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836" y="1822482"/>
            <a:ext cx="4386820" cy="147732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A </a:t>
            </a:r>
            <a:r>
              <a:rPr lang="en-US" dirty="0" err="1">
                <a:latin typeface="Courier"/>
                <a:cs typeface="Courier"/>
              </a:rPr>
              <a:t>A.sub</a:t>
            </a:r>
            <a:r>
              <a:rPr lang="en-US" dirty="0">
                <a:latin typeface="Courier"/>
                <a:cs typeface="Courier"/>
              </a:rPr>
              <a:t> DIR A</a:t>
            </a:r>
          </a:p>
          <a:p>
            <a:r>
              <a:rPr lang="en-US" b="1" dirty="0">
                <a:latin typeface="Courier"/>
                <a:cs typeface="Courier"/>
              </a:rPr>
              <a:t>SPLICE B </a:t>
            </a:r>
            <a:r>
              <a:rPr lang="en-US" b="1" dirty="0" err="1">
                <a:latin typeface="Courier"/>
                <a:cs typeface="Courier"/>
              </a:rPr>
              <a:t>B.spl</a:t>
            </a:r>
            <a:r>
              <a:rPr lang="en-US" b="1" dirty="0">
                <a:latin typeface="Courier"/>
                <a:cs typeface="Courier"/>
              </a:rPr>
              <a:t> DIR B</a:t>
            </a:r>
          </a:p>
          <a:p>
            <a:r>
              <a:rPr lang="en-US" dirty="0">
                <a:latin typeface="Courier"/>
                <a:cs typeface="Courier"/>
              </a:rPr>
              <a:t>JOB C </a:t>
            </a:r>
            <a:r>
              <a:rPr lang="en-US" dirty="0" err="1">
                <a:latin typeface="Courier"/>
                <a:cs typeface="Courier"/>
              </a:rPr>
              <a:t>C.sub</a:t>
            </a:r>
            <a:r>
              <a:rPr lang="en-US" dirty="0">
                <a:latin typeface="Courier"/>
                <a:cs typeface="Courier"/>
              </a:rPr>
              <a:t> DIR C</a:t>
            </a:r>
          </a:p>
          <a:p>
            <a:r>
              <a:rPr lang="en-US" dirty="0">
                <a:latin typeface="Courier"/>
                <a:cs typeface="Courier"/>
              </a:rPr>
              <a:t>PARENT A CHILD B</a:t>
            </a:r>
            <a:endParaRPr lang="en-US" i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PARENT B CHILD 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747" y="3693136"/>
            <a:ext cx="438682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SPLICE B1 </a:t>
            </a:r>
            <a:r>
              <a:rPr lang="en-US" b="1" dirty="0">
                <a:latin typeface="Courier"/>
                <a:cs typeface="Courier"/>
              </a:rPr>
              <a:t>../</a:t>
            </a:r>
            <a:r>
              <a:rPr lang="en-US" b="1" dirty="0" err="1">
                <a:latin typeface="Courier"/>
                <a:cs typeface="Courier"/>
              </a:rPr>
              <a:t>inner.spl</a:t>
            </a:r>
            <a:r>
              <a:rPr lang="en-US" b="1" dirty="0">
                <a:latin typeface="Courier"/>
                <a:cs typeface="Courier"/>
              </a:rPr>
              <a:t> DIR B1</a:t>
            </a:r>
          </a:p>
          <a:p>
            <a:r>
              <a:rPr lang="en-US" dirty="0">
                <a:latin typeface="Courier"/>
                <a:cs typeface="Courier"/>
              </a:rPr>
              <a:t>SPLICE B2 </a:t>
            </a:r>
            <a:r>
              <a:rPr lang="en-US" b="1" dirty="0">
                <a:latin typeface="Courier"/>
                <a:cs typeface="Courier"/>
              </a:rPr>
              <a:t>../</a:t>
            </a:r>
            <a:r>
              <a:rPr lang="en-US" b="1" dirty="0" err="1">
                <a:latin typeface="Courier"/>
                <a:cs typeface="Courier"/>
              </a:rPr>
              <a:t>inner.spl</a:t>
            </a:r>
            <a:r>
              <a:rPr lang="en-US" b="1" dirty="0">
                <a:latin typeface="Courier"/>
                <a:cs typeface="Courier"/>
              </a:rPr>
              <a:t> DIR B2</a:t>
            </a:r>
          </a:p>
          <a:p>
            <a:r>
              <a:rPr lang="mr-IN" b="1" dirty="0">
                <a:latin typeface="Courier"/>
                <a:cs typeface="Courier"/>
              </a:rPr>
              <a:t>…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SPLICE B</a:t>
            </a:r>
            <a:r>
              <a:rPr lang="en-US" i="1" dirty="0">
                <a:latin typeface="Courier"/>
                <a:cs typeface="Courier"/>
              </a:rPr>
              <a:t>N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latin typeface="Courier"/>
                <a:cs typeface="Courier"/>
              </a:rPr>
              <a:t>../</a:t>
            </a:r>
            <a:r>
              <a:rPr lang="en-US" b="1" dirty="0" err="1">
                <a:latin typeface="Courier"/>
                <a:cs typeface="Courier"/>
              </a:rPr>
              <a:t>inner.spl</a:t>
            </a:r>
            <a:r>
              <a:rPr lang="en-US" b="1" dirty="0">
                <a:latin typeface="Courier"/>
                <a:cs typeface="Courier"/>
              </a:rPr>
              <a:t> DIR B</a:t>
            </a:r>
            <a:r>
              <a:rPr lang="en-US" b="1" i="1" dirty="0">
                <a:latin typeface="Courier"/>
                <a:cs typeface="Courier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164" y="4956812"/>
            <a:ext cx="1569660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inner.spl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747" y="5288519"/>
            <a:ext cx="438682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JOB 1 </a:t>
            </a:r>
            <a:r>
              <a:rPr lang="en-US" b="1" dirty="0">
                <a:latin typeface="Courier"/>
                <a:cs typeface="Courier"/>
              </a:rPr>
              <a:t>../1.sub</a:t>
            </a:r>
          </a:p>
          <a:p>
            <a:r>
              <a:rPr lang="en-US" dirty="0">
                <a:latin typeface="Courier"/>
                <a:cs typeface="Courier"/>
              </a:rPr>
              <a:t>JOB 2 </a:t>
            </a:r>
            <a:r>
              <a:rPr lang="en-US" b="1" dirty="0">
                <a:latin typeface="Courier"/>
                <a:cs typeface="Courier"/>
              </a:rPr>
              <a:t>../2.sub</a:t>
            </a:r>
          </a:p>
          <a:p>
            <a:r>
              <a:rPr lang="en-US" dirty="0">
                <a:latin typeface="Courier"/>
                <a:cs typeface="Courier"/>
              </a:rPr>
              <a:t>PARENT 1 CHILD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2253" y="1462199"/>
            <a:ext cx="1107996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0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164" y="3361429"/>
            <a:ext cx="954107" cy="40011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B.spl</a:t>
            </a:r>
            <a:endParaRPr lang="en-US" sz="2000" b="1" dirty="0">
              <a:solidFill>
                <a:schemeClr val="accent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64431720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More on </a:t>
            </a:r>
            <a:r>
              <a:rPr lang="en-US" b="1" dirty="0"/>
              <a:t>SPLICE</a:t>
            </a:r>
            <a:r>
              <a:rPr lang="en-US" dirty="0"/>
              <a:t> Behavior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602702"/>
            <a:ext cx="8558991" cy="45694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Upon submission of the outer DAG, nodes in the SPLICE(s) are added by </a:t>
            </a:r>
            <a:r>
              <a:rPr lang="en-US" sz="2800" dirty="0" err="1">
                <a:latin typeface="+mn-lt"/>
              </a:rPr>
              <a:t>DAGMan</a:t>
            </a:r>
            <a:r>
              <a:rPr lang="en-US" sz="2800" dirty="0">
                <a:latin typeface="+mn-lt"/>
              </a:rPr>
              <a:t> into the overall DAG structure.</a:t>
            </a:r>
          </a:p>
          <a:p>
            <a:pPr lvl="1"/>
            <a:r>
              <a:rPr lang="en-US" sz="2400" dirty="0">
                <a:latin typeface="+mn-lt"/>
              </a:rPr>
              <a:t>A single </a:t>
            </a:r>
            <a:r>
              <a:rPr lang="en-US" sz="2400" dirty="0" err="1">
                <a:latin typeface="+mn-lt"/>
              </a:rPr>
              <a:t>DAGMan</a:t>
            </a:r>
            <a:r>
              <a:rPr lang="en-US" sz="2400" dirty="0">
                <a:latin typeface="+mn-lt"/>
              </a:rPr>
              <a:t> job is queued with single set of status files. </a:t>
            </a:r>
          </a:p>
          <a:p>
            <a:r>
              <a:rPr lang="en-US" sz="2800" dirty="0">
                <a:latin typeface="+mn-lt"/>
                <a:ea typeface="Courier" charset="0"/>
                <a:cs typeface="Courier" charset="0"/>
              </a:rPr>
              <a:t>Great for gradually testing and building up a large DAG (since a SPLICE file can be submitted by itself, as a complete DAG).</a:t>
            </a:r>
          </a:p>
          <a:p>
            <a:r>
              <a:rPr lang="en-US" sz="2800" dirty="0">
                <a:latin typeface="+mn-lt"/>
                <a:ea typeface="Courier" charset="0"/>
                <a:cs typeface="Courier" charset="0"/>
              </a:rPr>
              <a:t>SPLICE lines are not treated like nodes.</a:t>
            </a:r>
          </a:p>
          <a:p>
            <a:pPr lvl="1"/>
            <a:r>
              <a:rPr lang="en-US" sz="2400" dirty="0">
                <a:latin typeface="+mn-lt"/>
                <a:ea typeface="Courier" charset="0"/>
                <a:cs typeface="Courier" charset="0"/>
              </a:rPr>
              <a:t>no PRE/POST scripts or RETRIES (though this may change)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1675" y="6472242"/>
            <a:ext cx="6657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DAG Splicing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6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1029"/>
          </a:xfrm>
        </p:spPr>
        <p:txBody>
          <a:bodyPr/>
          <a:lstStyle/>
          <a:p>
            <a:r>
              <a:rPr lang="en-US" dirty="0"/>
              <a:t>A single computing task is called a “job”</a:t>
            </a:r>
          </a:p>
          <a:p>
            <a:r>
              <a:rPr lang="en-US" dirty="0"/>
              <a:t>Three main pieces of a job are the input, executable (program) and output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Executable must be runnable from the command line without any interactive input</a:t>
            </a:r>
          </a:p>
        </p:txBody>
      </p:sp>
      <p:pic>
        <p:nvPicPr>
          <p:cNvPr id="8" name="Picture 7" descr="tomato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62" y="3301489"/>
            <a:ext cx="1575136" cy="1181352"/>
          </a:xfrm>
          <a:prstGeom prst="rect">
            <a:avLst/>
          </a:prstGeom>
        </p:spPr>
      </p:pic>
      <p:pic>
        <p:nvPicPr>
          <p:cNvPr id="9" name="Picture 8" descr="pizza_d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6" y="3637709"/>
            <a:ext cx="1580511" cy="1269677"/>
          </a:xfrm>
          <a:prstGeom prst="rect">
            <a:avLst/>
          </a:prstGeom>
        </p:spPr>
      </p:pic>
      <p:pic>
        <p:nvPicPr>
          <p:cNvPr id="7" name="Picture 6" descr="moz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16" y="4482841"/>
            <a:ext cx="1588653" cy="1162006"/>
          </a:xfrm>
          <a:prstGeom prst="rect">
            <a:avLst/>
          </a:prstGeom>
        </p:spPr>
      </p:pic>
      <p:pic>
        <p:nvPicPr>
          <p:cNvPr id="10" name="Picture 9" descr="pizz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r="8012"/>
          <a:stretch/>
        </p:blipFill>
        <p:spPr>
          <a:xfrm>
            <a:off x="7154425" y="3574816"/>
            <a:ext cx="1655969" cy="1547752"/>
          </a:xfrm>
          <a:prstGeom prst="rect">
            <a:avLst/>
          </a:prstGeom>
        </p:spPr>
      </p:pic>
      <p:pic>
        <p:nvPicPr>
          <p:cNvPr id="13" name="Picture 12" descr="oven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57" y="3574816"/>
            <a:ext cx="2348318" cy="156554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3" idx="3"/>
            <a:endCxn id="10" idx="1"/>
          </p:cNvCxnSpPr>
          <p:nvPr/>
        </p:nvCxnSpPr>
        <p:spPr>
          <a:xfrm flipV="1">
            <a:off x="6640975" y="4348692"/>
            <a:ext cx="513450" cy="8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3" idx="1"/>
          </p:cNvCxnSpPr>
          <p:nvPr/>
        </p:nvCxnSpPr>
        <p:spPr>
          <a:xfrm>
            <a:off x="3501798" y="4356220"/>
            <a:ext cx="790859" cy="1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6548" y="3809599"/>
            <a:ext cx="675250" cy="539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70112" y="4127066"/>
            <a:ext cx="2231686" cy="2216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568762" y="4357589"/>
            <a:ext cx="933036" cy="54979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0819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42887" y="3433103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if some DAG components can’t be known at submit time?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20277" y="3654242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501" y="3520543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89889" y="3520543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33001" y="3520543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85251" y="3520543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482516" y="2691950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473680" y="4338635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103377" y="1845191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03377" y="5304128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4" name="Curved Right Arrow 3"/>
          <p:cNvSpPr/>
          <p:nvPr/>
        </p:nvSpPr>
        <p:spPr>
          <a:xfrm flipH="1">
            <a:off x="4431609" y="2014539"/>
            <a:ext cx="1311966" cy="2126740"/>
          </a:xfrm>
          <a:prstGeom prst="curved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5859577" y="2586952"/>
            <a:ext cx="2770073" cy="17963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If</a:t>
            </a:r>
            <a:r>
              <a:rPr lang="en-US" i="1" dirty="0"/>
              <a:t> N</a:t>
            </a:r>
            <a:r>
              <a:rPr lang="en-US" dirty="0"/>
              <a:t> can only be </a:t>
            </a:r>
            <a:r>
              <a:rPr lang="en-US"/>
              <a:t>determined as part of the work of </a:t>
            </a:r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157916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29175" y="3288516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SUBDAG</a:t>
            </a:r>
            <a:r>
              <a:rPr lang="en-US" dirty="0"/>
              <a:t> within a DAG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57395" y="6472242"/>
            <a:ext cx="707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Advanced 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Features &gt; DAG Within a DAG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06565" y="3509655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7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6177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9289" y="3375956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539" y="3375956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968804" y="2490211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59968" y="4251200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700604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159541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6735" y="2122525"/>
            <a:ext cx="3803523" cy="16312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latin typeface="Courier"/>
                <a:cs typeface="Courier"/>
              </a:rPr>
              <a:t>SUBDAG EXTERNAL B </a:t>
            </a:r>
            <a:r>
              <a:rPr lang="en-US" sz="2000" b="1" dirty="0" err="1">
                <a:latin typeface="Courier"/>
                <a:cs typeface="Courier"/>
              </a:rPr>
              <a:t>B.dag</a:t>
            </a:r>
            <a:endParaRPr lang="en-US" sz="2000" b="1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</a:t>
            </a:r>
            <a:r>
              <a:rPr lang="en-US" sz="2000" b="1" dirty="0">
                <a:latin typeface="Courier"/>
                <a:cs typeface="Courier"/>
              </a:rPr>
              <a:t>CHILD B</a:t>
            </a:r>
          </a:p>
          <a:p>
            <a:r>
              <a:rPr lang="en-US" sz="2000" b="1" dirty="0">
                <a:latin typeface="Courier"/>
                <a:cs typeface="Courier"/>
              </a:rPr>
              <a:t>PARENT B </a:t>
            </a:r>
            <a:r>
              <a:rPr lang="en-US" sz="2000" dirty="0">
                <a:latin typeface="Courier"/>
                <a:cs typeface="Courier"/>
              </a:rPr>
              <a:t>CHILD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5153" y="1619362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647" y="4450376"/>
            <a:ext cx="3471728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B1 B1.sub</a:t>
            </a:r>
          </a:p>
          <a:p>
            <a:r>
              <a:rPr lang="en-US" sz="2000" dirty="0">
                <a:latin typeface="Courier"/>
                <a:cs typeface="Courier"/>
              </a:rPr>
              <a:t>JOB B2 B2.sub</a:t>
            </a:r>
          </a:p>
          <a:p>
            <a:r>
              <a:rPr lang="mr-IN" sz="2000" dirty="0">
                <a:latin typeface="Courier"/>
                <a:cs typeface="Courier"/>
              </a:rPr>
              <a:t>…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B</a:t>
            </a:r>
            <a:r>
              <a:rPr lang="en-US" sz="2000" i="1" dirty="0">
                <a:latin typeface="Courier"/>
                <a:cs typeface="Courier"/>
              </a:rPr>
              <a:t>N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err="1">
                <a:latin typeface="Courier"/>
                <a:cs typeface="Courier"/>
              </a:rPr>
              <a:t>B</a:t>
            </a:r>
            <a:r>
              <a:rPr lang="en-US" sz="2000" i="1" dirty="0" err="1">
                <a:latin typeface="Courier"/>
                <a:cs typeface="Courier"/>
              </a:rPr>
              <a:t>N</a:t>
            </a:r>
            <a:r>
              <a:rPr lang="en-US" sz="2000" dirty="0" err="1">
                <a:latin typeface="Courier"/>
                <a:cs typeface="Courier"/>
              </a:rPr>
              <a:t>.sub</a:t>
            </a:r>
            <a:endParaRPr lang="en-US" sz="2000" dirty="0">
              <a:latin typeface="Courier"/>
              <a:cs typeface="Courie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0064" y="3947213"/>
            <a:ext cx="3484865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Courier"/>
                <a:cs typeface="Courier"/>
              </a:rPr>
              <a:t>B.dag</a:t>
            </a:r>
            <a:r>
              <a:rPr lang="en-US" sz="2800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Courier"/>
              </a:rPr>
              <a:t>(written by </a:t>
            </a:r>
            <a:r>
              <a:rPr lang="en-US" sz="2800" b="1" dirty="0">
                <a:solidFill>
                  <a:schemeClr val="accent4"/>
                </a:solidFill>
                <a:cs typeface="Courier"/>
              </a:rPr>
              <a:t>A</a:t>
            </a:r>
            <a:r>
              <a:rPr lang="en-US" sz="2800" dirty="0">
                <a:solidFill>
                  <a:srgbClr val="000000"/>
                </a:solidFill>
                <a:cs typeface="Courie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44805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/>
          </a:bodyPr>
          <a:lstStyle/>
          <a:p>
            <a:r>
              <a:rPr lang="en-US" dirty="0"/>
              <a:t>More on </a:t>
            </a:r>
            <a:r>
              <a:rPr lang="en-US" b="1" dirty="0"/>
              <a:t>SUBDAG</a:t>
            </a:r>
            <a:r>
              <a:rPr lang="en-US" dirty="0"/>
              <a:t> Behavior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602702"/>
            <a:ext cx="8558991" cy="4569498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  <a:ea typeface="Arial" charset="0"/>
                <a:cs typeface="Arial" charset="0"/>
              </a:rPr>
              <a:t>WARNING: </a:t>
            </a:r>
            <a:r>
              <a:rPr lang="en-US" dirty="0">
                <a:latin typeface="+mn-lt"/>
                <a:ea typeface="Arial" charset="0"/>
                <a:cs typeface="Arial" charset="0"/>
              </a:rPr>
              <a:t>SUBDAGs should only be used (over SPLICES) when absolutely necessary!</a:t>
            </a:r>
          </a:p>
          <a:p>
            <a:pPr lvl="1"/>
            <a:r>
              <a:rPr lang="en-US" dirty="0">
                <a:latin typeface="+mn-lt"/>
                <a:ea typeface="Arial" charset="0"/>
                <a:cs typeface="Arial" charset="0"/>
              </a:rPr>
              <a:t>Each SUBDAG EXTERNAL has it’s own </a:t>
            </a:r>
            <a:r>
              <a:rPr lang="en-US" dirty="0" err="1">
                <a:latin typeface="+mn-lt"/>
                <a:ea typeface="Arial" charset="0"/>
                <a:cs typeface="Arial" charset="0"/>
              </a:rPr>
              <a:t>DAGMan</a:t>
            </a:r>
            <a:r>
              <a:rPr lang="en-US" dirty="0">
                <a:latin typeface="+mn-lt"/>
                <a:ea typeface="Arial" charset="0"/>
                <a:cs typeface="Arial" charset="0"/>
              </a:rPr>
              <a:t> job running in the queue.</a:t>
            </a:r>
          </a:p>
          <a:p>
            <a:r>
              <a:rPr lang="en-US" dirty="0">
                <a:latin typeface="+mn-lt"/>
                <a:ea typeface="Arial" charset="0"/>
                <a:cs typeface="Arial" charset="0"/>
              </a:rPr>
              <a:t>SUBDAGs are nodes (can have PRE/POST scripts, retries, etc.)</a:t>
            </a:r>
          </a:p>
          <a:p>
            <a:r>
              <a:rPr lang="en-US" dirty="0">
                <a:latin typeface="+mn-lt"/>
                <a:ea typeface="Arial" charset="0"/>
                <a:cs typeface="Arial" charset="0"/>
              </a:rPr>
              <a:t>A SUBDAG is not submitted until prior nodes in the outer DAG have completed.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7395" y="6472242"/>
            <a:ext cx="707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Advanced 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Features &gt; DAG Within a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7713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315075" y="3144572"/>
            <a:ext cx="1314450" cy="11845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Use a </a:t>
            </a:r>
            <a:r>
              <a:rPr lang="en-US" b="1" dirty="0"/>
              <a:t>SUBDAG</a:t>
            </a:r>
            <a:r>
              <a:rPr lang="en-US" dirty="0"/>
              <a:t> to achieve Cyclic Components within a DAG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57395" y="6472242"/>
            <a:ext cx="707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Advanced </a:t>
            </a:r>
            <a:r>
              <a:rPr lang="en-US" sz="2000" dirty="0">
                <a:solidFill>
                  <a:schemeClr val="accent1"/>
                </a:solidFill>
                <a:hlinkClick r:id="rId2"/>
              </a:rPr>
              <a:t>Features &gt; DAG Within a DAG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9289" y="3361668"/>
            <a:ext cx="740604" cy="740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/>
                </a:solidFill>
              </a:rPr>
              <a:t>B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968804" y="2361619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959968" y="4929188"/>
            <a:ext cx="8836" cy="652901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600588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588180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1065" y="3851320"/>
            <a:ext cx="4399615" cy="224676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Courier"/>
                <a:cs typeface="Courier"/>
              </a:rPr>
              <a:t>SUBDAG EXTERNAL B </a:t>
            </a:r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B.dag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Courier"/>
                <a:cs typeface="Courier"/>
              </a:rPr>
              <a:t>SCRIPT POST B </a:t>
            </a:r>
            <a:r>
              <a:rPr lang="en-US" sz="2000" b="1" dirty="0" err="1">
                <a:solidFill>
                  <a:schemeClr val="tx2"/>
                </a:solidFill>
                <a:latin typeface="Courier"/>
                <a:cs typeface="Courier"/>
              </a:rPr>
              <a:t>iterateB.sh</a:t>
            </a:r>
            <a:endParaRPr lang="en-US" sz="2000" b="1" dirty="0">
              <a:solidFill>
                <a:schemeClr val="tx2"/>
              </a:solidFill>
              <a:latin typeface="Courier"/>
              <a:cs typeface="Courier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Courier"/>
                <a:cs typeface="Courier"/>
              </a:rPr>
              <a:t>RETRY B 1000</a:t>
            </a: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CHILD B</a:t>
            </a:r>
          </a:p>
          <a:p>
            <a:r>
              <a:rPr lang="en-US" sz="2000" dirty="0">
                <a:latin typeface="Courier"/>
                <a:cs typeface="Courier"/>
              </a:rPr>
              <a:t>PARENT B CHILD 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9483" y="3348157"/>
            <a:ext cx="1473480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1640" y="4302882"/>
            <a:ext cx="1628523" cy="73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400" b="1" dirty="0">
                <a:solidFill>
                  <a:schemeClr val="tx2"/>
                </a:solidFill>
                <a:cs typeface="Courier"/>
              </a:rPr>
              <a:t>POST script</a:t>
            </a:r>
          </a:p>
          <a:p>
            <a:pPr algn="ctr">
              <a:lnSpc>
                <a:spcPts val="2480"/>
              </a:lnSpc>
            </a:pPr>
            <a:r>
              <a:rPr lang="en-US" sz="2400" b="1" dirty="0">
                <a:solidFill>
                  <a:schemeClr val="tx2"/>
                </a:solidFill>
                <a:cs typeface="Courier"/>
              </a:rPr>
              <a:t>RETRY</a:t>
            </a:r>
          </a:p>
        </p:txBody>
      </p:sp>
      <p:sp>
        <p:nvSpPr>
          <p:cNvPr id="5" name="Circular Arrow 4"/>
          <p:cNvSpPr/>
          <p:nvPr/>
        </p:nvSpPr>
        <p:spPr>
          <a:xfrm rot="14894238" flipV="1">
            <a:off x="6483947" y="2470811"/>
            <a:ext cx="2618509" cy="2718682"/>
          </a:xfrm>
          <a:prstGeom prst="circularArrow">
            <a:avLst>
              <a:gd name="adj1" fmla="val 8885"/>
              <a:gd name="adj2" fmla="val 1142319"/>
              <a:gd name="adj3" fmla="val 21305827"/>
              <a:gd name="adj4" fmla="val 8417664"/>
              <a:gd name="adj5" fmla="val 10688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85739" y="1767488"/>
            <a:ext cx="5934682" cy="184724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POST script determines whether another iteration is necessary; if so, exits non-zero</a:t>
            </a:r>
          </a:p>
          <a:p>
            <a:r>
              <a:rPr lang="en-US" sz="2000" dirty="0">
                <a:latin typeface="+mn-lt"/>
              </a:rPr>
              <a:t>RETRY applies to entire SUBDAG, which may include multiple, sequential nodes</a:t>
            </a:r>
          </a:p>
        </p:txBody>
      </p:sp>
    </p:spTree>
    <p:extLst>
      <p:ext uri="{BB962C8B-B14F-4D97-AF65-F5344CB8AC3E}">
        <p14:creationId xmlns:p14="http://schemas.microsoft.com/office/powerpoint/2010/main" val="405924607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DAG-level Control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381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Pause a running DAG with hold/release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00"/>
          </a:xfrm>
        </p:spPr>
        <p:txBody>
          <a:bodyPr>
            <a:normAutofit/>
          </a:bodyPr>
          <a:lstStyle/>
          <a:p>
            <a:r>
              <a:rPr lang="en-US" dirty="0"/>
              <a:t>Hold the </a:t>
            </a:r>
            <a:r>
              <a:rPr lang="en-US" dirty="0" err="1"/>
              <a:t>DAGMan</a:t>
            </a:r>
            <a:r>
              <a:rPr lang="en-US" dirty="0"/>
              <a:t> job process:</a:t>
            </a:r>
          </a:p>
          <a:p>
            <a:pPr marL="457200" lvl="1" indent="0">
              <a:buNone/>
            </a:pPr>
            <a:r>
              <a:rPr lang="en-US" sz="3200" b="1" dirty="0" err="1">
                <a:solidFill>
                  <a:srgbClr val="CB3A46"/>
                </a:solidFill>
                <a:latin typeface="Courier"/>
                <a:cs typeface="Courier"/>
              </a:rPr>
              <a:t>condor_hold</a:t>
            </a:r>
            <a:r>
              <a:rPr lang="en-US" sz="32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3200" b="1" i="1" dirty="0" err="1">
                <a:solidFill>
                  <a:srgbClr val="CB3A46"/>
                </a:solidFill>
                <a:latin typeface="Courier"/>
                <a:cs typeface="Courier"/>
              </a:rPr>
              <a:t>dagman_jobID</a:t>
            </a:r>
            <a:endParaRPr lang="en-US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Pauses the DAG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No new node jobs submitted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Queued node jobs continue to run (including SUBDAGs), but no PRE/POST scripts</a:t>
            </a:r>
          </a:p>
          <a:p>
            <a:pPr lvl="1"/>
            <a:r>
              <a:rPr lang="en-US" dirty="0" err="1">
                <a:latin typeface="Arial" charset="0"/>
                <a:ea typeface="Arial" charset="0"/>
                <a:cs typeface="Arial" charset="0"/>
              </a:rPr>
              <a:t>DAGMan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jobs remains in the queue until released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condor_release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 or removed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8742" y="6429380"/>
            <a:ext cx="5172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Suspending a Running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0984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a DAG with a </a:t>
            </a:r>
            <a:r>
              <a:rPr lang="en-US" b="1" dirty="0"/>
              <a:t>halt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43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Create a file named </a:t>
            </a:r>
            <a:r>
              <a:rPr lang="en-US" b="1" i="1" dirty="0" err="1">
                <a:solidFill>
                  <a:srgbClr val="CB3A46"/>
                </a:solidFill>
                <a:latin typeface="Courier"/>
                <a:cs typeface="Courier"/>
              </a:rPr>
              <a:t>DAG_file</a:t>
            </a: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.halt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in the same directory as the submitted DAG file</a:t>
            </a:r>
          </a:p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Pauses the DAG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No new node jobs submitted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Queued node jobs, SUBDAGs, 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and POST scripts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continue to run, but not PRE scripts</a:t>
            </a:r>
          </a:p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DAGMan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resumes after the file is deleted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If not deleted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the DAG creates rescue DAG file and exits after all queued jobs have completed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8742" y="6157914"/>
            <a:ext cx="5172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Suspending a Running DAG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&gt; The Rescue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385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Throttle job nodes of large DAGs via DAG-level configuration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500"/>
            <a:ext cx="8229600" cy="448627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If a DAG has </a:t>
            </a:r>
            <a:r>
              <a:rPr lang="en-US" sz="3600" i="1" dirty="0">
                <a:latin typeface="Arial" charset="0"/>
                <a:ea typeface="Arial" charset="0"/>
                <a:cs typeface="Arial" charset="0"/>
              </a:rPr>
              <a:t>many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 (thousands or more) jobs, performance of the submit server and queue can be assured by limiting: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Number of jobs in the queue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Number of jobs idle (waiting to run)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Number of PRE or POST scripts running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Limits can be specified in a DAG-specific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CONFIG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file (recommended) or as arguments to </a:t>
            </a:r>
            <a:r>
              <a:rPr lang="en-US" sz="3000" dirty="0" err="1">
                <a:latin typeface="Courier" charset="0"/>
                <a:ea typeface="Courier" charset="0"/>
                <a:cs typeface="Courier" charset="0"/>
              </a:rPr>
              <a:t>condor_submit_dag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7392" y="6429380"/>
            <a:ext cx="68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Advanced Features &gt; Configuration Specific to a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3942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829175" y="3174212"/>
            <a:ext cx="3986214" cy="9198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DAG-specific throttling via a </a:t>
            </a:r>
            <a:r>
              <a:rPr lang="en-US" b="1" dirty="0"/>
              <a:t>CONFIG</a:t>
            </a:r>
            <a:r>
              <a:rPr lang="en-US" dirty="0"/>
              <a:t> file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06565" y="3395351"/>
            <a:ext cx="533708" cy="3575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2789" y="3261652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6177" y="3261652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9289" y="3261652"/>
            <a:ext cx="740604" cy="740561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71539" y="3261652"/>
            <a:ext cx="740604" cy="74056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</a:t>
            </a:r>
            <a:r>
              <a:rPr lang="en-US" sz="3200" b="1" i="1" dirty="0"/>
              <a:t>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96101" y="2433059"/>
            <a:ext cx="1572704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141524" y="2433059"/>
            <a:ext cx="827281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968804" y="2433059"/>
            <a:ext cx="6499" cy="72686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68804" y="2433059"/>
            <a:ext cx="1292417" cy="72686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96101" y="4079744"/>
            <a:ext cx="128755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141524" y="4079744"/>
            <a:ext cx="729809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959968" y="4079744"/>
            <a:ext cx="0" cy="859386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236286" y="4079744"/>
            <a:ext cx="939591" cy="8593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589665" y="1586300"/>
            <a:ext cx="740604" cy="740561"/>
          </a:xfrm>
          <a:prstGeom prst="rect">
            <a:avLst/>
          </a:prstGeom>
          <a:solidFill>
            <a:schemeClr val="accent4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9665" y="5045237"/>
            <a:ext cx="740604" cy="740561"/>
          </a:xfrm>
          <a:prstGeom prst="rect">
            <a:avLst/>
          </a:prstGeom>
          <a:solidFill>
            <a:schemeClr val="accent6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6735" y="1936783"/>
            <a:ext cx="3803523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"/>
                <a:cs typeface="Courier"/>
              </a:rPr>
              <a:t>JOB A </a:t>
            </a:r>
            <a:r>
              <a:rPr lang="en-US" sz="2000" dirty="0" err="1">
                <a:latin typeface="Courier"/>
                <a:cs typeface="Courier"/>
              </a:rPr>
              <a:t>A.sub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SPLICE B </a:t>
            </a:r>
            <a:r>
              <a:rPr lang="en-US" sz="2000" dirty="0" err="1">
                <a:latin typeface="Courier"/>
                <a:cs typeface="Courier"/>
              </a:rPr>
              <a:t>B.dag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JOB C </a:t>
            </a:r>
            <a:r>
              <a:rPr lang="en-US" sz="2000" dirty="0" err="1">
                <a:latin typeface="Courier"/>
                <a:cs typeface="Courier"/>
              </a:rPr>
              <a:t>C.sub</a:t>
            </a:r>
            <a:endParaRPr lang="en-US" sz="2000" dirty="0">
              <a:latin typeface="Courier"/>
              <a:cs typeface="Courier"/>
            </a:endParaRPr>
          </a:p>
          <a:p>
            <a:r>
              <a:rPr lang="en-US" sz="2000" dirty="0">
                <a:latin typeface="Courier"/>
                <a:cs typeface="Courier"/>
              </a:rPr>
              <a:t>PARENT A CHILD B</a:t>
            </a:r>
          </a:p>
          <a:p>
            <a:r>
              <a:rPr lang="en-US" sz="2000" dirty="0">
                <a:latin typeface="Courier"/>
                <a:cs typeface="Courier"/>
              </a:rPr>
              <a:t>PARENT B CHILD C</a:t>
            </a:r>
          </a:p>
          <a:p>
            <a:r>
              <a:rPr lang="en-US" sz="2000" b="1" dirty="0">
                <a:latin typeface="Courier"/>
                <a:cs typeface="Courier"/>
              </a:rPr>
              <a:t>CONFIG </a:t>
            </a:r>
            <a:r>
              <a:rPr lang="en-US" sz="2000" b="1" dirty="0" err="1">
                <a:latin typeface="Courier"/>
                <a:cs typeface="Courier"/>
              </a:rPr>
              <a:t>my.dag.config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152" y="1433620"/>
            <a:ext cx="1614301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ourier"/>
                <a:cs typeface="Courier"/>
              </a:rPr>
              <a:t>my.dag</a:t>
            </a:r>
            <a:endParaRPr lang="en-US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646" y="4664691"/>
            <a:ext cx="5193561" cy="132343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"/>
                <a:cs typeface="Courier"/>
              </a:rPr>
              <a:t>DAGMAN_MAX_JOBS_SUBMITTED = 1000</a:t>
            </a:r>
          </a:p>
          <a:p>
            <a:r>
              <a:rPr lang="en-US" sz="2000" b="1" dirty="0">
                <a:latin typeface="Courier"/>
                <a:cs typeface="Courier"/>
              </a:rPr>
              <a:t>DAGMAN_MAX_JOBS_IDLE = 100</a:t>
            </a:r>
          </a:p>
          <a:p>
            <a:r>
              <a:rPr lang="en-US" sz="2000" b="1" dirty="0">
                <a:latin typeface="Courier"/>
                <a:cs typeface="Courier"/>
              </a:rPr>
              <a:t>DAGMAN_MAX_PRE_SCRIPTS = 4</a:t>
            </a:r>
          </a:p>
          <a:p>
            <a:r>
              <a:rPr lang="en-US" sz="2000" b="1" dirty="0">
                <a:latin typeface="Courier"/>
                <a:cs typeface="Courier"/>
              </a:rPr>
              <a:t>DAGMAN_MAX_POST_SCRIPTS = 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0064" y="4161528"/>
            <a:ext cx="3200945" cy="523220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ourier"/>
                <a:cs typeface="Courier"/>
              </a:rPr>
              <a:t>my.dag.config</a:t>
            </a:r>
            <a:endParaRPr lang="en-US" sz="2800" b="1" dirty="0">
              <a:latin typeface="Courier"/>
              <a:cs typeface="Courier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57392" y="6429380"/>
            <a:ext cx="68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&gt; Advanced Features &gt; Configuration Specific to a DAG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4926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92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3582" cy="4525963"/>
          </a:xfrm>
        </p:spPr>
        <p:txBody>
          <a:bodyPr/>
          <a:lstStyle/>
          <a:p>
            <a:r>
              <a:rPr lang="en-US" dirty="0"/>
              <a:t>For our example, we will be using an imaginary program called “</a:t>
            </a:r>
            <a:r>
              <a:rPr lang="en-US" dirty="0" err="1"/>
              <a:t>compare_states</a:t>
            </a:r>
            <a:r>
              <a:rPr lang="en-US" dirty="0"/>
              <a:t>”, which compares two data files and produces a single output file.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80719" y="3841928"/>
            <a:ext cx="7154426" cy="2284235"/>
            <a:chOff x="980719" y="3841928"/>
            <a:chExt cx="7154426" cy="2284235"/>
          </a:xfrm>
        </p:grpSpPr>
        <p:sp>
          <p:nvSpPr>
            <p:cNvPr id="4" name="Rectangle 3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Courier"/>
                  <a:cs typeface="Courier"/>
                </a:rPr>
                <a:t>wi.dat</a:t>
              </a:r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urier"/>
                  <a:cs typeface="Courier"/>
                </a:rPr>
                <a:t>compare_</a:t>
              </a:r>
            </a:p>
            <a:p>
              <a:pPr algn="ctr"/>
              <a:r>
                <a:rPr lang="en-US" dirty="0">
                  <a:latin typeface="Courier"/>
                  <a:cs typeface="Courier"/>
                </a:rPr>
                <a:t>states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Courier"/>
                  <a:cs typeface="Courier"/>
                </a:rPr>
                <a:t>us.dat</a:t>
              </a:r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Courier"/>
                  <a:cs typeface="Courier"/>
                </a:rPr>
                <a:t>wi.dat.out</a:t>
              </a:r>
              <a:endParaRPr lang="en-US" sz="1600" dirty="0">
                <a:latin typeface="Courier"/>
                <a:cs typeface="Courier"/>
              </a:endParaRPr>
            </a:p>
          </p:txBody>
        </p:sp>
        <p:cxnSp>
          <p:nvCxnSpPr>
            <p:cNvPr id="8" name="Straight Arrow Connector 7"/>
            <p:cNvCxnSpPr>
              <a:stCxn id="6" idx="3"/>
              <a:endCxn id="5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5" idx="3"/>
              <a:endCxn id="7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3"/>
              <a:endCxn id="5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640919" y="5844271"/>
            <a:ext cx="6045881" cy="36933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wi.dat.out</a:t>
            </a:r>
            <a:endParaRPr lang="en-US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8343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Features:</a:t>
            </a:r>
            <a:br>
              <a:rPr lang="en-US" dirty="0"/>
            </a:br>
            <a:r>
              <a:rPr lang="en-US" dirty="0"/>
              <a:t>Node-Level Controls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6129330"/>
            <a:ext cx="6657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Features &gt; Setting Priorities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Applications &gt; The DAG Input File &gt; PRE_SKIP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928813"/>
            <a:ext cx="8558991" cy="4114800"/>
          </a:xfrm>
        </p:spPr>
        <p:txBody>
          <a:bodyPr>
            <a:normAutofit/>
          </a:bodyPr>
          <a:lstStyle/>
          <a:p>
            <a:r>
              <a:rPr lang="en-US" sz="2800" dirty="0"/>
              <a:t>Set the </a:t>
            </a:r>
            <a:r>
              <a:rPr lang="en-US" sz="2800" b="1" dirty="0"/>
              <a:t>PRIORITY</a:t>
            </a:r>
            <a:r>
              <a:rPr lang="en-US" sz="2800" dirty="0"/>
              <a:t> of JOB nodes with: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PRIORITY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priority_value</a:t>
            </a:r>
            <a:endParaRPr lang="en-US" sz="2400" b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3"/>
            <a:endParaRPr lang="en-US" sz="1600" dirty="0">
              <a:latin typeface="+mn-lt"/>
              <a:ea typeface="Courier" charset="0"/>
              <a:cs typeface="Courier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Use a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PRE_SKIP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to skip a node and mark it as successful, if the PRE script exits with a specific exit code: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PRE_SKIP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exit_code</a:t>
            </a:r>
            <a:endParaRPr lang="en-US" sz="2400" b="1" i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380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Features:</a:t>
            </a:r>
            <a:br>
              <a:rPr lang="en-US" dirty="0"/>
            </a:br>
            <a:r>
              <a:rPr lang="en-US" dirty="0"/>
              <a:t>Modular Control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71675" y="5800727"/>
            <a:ext cx="6657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The DAG Input File &gt; JOB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Applications &gt; Advanced Features &gt; INCLUDE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4"/>
              </a:rPr>
              <a:t>DAGMan Applications &gt; Advanced &gt; Throttling by Category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1739" y="1785938"/>
            <a:ext cx="8558991" cy="4257675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Append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NOOP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to a JOB definition so that its JOB process isn’t run by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DAGMan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Test DAG structure without running jobs (node-level)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Simplify combinatorial PARENT-CHILD statements (modular)</a:t>
            </a:r>
          </a:p>
          <a:p>
            <a:pPr lvl="2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Communicate DAG features separately with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INCLUDE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e.g. separate file for JOB nodes and for VARS definitions, as part of the same DAG</a:t>
            </a:r>
          </a:p>
          <a:p>
            <a:pPr lvl="2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Define a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CATEGORY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to throttle only a specific subset of jobs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  <a:p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0005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36" y="274638"/>
            <a:ext cx="858262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</a:t>
            </a:r>
            <a:r>
              <a:rPr lang="en-US" dirty="0" err="1"/>
              <a:t>DAGMan</a:t>
            </a:r>
            <a:r>
              <a:rPr lang="en-US" dirty="0"/>
              <a:t> Features:</a:t>
            </a:r>
            <a:br>
              <a:rPr lang="en-US" dirty="0"/>
            </a:br>
            <a:r>
              <a:rPr lang="en-US" dirty="0"/>
              <a:t>DAG-Level Controls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7467" y="1728781"/>
            <a:ext cx="8558991" cy="41148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Replace the </a:t>
            </a:r>
            <a:r>
              <a:rPr lang="en-US" sz="2800" b="1" i="1" dirty="0" err="1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with </a:t>
            </a:r>
            <a:r>
              <a:rPr lang="en-US" sz="2800" b="1" dirty="0">
                <a:solidFill>
                  <a:srgbClr val="C00000"/>
                </a:solidFill>
                <a:latin typeface="Courier" charset="0"/>
                <a:ea typeface="Courier" charset="0"/>
                <a:cs typeface="Courier" charset="0"/>
              </a:rPr>
              <a:t>ALL_NODES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to apply a DAG feature to all nodes of the DAG</a:t>
            </a:r>
          </a:p>
          <a:p>
            <a:pPr lvl="2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Abort the entire DAG if a specific node exits with a specific exit code: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ABORT-DAG-ON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exit_code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lvl="2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Define a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FINAL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node that will always run, even in the event of DAG failure (to clean up, perhaps).</a:t>
            </a:r>
            <a:endParaRPr lang="en-US" sz="2800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FINAL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node_name</a:t>
            </a:r>
            <a:r>
              <a:rPr lang="en-US" sz="2400" b="1" dirty="0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b="1" i="1" dirty="0" err="1">
                <a:solidFill>
                  <a:srgbClr val="D3063E"/>
                </a:solidFill>
                <a:latin typeface="Courier" charset="0"/>
                <a:ea typeface="Courier" charset="0"/>
                <a:cs typeface="Courier" charset="0"/>
              </a:rPr>
              <a:t>submit_file</a:t>
            </a:r>
            <a:endParaRPr lang="en-US" sz="2400" b="1" dirty="0">
              <a:solidFill>
                <a:srgbClr val="D3063E"/>
              </a:solidFill>
              <a:latin typeface="Courier" charset="0"/>
              <a:ea typeface="Courier" charset="0"/>
              <a:cs typeface="Courier" charset="0"/>
            </a:endParaRPr>
          </a:p>
          <a:p>
            <a:endParaRPr lang="en-US" sz="2800" dirty="0">
              <a:latin typeface="+mn-lt"/>
              <a:ea typeface="Courier" charset="0"/>
              <a:cs typeface="Courie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1675" y="5857879"/>
            <a:ext cx="6657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2"/>
              </a:rPr>
              <a:t>DAGMan Applications &gt; Advanced &gt; ALL_NODES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3"/>
              </a:rPr>
              <a:t>DAGMan Applications &gt; Advanced &gt; Stopping the Entire DAG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  <a:hlinkClick r:id="rId4"/>
              </a:rPr>
              <a:t>DAGMan Applications &gt; Advanced &gt; FINAL Node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Transfer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4642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about files? Can use a shared file system, chirp, or file transfer mechanism.</a:t>
            </a:r>
          </a:p>
          <a:p>
            <a:r>
              <a:rPr lang="en-US" dirty="0"/>
              <a:t>Our example will use HTCondor’s file transfer :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515" y="2946627"/>
            <a:ext cx="3144158" cy="1636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Submit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146" y="2946628"/>
            <a:ext cx="3097692" cy="1636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Execute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5574" y="4582957"/>
            <a:ext cx="3686254" cy="15670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urier"/>
                <a:cs typeface="Courier"/>
              </a:rPr>
              <a:t>(</a:t>
            </a:r>
            <a:r>
              <a:rPr lang="en-US" sz="2400" dirty="0" err="1">
                <a:latin typeface="Courier"/>
                <a:cs typeface="Courier"/>
              </a:rPr>
              <a:t>submit_dir</a:t>
            </a:r>
            <a:r>
              <a:rPr lang="en-US" sz="2400" dirty="0">
                <a:latin typeface="Courier"/>
                <a:cs typeface="Courier"/>
              </a:rPr>
              <a:t>)/</a:t>
            </a:r>
          </a:p>
          <a:p>
            <a:r>
              <a:rPr lang="en-US" sz="2400" dirty="0">
                <a:latin typeface="Courier"/>
                <a:cs typeface="Courier"/>
              </a:rPr>
              <a:t>	input files </a:t>
            </a:r>
          </a:p>
          <a:p>
            <a:r>
              <a:rPr lang="en-US" sz="2400" dirty="0">
                <a:latin typeface="Courier"/>
                <a:cs typeface="Courier"/>
              </a:rPr>
              <a:t>	executable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8205" y="4611304"/>
            <a:ext cx="3097692" cy="156708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urier"/>
                <a:cs typeface="Courier"/>
              </a:rPr>
              <a:t>(</a:t>
            </a:r>
            <a:r>
              <a:rPr lang="en-US" sz="2400" dirty="0" err="1">
                <a:latin typeface="Courier"/>
                <a:cs typeface="Courier"/>
              </a:rPr>
              <a:t>execute_dir</a:t>
            </a:r>
            <a:r>
              <a:rPr lang="en-US" sz="2400" dirty="0">
                <a:latin typeface="Courier"/>
                <a:cs typeface="Courier"/>
              </a:rPr>
              <a:t>)/</a:t>
            </a:r>
          </a:p>
          <a:p>
            <a:r>
              <a:rPr lang="en-US" sz="2400" dirty="0">
                <a:latin typeface="Courier"/>
                <a:cs typeface="Courier"/>
              </a:rPr>
              <a:t>	output files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914588" y="3854824"/>
            <a:ext cx="110564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925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>
            <a:off x="248194" y="3597389"/>
            <a:ext cx="2050869" cy="1626988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Submit file: communicates everything about your job(s) to </a:t>
            </a:r>
            <a:r>
              <a:rPr lang="en-US" dirty="0" err="1"/>
              <a:t>HTCondor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90086" y="3379831"/>
            <a:ext cx="2536993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urier"/>
                <a:cs typeface="Courier"/>
              </a:rPr>
              <a:t>executable = </a:t>
            </a:r>
            <a:r>
              <a:rPr lang="en-US" sz="800" dirty="0" err="1">
                <a:latin typeface="Courier"/>
                <a:cs typeface="Courier"/>
              </a:rPr>
              <a:t>compare_states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arguments = </a:t>
            </a:r>
            <a:r>
              <a:rPr lang="en-US" sz="800" dirty="0" err="1">
                <a:latin typeface="Courier"/>
                <a:cs typeface="Courier"/>
              </a:rPr>
              <a:t>wi.dat</a:t>
            </a:r>
            <a:r>
              <a:rPr lang="en-US" sz="800" dirty="0">
                <a:latin typeface="Courier"/>
                <a:cs typeface="Courier"/>
              </a:rPr>
              <a:t> </a:t>
            </a:r>
            <a:r>
              <a:rPr lang="en-US" sz="800" dirty="0" err="1">
                <a:latin typeface="Courier"/>
                <a:cs typeface="Courier"/>
              </a:rPr>
              <a:t>us.dat</a:t>
            </a:r>
            <a:r>
              <a:rPr lang="en-US" sz="800" dirty="0">
                <a:latin typeface="Courier"/>
                <a:cs typeface="Courier"/>
              </a:rPr>
              <a:t> </a:t>
            </a:r>
            <a:r>
              <a:rPr lang="en-US" sz="800" dirty="0" err="1">
                <a:latin typeface="Courier"/>
                <a:cs typeface="Courier"/>
              </a:rPr>
              <a:t>wi.dat.out</a:t>
            </a:r>
            <a:endParaRPr lang="en-US" sz="800" dirty="0">
              <a:latin typeface="Courier"/>
              <a:cs typeface="Courier"/>
            </a:endParaRP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 err="1">
                <a:latin typeface="Courier"/>
                <a:cs typeface="Courier"/>
              </a:rPr>
              <a:t>should_transfer_files</a:t>
            </a:r>
            <a:r>
              <a:rPr lang="en-US" sz="800" dirty="0">
                <a:latin typeface="Courier"/>
                <a:cs typeface="Courier"/>
              </a:rPr>
              <a:t> = YES</a:t>
            </a:r>
          </a:p>
          <a:p>
            <a:r>
              <a:rPr lang="en-US" sz="800" dirty="0" err="1">
                <a:latin typeface="Courier"/>
                <a:cs typeface="Courier"/>
              </a:rPr>
              <a:t>transfer_input_files</a:t>
            </a:r>
            <a:r>
              <a:rPr lang="en-US" sz="800" dirty="0">
                <a:latin typeface="Courier"/>
                <a:cs typeface="Courier"/>
              </a:rPr>
              <a:t> = </a:t>
            </a:r>
            <a:r>
              <a:rPr lang="en-US" sz="800" dirty="0" err="1">
                <a:latin typeface="Courier"/>
                <a:cs typeface="Courier"/>
              </a:rPr>
              <a:t>us.dat</a:t>
            </a:r>
            <a:r>
              <a:rPr lang="en-US" sz="800" dirty="0">
                <a:latin typeface="Courier"/>
                <a:cs typeface="Courier"/>
              </a:rPr>
              <a:t>, </a:t>
            </a:r>
            <a:r>
              <a:rPr lang="en-US" sz="800" dirty="0" err="1">
                <a:latin typeface="Courier"/>
                <a:cs typeface="Courier"/>
              </a:rPr>
              <a:t>wi.dat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 err="1">
                <a:latin typeface="Courier"/>
                <a:cs typeface="Courier"/>
              </a:rPr>
              <a:t>when_to_transfer_output</a:t>
            </a:r>
            <a:r>
              <a:rPr lang="en-US" sz="800" dirty="0">
                <a:latin typeface="Courier"/>
                <a:cs typeface="Courier"/>
              </a:rPr>
              <a:t> = ON_EXIT</a:t>
            </a: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log = </a:t>
            </a:r>
            <a:r>
              <a:rPr lang="en-US" sz="800" dirty="0" err="1">
                <a:latin typeface="Courier"/>
                <a:cs typeface="Courier"/>
              </a:rPr>
              <a:t>job.log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output = </a:t>
            </a:r>
            <a:r>
              <a:rPr lang="en-US" sz="800" dirty="0" err="1">
                <a:latin typeface="Courier"/>
                <a:cs typeface="Courier"/>
              </a:rPr>
              <a:t>job.out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error = </a:t>
            </a:r>
            <a:r>
              <a:rPr lang="en-US" sz="800" dirty="0" err="1">
                <a:latin typeface="Courier"/>
                <a:cs typeface="Courier"/>
              </a:rPr>
              <a:t>job.err</a:t>
            </a:r>
            <a:endParaRPr lang="en-US" sz="800" dirty="0">
              <a:latin typeface="Courier"/>
              <a:cs typeface="Courier"/>
            </a:endParaRP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 err="1">
                <a:latin typeface="Courier"/>
                <a:cs typeface="Courier"/>
              </a:rPr>
              <a:t>request_cpus</a:t>
            </a:r>
            <a:r>
              <a:rPr lang="en-US" sz="800" dirty="0">
                <a:latin typeface="Courier"/>
                <a:cs typeface="Courier"/>
              </a:rPr>
              <a:t> = 1</a:t>
            </a:r>
          </a:p>
          <a:p>
            <a:r>
              <a:rPr lang="en-US" sz="800" dirty="0" err="1">
                <a:latin typeface="Courier"/>
                <a:cs typeface="Courier"/>
              </a:rPr>
              <a:t>request_disk</a:t>
            </a:r>
            <a:r>
              <a:rPr lang="en-US" sz="800" dirty="0">
                <a:latin typeface="Courier"/>
                <a:cs typeface="Courier"/>
              </a:rPr>
              <a:t> = 20MB</a:t>
            </a:r>
          </a:p>
          <a:p>
            <a:r>
              <a:rPr lang="en-US" sz="800" dirty="0" err="1">
                <a:latin typeface="Courier"/>
                <a:cs typeface="Courier"/>
              </a:rPr>
              <a:t>request_memory</a:t>
            </a:r>
            <a:r>
              <a:rPr lang="en-US" sz="800" dirty="0">
                <a:latin typeface="Courier"/>
                <a:cs typeface="Courier"/>
              </a:rPr>
              <a:t> = 20MB</a:t>
            </a: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queue 1</a:t>
            </a:r>
          </a:p>
        </p:txBody>
      </p:sp>
      <p:pic>
        <p:nvPicPr>
          <p:cNvPr id="13" name="Picture 12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90" y="4081652"/>
            <a:ext cx="2707697" cy="63997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2" idx="3"/>
            <a:endCxn id="13" idx="1"/>
          </p:cNvCxnSpPr>
          <p:nvPr/>
        </p:nvCxnSpPr>
        <p:spPr>
          <a:xfrm flipV="1">
            <a:off x="5627079" y="4401639"/>
            <a:ext cx="576411" cy="92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35728" y="4112773"/>
            <a:ext cx="1314370" cy="569446"/>
            <a:chOff x="980719" y="3841928"/>
            <a:chExt cx="7154426" cy="2284235"/>
          </a:xfrm>
        </p:grpSpPr>
        <p:sp>
          <p:nvSpPr>
            <p:cNvPr id="18" name="Rectangle 17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ourier"/>
                <a:cs typeface="Courier"/>
              </a:endParaRPr>
            </a:p>
          </p:txBody>
        </p:sp>
        <p:cxnSp>
          <p:nvCxnSpPr>
            <p:cNvPr id="22" name="Straight Arrow Connector 21"/>
            <p:cNvCxnSpPr>
              <a:stCxn id="20" idx="3"/>
              <a:endCxn id="19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9" idx="3"/>
              <a:endCxn id="21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3"/>
              <a:endCxn id="19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>
            <a:stCxn id="25" idx="2"/>
            <a:endCxn id="12" idx="1"/>
          </p:cNvCxnSpPr>
          <p:nvPr/>
        </p:nvCxnSpPr>
        <p:spPr>
          <a:xfrm>
            <a:off x="2297354" y="4410883"/>
            <a:ext cx="7927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34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65235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08531"/>
            <a:ext cx="9144000" cy="914400"/>
          </a:xfrm>
        </p:spPr>
        <p:txBody>
          <a:bodyPr/>
          <a:lstStyle/>
          <a:p>
            <a:r>
              <a:rPr lang="en-US" dirty="0"/>
              <a:t>University of Wisconsin-Madison</a:t>
            </a:r>
            <a:br>
              <a:rPr lang="en-US" dirty="0"/>
            </a:br>
            <a:r>
              <a:rPr lang="en-US" dirty="0"/>
              <a:t>Center for High Throughput 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EA8F7-7EF2-4873-AE0C-05C5D1654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6" y="2592333"/>
            <a:ext cx="5064369" cy="33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56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9200" y="1600200"/>
            <a:ext cx="3182830" cy="505745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List your executable and any arguments it takes.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Arguments are  any options passed to the executable from the command line.</a:t>
            </a:r>
          </a:p>
        </p:txBody>
      </p:sp>
      <p:sp>
        <p:nvSpPr>
          <p:cNvPr id="7" name="Rectangle 6"/>
          <p:cNvSpPr/>
          <p:nvPr/>
        </p:nvSpPr>
        <p:spPr>
          <a:xfrm>
            <a:off x="6570611" y="2999184"/>
            <a:ext cx="1390694" cy="13181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urier"/>
                <a:cs typeface="Courier"/>
              </a:rPr>
              <a:t>compare_</a:t>
            </a:r>
          </a:p>
          <a:p>
            <a:pPr algn="ctr"/>
            <a:r>
              <a:rPr lang="en-US" dirty="0">
                <a:latin typeface="Courier"/>
                <a:cs typeface="Courier"/>
              </a:rPr>
              <a:t>states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9200" y="6156663"/>
            <a:ext cx="3323783" cy="24622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0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sz="1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</a:t>
            </a:r>
            <a:r>
              <a:rPr lang="en-US" sz="1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</a:t>
            </a:r>
            <a:r>
              <a:rPr lang="en-US" sz="1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wi.dat.out</a:t>
            </a:r>
            <a:endParaRPr lang="en-US" sz="10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executable = </a:t>
            </a:r>
            <a:r>
              <a:rPr lang="en-US" b="1" dirty="0" err="1">
                <a:latin typeface="Courier"/>
                <a:cs typeface="Courier"/>
              </a:rPr>
              <a:t>compare_states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arguments =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780994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52160" y="1600200"/>
            <a:ext cx="2834640" cy="5072610"/>
          </a:xfrm>
        </p:spPr>
        <p:txBody>
          <a:bodyPr/>
          <a:lstStyle/>
          <a:p>
            <a:r>
              <a:rPr lang="en-US" dirty="0"/>
              <a:t>Indicate your input files.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68569" y="3910188"/>
            <a:ext cx="1019902" cy="96054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8569" y="5144111"/>
            <a:ext cx="1027604" cy="1050312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should_transfer_files</a:t>
            </a:r>
            <a:r>
              <a:rPr lang="en-US" b="1" dirty="0">
                <a:latin typeface="Courier"/>
                <a:cs typeface="Courier"/>
              </a:rPr>
              <a:t> = YES</a:t>
            </a:r>
          </a:p>
          <a:p>
            <a:r>
              <a:rPr lang="en-US" b="1" dirty="0" err="1">
                <a:latin typeface="Courier"/>
                <a:cs typeface="Courier"/>
              </a:rPr>
              <a:t>transfer_input_files</a:t>
            </a:r>
            <a:r>
              <a:rPr lang="en-US" b="1" dirty="0">
                <a:latin typeface="Courier"/>
                <a:cs typeface="Courier"/>
              </a:rPr>
              <a:t> =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,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923396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20004" y="1600200"/>
            <a:ext cx="3151164" cy="5072610"/>
          </a:xfrm>
        </p:spPr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will transfer back all new and changed files (usually output) from the job.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47021" y="5391327"/>
            <a:ext cx="1688124" cy="934329"/>
          </a:xfrm>
          <a:prstGeom prst="rect">
            <a:avLst/>
          </a:prstGeom>
          <a:solidFill>
            <a:schemeClr val="accent6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wi.dat.out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when_to_transfer_output</a:t>
            </a:r>
            <a:r>
              <a:rPr lang="en-US" b="1" dirty="0">
                <a:latin typeface="Courier"/>
                <a:cs typeface="Courier"/>
              </a:rPr>
              <a:t> = ON_EXIT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232218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4314" y="1600200"/>
            <a:ext cx="2802485" cy="507261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urier"/>
                <a:cs typeface="Courier"/>
              </a:rPr>
              <a:t>log</a:t>
            </a:r>
            <a:r>
              <a:rPr lang="en-US" sz="2800" dirty="0"/>
              <a:t>: file created by </a:t>
            </a:r>
            <a:r>
              <a:rPr lang="en-US" sz="2800" dirty="0" err="1"/>
              <a:t>HTCondor</a:t>
            </a:r>
            <a:r>
              <a:rPr lang="en-US" sz="2800" dirty="0"/>
              <a:t> to track job progress</a:t>
            </a:r>
          </a:p>
          <a:p>
            <a:r>
              <a:rPr lang="en-US" sz="2800" dirty="0">
                <a:latin typeface="Courier"/>
                <a:cs typeface="Courier"/>
              </a:rPr>
              <a:t>output/error</a:t>
            </a:r>
            <a:r>
              <a:rPr lang="en-US" sz="2800" dirty="0"/>
              <a:t>: captures </a:t>
            </a:r>
            <a:r>
              <a:rPr lang="en-US" sz="2800" dirty="0" err="1"/>
              <a:t>stdout</a:t>
            </a:r>
            <a:r>
              <a:rPr lang="en-US" sz="2800" dirty="0"/>
              <a:t> and </a:t>
            </a:r>
            <a:r>
              <a:rPr lang="en-US" sz="2800" dirty="0" err="1"/>
              <a:t>stderr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log = 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output = </a:t>
            </a:r>
            <a:r>
              <a:rPr lang="en-US" b="1" dirty="0" err="1">
                <a:latin typeface="Courier"/>
                <a:cs typeface="Courier"/>
              </a:rPr>
              <a:t>job.out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error = </a:t>
            </a:r>
            <a:r>
              <a:rPr lang="en-US" b="1" dirty="0" err="1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97016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468" y="1600200"/>
            <a:ext cx="2770331" cy="48941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Request the appropriate resources for your job to run.</a:t>
            </a:r>
          </a:p>
          <a:p>
            <a:r>
              <a:rPr lang="en-US" dirty="0">
                <a:latin typeface="Courier"/>
                <a:cs typeface="Courier"/>
              </a:rPr>
              <a:t>queue</a:t>
            </a:r>
            <a:r>
              <a:rPr lang="en-US" dirty="0"/>
              <a:t>: keyword indicating “create a job.”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237" y="1902721"/>
            <a:ext cx="5398763" cy="45243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request_cpus</a:t>
            </a:r>
            <a:r>
              <a:rPr lang="en-US" b="1" dirty="0">
                <a:latin typeface="Courier"/>
                <a:cs typeface="Courier"/>
              </a:rPr>
              <a:t> = 1</a:t>
            </a:r>
          </a:p>
          <a:p>
            <a:r>
              <a:rPr lang="en-US" b="1" dirty="0" err="1">
                <a:latin typeface="Courier"/>
                <a:cs typeface="Courier"/>
              </a:rPr>
              <a:t>request_disk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r>
              <a:rPr lang="en-US" b="1" dirty="0" err="1">
                <a:latin typeface="Courier"/>
                <a:cs typeface="Courier"/>
              </a:rPr>
              <a:t>request_memory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237" y="1519344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83505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and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90800"/>
          </a:xfrm>
        </p:spPr>
        <p:txBody>
          <a:bodyPr>
            <a:normAutofit/>
          </a:bodyPr>
          <a:lstStyle/>
          <a:p>
            <a:r>
              <a:rPr lang="en-US" dirty="0"/>
              <a:t>To submit a job/jobs: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condor_submit</a:t>
            </a:r>
            <a:r>
              <a:rPr lang="en-US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b="1" i="1" dirty="0" err="1">
                <a:solidFill>
                  <a:srgbClr val="CB3A46"/>
                </a:solidFill>
                <a:latin typeface="Courier"/>
                <a:cs typeface="Courier"/>
              </a:rPr>
              <a:t>submit_file_name</a:t>
            </a:r>
            <a:endParaRPr lang="en-US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dirty="0"/>
              <a:t>To monitor submitted jobs, use: 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condor_q</a:t>
            </a:r>
            <a:endParaRPr lang="en-US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4006066"/>
            <a:ext cx="845669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condor_submit</a:t>
            </a:r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job.submit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Submitting job(s).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job(s) submitted to cluster 128.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4860363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de-DE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de-DE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 @ 05/01/17 10:35:54</a:t>
            </a:r>
          </a:p>
          <a:p>
            <a:r>
              <a:rPr lang="de-DE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OWNER  BATCH_NAME             SUBMITTED   DONE   RUN    IDLE  TOTAL JOB_IDS</a:t>
            </a:r>
          </a:p>
          <a:p>
            <a:r>
              <a:rPr lang="sk-SK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  CMD: compare_states   5/9  11:05      _      _      1      1 128.0</a:t>
            </a:r>
          </a:p>
          <a:p>
            <a:endParaRPr lang="sk-SK" sz="1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k-SK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jobs; 0 completed, 0 removed, 1 idle, 0 running, 0 held, 0 suspended</a:t>
            </a:r>
            <a:endParaRPr lang="en-US" sz="1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6465" y="6254484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condor_submit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condor_q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32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310"/>
          </a:xfrm>
        </p:spPr>
        <p:txBody>
          <a:bodyPr>
            <a:normAutofit/>
          </a:bodyPr>
          <a:lstStyle/>
          <a:p>
            <a:r>
              <a:rPr lang="en-US" dirty="0"/>
              <a:t>By default </a:t>
            </a:r>
            <a:r>
              <a:rPr lang="en-US" b="1" dirty="0" err="1">
                <a:latin typeface="Courier"/>
                <a:cs typeface="Courier"/>
              </a:rPr>
              <a:t>condor_q</a:t>
            </a:r>
            <a:r>
              <a:rPr lang="en-US" dirty="0"/>
              <a:t> shows:</a:t>
            </a:r>
          </a:p>
          <a:p>
            <a:pPr lvl="1"/>
            <a:r>
              <a:rPr lang="en-US" dirty="0"/>
              <a:t>user’s job only (as of 8.6)</a:t>
            </a:r>
          </a:p>
          <a:p>
            <a:pPr lvl="1"/>
            <a:r>
              <a:rPr lang="en-US" dirty="0"/>
              <a:t>jobs summarized in “batches” (as of 8.6)</a:t>
            </a:r>
          </a:p>
          <a:p>
            <a:r>
              <a:rPr lang="en-US" dirty="0"/>
              <a:t>Constrain with username,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dirty="0">
                <a:solidFill>
                  <a:srgbClr val="CB3A46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or full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dirty="0">
                <a:solidFill>
                  <a:srgbClr val="000000"/>
                </a:solidFill>
              </a:rPr>
              <a:t>, which will be denoted          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[U/C/J]</a:t>
            </a:r>
            <a:r>
              <a:rPr lang="en-US" dirty="0">
                <a:solidFill>
                  <a:srgbClr val="000000"/>
                </a:solidFill>
                <a:cs typeface="Arial"/>
              </a:rPr>
              <a:t> in the following slides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831825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de-DE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de-DE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 @ 05/01/17 10:35:54</a:t>
            </a:r>
          </a:p>
          <a:p>
            <a:r>
              <a:rPr lang="de-DE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OWNER  BATCH_NAME             SUBMITTED   DONE   RUN    IDLE  TOTAL JOB_IDS</a:t>
            </a:r>
          </a:p>
          <a:p>
            <a:r>
              <a:rPr lang="sk-SK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  CMD: compare_states   5/9  11:05      _      _      1      1 128.0</a:t>
            </a:r>
          </a:p>
          <a:p>
            <a:endParaRPr lang="sk-SK" sz="1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k-SK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jobs; 0 completed, 0 removed, 1 idle, 0 running, 0 held, 0 suspended</a:t>
            </a:r>
            <a:endParaRPr lang="en-US" sz="1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7210" y="620234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 err="1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sz="2400" dirty="0">
                <a:solidFill>
                  <a:srgbClr val="CB3A46"/>
                </a:solidFill>
              </a:rPr>
              <a:t> .</a:t>
            </a:r>
            <a:r>
              <a:rPr lang="en-US" sz="2400" dirty="0" err="1">
                <a:solidFill>
                  <a:srgbClr val="CB3A46"/>
                </a:solidFill>
                <a:latin typeface="Courier"/>
                <a:cs typeface="Courier"/>
              </a:rPr>
              <a:t>ProcId</a:t>
            </a:r>
            <a:endParaRPr lang="en-US" sz="2400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44799" y="5635837"/>
            <a:ext cx="0" cy="707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722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8125"/>
          </a:xfrm>
        </p:spPr>
        <p:txBody>
          <a:bodyPr/>
          <a:lstStyle/>
          <a:p>
            <a:r>
              <a:rPr lang="en-US" dirty="0"/>
              <a:t>To see individual job information, use: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</a:t>
            </a:r>
            <a:r>
              <a:rPr lang="en-US" b="1" dirty="0" err="1">
                <a:latin typeface="Courier"/>
                <a:cs typeface="Courier"/>
              </a:rPr>
              <a:t>condor_q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solidFill>
                  <a:srgbClr val="CB3A46"/>
                </a:solidFill>
                <a:latin typeface="Courier"/>
                <a:cs typeface="Courier"/>
              </a:rPr>
              <a:t>-</a:t>
            </a: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will use the </a:t>
            </a:r>
            <a:r>
              <a:rPr lang="en-US" dirty="0">
                <a:latin typeface="Courier"/>
                <a:cs typeface="Courier"/>
              </a:rPr>
              <a:t>-</a:t>
            </a:r>
            <a:r>
              <a:rPr lang="en-US" dirty="0" err="1">
                <a:latin typeface="Courier"/>
                <a:cs typeface="Courier"/>
              </a:rPr>
              <a:t>nobatch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/>
              <a:t>option in the following slides to see extra detail about what is happening with a job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220" y="3008751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5/9  11:09   0+00:00:00 I  0    0.0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</a:t>
            </a:r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jobs; 0 completed, 0 removed, 1 idle, 0 running, 0 held, 0 suspended</a:t>
            </a:r>
          </a:p>
        </p:txBody>
      </p:sp>
    </p:spTree>
    <p:extLst>
      <p:ext uri="{BB962C8B-B14F-4D97-AF65-F5344CB8AC3E}">
        <p14:creationId xmlns:p14="http://schemas.microsoft.com/office/powerpoint/2010/main" val="3297935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Idle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  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  </a:t>
            </a:r>
            <a:r>
              <a:rPr lang="en-US" b="1" dirty="0" err="1">
                <a:latin typeface="Courier"/>
                <a:cs typeface="Courier"/>
              </a:rPr>
              <a:t>job.out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  </a:t>
            </a:r>
            <a:r>
              <a:rPr lang="en-US" b="1" dirty="0" err="1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5550" y="1650048"/>
            <a:ext cx="8456699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5/9  11:09   0+00:00:00 I  0    0.0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</a:t>
            </a:r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jobs; 0 completed, 0 removed, 1 idle, 0 running, 0 held, 0 suspended</a:t>
            </a:r>
          </a:p>
        </p:txBody>
      </p:sp>
      <p:sp>
        <p:nvSpPr>
          <p:cNvPr id="55" name="Oval 54"/>
          <p:cNvSpPr/>
          <p:nvPr/>
        </p:nvSpPr>
        <p:spPr>
          <a:xfrm>
            <a:off x="4713327" y="2153761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346751" y="2499061"/>
            <a:ext cx="763340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Submit Node</a:t>
            </a:r>
          </a:p>
        </p:txBody>
      </p:sp>
    </p:spTree>
    <p:extLst>
      <p:ext uri="{BB962C8B-B14F-4D97-AF65-F5344CB8AC3E}">
        <p14:creationId xmlns:p14="http://schemas.microsoft.com/office/powerpoint/2010/main" val="858743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 Starts by doing File Transfer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8402" y="3890153"/>
            <a:ext cx="2170444" cy="130207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1550" y="4066977"/>
            <a:ext cx="2597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9393" y="1591426"/>
            <a:ext cx="8617466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5/9  11:09   0+00:00:00 &lt;  0    0.0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</a:t>
            </a: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jobs; 0 completed, 0 removed, 0 idle, 1 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630279" y="210582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Execute Node</a:t>
            </a:r>
          </a:p>
        </p:txBody>
      </p:sp>
    </p:spTree>
    <p:extLst>
      <p:ext uri="{BB962C8B-B14F-4D97-AF65-F5344CB8AC3E}">
        <p14:creationId xmlns:p14="http://schemas.microsoft.com/office/powerpoint/2010/main" val="217940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5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Running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1" y="1637501"/>
            <a:ext cx="8778240" cy="1384995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          OWNER 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5/9  11:09   0+00:01:08 R  0    0.0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jobs; 0 completed, 0 removed, 0 idle, 1 running, 0 held, 0 suspended</a:t>
            </a:r>
          </a:p>
        </p:txBody>
      </p:sp>
      <p:sp>
        <p:nvSpPr>
          <p:cNvPr id="16" name="Oval 15"/>
          <p:cNvSpPr/>
          <p:nvPr/>
        </p:nvSpPr>
        <p:spPr>
          <a:xfrm>
            <a:off x="4603121" y="233087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90070" y="2716677"/>
            <a:ext cx="1161757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7226" y="3578019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225" y="3047872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stderr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stdout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Execute Node</a:t>
            </a:r>
          </a:p>
        </p:txBody>
      </p:sp>
    </p:spTree>
    <p:extLst>
      <p:ext uri="{BB962C8B-B14F-4D97-AF65-F5344CB8AC3E}">
        <p14:creationId xmlns:p14="http://schemas.microsoft.com/office/powerpoint/2010/main" val="1042095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28813" y="3563077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stderr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stdout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2293" y="4348289"/>
            <a:ext cx="1800664" cy="120562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urier"/>
                <a:cs typeface="Courier"/>
              </a:rPr>
              <a:t>stderr</a:t>
            </a:r>
            <a:endParaRPr lang="en-US" dirty="0">
              <a:latin typeface="Courier"/>
              <a:cs typeface="Courier"/>
            </a:endParaRPr>
          </a:p>
          <a:p>
            <a:pPr algn="ctr"/>
            <a:r>
              <a:rPr lang="en-US" dirty="0" err="1">
                <a:latin typeface="Courier"/>
                <a:cs typeface="Courier"/>
              </a:rPr>
              <a:t>stdout</a:t>
            </a:r>
            <a:endParaRPr lang="en-US" dirty="0">
              <a:latin typeface="Courier"/>
              <a:cs typeface="Courier"/>
            </a:endParaRPr>
          </a:p>
          <a:p>
            <a:pPr algn="ctr"/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231550" y="5513727"/>
            <a:ext cx="2597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1161" y="1591426"/>
            <a:ext cx="8585312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2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128         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5/9  11:09   0+00:02:02 &gt;  0    0.0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</a:t>
            </a:r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jobs; 0 completed, 0 removed, 0 idle, 1 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565971" y="2105826"/>
            <a:ext cx="418011" cy="385801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28813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Execute Node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7226" y="3563078"/>
            <a:ext cx="2674324" cy="2811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7225" y="3032931"/>
            <a:ext cx="2044337" cy="53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Submit Node</a:t>
            </a:r>
          </a:p>
        </p:txBody>
      </p:sp>
    </p:spTree>
    <p:extLst>
      <p:ext uri="{BB962C8B-B14F-4D97-AF65-F5344CB8AC3E}">
        <p14:creationId xmlns:p14="http://schemas.microsoft.com/office/powerpoint/2010/main" val="2235974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 (cont.)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47" y="1655726"/>
            <a:ext cx="8633544" cy="160043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4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4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4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nobatch</a:t>
            </a:r>
            <a:endParaRPr lang="en-US" sz="1400" b="1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</a:t>
            </a: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      OWNER            SUBMITTED     RUN_TIME ST PRI SIZE CMD</a:t>
            </a:r>
          </a:p>
          <a:p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jobs; 0 completed, 0 removed, 0 idle, 0 running, 0 held, 0 suspended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42285" y="3697548"/>
            <a:ext cx="2674324" cy="25926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284" y="3167401"/>
            <a:ext cx="2044337" cy="48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/>
                <a:cs typeface="Arial"/>
              </a:rPr>
              <a:t>Submit Node</a:t>
            </a:r>
          </a:p>
        </p:txBody>
      </p:sp>
    </p:spTree>
    <p:extLst>
      <p:ext uri="{BB962C8B-B14F-4D97-AF65-F5344CB8AC3E}">
        <p14:creationId xmlns:p14="http://schemas.microsoft.com/office/powerpoint/2010/main" val="1133610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414" y="1534732"/>
            <a:ext cx="8722587" cy="526297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000 (128.000.000) 05/09 11:09:08 Job submitted from host: &lt;128.104.101.92&amp;sock=6423_b881_3&gt;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001 (128.000.000) 05/09 11:10:46 Job executing on host: &lt;128.104.101.128:9618&amp;sock=5053_3126_3&gt;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006 (128.000.000) 05/09 11:10:54 Image size of job updated: 220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1  -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MemoryUsage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of job (MB)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220  -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ResidentSetSize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of job (KB)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005 (128.000.000) 05/09 11:12:48 Job terminated.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(1) Normal termination (return value 0)</a:t>
            </a: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0 00:00:00,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0 00:00:00  -  Run Remote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Usage</a:t>
            </a:r>
            <a:endParaRPr lang="de-DE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0 00:00:00, Sys 0 00:00:00  -  Run Local Usage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0 00:00:00, Sys 0 00:00:00  -  Total Remote Usage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0 00:00:00, Sys 0 00:00:00  -  Total Local Usage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0  -  Run Bytes Sent By Job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33  -  Run Bytes Received By Job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0  -  Total Bytes Sent By Job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33  -  Total Bytes Received By Job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Partitionable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Resources :    Usage  Request Allocated</a:t>
            </a:r>
          </a:p>
          <a:p>
            <a:r>
              <a:rPr lang="ro-RO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   Cpus                 :                 1         1</a:t>
            </a:r>
          </a:p>
          <a:p>
            <a:r>
              <a:rPr lang="da-DK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   Disk (KB)            :       14    20480  17203728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   Memory (MB)          :        1       20        20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36587" y="1564614"/>
            <a:ext cx="3047999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36587" y="2225014"/>
            <a:ext cx="3047999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6587" y="3674308"/>
            <a:ext cx="3331882" cy="273758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4282" y="6064896"/>
            <a:ext cx="5525247" cy="613809"/>
          </a:xfrm>
          <a:prstGeom prst="roundRect">
            <a:avLst/>
          </a:prstGeom>
          <a:solidFill>
            <a:schemeClr val="accent6">
              <a:alpha val="30000"/>
            </a:schemeClr>
          </a:solidFill>
          <a:ln>
            <a:solidFill>
              <a:schemeClr val="accent6">
                <a:shade val="95000"/>
                <a:satMod val="105000"/>
                <a:alpha val="30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1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28403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condor_</a:t>
            </a:r>
          </a:p>
          <a:p>
            <a:pPr algn="ctr"/>
            <a:r>
              <a:rPr lang="en-US" sz="1600" dirty="0">
                <a:latin typeface="Arial"/>
              </a:rPr>
              <a:t>submit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07736" y="294985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Idle </a:t>
            </a:r>
          </a:p>
          <a:p>
            <a:pPr algn="ctr"/>
            <a:r>
              <a:rPr lang="en-US" sz="1600" dirty="0">
                <a:latin typeface="Arial"/>
              </a:rPr>
              <a:t>(I)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49666" y="294985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Running (R)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39624" y="294985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Completed</a:t>
            </a:r>
          </a:p>
          <a:p>
            <a:pPr algn="ctr"/>
            <a:r>
              <a:rPr lang="en-US" sz="1600" dirty="0">
                <a:latin typeface="Arial"/>
              </a:rPr>
              <a:t>(C)</a:t>
            </a:r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1157570" y="3620939"/>
            <a:ext cx="4501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>
            <a:off x="2984171" y="362093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9" idx="1"/>
          </p:cNvCxnSpPr>
          <p:nvPr/>
        </p:nvCxnSpPr>
        <p:spPr>
          <a:xfrm flipV="1">
            <a:off x="5707461" y="362093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9199" y="1638498"/>
            <a:ext cx="1391126" cy="1477328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executable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and input to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execute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node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90227" y="1773603"/>
            <a:ext cx="1442184" cy="1200329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transfer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output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back to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submit node</a:t>
            </a:r>
          </a:p>
        </p:txBody>
      </p:sp>
      <p:sp>
        <p:nvSpPr>
          <p:cNvPr id="34" name="Right Bracket 33"/>
          <p:cNvSpPr/>
          <p:nvPr/>
        </p:nvSpPr>
        <p:spPr>
          <a:xfrm rot="5400000">
            <a:off x="3472706" y="2308065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ket 34"/>
          <p:cNvSpPr/>
          <p:nvPr/>
        </p:nvSpPr>
        <p:spPr>
          <a:xfrm rot="5400000">
            <a:off x="7513627" y="3610805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2543518" y="4671452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in the queue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497746" y="4687527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leaving the queue</a:t>
            </a:r>
          </a:p>
        </p:txBody>
      </p:sp>
    </p:spTree>
    <p:extLst>
      <p:ext uri="{BB962C8B-B14F-4D97-AF65-F5344CB8AC3E}">
        <p14:creationId xmlns:p14="http://schemas.microsoft.com/office/powerpoint/2010/main" val="2330307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Aspects of your submit file may be dictated by infrastructure and configuration</a:t>
            </a:r>
          </a:p>
          <a:p>
            <a:r>
              <a:rPr lang="en-US" dirty="0"/>
              <a:t>For example: file transfer</a:t>
            </a:r>
          </a:p>
          <a:p>
            <a:pPr lvl="1"/>
            <a:r>
              <a:rPr lang="en-US" dirty="0"/>
              <a:t>previous example assumed files would need to be transferred between submit/execute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not the case with a shared file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2590" y="5344732"/>
            <a:ext cx="539876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should_transfer_files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NO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2590" y="4301838"/>
            <a:ext cx="5398763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should_transfer_files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YES</a:t>
            </a:r>
          </a:p>
        </p:txBody>
      </p:sp>
    </p:spTree>
    <p:extLst>
      <p:ext uri="{BB962C8B-B14F-4D97-AF65-F5344CB8AC3E}">
        <p14:creationId xmlns:p14="http://schemas.microsoft.com/office/powerpoint/2010/main" val="4262198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9" y="1600200"/>
            <a:ext cx="8678332" cy="4525963"/>
          </a:xfrm>
        </p:spPr>
        <p:txBody>
          <a:bodyPr/>
          <a:lstStyle/>
          <a:p>
            <a:r>
              <a:rPr lang="en-US" dirty="0"/>
              <a:t>If a system has a shared file system, where file transfer is not enabled, the submit directory and execute directory are the same.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0515" y="4960471"/>
            <a:ext cx="7620323" cy="14057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latin typeface="Courier"/>
                <a:cs typeface="Courier"/>
              </a:rPr>
              <a:t>shared_dir</a:t>
            </a:r>
            <a:r>
              <a:rPr lang="en-US" sz="2000" dirty="0">
                <a:latin typeface="Courier"/>
                <a:cs typeface="Courier"/>
              </a:rPr>
              <a:t>/</a:t>
            </a:r>
          </a:p>
          <a:p>
            <a:r>
              <a:rPr lang="en-US" sz="2000" dirty="0">
                <a:latin typeface="Courier"/>
                <a:cs typeface="Courier"/>
              </a:rPr>
              <a:t>	input</a:t>
            </a:r>
          </a:p>
          <a:p>
            <a:r>
              <a:rPr lang="en-US" sz="2000" dirty="0">
                <a:latin typeface="Courier"/>
                <a:cs typeface="Courier"/>
              </a:rPr>
              <a:t>	executable</a:t>
            </a:r>
          </a:p>
          <a:p>
            <a:r>
              <a:rPr lang="en-US" sz="2000" dirty="0">
                <a:latin typeface="Courier"/>
                <a:cs typeface="Courier"/>
              </a:rPr>
              <a:t>	output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0515" y="3395825"/>
            <a:ext cx="3144158" cy="115810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Submit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3146" y="3395825"/>
            <a:ext cx="3097692" cy="11581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Execute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0515" y="3215565"/>
            <a:ext cx="3144158" cy="1636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Submit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73146" y="3215566"/>
            <a:ext cx="3097692" cy="1636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Execute</a:t>
            </a:r>
          </a:p>
        </p:txBody>
      </p:sp>
    </p:spTree>
    <p:extLst>
      <p:ext uri="{BB962C8B-B14F-4D97-AF65-F5344CB8AC3E}">
        <p14:creationId xmlns:p14="http://schemas.microsoft.com/office/powerpoint/2010/main" val="2040193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Request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Jobs are nearly always using a part of a computer, not the whole thing</a:t>
            </a:r>
          </a:p>
          <a:p>
            <a:r>
              <a:rPr lang="en-US" dirty="0"/>
              <a:t>Very important to request appropriate resources (memory, </a:t>
            </a:r>
            <a:r>
              <a:rPr lang="en-US" dirty="0" err="1"/>
              <a:t>cpus</a:t>
            </a:r>
            <a:r>
              <a:rPr lang="en-US" dirty="0"/>
              <a:t>, disk) for a job</a:t>
            </a:r>
          </a:p>
        </p:txBody>
      </p:sp>
      <p:pic>
        <p:nvPicPr>
          <p:cNvPr id="4" name="Picture 3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12" y="4365846"/>
            <a:ext cx="4927626" cy="2246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8755" y="4619530"/>
            <a:ext cx="1730938" cy="10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whole computer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8153" y="5164524"/>
            <a:ext cx="1730938" cy="1089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your request</a:t>
            </a:r>
          </a:p>
        </p:txBody>
      </p:sp>
    </p:spTree>
    <p:extLst>
      <p:ext uri="{BB962C8B-B14F-4D97-AF65-F5344CB8AC3E}">
        <p14:creationId xmlns:p14="http://schemas.microsoft.com/office/powerpoint/2010/main" val="1305874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3" y="1600201"/>
            <a:ext cx="8665882" cy="4786216"/>
          </a:xfrm>
        </p:spPr>
        <p:txBody>
          <a:bodyPr>
            <a:normAutofit/>
          </a:bodyPr>
          <a:lstStyle/>
          <a:p>
            <a:r>
              <a:rPr lang="en-US" dirty="0"/>
              <a:t>Even if your system has default CPU, memory and disk requests, these may be too small!</a:t>
            </a:r>
          </a:p>
          <a:p>
            <a:r>
              <a:rPr lang="en-US" dirty="0"/>
              <a:t>Important to run test jobs and use the log file to request the right amount of resources: </a:t>
            </a:r>
          </a:p>
          <a:p>
            <a:pPr lvl="1"/>
            <a:r>
              <a:rPr lang="en-US" dirty="0"/>
              <a:t>requesting too little: causes problems for your and other jobs; jobs might by held by </a:t>
            </a:r>
            <a:r>
              <a:rPr lang="en-US" dirty="0" err="1"/>
              <a:t>HTCondor</a:t>
            </a:r>
            <a:endParaRPr lang="en-US" dirty="0"/>
          </a:p>
          <a:p>
            <a:pPr lvl="1"/>
            <a:r>
              <a:rPr lang="en-US" dirty="0"/>
              <a:t>requesting too much: jobs will match to fewer “slots”</a:t>
            </a:r>
          </a:p>
        </p:txBody>
      </p:sp>
    </p:spTree>
    <p:extLst>
      <p:ext uri="{BB962C8B-B14F-4D97-AF65-F5344CB8AC3E}">
        <p14:creationId xmlns:p14="http://schemas.microsoft.com/office/powerpoint/2010/main" val="1355843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Job Matching and </a:t>
            </a:r>
            <a:br>
              <a:rPr lang="en-US" dirty="0"/>
            </a:br>
            <a:r>
              <a:rPr lang="en-US" dirty="0"/>
              <a:t>Class Ad Attributes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3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4699" y="4340252"/>
            <a:ext cx="1221879" cy="369332"/>
          </a:xfrm>
          <a:prstGeom prst="rect">
            <a:avLst/>
          </a:prstGeom>
          <a:solidFill>
            <a:srgbClr val="C2E716"/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Impact"/>
                <a:cs typeface="Impact"/>
              </a:rPr>
              <a:t>HTCONDOR</a:t>
            </a:r>
          </a:p>
        </p:txBody>
      </p:sp>
      <p:pic>
        <p:nvPicPr>
          <p:cNvPr id="5" name="Picture 4" descr="Traffic-C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99" y="2839158"/>
            <a:ext cx="4180113" cy="3135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HTCondor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that schedules and runs computing tasks on computers</a:t>
            </a:r>
          </a:p>
        </p:txBody>
      </p:sp>
    </p:spTree>
    <p:extLst>
      <p:ext uri="{BB962C8B-B14F-4D97-AF65-F5344CB8AC3E}">
        <p14:creationId xmlns:p14="http://schemas.microsoft.com/office/powerpoint/2010/main" val="1472744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matches jobs with computers via a “central manager”.</a:t>
            </a:r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</p:spTree>
    <p:extLst>
      <p:ext uri="{BB962C8B-B14F-4D97-AF65-F5344CB8AC3E}">
        <p14:creationId xmlns:p14="http://schemas.microsoft.com/office/powerpoint/2010/main" val="3537247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2" y="1615141"/>
            <a:ext cx="8755530" cy="5048624"/>
          </a:xfrm>
        </p:spPr>
        <p:txBody>
          <a:bodyPr>
            <a:normAutofit/>
          </a:bodyPr>
          <a:lstStyle/>
          <a:p>
            <a:r>
              <a:rPr lang="en-US" dirty="0" err="1"/>
              <a:t>HTCondor</a:t>
            </a:r>
            <a:r>
              <a:rPr lang="en-US" dirty="0"/>
              <a:t> stores a list of information about each job and each computer. </a:t>
            </a:r>
          </a:p>
          <a:p>
            <a:r>
              <a:rPr lang="en-US" dirty="0"/>
              <a:t>This information is stored as a “Class Ad”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							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sz="1600" dirty="0"/>
          </a:p>
          <a:p>
            <a:r>
              <a:rPr lang="en-US" dirty="0"/>
              <a:t>Class Ads have the format: </a:t>
            </a:r>
          </a:p>
          <a:p>
            <a:pPr marL="457200" lvl="1" indent="0">
              <a:buNone/>
            </a:pPr>
            <a:r>
              <a:rPr lang="en-US" dirty="0" err="1">
                <a:latin typeface="Courier"/>
                <a:cs typeface="Courier"/>
              </a:rPr>
              <a:t>AttributeName</a:t>
            </a:r>
            <a:r>
              <a:rPr lang="en-US" dirty="0">
                <a:latin typeface="Courier"/>
                <a:cs typeface="Courier"/>
              </a:rPr>
              <a:t> = value</a:t>
            </a:r>
          </a:p>
        </p:txBody>
      </p:sp>
      <p:pic>
        <p:nvPicPr>
          <p:cNvPr id="4" name="Picture 3" descr="classified_and_mou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00" y="3386433"/>
            <a:ext cx="3581066" cy="1678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9585" y="6443626"/>
            <a:ext cx="4290730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Appendix A: Class Ad Attributes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61166" y="5399741"/>
            <a:ext cx="2510119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can be a </a:t>
            </a:r>
            <a:r>
              <a:rPr lang="en-US" dirty="0" err="1">
                <a:latin typeface="Arial"/>
                <a:cs typeface="Arial"/>
              </a:rPr>
              <a:t>boolean</a:t>
            </a:r>
            <a:r>
              <a:rPr lang="en-US" dirty="0">
                <a:latin typeface="Arial"/>
                <a:cs typeface="Arial"/>
              </a:rPr>
              <a:t>, number, string</a:t>
            </a:r>
            <a:r>
              <a:rPr lang="en-US">
                <a:latin typeface="Arial"/>
                <a:cs typeface="Arial"/>
              </a:rPr>
              <a:t>, expression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5483412" y="5856941"/>
            <a:ext cx="577754" cy="179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355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Job Class Ad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9631" y="1575350"/>
            <a:ext cx="5064369" cy="49993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Courier"/>
                <a:cs typeface="Courier"/>
              </a:rPr>
              <a:t>RequestCpus</a:t>
            </a:r>
            <a:r>
              <a:rPr lang="en-US" sz="1600" dirty="0">
                <a:latin typeface="Courier"/>
                <a:cs typeface="Courier"/>
              </a:rPr>
              <a:t> = 1</a:t>
            </a:r>
          </a:p>
          <a:p>
            <a:r>
              <a:rPr lang="en-US" sz="1600" dirty="0">
                <a:latin typeface="Courier"/>
                <a:cs typeface="Courier"/>
              </a:rPr>
              <a:t>Err = "</a:t>
            </a:r>
            <a:r>
              <a:rPr lang="en-US" sz="1600" dirty="0" err="1">
                <a:latin typeface="Courier"/>
                <a:cs typeface="Courier"/>
              </a:rPr>
              <a:t>job.err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WhenToTransferOutput</a:t>
            </a:r>
            <a:r>
              <a:rPr lang="en-US" sz="1600" dirty="0">
                <a:latin typeface="Courier"/>
                <a:cs typeface="Courier"/>
              </a:rPr>
              <a:t> = "ON_EXIT"</a:t>
            </a:r>
          </a:p>
          <a:p>
            <a:r>
              <a:rPr lang="en-US" sz="1600" dirty="0" err="1">
                <a:latin typeface="Courier"/>
                <a:cs typeface="Courier"/>
              </a:rPr>
              <a:t>TargetType</a:t>
            </a:r>
            <a:r>
              <a:rPr lang="en-US" sz="1600" dirty="0">
                <a:latin typeface="Courier"/>
                <a:cs typeface="Courier"/>
              </a:rPr>
              <a:t> = "Machine"</a:t>
            </a:r>
          </a:p>
          <a:p>
            <a:r>
              <a:rPr lang="en-US" sz="1600" dirty="0" err="1">
                <a:latin typeface="Courier"/>
                <a:cs typeface="Courier"/>
              </a:rPr>
              <a:t>Cmd</a:t>
            </a:r>
            <a:r>
              <a:rPr lang="en-US" sz="1600" dirty="0">
                <a:latin typeface="Courier"/>
                <a:cs typeface="Courier"/>
              </a:rPr>
              <a:t> = "/home/</a:t>
            </a:r>
            <a:r>
              <a:rPr lang="en-US" sz="1600" dirty="0" err="1">
                <a:latin typeface="Courier"/>
                <a:cs typeface="Courier"/>
              </a:rPr>
              <a:t>alice</a:t>
            </a:r>
            <a:r>
              <a:rPr lang="en-US" sz="1600" dirty="0">
                <a:latin typeface="Courier"/>
                <a:cs typeface="Courier"/>
              </a:rPr>
              <a:t>/tests/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JobUniverse</a:t>
            </a:r>
            <a:r>
              <a:rPr lang="en-US" sz="1600" dirty="0">
                <a:latin typeface="Courier"/>
                <a:cs typeface="Courier"/>
              </a:rPr>
              <a:t> = 5</a:t>
            </a:r>
          </a:p>
          <a:p>
            <a:r>
              <a:rPr lang="en-US" sz="1600" dirty="0" err="1">
                <a:latin typeface="Courier"/>
                <a:cs typeface="Courier"/>
              </a:rPr>
              <a:t>Iwd</a:t>
            </a:r>
            <a:r>
              <a:rPr lang="en-US" sz="1600" dirty="0">
                <a:latin typeface="Courier"/>
                <a:cs typeface="Courier"/>
              </a:rPr>
              <a:t> = "/home/</a:t>
            </a:r>
            <a:r>
              <a:rPr lang="en-US" sz="1600" dirty="0" err="1">
                <a:latin typeface="Courier"/>
                <a:cs typeface="Courier"/>
              </a:rPr>
              <a:t>alice</a:t>
            </a:r>
            <a:r>
              <a:rPr lang="en-US" sz="1600" dirty="0">
                <a:latin typeface="Courier"/>
                <a:cs typeface="Courier"/>
              </a:rPr>
              <a:t>/tests/</a:t>
            </a:r>
            <a:r>
              <a:rPr lang="en-US" sz="1600" dirty="0" err="1">
                <a:latin typeface="Courier"/>
                <a:cs typeface="Courier"/>
              </a:rPr>
              <a:t>htcondor_week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RequestDisk</a:t>
            </a:r>
            <a:r>
              <a:rPr lang="en-US" sz="1600" dirty="0">
                <a:latin typeface="Courier"/>
                <a:cs typeface="Courier"/>
              </a:rPr>
              <a:t> = 20480</a:t>
            </a:r>
          </a:p>
          <a:p>
            <a:r>
              <a:rPr lang="en-US" sz="1600" dirty="0" err="1">
                <a:latin typeface="Courier"/>
                <a:cs typeface="Courier"/>
              </a:rPr>
              <a:t>NumJobStarts</a:t>
            </a:r>
            <a:r>
              <a:rPr lang="en-US" sz="1600" dirty="0">
                <a:latin typeface="Courier"/>
                <a:cs typeface="Courier"/>
              </a:rPr>
              <a:t> = 0</a:t>
            </a:r>
          </a:p>
          <a:p>
            <a:r>
              <a:rPr lang="en-US" sz="1600" dirty="0" err="1">
                <a:latin typeface="Courier"/>
                <a:cs typeface="Courier"/>
              </a:rPr>
              <a:t>WantRemoteIO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OnExitRemove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TransferInput</a:t>
            </a:r>
            <a:r>
              <a:rPr lang="en-US" sz="1600" dirty="0">
                <a:latin typeface="Courier"/>
                <a:cs typeface="Courier"/>
              </a:rPr>
              <a:t> = "</a:t>
            </a:r>
            <a:r>
              <a:rPr lang="en-US" sz="1600" dirty="0" err="1">
                <a:latin typeface="Courier"/>
                <a:cs typeface="Courier"/>
              </a:rPr>
              <a:t>us.dat,wi.dat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MyType</a:t>
            </a:r>
            <a:r>
              <a:rPr lang="en-US" sz="1600" dirty="0">
                <a:latin typeface="Courier"/>
                <a:cs typeface="Courier"/>
              </a:rPr>
              <a:t> = "Job"</a:t>
            </a:r>
          </a:p>
          <a:p>
            <a:r>
              <a:rPr lang="en-US" sz="1600" dirty="0">
                <a:latin typeface="Courier"/>
                <a:cs typeface="Courier"/>
              </a:rPr>
              <a:t>Out = "</a:t>
            </a:r>
            <a:r>
              <a:rPr lang="en-US" sz="1600" dirty="0" err="1">
                <a:latin typeface="Courier"/>
                <a:cs typeface="Courier"/>
              </a:rPr>
              <a:t>job.out</a:t>
            </a:r>
            <a:r>
              <a:rPr lang="en-US" sz="1600" dirty="0">
                <a:latin typeface="Courier"/>
                <a:cs typeface="Courier"/>
              </a:rPr>
              <a:t>"</a:t>
            </a:r>
          </a:p>
          <a:p>
            <a:r>
              <a:rPr lang="en-US" sz="1600" dirty="0" err="1">
                <a:latin typeface="Courier"/>
                <a:cs typeface="Courier"/>
              </a:rPr>
              <a:t>UserLog</a:t>
            </a:r>
            <a:r>
              <a:rPr lang="en-US" sz="1600" dirty="0">
                <a:latin typeface="Courier"/>
                <a:cs typeface="Courier"/>
              </a:rPr>
              <a:t> = "/home/</a:t>
            </a:r>
            <a:r>
              <a:rPr lang="en-US" sz="1600" dirty="0" err="1">
                <a:latin typeface="Courier"/>
                <a:cs typeface="Courier"/>
              </a:rPr>
              <a:t>alice</a:t>
            </a:r>
            <a:r>
              <a:rPr lang="en-US" sz="1600" dirty="0">
                <a:latin typeface="Courier"/>
                <a:cs typeface="Courier"/>
              </a:rPr>
              <a:t>/tests/job.log"</a:t>
            </a:r>
          </a:p>
          <a:p>
            <a:r>
              <a:rPr lang="en-US" sz="1600" dirty="0" err="1">
                <a:latin typeface="Courier"/>
                <a:cs typeface="Courier"/>
              </a:rPr>
              <a:t>RequestMemory</a:t>
            </a:r>
            <a:r>
              <a:rPr lang="en-US" sz="1600" dirty="0">
                <a:latin typeface="Courier"/>
                <a:cs typeface="Courier"/>
              </a:rPr>
              <a:t> = 20</a:t>
            </a:r>
          </a:p>
          <a:p>
            <a:r>
              <a:rPr lang="en-US" sz="1600" dirty="0">
                <a:latin typeface="Courier"/>
                <a:cs typeface="Courier"/>
              </a:rPr>
              <a:t>...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54" y="4648847"/>
            <a:ext cx="3794257" cy="11194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+</a:t>
            </a:r>
          </a:p>
          <a:p>
            <a:pPr algn="ctr"/>
            <a:r>
              <a:rPr lang="en-US" sz="2400" dirty="0" err="1">
                <a:latin typeface="Arial"/>
                <a:cs typeface="Arial"/>
              </a:rPr>
              <a:t>HTCondor</a:t>
            </a:r>
            <a:r>
              <a:rPr lang="en-US" sz="2400" dirty="0">
                <a:latin typeface="Arial"/>
                <a:cs typeface="Arial"/>
              </a:rPr>
              <a:t> configuration*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241" y="2586744"/>
            <a:ext cx="2536993" cy="20621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urier"/>
                <a:cs typeface="Courier"/>
              </a:rPr>
              <a:t>executable = </a:t>
            </a:r>
            <a:r>
              <a:rPr lang="en-US" sz="800" dirty="0" err="1">
                <a:latin typeface="Courier"/>
                <a:cs typeface="Courier"/>
              </a:rPr>
              <a:t>compare_states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arguments = </a:t>
            </a:r>
            <a:r>
              <a:rPr lang="en-US" sz="800" dirty="0" err="1">
                <a:latin typeface="Courier"/>
                <a:cs typeface="Courier"/>
              </a:rPr>
              <a:t>wi.dat</a:t>
            </a:r>
            <a:r>
              <a:rPr lang="en-US" sz="800" dirty="0">
                <a:latin typeface="Courier"/>
                <a:cs typeface="Courier"/>
              </a:rPr>
              <a:t> </a:t>
            </a:r>
            <a:r>
              <a:rPr lang="en-US" sz="800" dirty="0" err="1">
                <a:latin typeface="Courier"/>
                <a:cs typeface="Courier"/>
              </a:rPr>
              <a:t>us.dat</a:t>
            </a:r>
            <a:r>
              <a:rPr lang="en-US" sz="800" dirty="0">
                <a:latin typeface="Courier"/>
                <a:cs typeface="Courier"/>
              </a:rPr>
              <a:t> </a:t>
            </a:r>
            <a:r>
              <a:rPr lang="en-US" sz="800" dirty="0" err="1">
                <a:latin typeface="Courier"/>
                <a:cs typeface="Courier"/>
              </a:rPr>
              <a:t>wi.dat.out</a:t>
            </a:r>
            <a:endParaRPr lang="en-US" sz="800" dirty="0">
              <a:latin typeface="Courier"/>
              <a:cs typeface="Courier"/>
            </a:endParaRP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 err="1">
                <a:latin typeface="Courier"/>
                <a:cs typeface="Courier"/>
              </a:rPr>
              <a:t>should_transfer_files</a:t>
            </a:r>
            <a:r>
              <a:rPr lang="en-US" sz="800" dirty="0">
                <a:latin typeface="Courier"/>
                <a:cs typeface="Courier"/>
              </a:rPr>
              <a:t> = YES</a:t>
            </a:r>
          </a:p>
          <a:p>
            <a:r>
              <a:rPr lang="en-US" sz="800" dirty="0" err="1">
                <a:latin typeface="Courier"/>
                <a:cs typeface="Courier"/>
              </a:rPr>
              <a:t>transfer_input_files</a:t>
            </a:r>
            <a:r>
              <a:rPr lang="en-US" sz="800" dirty="0">
                <a:latin typeface="Courier"/>
                <a:cs typeface="Courier"/>
              </a:rPr>
              <a:t> = </a:t>
            </a:r>
            <a:r>
              <a:rPr lang="en-US" sz="800" dirty="0" err="1">
                <a:latin typeface="Courier"/>
                <a:cs typeface="Courier"/>
              </a:rPr>
              <a:t>us.dat</a:t>
            </a:r>
            <a:r>
              <a:rPr lang="en-US" sz="800" dirty="0">
                <a:latin typeface="Courier"/>
                <a:cs typeface="Courier"/>
              </a:rPr>
              <a:t>, </a:t>
            </a:r>
            <a:r>
              <a:rPr lang="en-US" sz="800" dirty="0" err="1">
                <a:latin typeface="Courier"/>
                <a:cs typeface="Courier"/>
              </a:rPr>
              <a:t>wi.dat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 err="1">
                <a:latin typeface="Courier"/>
                <a:cs typeface="Courier"/>
              </a:rPr>
              <a:t>when_to_transfer_output</a:t>
            </a:r>
            <a:r>
              <a:rPr lang="en-US" sz="800" dirty="0">
                <a:latin typeface="Courier"/>
                <a:cs typeface="Courier"/>
              </a:rPr>
              <a:t> = ON_EXIT</a:t>
            </a: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log = </a:t>
            </a:r>
            <a:r>
              <a:rPr lang="en-US" sz="800" dirty="0" err="1">
                <a:latin typeface="Courier"/>
                <a:cs typeface="Courier"/>
              </a:rPr>
              <a:t>job.log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output = </a:t>
            </a:r>
            <a:r>
              <a:rPr lang="en-US" sz="800" dirty="0" err="1">
                <a:latin typeface="Courier"/>
                <a:cs typeface="Courier"/>
              </a:rPr>
              <a:t>job.out</a:t>
            </a:r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error = </a:t>
            </a:r>
            <a:r>
              <a:rPr lang="en-US" sz="800" dirty="0" err="1">
                <a:latin typeface="Courier"/>
                <a:cs typeface="Courier"/>
              </a:rPr>
              <a:t>job.err</a:t>
            </a:r>
            <a:endParaRPr lang="en-US" sz="800" dirty="0">
              <a:latin typeface="Courier"/>
              <a:cs typeface="Courier"/>
            </a:endParaRP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 err="1">
                <a:latin typeface="Courier"/>
                <a:cs typeface="Courier"/>
              </a:rPr>
              <a:t>request_cpus</a:t>
            </a:r>
            <a:r>
              <a:rPr lang="en-US" sz="800" dirty="0">
                <a:latin typeface="Courier"/>
                <a:cs typeface="Courier"/>
              </a:rPr>
              <a:t> = 1</a:t>
            </a:r>
          </a:p>
          <a:p>
            <a:r>
              <a:rPr lang="en-US" sz="800" dirty="0" err="1">
                <a:latin typeface="Courier"/>
                <a:cs typeface="Courier"/>
              </a:rPr>
              <a:t>request_disk</a:t>
            </a:r>
            <a:r>
              <a:rPr lang="en-US" sz="800" dirty="0">
                <a:latin typeface="Courier"/>
                <a:cs typeface="Courier"/>
              </a:rPr>
              <a:t> = 20MB</a:t>
            </a:r>
          </a:p>
          <a:p>
            <a:r>
              <a:rPr lang="en-US" sz="800" dirty="0" err="1">
                <a:latin typeface="Courier"/>
                <a:cs typeface="Courier"/>
              </a:rPr>
              <a:t>request_memory</a:t>
            </a:r>
            <a:r>
              <a:rPr lang="en-US" sz="800" dirty="0">
                <a:latin typeface="Courier"/>
                <a:cs typeface="Courier"/>
              </a:rPr>
              <a:t> = 20MB</a:t>
            </a:r>
          </a:p>
          <a:p>
            <a:endParaRPr lang="en-US" sz="800" dirty="0">
              <a:latin typeface="Courier"/>
              <a:cs typeface="Courier"/>
            </a:endParaRPr>
          </a:p>
          <a:p>
            <a:r>
              <a:rPr lang="en-US" sz="800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8787" y="3247151"/>
            <a:ext cx="691327" cy="98057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1562" y="6254484"/>
            <a:ext cx="6085237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*Configuring HTCondor will be covered by Greg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Thain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later today</a:t>
            </a:r>
          </a:p>
        </p:txBody>
      </p:sp>
    </p:spTree>
    <p:extLst>
      <p:ext uri="{BB962C8B-B14F-4D97-AF65-F5344CB8AC3E}">
        <p14:creationId xmlns:p14="http://schemas.microsoft.com/office/powerpoint/2010/main" val="1151541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Computer “Machine” Class Ad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5306" y="1600200"/>
            <a:ext cx="4508694" cy="51067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Courier"/>
                <a:cs typeface="Courier"/>
              </a:rPr>
              <a:t>HasFileTransfer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DynamicSlot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TotalSlotDisk</a:t>
            </a:r>
            <a:r>
              <a:rPr lang="en-US" sz="1600" dirty="0">
                <a:latin typeface="Courier"/>
                <a:cs typeface="Courier"/>
              </a:rPr>
              <a:t> = 4300218.0</a:t>
            </a:r>
          </a:p>
          <a:p>
            <a:r>
              <a:rPr lang="en-US" sz="1600" dirty="0" err="1">
                <a:latin typeface="Courier"/>
                <a:cs typeface="Courier"/>
              </a:rPr>
              <a:t>TargetType</a:t>
            </a:r>
            <a:r>
              <a:rPr lang="en-US" sz="1600" dirty="0">
                <a:latin typeface="Courier"/>
                <a:cs typeface="Courier"/>
              </a:rPr>
              <a:t> = "Job"</a:t>
            </a:r>
          </a:p>
          <a:p>
            <a:r>
              <a:rPr lang="en-US" sz="1600" dirty="0" err="1">
                <a:latin typeface="Courier"/>
                <a:cs typeface="Courier"/>
              </a:rPr>
              <a:t>TotalSlotMemory</a:t>
            </a:r>
            <a:r>
              <a:rPr lang="en-US" sz="1600" dirty="0">
                <a:latin typeface="Courier"/>
                <a:cs typeface="Courier"/>
              </a:rPr>
              <a:t> = 2048</a:t>
            </a:r>
          </a:p>
          <a:p>
            <a:r>
              <a:rPr lang="en-US" sz="1600" dirty="0" err="1">
                <a:latin typeface="Courier"/>
                <a:cs typeface="Courier"/>
              </a:rPr>
              <a:t>Mips</a:t>
            </a:r>
            <a:r>
              <a:rPr lang="en-US" sz="1600" dirty="0">
                <a:latin typeface="Courier"/>
                <a:cs typeface="Courier"/>
              </a:rPr>
              <a:t> = 17902</a:t>
            </a:r>
          </a:p>
          <a:p>
            <a:r>
              <a:rPr lang="en-US" sz="1600" dirty="0">
                <a:latin typeface="Courier"/>
                <a:cs typeface="Courier"/>
              </a:rPr>
              <a:t>Memory = 2048</a:t>
            </a:r>
          </a:p>
          <a:p>
            <a:r>
              <a:rPr lang="en-US" sz="1600" dirty="0" err="1">
                <a:latin typeface="Courier"/>
                <a:cs typeface="Courier"/>
              </a:rPr>
              <a:t>UtsnameSysname</a:t>
            </a:r>
            <a:r>
              <a:rPr lang="en-US" sz="1600" dirty="0">
                <a:latin typeface="Courier"/>
                <a:cs typeface="Courier"/>
              </a:rPr>
              <a:t> = "Linux"</a:t>
            </a:r>
          </a:p>
          <a:p>
            <a:r>
              <a:rPr lang="en-US" sz="1600" dirty="0">
                <a:latin typeface="Courier"/>
                <a:cs typeface="Courier"/>
              </a:rPr>
              <a:t>MAX_PREEMPT = ( 3600 * 72 )</a:t>
            </a:r>
          </a:p>
          <a:p>
            <a:r>
              <a:rPr lang="en-US" sz="1600" dirty="0">
                <a:latin typeface="Courier"/>
                <a:cs typeface="Courier"/>
              </a:rPr>
              <a:t>Requirements = ( START ) &amp;&amp; ( </a:t>
            </a:r>
            <a:r>
              <a:rPr lang="en-US" sz="1600" dirty="0" err="1">
                <a:latin typeface="Courier"/>
                <a:cs typeface="Courier"/>
              </a:rPr>
              <a:t>IsValidCheckpointPlatform</a:t>
            </a:r>
            <a:r>
              <a:rPr lang="en-US" sz="1600" dirty="0">
                <a:latin typeface="Courier"/>
                <a:cs typeface="Courier"/>
              </a:rPr>
              <a:t> ) &amp;&amp; ( </a:t>
            </a:r>
            <a:r>
              <a:rPr lang="en-US" sz="1600" dirty="0" err="1">
                <a:latin typeface="Courier"/>
                <a:cs typeface="Courier"/>
              </a:rPr>
              <a:t>WithinResourceLimits</a:t>
            </a:r>
            <a:r>
              <a:rPr lang="en-US" sz="1600" dirty="0">
                <a:latin typeface="Courier"/>
                <a:cs typeface="Courier"/>
              </a:rPr>
              <a:t> )</a:t>
            </a:r>
          </a:p>
          <a:p>
            <a:r>
              <a:rPr lang="en-US" sz="1600" dirty="0" err="1">
                <a:latin typeface="Courier"/>
                <a:cs typeface="Courier"/>
              </a:rPr>
              <a:t>OpSysMajorVer</a:t>
            </a:r>
            <a:r>
              <a:rPr lang="en-US" sz="1600" dirty="0">
                <a:latin typeface="Courier"/>
                <a:cs typeface="Courier"/>
              </a:rPr>
              <a:t> = 6</a:t>
            </a:r>
          </a:p>
          <a:p>
            <a:r>
              <a:rPr lang="en-US" sz="1600" dirty="0" err="1">
                <a:latin typeface="Courier"/>
                <a:cs typeface="Courier"/>
              </a:rPr>
              <a:t>TotalMemory</a:t>
            </a:r>
            <a:r>
              <a:rPr lang="en-US" sz="1600" dirty="0">
                <a:latin typeface="Courier"/>
                <a:cs typeface="Courier"/>
              </a:rPr>
              <a:t> = 9889</a:t>
            </a:r>
          </a:p>
          <a:p>
            <a:r>
              <a:rPr lang="en-US" sz="1600" dirty="0" err="1">
                <a:latin typeface="Courier"/>
                <a:cs typeface="Courier"/>
              </a:rPr>
              <a:t>HasGluster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r>
              <a:rPr lang="en-US" sz="1600" dirty="0" err="1">
                <a:latin typeface="Courier"/>
                <a:cs typeface="Courier"/>
              </a:rPr>
              <a:t>OpSysName</a:t>
            </a:r>
            <a:r>
              <a:rPr lang="en-US" sz="1600" dirty="0">
                <a:latin typeface="Courier"/>
                <a:cs typeface="Courier"/>
              </a:rPr>
              <a:t> = "SL"</a:t>
            </a:r>
          </a:p>
          <a:p>
            <a:r>
              <a:rPr lang="en-US" sz="1600" dirty="0" err="1">
                <a:latin typeface="Courier"/>
                <a:cs typeface="Courier"/>
              </a:rPr>
              <a:t>HasDocker</a:t>
            </a:r>
            <a:r>
              <a:rPr lang="en-US" sz="1600" dirty="0">
                <a:latin typeface="Courier"/>
                <a:cs typeface="Courier"/>
              </a:rPr>
              <a:t> = true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4257" y="3247151"/>
            <a:ext cx="691327" cy="98057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=</a:t>
            </a:r>
          </a:p>
        </p:txBody>
      </p:sp>
      <p:pic>
        <p:nvPicPr>
          <p:cNvPr id="4" name="Picture 3" descr="serv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44" y="2117382"/>
            <a:ext cx="1632661" cy="2524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4863962"/>
            <a:ext cx="3794257" cy="11194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/>
                <a:cs typeface="Arial"/>
              </a:rPr>
              <a:t>+</a:t>
            </a:r>
          </a:p>
          <a:p>
            <a:pPr algn="ctr"/>
            <a:r>
              <a:rPr lang="en-US" sz="2400" dirty="0" err="1">
                <a:latin typeface="Arial"/>
                <a:cs typeface="Arial"/>
              </a:rPr>
              <a:t>HTCondor</a:t>
            </a:r>
            <a:r>
              <a:rPr lang="en-US" sz="2400" dirty="0">
                <a:latin typeface="Arial"/>
                <a:cs typeface="Arial"/>
              </a:rPr>
              <a:t> configuration</a:t>
            </a:r>
          </a:p>
        </p:txBody>
      </p:sp>
    </p:spTree>
    <p:extLst>
      <p:ext uri="{BB962C8B-B14F-4D97-AF65-F5344CB8AC3E}">
        <p14:creationId xmlns:p14="http://schemas.microsoft.com/office/powerpoint/2010/main" val="650853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3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On a regular basis, the central manager reviews Job and Machine Class Ads and matches jobs to computers.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8" name="Straight Arrow Connector 37"/>
          <p:cNvCxnSpPr>
            <a:stCxn id="4" idx="3"/>
            <a:endCxn id="22" idx="1"/>
          </p:cNvCxnSpPr>
          <p:nvPr/>
        </p:nvCxnSpPr>
        <p:spPr>
          <a:xfrm>
            <a:off x="5786354" y="4125698"/>
            <a:ext cx="922235" cy="3279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" idx="3"/>
            <a:endCxn id="28" idx="1"/>
          </p:cNvCxnSpPr>
          <p:nvPr/>
        </p:nvCxnSpPr>
        <p:spPr>
          <a:xfrm>
            <a:off x="5786354" y="4125698"/>
            <a:ext cx="1292880" cy="10596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" idx="3"/>
            <a:endCxn id="31" idx="1"/>
          </p:cNvCxnSpPr>
          <p:nvPr/>
        </p:nvCxnSpPr>
        <p:spPr>
          <a:xfrm>
            <a:off x="5786354" y="4125698"/>
            <a:ext cx="809693" cy="18478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1"/>
            <a:endCxn id="13" idx="3"/>
          </p:cNvCxnSpPr>
          <p:nvPr/>
        </p:nvCxnSpPr>
        <p:spPr>
          <a:xfrm flipH="1">
            <a:off x="2981344" y="4125698"/>
            <a:ext cx="1111155" cy="9886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23" name="Picture 22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38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3471976"/>
            <a:ext cx="1693855" cy="1307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(Then the submit and execute points communicate directly.)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57200" y="4125698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8" name="Straight Arrow Connector 37"/>
          <p:cNvCxnSpPr>
            <a:stCxn id="13" idx="3"/>
            <a:endCxn id="22" idx="1"/>
          </p:cNvCxnSpPr>
          <p:nvPr/>
        </p:nvCxnSpPr>
        <p:spPr>
          <a:xfrm flipV="1">
            <a:off x="2981344" y="4453650"/>
            <a:ext cx="3727245" cy="66066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3"/>
            <a:endCxn id="28" idx="1"/>
          </p:cNvCxnSpPr>
          <p:nvPr/>
        </p:nvCxnSpPr>
        <p:spPr>
          <a:xfrm>
            <a:off x="2981344" y="5114311"/>
            <a:ext cx="4097890" cy="709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3"/>
            <a:endCxn id="31" idx="1"/>
          </p:cNvCxnSpPr>
          <p:nvPr/>
        </p:nvCxnSpPr>
        <p:spPr>
          <a:xfrm>
            <a:off x="2981344" y="5114311"/>
            <a:ext cx="3614703" cy="8592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762103" y="4654833"/>
            <a:ext cx="2296163" cy="562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34" name="Picture 33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99" y="2833938"/>
            <a:ext cx="1965768" cy="46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53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Ads for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Ads also provide lots of useful information about jobs and computers to </a:t>
            </a:r>
            <a:r>
              <a:rPr lang="en-US" dirty="0" err="1"/>
              <a:t>HTCondor</a:t>
            </a:r>
            <a:r>
              <a:rPr lang="en-US" dirty="0"/>
              <a:t> users and administrators</a:t>
            </a:r>
          </a:p>
        </p:txBody>
      </p:sp>
      <p:pic>
        <p:nvPicPr>
          <p:cNvPr id="4" name="Picture 3" descr="open-newspaper-hed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3381093"/>
            <a:ext cx="4876800" cy="27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8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Job Attributes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238" y="2735405"/>
            <a:ext cx="8569234" cy="378565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-l 128.0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WhenToTransferOutput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"ON_EXIT"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TargetType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"Machine"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"/home/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/tests/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compare_states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JobUniverse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5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Iwd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"/home/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/tests/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RequestDisk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20480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NumJobStarts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WantRemoteIO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OnExitRemove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TransferInput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us.dat,wi.dat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MyType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"Job”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UserLog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"/home/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/tests/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htcondor_week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job.log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RequestMemory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20</a:t>
            </a:r>
          </a:p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the “long” option for </a:t>
            </a:r>
            <a:r>
              <a:rPr lang="en-US" dirty="0" err="1">
                <a:latin typeface="Courier"/>
                <a:cs typeface="Courier"/>
              </a:rPr>
              <a:t>condor_q</a:t>
            </a: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-l </a:t>
            </a:r>
            <a:r>
              <a:rPr lang="en-US" sz="2000" b="1" i="1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endParaRPr lang="en-US" sz="2000" b="1" i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0670845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Useful Job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019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urier"/>
                <a:cs typeface="Courier"/>
              </a:rPr>
              <a:t>UserLog</a:t>
            </a:r>
            <a:r>
              <a:rPr lang="en-US" dirty="0"/>
              <a:t>: location of job log</a:t>
            </a:r>
          </a:p>
          <a:p>
            <a:r>
              <a:rPr lang="en-US" dirty="0" err="1">
                <a:latin typeface="Courier"/>
                <a:cs typeface="Courier"/>
              </a:rPr>
              <a:t>Iwd</a:t>
            </a:r>
            <a:r>
              <a:rPr lang="en-US" dirty="0"/>
              <a:t>: </a:t>
            </a:r>
            <a:r>
              <a:rPr lang="en-US" u="sng" dirty="0"/>
              <a:t>I</a:t>
            </a:r>
            <a:r>
              <a:rPr lang="en-US" dirty="0"/>
              <a:t>nitial </a:t>
            </a:r>
            <a:r>
              <a:rPr lang="en-US" u="sng" dirty="0"/>
              <a:t>W</a:t>
            </a:r>
            <a:r>
              <a:rPr lang="en-US" dirty="0"/>
              <a:t>orking </a:t>
            </a:r>
            <a:r>
              <a:rPr lang="en-US" u="sng" dirty="0"/>
              <a:t>D</a:t>
            </a:r>
            <a:r>
              <a:rPr lang="en-US" dirty="0"/>
              <a:t>irectory (i.e. submission directory) on submit node</a:t>
            </a:r>
          </a:p>
          <a:p>
            <a:r>
              <a:rPr lang="en-US" dirty="0" err="1">
                <a:latin typeface="Courier"/>
                <a:cs typeface="Courier"/>
              </a:rPr>
              <a:t>MemoryUsage</a:t>
            </a:r>
            <a:r>
              <a:rPr lang="en-US" dirty="0"/>
              <a:t>: maximum memory the job has used </a:t>
            </a:r>
          </a:p>
          <a:p>
            <a:r>
              <a:rPr lang="en-US" dirty="0" err="1">
                <a:latin typeface="Courier"/>
                <a:cs typeface="Courier"/>
              </a:rPr>
              <a:t>RemoteHost</a:t>
            </a:r>
            <a:r>
              <a:rPr lang="en-US" dirty="0"/>
              <a:t>: where the job is running</a:t>
            </a:r>
          </a:p>
          <a:p>
            <a:r>
              <a:rPr lang="en-US" dirty="0" err="1">
                <a:latin typeface="Courier"/>
                <a:cs typeface="Courier"/>
              </a:rPr>
              <a:t>BatchName</a:t>
            </a:r>
            <a:r>
              <a:rPr lang="en-US" dirty="0"/>
              <a:t>: attribute to label job batches</a:t>
            </a:r>
          </a:p>
          <a:p>
            <a:r>
              <a:rPr lang="en-US" dirty="0"/>
              <a:t>...and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05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Selectively display specific attributes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238" y="3008680"/>
            <a:ext cx="8569234" cy="313932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af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ClusterId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ProcId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RemoteHost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MemoryUsage</a:t>
            </a:r>
            <a:endParaRPr lang="en-US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17315225 116 slot1_1@e092.chtc.wisc.edu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17315225 118 slot1_2@e093.chtc.wisc.edu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17315225 137 slot1_8@e125.chtc.wisc.edu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17315225 139 slot1_7@e121.chtc.wisc.edu 1709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18050961 0 slot1_5@c025.chtc.wisc.edu 196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18050963 0 slot1_3@atlas10.chtc.wisc.edu 269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18050964 0 slot1_25@e348.chtc.wisc.edu 245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18050965 0 slot1_23@e305.chtc.wisc.edu 196</a:t>
            </a:r>
          </a:p>
          <a:p>
            <a:r>
              <a:rPr lang="de-DE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18050971 0 slot1_6@e176.chtc.wisc.edu 220</a:t>
            </a:r>
            <a:endParaRPr lang="en-US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600200"/>
            <a:ext cx="88867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the “auto-format” option:</a:t>
            </a:r>
          </a:p>
          <a:p>
            <a:pPr marL="0" indent="0">
              <a:buFont typeface="Arial"/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[U/C/J] -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af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i="1" dirty="0">
                <a:solidFill>
                  <a:srgbClr val="CB3A46"/>
                </a:solidFill>
                <a:latin typeface="Courier"/>
                <a:cs typeface="Courier"/>
              </a:rPr>
              <a:t>Attribute1 Attribute2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85128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61" y="1600200"/>
            <a:ext cx="8412805" cy="4525963"/>
          </a:xfrm>
        </p:spPr>
        <p:txBody>
          <a:bodyPr/>
          <a:lstStyle/>
          <a:p>
            <a:r>
              <a:rPr lang="en-US" dirty="0"/>
              <a:t>Submit tasks to a queue (on a submit point)</a:t>
            </a:r>
          </a:p>
          <a:p>
            <a:r>
              <a:rPr lang="en-US" dirty="0" err="1"/>
              <a:t>HTCondor</a:t>
            </a:r>
            <a:r>
              <a:rPr lang="en-US" dirty="0"/>
              <a:t> schedules them to run on computers (execute points)</a:t>
            </a:r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21" y="3212480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11606" y="4058922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08589" y="3882987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1" y="4542499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079234" y="4614646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>
            <a:off x="1894939" y="5024312"/>
            <a:ext cx="516667" cy="2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0" idx="2"/>
            <a:endCxn id="22" idx="1"/>
          </p:cNvCxnSpPr>
          <p:nvPr/>
        </p:nvCxnSpPr>
        <p:spPr>
          <a:xfrm>
            <a:off x="5725705" y="3677096"/>
            <a:ext cx="982884" cy="77655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  <a:endCxn id="28" idx="1"/>
          </p:cNvCxnSpPr>
          <p:nvPr/>
        </p:nvCxnSpPr>
        <p:spPr>
          <a:xfrm>
            <a:off x="5725705" y="3677096"/>
            <a:ext cx="1353529" cy="15082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1" idx="1"/>
          </p:cNvCxnSpPr>
          <p:nvPr/>
        </p:nvCxnSpPr>
        <p:spPr>
          <a:xfrm>
            <a:off x="5725705" y="3677096"/>
            <a:ext cx="870342" cy="22964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2"/>
            <a:endCxn id="13" idx="3"/>
          </p:cNvCxnSpPr>
          <p:nvPr/>
        </p:nvCxnSpPr>
        <p:spPr>
          <a:xfrm flipH="1">
            <a:off x="4935750" y="3677096"/>
            <a:ext cx="789955" cy="13704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791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Displays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238" y="1600200"/>
            <a:ext cx="88867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See the whole queue (all users, all jobs)</a:t>
            </a:r>
          </a:p>
          <a:p>
            <a:pPr marL="0" indent="0">
              <a:buFont typeface="Arial"/>
              <a:buNone/>
            </a:pPr>
            <a:r>
              <a:rPr lang="en-US" sz="2800" dirty="0">
                <a:latin typeface="Courier"/>
                <a:cs typeface="Courier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800" b="1" dirty="0">
                <a:solidFill>
                  <a:srgbClr val="CB3A46"/>
                </a:solidFill>
                <a:latin typeface="Courier"/>
                <a:cs typeface="Courier"/>
              </a:rPr>
              <a:t> -all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897" y="2889066"/>
            <a:ext cx="8962048" cy="224676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400" b="1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4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-all</a:t>
            </a:r>
          </a:p>
          <a:p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Schedd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submit-5.chtc.wisc.edu : &lt;128.104.101.92:9618?...</a:t>
            </a:r>
          </a:p>
          <a:p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OWNER    BATCH_NAME   SUBMITTED   DONE   RUN    IDLE   HOLD  TOTAL JOB_IDS</a:t>
            </a:r>
          </a:p>
          <a:p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DAG: 128     5/9  02:52    982      2      _      _   1000 18888976.0 ...</a:t>
            </a:r>
          </a:p>
          <a:p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DAG: 139     5/9  09:21      _      1     89      _    180 18910071.0 ...</a:t>
            </a:r>
          </a:p>
          <a:p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DAG: 219     5/9  10:31      1    997      2      _   1000 18911030.0 ...</a:t>
            </a:r>
          </a:p>
          <a:p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DAG: 226     5/9  10:51     10      _      1      _     44 18913051.0</a:t>
            </a:r>
          </a:p>
          <a:p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bob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CMD: </a:t>
            </a:r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ce.sh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5/9  10:55      _      _      _      2      _ 18913029.0 ...</a:t>
            </a:r>
          </a:p>
          <a:p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CMD: </a:t>
            </a:r>
            <a:r>
              <a:rPr lang="de-DE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sb</a:t>
            </a:r>
            <a:r>
              <a:rPr lang="de-DE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5/9  10:57      _      2    998      _      _ 18913030.0-999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04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"/>
                <a:cs typeface="Courier"/>
              </a:rPr>
              <a:t>condor_q</a:t>
            </a:r>
            <a:r>
              <a:rPr lang="en-US" dirty="0"/>
              <a:t> 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0814"/>
          </a:xfrm>
        </p:spPr>
        <p:txBody>
          <a:bodyPr>
            <a:normAutofit/>
          </a:bodyPr>
          <a:lstStyle/>
          <a:p>
            <a:r>
              <a:rPr lang="en-US" dirty="0"/>
              <a:t>Default output is batched jobs</a:t>
            </a:r>
          </a:p>
          <a:p>
            <a:pPr lvl="1"/>
            <a:r>
              <a:rPr lang="en-US" dirty="0"/>
              <a:t>Batches can be grouped manually using the </a:t>
            </a:r>
            <a:r>
              <a:rPr lang="en-US" dirty="0" err="1">
                <a:latin typeface="Courier"/>
                <a:cs typeface="Courier"/>
              </a:rPr>
              <a:t>JobBatchName</a:t>
            </a:r>
            <a:r>
              <a:rPr lang="en-US" dirty="0"/>
              <a:t> attribute in a submit file: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Otherwise </a:t>
            </a:r>
            <a:r>
              <a:rPr lang="en-US" dirty="0" err="1"/>
              <a:t>HTCondor</a:t>
            </a:r>
            <a:r>
              <a:rPr lang="en-US" dirty="0"/>
              <a:t> groups jobs automatically</a:t>
            </a:r>
          </a:p>
          <a:p>
            <a:r>
              <a:rPr lang="en-US" dirty="0"/>
              <a:t>To see individual jobs, use: </a:t>
            </a:r>
          </a:p>
          <a:p>
            <a:pPr marL="0" indent="0">
              <a:buNone/>
            </a:pPr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rgbClr val="000000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rgbClr val="000000"/>
              </a:solidFill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2903" y="3197626"/>
            <a:ext cx="419956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JobBatchName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CoolJobs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5166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 Ads for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594" y="1600200"/>
            <a:ext cx="872457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as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dirty="0">
                <a:solidFill>
                  <a:srgbClr val="000000"/>
                </a:solidFill>
              </a:rPr>
              <a:t> is to </a:t>
            </a:r>
            <a:r>
              <a:rPr lang="en-US" sz="2000" dirty="0"/>
              <a:t>jobs,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condor_status</a:t>
            </a:r>
            <a:r>
              <a:rPr lang="en-US" sz="2000" b="1" dirty="0">
                <a:solidFill>
                  <a:srgbClr val="CB3A46"/>
                </a:solidFill>
              </a:rPr>
              <a:t> </a:t>
            </a:r>
            <a:r>
              <a:rPr lang="en-US" sz="2000" dirty="0"/>
              <a:t>is to </a:t>
            </a:r>
            <a:r>
              <a:rPr lang="en-US" sz="2000" u="sng" dirty="0"/>
              <a:t>computers (or “machines”)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850" y="2294603"/>
            <a:ext cx="8886762" cy="286232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condor_status</a:t>
            </a:r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Name							</a:t>
            </a:r>
            <a:r>
              <a:rPr lang="en-US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OpSys</a:t>
            </a:r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Arch	State		Activity	</a:t>
            </a:r>
            <a:r>
              <a:rPr lang="en-US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LoadAv</a:t>
            </a:r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Mem</a:t>
            </a:r>
            <a:r>
              <a:rPr lang="en-US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Actvty</a:t>
            </a:r>
            <a:endParaRPr lang="en-US" sz="1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slot1@c001.chtc.wisc.edu 		  LINUX 	   X86_64 Unclaimed Idle      0.000     673 25+01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slot1_1@c001.chtc.wisc.edu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slot1_2@c001.chtc.wisc.edu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slot1_3@c001.chtc.wisc.edu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2048  0+00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slot1_4@c001.chtc.wisc.edu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2048  0+14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slot1_5@c001.chtc.wisc.edu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1024  0+01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slot1@c002.chtc.wisc.edu             LINUX      X86_64 Unclaimed Idle      1.000    2693 19+19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slot1_1@c002.chtc.wisc.edu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2048  0+04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slot1_2@c002.chtc.wisc.edu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2048  0+01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slot1_3@c002.chtc.wisc.edu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0.990    2048  0+02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slot1@c004.chtc.wisc.edu             LINUX      X86_64 Unclaimed Idle      0.010     645 25+05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slot1_1@c004.chtc.wisc.edu           LINUX      X86_64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Busy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1.000    2048  0+01</a:t>
            </a:r>
          </a:p>
          <a:p>
            <a:endParaRPr lang="en-US" sz="12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850" y="5062612"/>
            <a:ext cx="8886762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 Total Owner Claimed Unclaimed Matched Preempting Backfill  Drain</a:t>
            </a: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X86_64/LINUX 10962     0   10340       613       0          0        0      9</a:t>
            </a: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X86_64/WINDOWS     2     2       0         0       0          0        0      0</a:t>
            </a:r>
          </a:p>
          <a:p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Total 10964     2   10340       613       0          0        0     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9872" y="6485876"/>
            <a:ext cx="326736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condor_status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8090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Attributes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427" y="2990031"/>
            <a:ext cx="8569234" cy="353943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condor_status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-l slot1_1@c001.chtc.wisc.edu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HasFileTransfer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true</a:t>
            </a:r>
          </a:p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COLLECTOR_HOST_STRING = "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cm.chtc.wisc.edu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TargetType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"Job”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TotalTimeClaimedBusy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43334c001.chtc.wisc.edu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UtsnameNodename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Mips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17902</a:t>
            </a:r>
          </a:p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MAX_PREEMPT = ( 3600 * ( 72 - 68 * ( 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WantGlidein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=?= true ) ) )</a:t>
            </a:r>
          </a:p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Requirements = ( START ) &amp;&amp; ( 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IsValidCheckpointPlatform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 &amp;&amp; ( </a:t>
            </a:r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WithinResourceLimits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</a:t>
            </a:r>
          </a:p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State = "Claimed"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OpSysMajorVer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6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OpSysName</a:t>
            </a:r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"SL”</a:t>
            </a:r>
          </a:p>
          <a:p>
            <a:r>
              <a:rPr lang="en-US" sz="16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0967" y="1600200"/>
            <a:ext cx="90330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same options as </a:t>
            </a:r>
            <a:r>
              <a:rPr lang="en-US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dirty="0"/>
              <a:t>:</a:t>
            </a:r>
          </a:p>
          <a:p>
            <a:pPr marL="0" indent="0">
              <a:buFont typeface="Arial"/>
              <a:buNone/>
            </a:pPr>
            <a:r>
              <a:rPr lang="en-US" sz="2000" dirty="0">
                <a:latin typeface="Courier"/>
                <a:cs typeface="Courier"/>
              </a:rPr>
              <a:t>  </a:t>
            </a:r>
            <a:r>
              <a:rPr lang="en-US" sz="2000" b="1" dirty="0" err="1">
                <a:latin typeface="Courier"/>
                <a:cs typeface="Courier"/>
              </a:rPr>
              <a:t>condor_status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-l </a:t>
            </a:r>
            <a:r>
              <a:rPr lang="en-US" sz="2000" b="1" i="1" dirty="0">
                <a:solidFill>
                  <a:srgbClr val="CB3A46"/>
                </a:solidFill>
                <a:latin typeface="Courier"/>
                <a:cs typeface="Courier"/>
              </a:rPr>
              <a:t>Slot/Machine</a:t>
            </a:r>
          </a:p>
          <a:p>
            <a:pPr marL="0" indent="0">
              <a:buFont typeface="Arial"/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condor_status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[Machine] -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af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i="1" dirty="0">
                <a:solidFill>
                  <a:srgbClr val="CB3A46"/>
                </a:solidFill>
                <a:latin typeface="Courier"/>
                <a:cs typeface="Courier"/>
              </a:rPr>
              <a:t>Attribute1 Attribute2 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08014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Attributes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" y="2799705"/>
            <a:ext cx="8834008" cy="3231654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-compact</a:t>
            </a:r>
          </a:p>
          <a:p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Machine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Platform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Slots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Cpus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Gpus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TotalGb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FreCpu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FreeGb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CpuLoad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ST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e007.chtc.wisc.edu           x64/SL6          8    8         23.46      0     0.00    1.24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e008.chtc.wisc.edu           x64/SL6          8    8         23.46      0     0.46    0.97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e009.chtc.wisc.edu           x64/SL6         11   16         23.46      5     0.00    0.81 **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e010.chtc.wisc.edu           x64/SL6          8    8         23.46      0     4.46    0.76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Cb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matlab-build-1.chtc.wisc.edu x64/SL6          1   12         23.45     11    13.45    0.00 **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matlab-build-5.chtc.wisc.edu x64/SL6          0   24         23.45     24    23.45    0.04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Ui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mem1.chtc.wisc.edu           x64/SL6         24   80       1009.67      8     0.17    0.60 **  </a:t>
            </a:r>
          </a:p>
          <a:p>
            <a:endParaRPr lang="de-DE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de-DE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Total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Owner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Unclaimed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Matched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Preempting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Backfill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Drain</a:t>
            </a:r>
          </a:p>
          <a:p>
            <a:endParaRPr lang="de-DE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x64/SL6 10416     0    9984       427       0          0        0      5</a:t>
            </a: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x64/</a:t>
            </a:r>
            <a:r>
              <a:rPr lang="de-DE" sz="12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WinVista</a:t>
            </a:r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2     2       0         0       0          0        0      0</a:t>
            </a:r>
          </a:p>
          <a:p>
            <a:endParaRPr lang="de-DE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2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Total 10418     2    9984       427       0          0        0      5</a:t>
            </a:r>
            <a:endParaRPr lang="en-US" sz="12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summarize, use the “-compact” option</a:t>
            </a:r>
          </a:p>
          <a:p>
            <a:pPr marL="0" indent="0">
              <a:buFont typeface="Arial"/>
              <a:buNone/>
            </a:pP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"/>
                <a:cs typeface="Courier"/>
              </a:rPr>
              <a:t>condor_status</a:t>
            </a:r>
            <a:r>
              <a:rPr lang="en-US" sz="2400" b="1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-compact</a:t>
            </a:r>
          </a:p>
        </p:txBody>
      </p:sp>
    </p:spTree>
    <p:extLst>
      <p:ext uri="{BB962C8B-B14F-4D97-AF65-F5344CB8AC3E}">
        <p14:creationId xmlns:p14="http://schemas.microsoft.com/office/powerpoint/2010/main" val="1183834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(60 second) Pause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258" y="5085428"/>
            <a:ext cx="7772400" cy="69587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Questions so far?  </a:t>
            </a:r>
          </a:p>
        </p:txBody>
      </p:sp>
      <p:pic>
        <p:nvPicPr>
          <p:cNvPr id="4" name="Picture 3" descr="california_condor_round_wall_clocks-r9e8161da78aa4c0a925b518af8766a4c_fup13_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32" y="1285862"/>
            <a:ext cx="2478265" cy="24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10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Submitting Multiple Jobs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 err="1"/>
              <a:t>HTCondor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758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Jobs, One Submit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" y="1600200"/>
            <a:ext cx="8591362" cy="4525963"/>
          </a:xfrm>
        </p:spPr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has built-in ways to submit multiple independent jobs with one submit file</a:t>
            </a:r>
          </a:p>
          <a:p>
            <a:endParaRPr lang="en-US" dirty="0"/>
          </a:p>
        </p:txBody>
      </p:sp>
      <p:pic>
        <p:nvPicPr>
          <p:cNvPr id="4" name="Picture 3" descr="dominoes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11" y="3135880"/>
            <a:ext cx="4362259" cy="327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90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76" y="1600200"/>
            <a:ext cx="8591362" cy="4764741"/>
          </a:xfrm>
        </p:spPr>
        <p:txBody>
          <a:bodyPr/>
          <a:lstStyle/>
          <a:p>
            <a:r>
              <a:rPr lang="en-US" dirty="0"/>
              <a:t>Run many independent jobs...</a:t>
            </a:r>
          </a:p>
          <a:p>
            <a:pPr lvl="1"/>
            <a:r>
              <a:rPr lang="en-US" dirty="0"/>
              <a:t>analyze multiple data files</a:t>
            </a:r>
          </a:p>
          <a:p>
            <a:pPr lvl="1"/>
            <a:r>
              <a:rPr lang="en-US" dirty="0"/>
              <a:t>test parameter or input combinations</a:t>
            </a:r>
          </a:p>
          <a:p>
            <a:pPr lvl="1"/>
            <a:r>
              <a:rPr lang="en-US" dirty="0"/>
              <a:t>and more!</a:t>
            </a:r>
          </a:p>
          <a:p>
            <a:r>
              <a:rPr lang="en-US" dirty="0"/>
              <a:t>...without having to: </a:t>
            </a:r>
          </a:p>
          <a:p>
            <a:pPr lvl="1"/>
            <a:r>
              <a:rPr lang="en-US" dirty="0"/>
              <a:t>start each job individually</a:t>
            </a:r>
          </a:p>
          <a:p>
            <a:pPr lvl="1"/>
            <a:r>
              <a:rPr lang="en-US" dirty="0"/>
              <a:t>create separate submit files for each job</a:t>
            </a:r>
          </a:p>
        </p:txBody>
      </p:sp>
    </p:spTree>
    <p:extLst>
      <p:ext uri="{BB962C8B-B14F-4D97-AF65-F5344CB8AC3E}">
        <p14:creationId xmlns:p14="http://schemas.microsoft.com/office/powerpoint/2010/main" val="732695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Multiple, Numbered, Input Files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15443"/>
            <a:ext cx="8229600" cy="1333500"/>
          </a:xfrm>
        </p:spPr>
        <p:txBody>
          <a:bodyPr/>
          <a:lstStyle/>
          <a:p>
            <a:r>
              <a:rPr lang="en-US" dirty="0"/>
              <a:t>Goal: create 3 jobs that each analyze a different input file.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analyze.exe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arguments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file.out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file.in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log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job.log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output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job.out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error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queue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file0.in</a:t>
            </a:r>
          </a:p>
          <a:p>
            <a:r>
              <a:rPr lang="en-US" dirty="0">
                <a:latin typeface="Courier"/>
                <a:cs typeface="Courier"/>
              </a:rPr>
              <a:t>file1.in</a:t>
            </a:r>
          </a:p>
          <a:p>
            <a:r>
              <a:rPr lang="en-US" dirty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119638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Computer</a:t>
            </a:r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99" y="3339861"/>
            <a:ext cx="1256518" cy="2969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330455" y="3416178"/>
            <a:ext cx="1743497" cy="1431043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29699" y="2163653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45" y="5006454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229699" y="3692141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23920" y="2173172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 flipV="1">
            <a:off x="3300523" y="4131700"/>
            <a:ext cx="1029932" cy="1356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Desktop_computer_clipart_-_Yellow_theme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8" y="1911964"/>
            <a:ext cx="3317904" cy="33179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67432" y="1989737"/>
            <a:ext cx="3970158" cy="3028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300523" y="1989737"/>
            <a:ext cx="866909" cy="7526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205717" y="3858973"/>
            <a:ext cx="961715" cy="11589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1407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Jobs, No Variation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08338"/>
            <a:ext cx="8229600" cy="1333500"/>
          </a:xfrm>
        </p:spPr>
        <p:txBody>
          <a:bodyPr/>
          <a:lstStyle/>
          <a:p>
            <a:r>
              <a:rPr lang="en-US" dirty="0"/>
              <a:t>This file generates 3 jobs, but doesn’t use multiple inputs and will overwrite outputs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file0.in</a:t>
            </a:r>
          </a:p>
          <a:p>
            <a:r>
              <a:rPr lang="en-US" dirty="0">
                <a:latin typeface="Courier"/>
                <a:cs typeface="Courier"/>
              </a:rPr>
              <a:t>file1.in</a:t>
            </a:r>
          </a:p>
          <a:p>
            <a:r>
              <a:rPr lang="en-US" dirty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analyze.exe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arguments = file0.in file0.out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file.in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log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job.log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output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job.out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error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queue 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239812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0" y="1885671"/>
            <a:ext cx="32258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cs typeface="Arial"/>
              </a:rPr>
              <a:t>Each job’s </a:t>
            </a:r>
            <a:r>
              <a:rPr lang="en-US" dirty="0" err="1">
                <a:latin typeface="Courier"/>
                <a:cs typeface="Courier"/>
              </a:rPr>
              <a:t>ClusterId</a:t>
            </a:r>
            <a:r>
              <a:rPr lang="en-US" dirty="0">
                <a:cs typeface="Arial"/>
              </a:rPr>
              <a:t> and 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cs typeface="Arial"/>
              </a:rPr>
              <a:t> numbers are saved as job attributes </a:t>
            </a:r>
          </a:p>
          <a:p>
            <a:r>
              <a:rPr lang="en-US" dirty="0">
                <a:cs typeface="Arial"/>
              </a:rPr>
              <a:t>They can be accessed inside the submit file using:</a:t>
            </a:r>
          </a:p>
          <a:p>
            <a:pPr lvl="1"/>
            <a:r>
              <a:rPr lang="en-US" dirty="0">
                <a:latin typeface="Courier"/>
                <a:cs typeface="Courier"/>
              </a:rPr>
              <a:t>$</a:t>
            </a:r>
            <a:r>
              <a:rPr lang="en-US" dirty="0">
                <a:cs typeface="Arial"/>
              </a:rPr>
              <a:t>(</a:t>
            </a:r>
            <a:r>
              <a:rPr lang="en-US" dirty="0" err="1">
                <a:latin typeface="Courier"/>
                <a:cs typeface="Courier"/>
              </a:rPr>
              <a:t>ClusterId</a:t>
            </a:r>
            <a:r>
              <a:rPr lang="en-US" dirty="0">
                <a:latin typeface="Courier"/>
                <a:cs typeface="Courier"/>
              </a:rPr>
              <a:t>)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latin typeface="Courier"/>
                <a:cs typeface="Courier"/>
              </a:rPr>
              <a:t>$</a:t>
            </a:r>
            <a:r>
              <a:rPr lang="en-US" dirty="0">
                <a:cs typeface="Arial"/>
              </a:rPr>
              <a:t>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</a:t>
            </a:r>
            <a:endParaRPr lang="en-US" dirty="0">
              <a:cs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97453" y="1819043"/>
            <a:ext cx="5837853" cy="4149957"/>
            <a:chOff x="330200" y="1493838"/>
            <a:chExt cx="4381500" cy="3040062"/>
          </a:xfrm>
        </p:grpSpPr>
        <p:sp>
          <p:nvSpPr>
            <p:cNvPr id="5" name="Rectangle 4"/>
            <p:cNvSpPr/>
            <p:nvPr/>
          </p:nvSpPr>
          <p:spPr>
            <a:xfrm>
              <a:off x="330200" y="24892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ourier"/>
                  <a:cs typeface="Courier"/>
                </a:rPr>
                <a:t>queue </a:t>
              </a:r>
              <a:r>
                <a:rPr lang="en-US" i="1" dirty="0">
                  <a:latin typeface="Courier"/>
                  <a:cs typeface="Courier"/>
                </a:rPr>
                <a:t>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413000" y="20320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13000" y="24892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25700" y="29591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33800" y="20320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3800" y="24892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33800" y="29591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13" name="Straight Arrow Connector 12"/>
            <p:cNvCxnSpPr>
              <a:stCxn id="5" idx="3"/>
              <a:endCxn id="6" idx="1"/>
            </p:cNvCxnSpPr>
            <p:nvPr/>
          </p:nvCxnSpPr>
          <p:spPr>
            <a:xfrm flipV="1">
              <a:off x="1498600" y="2387600"/>
              <a:ext cx="9144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5" idx="3"/>
              <a:endCxn id="7" idx="1"/>
            </p:cNvCxnSpPr>
            <p:nvPr/>
          </p:nvCxnSpPr>
          <p:spPr>
            <a:xfrm>
              <a:off x="1498600" y="2844800"/>
              <a:ext cx="914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3"/>
              <a:endCxn id="8" idx="1"/>
            </p:cNvCxnSpPr>
            <p:nvPr/>
          </p:nvCxnSpPr>
          <p:spPr>
            <a:xfrm>
              <a:off x="1498600" y="2844800"/>
              <a:ext cx="927100" cy="469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413000" y="1493838"/>
              <a:ext cx="1282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Courier"/>
                  <a:cs typeface="Courier"/>
                </a:rPr>
                <a:t>ClusterId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90900" y="1493838"/>
              <a:ext cx="13208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Courier"/>
                  <a:cs typeface="Courier"/>
                </a:rPr>
                <a:t>ProcId</a:t>
              </a:r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25700" y="33909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...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13000" y="3822700"/>
              <a:ext cx="11684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33800" y="3822700"/>
              <a:ext cx="647700" cy="71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latin typeface="Arial"/>
                  <a:cs typeface="Arial"/>
                </a:rPr>
                <a:t>N-1</a:t>
              </a:r>
            </a:p>
          </p:txBody>
        </p:sp>
        <p:cxnSp>
          <p:nvCxnSpPr>
            <p:cNvPr id="24" name="Straight Arrow Connector 23"/>
            <p:cNvCxnSpPr>
              <a:stCxn id="5" idx="3"/>
              <a:endCxn id="21" idx="1"/>
            </p:cNvCxnSpPr>
            <p:nvPr/>
          </p:nvCxnSpPr>
          <p:spPr>
            <a:xfrm>
              <a:off x="1498600" y="2844800"/>
              <a:ext cx="914400" cy="1333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4633828" y="4350342"/>
            <a:ext cx="1614366" cy="948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005425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7200" y="2057363"/>
            <a:ext cx="48593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analyze.exe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arguments =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file0.in file0.out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file0.in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log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job.log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output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job.out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error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job.err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queue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165904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Variation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072595"/>
            <a:ext cx="8229600" cy="1333500"/>
          </a:xfrm>
        </p:spPr>
        <p:txBody>
          <a:bodyPr>
            <a:normAutofit/>
          </a:bodyPr>
          <a:lstStyle/>
          <a:p>
            <a:r>
              <a:rPr lang="en-US" dirty="0"/>
              <a:t>How to uniquely identify each job (filenames, log/out/err names)?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1910" y="2227490"/>
            <a:ext cx="2349590" cy="1834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file0.in</a:t>
            </a:r>
          </a:p>
          <a:p>
            <a:r>
              <a:rPr lang="en-US" dirty="0">
                <a:latin typeface="Courier"/>
                <a:cs typeface="Courier"/>
              </a:rPr>
              <a:t>file1.in</a:t>
            </a:r>
          </a:p>
          <a:p>
            <a:r>
              <a:rPr lang="en-US" dirty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1910" y="1860368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31276850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$(</a:t>
            </a:r>
            <a:r>
              <a:rPr lang="en-US" dirty="0" err="1"/>
              <a:t>ProcId</a:t>
            </a:r>
            <a:r>
              <a:rPr lang="en-US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213022"/>
            <a:ext cx="8686800" cy="1333500"/>
          </a:xfrm>
        </p:spPr>
        <p:txBody>
          <a:bodyPr>
            <a:normAutofit/>
          </a:bodyPr>
          <a:lstStyle/>
          <a:p>
            <a:r>
              <a:rPr lang="en-US" dirty="0"/>
              <a:t>Use the 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$(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)</a:t>
            </a:r>
            <a:r>
              <a:rPr lang="en-US" dirty="0">
                <a:solidFill>
                  <a:srgbClr val="000000"/>
                </a:solidFill>
                <a:cs typeface="Arial"/>
              </a:rPr>
              <a:t>, 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$(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ProcId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)</a:t>
            </a:r>
            <a:r>
              <a:rPr lang="en-US" dirty="0">
                <a:solidFill>
                  <a:srgbClr val="CB3A46"/>
                </a:solidFill>
                <a:cs typeface="Arial"/>
              </a:rPr>
              <a:t> </a:t>
            </a:r>
            <a:r>
              <a:rPr lang="en-US" dirty="0"/>
              <a:t>variables to provide unique values to jobs.*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946402"/>
            <a:ext cx="7962900" cy="313932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.in file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file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.in</a:t>
            </a: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.log</a:t>
            </a:r>
          </a:p>
          <a:p>
            <a:r>
              <a:rPr lang="en-US" dirty="0">
                <a:latin typeface="Courier"/>
                <a:cs typeface="Courier"/>
              </a:rPr>
              <a:t>output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)_$(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>
                <a:latin typeface="Courier"/>
                <a:cs typeface="Courier"/>
              </a:rPr>
              <a:t>error = job_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ClusterId</a:t>
            </a:r>
            <a:r>
              <a:rPr lang="en-US" b="1" dirty="0">
                <a:latin typeface="Courier"/>
                <a:cs typeface="Courier"/>
              </a:rPr>
              <a:t>)_$(</a:t>
            </a:r>
            <a:r>
              <a:rPr lang="en-US" b="1" dirty="0" err="1">
                <a:latin typeface="Courier"/>
                <a:cs typeface="Courier"/>
              </a:rPr>
              <a:t>ProcId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.err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queue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607848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9100" y="6485876"/>
            <a:ext cx="5461000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* May also see </a:t>
            </a:r>
            <a:r>
              <a:rPr lang="en-US" sz="1400" dirty="0">
                <a:solidFill>
                  <a:srgbClr val="000000"/>
                </a:solidFill>
                <a:latin typeface="Courier"/>
                <a:cs typeface="Courier"/>
              </a:rPr>
              <a:t>$(Cluster)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ourier"/>
                <a:cs typeface="Courier"/>
              </a:rPr>
              <a:t>$(Process)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in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072265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Jobs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1168" y="1603662"/>
            <a:ext cx="9165168" cy="2308324"/>
          </a:xfrm>
          <a:prstGeom prst="rect">
            <a:avLst/>
          </a:prstGeom>
          <a:solidFill>
            <a:schemeClr val="tx1"/>
          </a:solidFill>
          <a:ln w="762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12181445_0.err  16058473_0.err  17381628_0.err  18159900_0.err  5175744_0.err  7266263_0.err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12181445_0.log  16058473_0.log  17381628_0.log  18159900_0.log  5175744_0.log  7266263_0.log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12181445_0.out  16058473_0.out  17381628_0.out  18159900_0.out  5175744_0.out  7266263_0.out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13609567_0.err  16060330_0.err  17381640_0.err  3446080_0.err   5176204_0.err  7266267_0.err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13609567_0.log  16060330_0.log  17381640_0.log  3446080_0.log   5176204_0.log  7266267_0.log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13609567_0.out  16060330_0.out  17381640_0.out  3446080_0.out   5176204_0.out  7266267_0.out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13612268_0.err  16254074_0.err  17381665_0.err  3446306_0.err   5295132_0.err  7937420_0.err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13612268_0.log  16254074_0.log  17381665_0.log  3446306_0.log   5295132_0.log  7937420_0.log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13612268_0.out  16254074_0.out  17381665_0.out  3446306_0.out   5295132_0.out  7937420_0.out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13630381_0.err  17134215_0.err  17381676_0.err  4347054_0.err   5318339_0.err  8779997_0.err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13630381_0.log  17134215_0.log  17381676_0.log  4347054_0.log   5318339_0.log  8779997_0.log</a:t>
            </a:r>
          </a:p>
          <a:p>
            <a:pPr algn="ctr"/>
            <a:r>
              <a:rPr lang="is-IS" sz="1200" dirty="0">
                <a:solidFill>
                  <a:srgbClr val="FFFFFF">
                    <a:alpha val="40000"/>
                  </a:srgbClr>
                </a:solidFill>
                <a:latin typeface="Courier"/>
                <a:cs typeface="Courier"/>
              </a:rPr>
              <a:t>13630381_0.out  17134215_0.out  17381676_0.out  4347054_0.out   5318339_0.out  8779997_0.out</a:t>
            </a:r>
          </a:p>
        </p:txBody>
      </p:sp>
      <p:pic>
        <p:nvPicPr>
          <p:cNvPr id="5" name="Picture 4" descr="messy_desk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7"/>
          <a:stretch/>
        </p:blipFill>
        <p:spPr>
          <a:xfrm>
            <a:off x="0" y="3979333"/>
            <a:ext cx="9144000" cy="24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63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1700"/>
          </a:xfrm>
        </p:spPr>
        <p:txBody>
          <a:bodyPr>
            <a:normAutofit/>
          </a:bodyPr>
          <a:lstStyle/>
          <a:p>
            <a:r>
              <a:rPr lang="en-US" dirty="0" err="1"/>
              <a:t>HTCondor</a:t>
            </a:r>
            <a:r>
              <a:rPr lang="en-US" dirty="0"/>
              <a:t> can transfer an entire directory or all the contents of a directory</a:t>
            </a:r>
          </a:p>
          <a:p>
            <a:pPr lvl="1"/>
            <a:r>
              <a:rPr lang="en-US" dirty="0"/>
              <a:t>transfer whole directory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transfer contents only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Useful for jobs with many shared files; transfer a directory of files instead of listing files individually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4239080"/>
            <a:ext cx="4356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shared/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5200" y="3220360"/>
            <a:ext cx="4356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shared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7510" y="2884982"/>
            <a:ext cx="2489290" cy="18521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shared/</a:t>
            </a: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reference.db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parse.py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analyze.py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cleanup.py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links.config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8190" y="2552637"/>
            <a:ext cx="1785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1426718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Organize Files in Sub-Directories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sub-directories* and use paths in the submit file to separate input, error, log, and output files.  </a:t>
            </a:r>
          </a:p>
        </p:txBody>
      </p:sp>
      <p:pic>
        <p:nvPicPr>
          <p:cNvPr id="7" name="Picture 6" descr="Signpos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47" y="3242351"/>
            <a:ext cx="4400961" cy="292879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21210502">
            <a:off x="2588455" y="4484927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input</a:t>
            </a:r>
          </a:p>
        </p:txBody>
      </p:sp>
      <p:sp>
        <p:nvSpPr>
          <p:cNvPr id="9" name="Rounded Rectangle 8"/>
          <p:cNvSpPr/>
          <p:nvPr/>
        </p:nvSpPr>
        <p:spPr>
          <a:xfrm rot="422014">
            <a:off x="4431251" y="3703843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output</a:t>
            </a:r>
          </a:p>
        </p:txBody>
      </p:sp>
      <p:sp>
        <p:nvSpPr>
          <p:cNvPr id="10" name="Rounded Rectangle 9"/>
          <p:cNvSpPr/>
          <p:nvPr/>
        </p:nvSpPr>
        <p:spPr>
          <a:xfrm rot="420000">
            <a:off x="4461133" y="4082427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error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61133" y="4685864"/>
            <a:ext cx="1720278" cy="530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log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9909" y="6336699"/>
            <a:ext cx="4777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 must be created before the job is submitted</a:t>
            </a:r>
          </a:p>
        </p:txBody>
      </p:sp>
    </p:spTree>
    <p:extLst>
      <p:ext uri="{BB962C8B-B14F-4D97-AF65-F5344CB8AC3E}">
        <p14:creationId xmlns:p14="http://schemas.microsoft.com/office/powerpoint/2010/main" val="3569802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Paths for File Type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964" y="3839369"/>
            <a:ext cx="7966118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file$(Process).in file$(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input</a:t>
            </a:r>
            <a:r>
              <a:rPr lang="en-US" dirty="0">
                <a:latin typeface="Courier"/>
                <a:cs typeface="Courier"/>
              </a:rPr>
              <a:t>/file$(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b="1" dirty="0">
                <a:latin typeface="Courier"/>
                <a:cs typeface="Courier"/>
              </a:rPr>
              <a:t>log</a:t>
            </a:r>
            <a:r>
              <a:rPr lang="en-US" dirty="0">
                <a:latin typeface="Courier"/>
                <a:cs typeface="Courier"/>
              </a:rPr>
              <a:t>/job$(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).log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err</a:t>
            </a:r>
            <a:r>
              <a:rPr lang="en-US" dirty="0">
                <a:latin typeface="Courier"/>
                <a:cs typeface="Courier"/>
              </a:rPr>
              <a:t>/job$(</a:t>
            </a:r>
            <a:r>
              <a:rPr lang="en-US" dirty="0" err="1">
                <a:latin typeface="Courier"/>
                <a:cs typeface="Courier"/>
              </a:rPr>
              <a:t>ProcId</a:t>
            </a:r>
            <a:r>
              <a:rPr lang="en-US" dirty="0">
                <a:latin typeface="Courier"/>
                <a:cs typeface="Courier"/>
              </a:rPr>
              <a:t>).err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1210" y="1981599"/>
            <a:ext cx="8732456" cy="1207025"/>
            <a:chOff x="196387" y="643041"/>
            <a:chExt cx="8732456" cy="1207025"/>
          </a:xfrm>
        </p:grpSpPr>
        <p:sp>
          <p:nvSpPr>
            <p:cNvPr id="6" name="Rectangle 5"/>
            <p:cNvSpPr/>
            <p:nvPr/>
          </p:nvSpPr>
          <p:spPr>
            <a:xfrm>
              <a:off x="196387" y="692358"/>
              <a:ext cx="8622492" cy="11577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err="1">
                  <a:latin typeface="Courier"/>
                  <a:cs typeface="Courier"/>
                </a:rPr>
                <a:t>job.submit</a:t>
              </a:r>
              <a:endParaRPr lang="en-US" dirty="0">
                <a:latin typeface="Courier"/>
                <a:cs typeface="Courier"/>
              </a:endParaRPr>
            </a:p>
            <a:p>
              <a:r>
                <a:rPr lang="en-US" dirty="0" err="1">
                  <a:latin typeface="Courier"/>
                  <a:cs typeface="Courier"/>
                </a:rPr>
                <a:t>analyze.exe</a:t>
              </a:r>
              <a:endParaRPr lang="en-US" dirty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00141" y="696857"/>
              <a:ext cx="2041825" cy="10931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input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file0.in</a:t>
              </a:r>
            </a:p>
            <a:p>
              <a:r>
                <a:rPr lang="en-US" dirty="0">
                  <a:latin typeface="Courier"/>
                  <a:cs typeface="Courier"/>
                </a:rPr>
                <a:t>  file1.in</a:t>
              </a:r>
            </a:p>
            <a:p>
              <a:r>
                <a:rPr lang="en-US" dirty="0">
                  <a:latin typeface="Courier"/>
                  <a:cs typeface="Courier"/>
                </a:rPr>
                <a:t>  file2.in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40049" y="692357"/>
              <a:ext cx="2122212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log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job0.log</a:t>
              </a:r>
            </a:p>
            <a:p>
              <a:r>
                <a:rPr lang="en-US" dirty="0">
                  <a:latin typeface="Courier"/>
                  <a:cs typeface="Courier"/>
                </a:rPr>
                <a:t>  job1.log</a:t>
              </a:r>
            </a:p>
            <a:p>
              <a:r>
                <a:rPr lang="en-US" dirty="0">
                  <a:latin typeface="Courier"/>
                  <a:cs typeface="Courier"/>
                </a:rPr>
                <a:t>  job2.log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31714" y="692358"/>
              <a:ext cx="1897129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err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job0.err</a:t>
              </a:r>
            </a:p>
            <a:p>
              <a:r>
                <a:rPr lang="en-US" dirty="0">
                  <a:latin typeface="Courier"/>
                  <a:cs typeface="Courier"/>
                </a:rPr>
                <a:t>  job1.err</a:t>
              </a:r>
            </a:p>
            <a:p>
              <a:r>
                <a:rPr lang="en-US" dirty="0">
                  <a:latin typeface="Courier"/>
                  <a:cs typeface="Courier"/>
                </a:rPr>
                <a:t>  job2.err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68721" y="643041"/>
              <a:ext cx="1430882" cy="96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latin typeface="Courier"/>
                  <a:cs typeface="Courier"/>
                </a:rPr>
                <a:t>file0.out</a:t>
              </a:r>
            </a:p>
            <a:p>
              <a:r>
                <a:rPr lang="en-US" dirty="0">
                  <a:latin typeface="Courier"/>
                  <a:cs typeface="Courier"/>
                </a:rPr>
                <a:t>file1.out</a:t>
              </a:r>
            </a:p>
            <a:p>
              <a:r>
                <a:rPr lang="en-US" dirty="0">
                  <a:latin typeface="Courier"/>
                  <a:cs typeface="Courier"/>
                </a:rPr>
                <a:t>file2.out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964" y="3500815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210" y="166608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695621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InitialDir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910" y="1600201"/>
            <a:ext cx="8672704" cy="3393039"/>
          </a:xfrm>
        </p:spPr>
        <p:txBody>
          <a:bodyPr>
            <a:normAutofit/>
          </a:bodyPr>
          <a:lstStyle/>
          <a:p>
            <a:r>
              <a:rPr lang="en-US" dirty="0"/>
              <a:t>Change the submission directory for each job using </a:t>
            </a:r>
            <a:r>
              <a:rPr lang="en-US" dirty="0" err="1">
                <a:solidFill>
                  <a:srgbClr val="CB3A46"/>
                </a:solidFill>
                <a:latin typeface="Courier"/>
                <a:cs typeface="Courier"/>
              </a:rPr>
              <a:t>initialdir</a:t>
            </a:r>
            <a:endParaRPr lang="en-US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dirty="0">
                <a:cs typeface="Arial"/>
              </a:rPr>
              <a:t>Allows the user to organize job files into separate directories.  </a:t>
            </a:r>
          </a:p>
          <a:p>
            <a:r>
              <a:rPr lang="en-US" dirty="0">
                <a:cs typeface="Arial"/>
              </a:rPr>
              <a:t>Use the same name for all input/output files</a:t>
            </a:r>
          </a:p>
          <a:p>
            <a:r>
              <a:rPr lang="en-US" dirty="0">
                <a:cs typeface="Arial"/>
              </a:rPr>
              <a:t>Useful for jobs with lots of output files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6" name="Picture 5" descr="bo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0" y="4837139"/>
            <a:ext cx="1734541" cy="1734541"/>
          </a:xfrm>
          <a:prstGeom prst="rect">
            <a:avLst/>
          </a:prstGeom>
        </p:spPr>
      </p:pic>
      <p:pic>
        <p:nvPicPr>
          <p:cNvPr id="7" name="Picture 6" descr="bo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51" y="4853214"/>
            <a:ext cx="1734541" cy="1734541"/>
          </a:xfrm>
          <a:prstGeom prst="rect">
            <a:avLst/>
          </a:prstGeom>
        </p:spPr>
      </p:pic>
      <p:pic>
        <p:nvPicPr>
          <p:cNvPr id="8" name="Picture 7" descr="bo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92" y="4853214"/>
            <a:ext cx="1734541" cy="1734541"/>
          </a:xfrm>
          <a:prstGeom prst="rect">
            <a:avLst/>
          </a:prstGeom>
        </p:spPr>
      </p:pic>
      <p:pic>
        <p:nvPicPr>
          <p:cNvPr id="9" name="Picture 8" descr="bo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33" y="4853214"/>
            <a:ext cx="1734541" cy="1734541"/>
          </a:xfrm>
          <a:prstGeom prst="rect">
            <a:avLst/>
          </a:prstGeom>
        </p:spPr>
      </p:pic>
      <p:pic>
        <p:nvPicPr>
          <p:cNvPr id="10" name="Picture 9" descr="box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74" y="4853214"/>
            <a:ext cx="1734541" cy="17345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1425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job0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07253" y="5529798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job1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91840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job2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79964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job3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99571" y="548300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job4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03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Jobs with </a:t>
            </a:r>
            <a:r>
              <a:rPr lang="en-US" dirty="0" err="1"/>
              <a:t>InitialDir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338" y="3638228"/>
            <a:ext cx="8453463" cy="258532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executable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analyze.exe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initialdir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job$(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ProcId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arguments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file.out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transfer_input_files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log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job.log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error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job.err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queue 3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338" y="1825811"/>
            <a:ext cx="8453463" cy="1491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job.submit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analyze.exe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1388" y="1792941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job0/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71788" y="1807884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job1/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79672" y="1825812"/>
            <a:ext cx="177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job2/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3338" y="3314521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338" y="1450453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62706" y="4078941"/>
            <a:ext cx="2629647" cy="16435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Executable should be in the directory with the submit file, *not*  in the individual job directories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20353" y="3869765"/>
            <a:ext cx="1942354" cy="1016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1649311" y="2525059"/>
            <a:ext cx="4013395" cy="2375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32858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Computers</a:t>
            </a:r>
          </a:p>
        </p:txBody>
      </p:sp>
      <p:pic>
        <p:nvPicPr>
          <p:cNvPr id="10" name="Picture 9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33" y="1858234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24127" y="3032173"/>
            <a:ext cx="2524144" cy="1977225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submit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96047" y="2741662"/>
            <a:ext cx="1750032" cy="1141325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8973"/>
            <a:ext cx="1478478" cy="9636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596047" y="4043984"/>
            <a:ext cx="1750032" cy="1141325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96047" y="5402879"/>
            <a:ext cx="1750032" cy="1141325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>
            <a:off x="1478478" y="4020786"/>
            <a:ext cx="3456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0" idx="2"/>
            <a:endCxn id="22" idx="1"/>
          </p:cNvCxnSpPr>
          <p:nvPr/>
        </p:nvCxnSpPr>
        <p:spPr>
          <a:xfrm>
            <a:off x="5348217" y="2322850"/>
            <a:ext cx="1247830" cy="9894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  <a:endCxn id="28" idx="1"/>
          </p:cNvCxnSpPr>
          <p:nvPr/>
        </p:nvCxnSpPr>
        <p:spPr>
          <a:xfrm>
            <a:off x="5348217" y="2322850"/>
            <a:ext cx="1247830" cy="22917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  <a:endCxn id="31" idx="1"/>
          </p:cNvCxnSpPr>
          <p:nvPr/>
        </p:nvCxnSpPr>
        <p:spPr>
          <a:xfrm>
            <a:off x="5348217" y="2322850"/>
            <a:ext cx="1247830" cy="365069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0" idx="2"/>
            <a:endCxn id="13" idx="3"/>
          </p:cNvCxnSpPr>
          <p:nvPr/>
        </p:nvCxnSpPr>
        <p:spPr>
          <a:xfrm flipH="1">
            <a:off x="4348271" y="2322850"/>
            <a:ext cx="999946" cy="16979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01" y="4652064"/>
            <a:ext cx="1000291" cy="1533779"/>
          </a:xfrm>
          <a:prstGeom prst="rect">
            <a:avLst/>
          </a:prstGeom>
        </p:spPr>
      </p:pic>
      <p:pic>
        <p:nvPicPr>
          <p:cNvPr id="36" name="Picture 35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709" y="2819574"/>
            <a:ext cx="642719" cy="985502"/>
          </a:xfrm>
          <a:prstGeom prst="rect">
            <a:avLst/>
          </a:prstGeom>
        </p:spPr>
      </p:pic>
      <p:pic>
        <p:nvPicPr>
          <p:cNvPr id="39" name="Picture 38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29" y="4121896"/>
            <a:ext cx="642719" cy="985502"/>
          </a:xfrm>
          <a:prstGeom prst="rect">
            <a:avLst/>
          </a:prstGeom>
        </p:spPr>
      </p:pic>
      <p:pic>
        <p:nvPicPr>
          <p:cNvPr id="40" name="Picture 39" descr="serv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29" y="5480791"/>
            <a:ext cx="642719" cy="9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9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Submission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your input files/directories aren’t numbered from 0 - (N-1)?  </a:t>
            </a:r>
          </a:p>
          <a:p>
            <a:r>
              <a:rPr lang="en-US" dirty="0"/>
              <a:t>There are other ways to submit many jobs!</a:t>
            </a:r>
          </a:p>
        </p:txBody>
      </p:sp>
      <p:pic>
        <p:nvPicPr>
          <p:cNvPr id="5" name="Picture 4" descr="sa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3" y="3510624"/>
            <a:ext cx="3763498" cy="29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447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Multiple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9952" y="1600200"/>
            <a:ext cx="22669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Replacing single job inputs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 a variable of choice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779431"/>
            <a:ext cx="6038055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r>
              <a:rPr lang="en-US" dirty="0" err="1">
                <a:latin typeface="Courier"/>
                <a:cs typeface="Courier"/>
              </a:rPr>
              <a:t>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501276"/>
            <a:ext cx="6038055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infile</a:t>
            </a:r>
            <a:r>
              <a:rPr lang="en-US" b="1" dirty="0">
                <a:latin typeface="Courier"/>
                <a:cs typeface="Courier"/>
              </a:rPr>
              <a:t>)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infile</a:t>
            </a:r>
            <a:r>
              <a:rPr lang="en-US" b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infile</a:t>
            </a:r>
            <a:r>
              <a:rPr lang="en-US" b="1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...</a:t>
            </a:r>
          </a:p>
        </p:txBody>
      </p:sp>
    </p:spTree>
    <p:extLst>
      <p:ext uri="{BB962C8B-B14F-4D97-AF65-F5344CB8AC3E}">
        <p14:creationId xmlns:p14="http://schemas.microsoft.com/office/powerpoint/2010/main" val="33907735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81783"/>
              </p:ext>
            </p:extLst>
          </p:nvPr>
        </p:nvGraphicFramePr>
        <p:xfrm>
          <a:off x="457200" y="1533569"/>
          <a:ext cx="8369272" cy="48313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6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1162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multiple “queue” statements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302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matching ...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90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in ...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from ...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Queue Statements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628" y="1641536"/>
            <a:ext cx="6315172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  <a:p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ca.dat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  <a:p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ia.dat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1628" y="3659822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matching *.</a:t>
            </a:r>
            <a:r>
              <a:rPr lang="en-US" dirty="0" err="1">
                <a:latin typeface="Courier"/>
                <a:cs typeface="Courier"/>
              </a:rPr>
              <a:t>dat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628" y="4318781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in (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ia.dat</a:t>
            </a:r>
            <a:r>
              <a:rPr lang="en-US" dirty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1628" y="4988535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from </a:t>
            </a:r>
            <a:r>
              <a:rPr lang="en-US" dirty="0" err="1">
                <a:latin typeface="Courier"/>
                <a:cs typeface="Courier"/>
              </a:rPr>
              <a:t>state_list.txt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7458" y="5136979"/>
            <a:ext cx="149531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ia.dat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2763" y="5984110"/>
            <a:ext cx="190849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state_list.txt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9361910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23857"/>
              </p:ext>
            </p:extLst>
          </p:nvPr>
        </p:nvGraphicFramePr>
        <p:xfrm>
          <a:off x="457200" y="1533569"/>
          <a:ext cx="8369272" cy="48313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6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1162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multiple “queue” statements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302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matching ...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90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in ...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from ...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Queue Statements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628" y="1641536"/>
            <a:ext cx="6315172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  <a:p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ca.dat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  <a:p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ia.dat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1628" y="3659822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matching *.</a:t>
            </a:r>
            <a:r>
              <a:rPr lang="en-US" dirty="0" err="1">
                <a:latin typeface="Courier"/>
                <a:cs typeface="Courier"/>
              </a:rPr>
              <a:t>dat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628" y="4318781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in (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ia.dat</a:t>
            </a:r>
            <a:r>
              <a:rPr lang="en-US" dirty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1628" y="4988535"/>
            <a:ext cx="63151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dirty="0" err="1">
                <a:latin typeface="Courier"/>
                <a:cs typeface="Courier"/>
              </a:rPr>
              <a:t>infile</a:t>
            </a:r>
            <a:r>
              <a:rPr lang="en-US" dirty="0">
                <a:latin typeface="Courier"/>
                <a:cs typeface="Courier"/>
              </a:rPr>
              <a:t> from </a:t>
            </a:r>
            <a:r>
              <a:rPr lang="en-US" dirty="0" err="1">
                <a:latin typeface="Courier"/>
                <a:cs typeface="Courier"/>
              </a:rPr>
              <a:t>state_list.txt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77458" y="5136979"/>
            <a:ext cx="149531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ia.dat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71628" y="1641536"/>
            <a:ext cx="6315172" cy="17543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371628" y="1641536"/>
            <a:ext cx="6315172" cy="17543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337456" y="2478126"/>
            <a:ext cx="2199243" cy="3945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Recommended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2763" y="5984110"/>
            <a:ext cx="190849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state_list.txt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7312613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058577"/>
              </p:ext>
            </p:extLst>
          </p:nvPr>
        </p:nvGraphicFramePr>
        <p:xfrm>
          <a:off x="457200" y="1608274"/>
          <a:ext cx="8369272" cy="4116872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6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72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multiple queue statements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Not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recommended.  Can be useful when submitting job batches where a single (non-file/argument) characteristic is changing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6353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matching ..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Natural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nested looping, minimal programming, use optional “files” and “</a:t>
                      </a:r>
                      <a:r>
                        <a:rPr lang="en-US" baseline="0" dirty="0" err="1">
                          <a:latin typeface="Arial"/>
                          <a:cs typeface="Arial"/>
                        </a:rPr>
                        <a:t>dirs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” keywords to only match files or directories</a:t>
                      </a:r>
                    </a:p>
                    <a:p>
                      <a:r>
                        <a:rPr lang="en-US" baseline="0" dirty="0">
                          <a:latin typeface="Arial"/>
                          <a:cs typeface="Arial"/>
                        </a:rPr>
                        <a:t>Requires good naming conventions, 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294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in ..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Supports multiple variables, all information contained in a single file, reproducible</a:t>
                      </a:r>
                    </a:p>
                    <a:p>
                      <a:r>
                        <a:rPr lang="en-US" dirty="0">
                          <a:latin typeface="Arial"/>
                          <a:cs typeface="Arial"/>
                        </a:rPr>
                        <a:t>Harder to automate submit file creation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50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from ..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Supports multiple variables, highly modular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(easy to use one submit file for many job batches), reproducible</a:t>
                      </a:r>
                    </a:p>
                    <a:p>
                      <a:r>
                        <a:rPr lang="en-US" baseline="0" dirty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dditiona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l file needed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Queue Statement Comparison</a:t>
            </a:r>
          </a:p>
        </p:txBody>
      </p:sp>
    </p:spTree>
    <p:extLst>
      <p:ext uri="{BB962C8B-B14F-4D97-AF65-F5344CB8AC3E}">
        <p14:creationId xmlns:p14="http://schemas.microsoft.com/office/powerpoint/2010/main" val="21053157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Multiple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the “</a:t>
            </a:r>
            <a:r>
              <a:rPr lang="en-US" dirty="0">
                <a:latin typeface="Courier"/>
                <a:cs typeface="Courier"/>
              </a:rPr>
              <a:t>from</a:t>
            </a:r>
            <a:r>
              <a:rPr lang="en-US" dirty="0"/>
              <a:t>” and “</a:t>
            </a:r>
            <a:r>
              <a:rPr lang="en-US" dirty="0">
                <a:latin typeface="Courier"/>
                <a:cs typeface="Courier"/>
              </a:rPr>
              <a:t>in</a:t>
            </a:r>
            <a:r>
              <a:rPr lang="en-US" dirty="0"/>
              <a:t>” syntax support using multiple variables from a list.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337" y="3115816"/>
            <a:ext cx="5044219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-year </a:t>
            </a:r>
            <a:r>
              <a:rPr lang="en-US" b="1" dirty="0">
                <a:latin typeface="Courier"/>
                <a:cs typeface="Courier"/>
              </a:rPr>
              <a:t>$(option) </a:t>
            </a:r>
            <a:r>
              <a:rPr lang="en-US" dirty="0">
                <a:latin typeface="Courier"/>
                <a:cs typeface="Courier"/>
              </a:rPr>
              <a:t>-input </a:t>
            </a:r>
            <a:r>
              <a:rPr lang="en-US" b="1" dirty="0">
                <a:latin typeface="Courier"/>
                <a:cs typeface="Courier"/>
              </a:rPr>
              <a:t>$(file)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should_transfer_files</a:t>
            </a:r>
            <a:r>
              <a:rPr lang="en-US" dirty="0">
                <a:latin typeface="Courier"/>
                <a:cs typeface="Courier"/>
              </a:rPr>
              <a:t> = YES</a:t>
            </a:r>
          </a:p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$(file)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b="1" dirty="0" err="1">
                <a:latin typeface="Courier"/>
                <a:cs typeface="Courier"/>
              </a:rPr>
              <a:t>file,option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from </a:t>
            </a:r>
            <a:r>
              <a:rPr lang="en-US" dirty="0" err="1">
                <a:latin typeface="Courier"/>
                <a:cs typeface="Courier"/>
              </a:rPr>
              <a:t>job_list.txt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6902" y="3118635"/>
            <a:ext cx="2999097" cy="17543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  <a:p>
            <a:r>
              <a:rPr lang="en-US" dirty="0" err="1">
                <a:latin typeface="Courier"/>
                <a:cs typeface="Courier"/>
              </a:rPr>
              <a:t>ia.dat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ia.dat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337" y="2777262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6902" y="2780081"/>
            <a:ext cx="1662234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job_list.txt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9909" y="6152033"/>
            <a:ext cx="4075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hlinkClick r:id="rId2"/>
              </a:rPr>
              <a:t>HTCondor</a:t>
            </a:r>
            <a:r>
              <a:rPr lang="en-US" dirty="0">
                <a:hlinkClick r:id="rId2"/>
              </a:rPr>
              <a:t> Manual: submit file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79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8700"/>
          </a:xfrm>
        </p:spPr>
        <p:txBody>
          <a:bodyPr>
            <a:normAutofit/>
          </a:bodyPr>
          <a:lstStyle/>
          <a:p>
            <a:r>
              <a:rPr lang="en-US" dirty="0"/>
              <a:t>Match only files or directories: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Submit multiple jobs with same input data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Use other automatic variables: </a:t>
            </a:r>
            <a:r>
              <a:rPr lang="en-US" dirty="0">
                <a:solidFill>
                  <a:srgbClr val="CB3A46"/>
                </a:solidFill>
                <a:latin typeface="Courier"/>
                <a:cs typeface="Courier"/>
              </a:rPr>
              <a:t>$(Step)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5029" y="2239905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queue input matching </a:t>
            </a:r>
            <a:r>
              <a:rPr lang="en-US" i="1" dirty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029" y="266640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queue directory matching </a:t>
            </a:r>
            <a:r>
              <a:rPr lang="en-US" i="1" dirty="0" err="1">
                <a:solidFill>
                  <a:srgbClr val="000000"/>
                </a:solidFill>
                <a:latin typeface="Courier"/>
                <a:cs typeface="Courier"/>
              </a:rPr>
              <a:t>dirs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job*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5029" y="4073614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queue 10 input matching </a:t>
            </a:r>
            <a:r>
              <a:rPr lang="en-US" i="1" dirty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9629" y="5113796"/>
            <a:ext cx="681841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arguments = -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$(input) -rep $(Step)</a:t>
            </a:r>
          </a:p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queue 10 input matching </a:t>
            </a:r>
            <a:r>
              <a:rPr lang="en-US" i="1" dirty="0">
                <a:solidFill>
                  <a:srgbClr val="000000"/>
                </a:solidFill>
                <a:latin typeface="Courier"/>
                <a:cs typeface="Courier"/>
              </a:rPr>
              <a:t>files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*.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0411866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Testing and Troubleshooting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138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5714"/>
          </a:xfrm>
        </p:spPr>
        <p:txBody>
          <a:bodyPr>
            <a:normAutofit/>
          </a:bodyPr>
          <a:lstStyle/>
          <a:p>
            <a:r>
              <a:rPr lang="en-US" dirty="0"/>
              <a:t>Jobs can go wrong “internally”:</a:t>
            </a:r>
          </a:p>
          <a:p>
            <a:pPr lvl="1"/>
            <a:r>
              <a:rPr lang="en-US" dirty="0"/>
              <a:t>something happens after the executable begins to run</a:t>
            </a:r>
          </a:p>
          <a:p>
            <a:r>
              <a:rPr lang="en-US" dirty="0"/>
              <a:t>Jobs can go wrong from </a:t>
            </a:r>
            <a:r>
              <a:rPr lang="en-US" dirty="0" err="1"/>
              <a:t>HTCondor’s</a:t>
            </a:r>
            <a:r>
              <a:rPr lang="en-US" dirty="0"/>
              <a:t> perspective:</a:t>
            </a:r>
          </a:p>
          <a:p>
            <a:pPr lvl="1"/>
            <a:r>
              <a:rPr lang="en-US" dirty="0"/>
              <a:t>A job can’t be started at all, </a:t>
            </a:r>
          </a:p>
          <a:p>
            <a:pPr lvl="1"/>
            <a:r>
              <a:rPr lang="en-US" dirty="0"/>
              <a:t>Uses too much memory, </a:t>
            </a:r>
          </a:p>
          <a:p>
            <a:pPr lvl="1"/>
            <a:r>
              <a:rPr lang="en-US" dirty="0"/>
              <a:t>Has a badly formatted executable, </a:t>
            </a:r>
          </a:p>
          <a:p>
            <a:pPr lvl="1"/>
            <a:r>
              <a:rPr lang="en-US" dirty="0"/>
              <a:t>And more...</a:t>
            </a:r>
          </a:p>
        </p:txBody>
      </p:sp>
    </p:spTree>
    <p:extLst>
      <p:ext uri="{BB962C8B-B14F-4D97-AF65-F5344CB8AC3E}">
        <p14:creationId xmlns:p14="http://schemas.microsoft.com/office/powerpoint/2010/main" val="26996489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Failed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job’s log, output and error files can provide valuable information for troubleshooting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188545"/>
              </p:ext>
            </p:extLst>
          </p:nvPr>
        </p:nvGraphicFramePr>
        <p:xfrm>
          <a:off x="1122067" y="2861352"/>
          <a:ext cx="6787995" cy="312741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262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093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333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Arial"/>
                          <a:cs typeface="Arial"/>
                        </a:rPr>
                        <a:t>When jobs were submitted, started, and stopped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Arial"/>
                          <a:cs typeface="Arial"/>
                        </a:rPr>
                        <a:t>Resources used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Arial"/>
                          <a:cs typeface="Arial"/>
                        </a:rPr>
                        <a:t>Exit status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Arial"/>
                          <a:cs typeface="Arial"/>
                        </a:rPr>
                        <a:t>Where job ran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Arial"/>
                          <a:cs typeface="Arial"/>
                        </a:rPr>
                        <a:t>Interruption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reasons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Any “print” or “display” information from your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Captured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by the operating system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  <a:p>
                      <a:endParaRPr lang="en-US" dirty="0">
                        <a:latin typeface="Arial"/>
                        <a:cs typeface="Arial"/>
                      </a:endParaRPr>
                    </a:p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47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HTCondor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5188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HTCondor</a:t>
            </a:r>
            <a:r>
              <a:rPr lang="en-US" dirty="0"/>
              <a:t> manages and runs work on your behalf</a:t>
            </a:r>
          </a:p>
          <a:p>
            <a:r>
              <a:rPr lang="en-US" dirty="0"/>
              <a:t>Schedule tasks on a single computer to not overwhelm the computer</a:t>
            </a:r>
          </a:p>
          <a:p>
            <a:r>
              <a:rPr lang="en-US" dirty="0"/>
              <a:t>Schedule tasks on a group* of computers (which may/may not be directly accessible to the user)</a:t>
            </a:r>
          </a:p>
          <a:p>
            <a:r>
              <a:rPr lang="en-US" dirty="0"/>
              <a:t>Schedule tasks submitted by multiple users on one or more computers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*in </a:t>
            </a:r>
            <a:r>
              <a:rPr lang="en-US" sz="2600" dirty="0" err="1"/>
              <a:t>HTCondor</a:t>
            </a:r>
            <a:r>
              <a:rPr lang="en-US" sz="2600" dirty="0"/>
              <a:t>-speak, a “pool”</a:t>
            </a:r>
          </a:p>
        </p:txBody>
      </p:sp>
    </p:spTree>
    <p:extLst>
      <p:ext uri="{BB962C8B-B14F-4D97-AF65-F5344CB8AC3E}">
        <p14:creationId xmlns:p14="http://schemas.microsoft.com/office/powerpoint/2010/main" val="4816922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review a large group of jobs at once, use </a:t>
            </a: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condor_history</a:t>
            </a:r>
            <a:endParaRPr lang="en-US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 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As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000" dirty="0">
                <a:solidFill>
                  <a:srgbClr val="000000"/>
                </a:solidFill>
              </a:rPr>
              <a:t> is to the  present, </a:t>
            </a:r>
            <a:r>
              <a:rPr lang="en-US" sz="2000" b="1" dirty="0" err="1">
                <a:solidFill>
                  <a:srgbClr val="000000"/>
                </a:solidFill>
                <a:latin typeface="Courier"/>
                <a:cs typeface="Courier"/>
              </a:rPr>
              <a:t>condor_history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to the past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424" y="3379450"/>
            <a:ext cx="7510940" cy="289310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condor_history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ID      OWNER    SUBMITTED   RUN_TIME    ST  COMPLETED   CMD </a:t>
            </a: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189.1012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0+00:07:37 C   5/11 16:00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189.1002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0+00:08:03 C   5/11 16:00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189.1081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0+00:03:16 C   5/11 16:00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189.944 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0+00:11:15 C   5/11 16:00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189.659 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0+00:26:56 C   5/11 16:00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189.653 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0+00:27:07 C   5/11 16:00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189.1040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0+00:05:15 C   5/11 15:59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189.1003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0+00:07:38 C   5/11 15:59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189.962 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0+00:09:36 C   5/11 15:59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189.961 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0+00:09:43 C   5/11 15:59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189.898  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5/11 09:52   0+00:13:47 C   5/11 15:59 /home/</a:t>
            </a:r>
            <a:r>
              <a:rPr lang="en-US" sz="1400" dirty="0" err="1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endParaRPr lang="en-US" sz="14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6465" y="6408372"/>
            <a:ext cx="324270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condor_history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6142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“Live” Troubleshooting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75385"/>
          </a:xfrm>
        </p:spPr>
        <p:txBody>
          <a:bodyPr>
            <a:normAutofit/>
          </a:bodyPr>
          <a:lstStyle/>
          <a:p>
            <a:r>
              <a:rPr lang="en-US" dirty="0"/>
              <a:t>To log in to a job where it is running, use: 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rgbClr val="CB3A46"/>
                </a:solidFill>
                <a:latin typeface="Courier"/>
                <a:cs typeface="Courier"/>
              </a:rPr>
              <a:t>condor_ssh_to_job</a:t>
            </a:r>
            <a:r>
              <a:rPr lang="en-US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i="1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endParaRPr lang="en-US" i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300" y="2832046"/>
            <a:ext cx="7378700" cy="92333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condor_ssh_to_job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Welcome to slot1_31@e395.chtc.wisc.edu!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Your condor job is running with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pid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(s) 3954839.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6465" y="6550223"/>
            <a:ext cx="3242706" cy="307777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condor_ssh_to_job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7855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Held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75" y="1600200"/>
            <a:ext cx="8754074" cy="4839162"/>
          </a:xfrm>
        </p:spPr>
        <p:txBody>
          <a:bodyPr>
            <a:normAutofit/>
          </a:bodyPr>
          <a:lstStyle/>
          <a:p>
            <a:r>
              <a:rPr lang="en-US" dirty="0" err="1"/>
              <a:t>HTCondor</a:t>
            </a:r>
            <a:r>
              <a:rPr lang="en-US" dirty="0"/>
              <a:t> will put your job on hold if there’s something YOU need to fix.</a:t>
            </a:r>
          </a:p>
          <a:p>
            <a:r>
              <a:rPr lang="en-US" dirty="0"/>
              <a:t>A job that goes on hold is interrupted (all </a:t>
            </a:r>
          </a:p>
          <a:p>
            <a:pPr marL="0" indent="0">
              <a:buNone/>
            </a:pPr>
            <a:r>
              <a:rPr lang="en-US" dirty="0"/>
              <a:t>  progress is lost) and kept from running </a:t>
            </a:r>
          </a:p>
          <a:p>
            <a:pPr marL="0" indent="0">
              <a:buNone/>
            </a:pPr>
            <a:r>
              <a:rPr lang="en-US" dirty="0"/>
              <a:t>  again, but remains </a:t>
            </a:r>
          </a:p>
          <a:p>
            <a:pPr marL="0" indent="0">
              <a:buNone/>
            </a:pPr>
            <a:r>
              <a:rPr lang="en-US" dirty="0"/>
              <a:t>  in the queue in the </a:t>
            </a:r>
          </a:p>
          <a:p>
            <a:pPr marL="0" indent="0">
              <a:buNone/>
            </a:pPr>
            <a:r>
              <a:rPr lang="en-US" dirty="0"/>
              <a:t>  “H” state.</a:t>
            </a:r>
            <a:endParaRPr lang="en-US" dirty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200" dirty="0">
              <a:cs typeface="Arial"/>
            </a:endParaRPr>
          </a:p>
        </p:txBody>
      </p:sp>
      <p:pic>
        <p:nvPicPr>
          <p:cNvPr id="6" name="Picture 5" descr="red-light-ticket-Que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95" y="4030821"/>
            <a:ext cx="3622446" cy="24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073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Diagnosing 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HTCondor</a:t>
            </a:r>
            <a:r>
              <a:rPr lang="en-US" dirty="0"/>
              <a:t> puts a job on hold, it provides a hold reason, which can be viewed with: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   </a:t>
            </a:r>
            <a:r>
              <a:rPr lang="en-US" sz="2400" b="1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2400" b="1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-hold [ -wide]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402" y="3366210"/>
            <a:ext cx="8686799" cy="3108544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condor_q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-hold -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af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HoldReason</a:t>
            </a:r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 from slot1_1@wid-003.chtc.wisc.edu: Job has gone over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memory limit of 2048 megabytes.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 from slot1_20@e098.chtc.wisc.edu: SHADOW at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128.104.101.92 failed to send file(s) to &lt;128.104.101.98:35110&gt;: error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reading from /home/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script.py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(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2) No such file or directory;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STARTER failed to receive file(s) from &lt;128.104.101.92:9618&gt;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 from slot1_11@e138.chtc.wisc.edu: STARTER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at 128.104.101.138 failed to send file(s) to &lt;128.104.101.92:9618&gt;; SHADOW at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128.104.101.92 failed to write to file /home/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alice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/Test_18925319_16.err: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(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122) Disk quota exceeded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 from slot1_38@e270.chtc.wisc.edu: Failed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to execute '/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/lib/condor/execute/slot1/dir_2471876/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condor_exec.exe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 with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arguments 2: (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errno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=2: 'No such file or directory')</a:t>
            </a:r>
          </a:p>
        </p:txBody>
      </p:sp>
    </p:spTree>
    <p:extLst>
      <p:ext uri="{BB962C8B-B14F-4D97-AF65-F5344CB8AC3E}">
        <p14:creationId xmlns:p14="http://schemas.microsoft.com/office/powerpoint/2010/main" val="15977866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Hold Reasons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Job has used more memory than requested</a:t>
            </a:r>
          </a:p>
          <a:p>
            <a:r>
              <a:rPr lang="en-US" dirty="0"/>
              <a:t>Incorrect path to files that need to be transferred</a:t>
            </a:r>
          </a:p>
          <a:p>
            <a:r>
              <a:rPr lang="en-US" dirty="0"/>
              <a:t>Badly formatted bash scripts (have Windows instead of Unix line endings)</a:t>
            </a:r>
          </a:p>
          <a:p>
            <a:r>
              <a:rPr lang="en-US" dirty="0"/>
              <a:t>Submit directory is over quota</a:t>
            </a:r>
          </a:p>
          <a:p>
            <a:r>
              <a:rPr lang="en-US" dirty="0"/>
              <a:t>The admin has put your job on hold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200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1138" cy="37259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Job attributes can be edited while jobs are in the queue using: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condor_qedit</a:t>
            </a: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 [U/C/J] Attribute Value</a:t>
            </a:r>
          </a:p>
          <a:p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endParaRPr lang="en-US" sz="1800" dirty="0">
              <a:latin typeface="Courier"/>
              <a:cs typeface="Courier"/>
            </a:endParaRPr>
          </a:p>
          <a:p>
            <a:r>
              <a:rPr lang="en-US" dirty="0"/>
              <a:t>If a job has been fixed and can run again, release it with: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condor_release</a:t>
            </a: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714" y="3078392"/>
            <a:ext cx="8059783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condor_qedit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128.0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3072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Set attribute ”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RequestMemory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".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017" y="5418942"/>
            <a:ext cx="8059783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condor_release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Job 18933774.0 released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6465" y="6160448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condor_qedit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condor_release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9186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 or Removing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15" y="1600200"/>
            <a:ext cx="8727352" cy="4914153"/>
          </a:xfrm>
        </p:spPr>
        <p:txBody>
          <a:bodyPr>
            <a:normAutofit/>
          </a:bodyPr>
          <a:lstStyle/>
          <a:p>
            <a:r>
              <a:rPr lang="en-US" dirty="0"/>
              <a:t>If you know your job has a problem and it hasn’t yet completed, you can: </a:t>
            </a:r>
          </a:p>
          <a:p>
            <a:pPr lvl="1"/>
            <a:r>
              <a:rPr lang="en-US" sz="2400" dirty="0"/>
              <a:t>Place it on hold yourself, with 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condor_hold</a:t>
            </a: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endParaRPr lang="en-US" dirty="0">
              <a:latin typeface="Courier"/>
              <a:cs typeface="Courier"/>
            </a:endParaRPr>
          </a:p>
          <a:p>
            <a:pPr lvl="1"/>
            <a:r>
              <a:rPr lang="en-US" sz="2400" dirty="0">
                <a:cs typeface="Arial"/>
              </a:rPr>
              <a:t>Remove it from the queue, using 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condor_rm</a:t>
            </a:r>
            <a:r>
              <a:rPr lang="en-US" sz="24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marL="4572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1200" dirty="0"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315" y="3313179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bob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All jobs of user ”bob" have been held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15" y="4909950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nl-NL" dirty="0" err="1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nl-NL" dirty="0">
                <a:solidFill>
                  <a:srgbClr val="FFFFFF"/>
                </a:solidFill>
                <a:latin typeface="Courier"/>
                <a:cs typeface="Courier"/>
              </a:rPr>
              <a:t> 128.0</a:t>
            </a:r>
          </a:p>
          <a:p>
            <a:r>
              <a:rPr lang="nl-NL" dirty="0">
                <a:solidFill>
                  <a:srgbClr val="FFFFFF"/>
                </a:solidFill>
                <a:latin typeface="Courier"/>
                <a:cs typeface="Courier"/>
              </a:rPr>
              <a:t>Job 128.0 held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15" y="4120298"/>
            <a:ext cx="8601389" cy="64633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condor_hold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128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All jobs in cluster 128 have been held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6465" y="6272753"/>
            <a:ext cx="3242706" cy="5232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condor_hold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condor_rm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0378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States, Revisited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Idle </a:t>
            </a:r>
          </a:p>
          <a:p>
            <a:pPr algn="ctr"/>
            <a:r>
              <a:rPr lang="en-US" sz="1600" dirty="0">
                <a:latin typeface="Arial"/>
              </a:rPr>
              <a:t>(I)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Running (R)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Completed</a:t>
            </a:r>
          </a:p>
          <a:p>
            <a:pPr algn="ctr"/>
            <a:r>
              <a:rPr lang="en-US" sz="1600" dirty="0">
                <a:latin typeface="Arial"/>
              </a:rPr>
              <a:t>(C)</a:t>
            </a: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condor_</a:t>
            </a:r>
          </a:p>
          <a:p>
            <a:pPr algn="ctr"/>
            <a:r>
              <a:rPr lang="en-US" sz="1600" dirty="0">
                <a:latin typeface="Arial"/>
              </a:rPr>
              <a:t>submit</a:t>
            </a: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in the queue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leaving the queue</a:t>
            </a:r>
          </a:p>
        </p:txBody>
      </p:sp>
    </p:spTree>
    <p:extLst>
      <p:ext uri="{BB962C8B-B14F-4D97-AF65-F5344CB8AC3E}">
        <p14:creationId xmlns:p14="http://schemas.microsoft.com/office/powerpoint/2010/main" val="893694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States, Revisited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Idle </a:t>
            </a:r>
          </a:p>
          <a:p>
            <a:pPr algn="ctr"/>
            <a:r>
              <a:rPr lang="en-US" sz="1600" dirty="0">
                <a:latin typeface="Arial"/>
              </a:rPr>
              <a:t>(I)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Running (R)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Completed</a:t>
            </a:r>
          </a:p>
          <a:p>
            <a:pPr algn="ctr"/>
            <a:r>
              <a:rPr lang="en-US" sz="1600" dirty="0">
                <a:latin typeface="Arial"/>
              </a:rPr>
              <a:t>(C)</a:t>
            </a: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condor_</a:t>
            </a:r>
          </a:p>
          <a:p>
            <a:pPr algn="ctr"/>
            <a:r>
              <a:rPr lang="en-US" sz="1600" dirty="0">
                <a:latin typeface="Arial"/>
              </a:rPr>
              <a:t>submit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75165" y="4303590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Held</a:t>
            </a:r>
          </a:p>
          <a:p>
            <a:pPr algn="ctr"/>
            <a:r>
              <a:rPr lang="en-US" sz="1600" dirty="0">
                <a:latin typeface="Arial"/>
              </a:rPr>
              <a:t>(H)</a:t>
            </a:r>
          </a:p>
        </p:txBody>
      </p:sp>
      <p:cxnSp>
        <p:nvCxnSpPr>
          <p:cNvPr id="19" name="Straight Arrow Connector 18"/>
          <p:cNvCxnSpPr>
            <a:stCxn id="4" idx="3"/>
            <a:endCxn id="14" idx="0"/>
          </p:cNvCxnSpPr>
          <p:nvPr/>
        </p:nvCxnSpPr>
        <p:spPr>
          <a:xfrm>
            <a:off x="2984171" y="2431389"/>
            <a:ext cx="47921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  <a:endCxn id="14" idx="0"/>
          </p:cNvCxnSpPr>
          <p:nvPr/>
        </p:nvCxnSpPr>
        <p:spPr>
          <a:xfrm flipH="1">
            <a:off x="3463383" y="2434027"/>
            <a:ext cx="886283" cy="1869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  <a:endCxn id="4" idx="2"/>
          </p:cNvCxnSpPr>
          <p:nvPr/>
        </p:nvCxnSpPr>
        <p:spPr>
          <a:xfrm flipH="1" flipV="1">
            <a:off x="2295954" y="3102476"/>
            <a:ext cx="479211" cy="187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2674325" y="3469244"/>
            <a:ext cx="182601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/>
              </a:rPr>
              <a:t>condor_hold</a:t>
            </a:r>
            <a:r>
              <a:rPr lang="en-US" sz="1600" dirty="0">
                <a:latin typeface="Arial"/>
              </a:rPr>
              <a:t>, or </a:t>
            </a:r>
            <a:r>
              <a:rPr lang="en-US" sz="1600" dirty="0" err="1">
                <a:latin typeface="Arial"/>
              </a:rPr>
              <a:t>HTCondor</a:t>
            </a:r>
            <a:r>
              <a:rPr lang="en-US" sz="1600" dirty="0">
                <a:latin typeface="Arial"/>
              </a:rPr>
              <a:t> puts</a:t>
            </a:r>
          </a:p>
          <a:p>
            <a:pPr algn="ctr"/>
            <a:r>
              <a:rPr lang="en-US" sz="1600" dirty="0">
                <a:latin typeface="Arial"/>
              </a:rPr>
              <a:t>a job on hold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8176" y="3757926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/>
              </a:rPr>
              <a:t>condor_release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in the queue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leaving the queue</a:t>
            </a:r>
          </a:p>
        </p:txBody>
      </p:sp>
    </p:spTree>
    <p:extLst>
      <p:ext uri="{BB962C8B-B14F-4D97-AF65-F5344CB8AC3E}">
        <p14:creationId xmlns:p14="http://schemas.microsoft.com/office/powerpoint/2010/main" val="24947130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States, Revisited*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07736" y="1760301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Idle </a:t>
            </a:r>
          </a:p>
          <a:p>
            <a:pPr algn="ctr"/>
            <a:r>
              <a:rPr lang="en-US" sz="1600" dirty="0">
                <a:latin typeface="Arial"/>
              </a:rPr>
              <a:t>(I)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49666" y="1760301"/>
            <a:ext cx="1357795" cy="1347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Running (R)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39624" y="1760300"/>
            <a:ext cx="1396424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Completed</a:t>
            </a:r>
          </a:p>
          <a:p>
            <a:pPr algn="ctr"/>
            <a:r>
              <a:rPr lang="en-US" sz="1600" dirty="0">
                <a:latin typeface="Arial"/>
              </a:rPr>
              <a:t>(C)</a:t>
            </a: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937968" y="2431389"/>
            <a:ext cx="6697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2984171" y="2431389"/>
            <a:ext cx="1365495" cy="2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5707461" y="2431388"/>
            <a:ext cx="1232163" cy="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0" y="2094482"/>
            <a:ext cx="1157570" cy="67381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condor_</a:t>
            </a:r>
          </a:p>
          <a:p>
            <a:pPr algn="ctr"/>
            <a:r>
              <a:rPr lang="en-US" sz="1600" dirty="0">
                <a:latin typeface="Arial"/>
              </a:rPr>
              <a:t>submit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75165" y="4303590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Held</a:t>
            </a:r>
          </a:p>
          <a:p>
            <a:pPr algn="ctr"/>
            <a:r>
              <a:rPr lang="en-US" sz="1600" dirty="0">
                <a:latin typeface="Arial"/>
              </a:rPr>
              <a:t>(H)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9613" y="3632502"/>
            <a:ext cx="1376435" cy="1342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Removed</a:t>
            </a:r>
          </a:p>
          <a:p>
            <a:pPr algn="ctr"/>
            <a:r>
              <a:rPr lang="en-US" sz="1600" dirty="0">
                <a:latin typeface="Arial"/>
              </a:rPr>
              <a:t>(X)</a:t>
            </a:r>
          </a:p>
        </p:txBody>
      </p:sp>
      <p:cxnSp>
        <p:nvCxnSpPr>
          <p:cNvPr id="19" name="Straight Arrow Connector 18"/>
          <p:cNvCxnSpPr>
            <a:stCxn id="4" idx="3"/>
            <a:endCxn id="14" idx="0"/>
          </p:cNvCxnSpPr>
          <p:nvPr/>
        </p:nvCxnSpPr>
        <p:spPr>
          <a:xfrm>
            <a:off x="2984171" y="2431389"/>
            <a:ext cx="47921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1"/>
            <a:endCxn id="14" idx="0"/>
          </p:cNvCxnSpPr>
          <p:nvPr/>
        </p:nvCxnSpPr>
        <p:spPr>
          <a:xfrm flipH="1">
            <a:off x="3463383" y="2434027"/>
            <a:ext cx="886283" cy="1869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  <a:endCxn id="4" idx="2"/>
          </p:cNvCxnSpPr>
          <p:nvPr/>
        </p:nvCxnSpPr>
        <p:spPr>
          <a:xfrm flipH="1" flipV="1">
            <a:off x="2295954" y="3102476"/>
            <a:ext cx="479211" cy="1872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  <a:endCxn id="15" idx="1"/>
          </p:cNvCxnSpPr>
          <p:nvPr/>
        </p:nvCxnSpPr>
        <p:spPr>
          <a:xfrm>
            <a:off x="5028564" y="3107752"/>
            <a:ext cx="1931049" cy="1195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3"/>
            <a:endCxn id="15" idx="1"/>
          </p:cNvCxnSpPr>
          <p:nvPr/>
        </p:nvCxnSpPr>
        <p:spPr>
          <a:xfrm flipV="1">
            <a:off x="4151600" y="4303590"/>
            <a:ext cx="2808013" cy="671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3"/>
            <a:endCxn id="15" idx="1"/>
          </p:cNvCxnSpPr>
          <p:nvPr/>
        </p:nvCxnSpPr>
        <p:spPr>
          <a:xfrm>
            <a:off x="2984171" y="2431389"/>
            <a:ext cx="3975442" cy="187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5176907" y="3806151"/>
            <a:ext cx="1607739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/>
              </a:rPr>
              <a:t>condor_rm</a:t>
            </a:r>
            <a:endParaRPr lang="en-US" sz="1600" dirty="0">
              <a:latin typeface="Arial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741927" y="3469244"/>
            <a:ext cx="1607739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/>
              </a:rPr>
              <a:t>condor_hold</a:t>
            </a:r>
            <a:r>
              <a:rPr lang="en-US" sz="1600" dirty="0">
                <a:latin typeface="Arial"/>
              </a:rPr>
              <a:t>, or job error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8176" y="3757926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/>
              </a:rPr>
              <a:t>condor_release</a:t>
            </a:r>
            <a:endParaRPr lang="en-US" sz="1600" dirty="0">
              <a:latin typeface="Arial"/>
            </a:endParaRPr>
          </a:p>
        </p:txBody>
      </p:sp>
      <p:sp>
        <p:nvSpPr>
          <p:cNvPr id="49" name="Right Bracket 48"/>
          <p:cNvSpPr/>
          <p:nvPr/>
        </p:nvSpPr>
        <p:spPr>
          <a:xfrm rot="5400000">
            <a:off x="3472706" y="3336866"/>
            <a:ext cx="160781" cy="4791053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ket 49"/>
          <p:cNvSpPr/>
          <p:nvPr/>
        </p:nvSpPr>
        <p:spPr>
          <a:xfrm rot="5400000">
            <a:off x="7513627" y="4639606"/>
            <a:ext cx="160778" cy="2185568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2543518" y="5700253"/>
            <a:ext cx="1806148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in the queue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497746" y="5716328"/>
            <a:ext cx="2156900" cy="673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/>
              </a:rPr>
              <a:t>leaving the queue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43518" y="6374067"/>
            <a:ext cx="6256835" cy="3494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*not comprehensive</a:t>
            </a:r>
          </a:p>
        </p:txBody>
      </p:sp>
    </p:spTree>
    <p:extLst>
      <p:ext uri="{BB962C8B-B14F-4D97-AF65-F5344CB8AC3E}">
        <p14:creationId xmlns:p14="http://schemas.microsoft.com/office/powerpoint/2010/main" val="2309259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7253" y="1613649"/>
            <a:ext cx="8399462" cy="442899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Open source software to enable distributed High Throughput Computing (HTC)</a:t>
            </a:r>
          </a:p>
          <a:p>
            <a:r>
              <a:rPr lang="en-US" sz="2800" dirty="0"/>
              <a:t>Full featured, mature production system (1M+ LOC)</a:t>
            </a:r>
          </a:p>
          <a:p>
            <a:r>
              <a:rPr lang="en-US" sz="2800" dirty="0"/>
              <a:t>Widely deployed</a:t>
            </a:r>
          </a:p>
          <a:p>
            <a:pPr lvl="1"/>
            <a:r>
              <a:rPr lang="en-US" sz="2400" dirty="0"/>
              <a:t>Used in production at hundreds of universities, government labs, commercial companies to manage compute clusters in science, engineering, finance, …</a:t>
            </a:r>
          </a:p>
          <a:p>
            <a:pPr lvl="1"/>
            <a:r>
              <a:rPr lang="en-US" sz="2400" dirty="0"/>
              <a:t>Components used to federate compute clusters into campus grids and wide-area computing grids, e.g. Open Science Grid, WLCG, 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HTCondor,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470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Use Cases and </a:t>
            </a:r>
            <a:br>
              <a:rPr lang="en-US" dirty="0"/>
            </a:br>
            <a:r>
              <a:rPr lang="en-US" dirty="0" err="1"/>
              <a:t>HTCondor</a:t>
            </a:r>
            <a:r>
              <a:rPr lang="en-US" dirty="0"/>
              <a:t> Features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485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 interactive job proceeds like a normal batch job, but opens a bash session into the job’s execution directory instead of running an executable.</a:t>
            </a:r>
          </a:p>
          <a:p>
            <a:pPr marL="457200" lvl="1" indent="0">
              <a:buNone/>
            </a:pPr>
            <a:r>
              <a:rPr lang="en-US" sz="2600" b="1" dirty="0" err="1">
                <a:solidFill>
                  <a:srgbClr val="000000"/>
                </a:solidFill>
                <a:latin typeface="Courier"/>
                <a:cs typeface="Courier"/>
              </a:rPr>
              <a:t>condor_submit</a:t>
            </a:r>
            <a:r>
              <a:rPr lang="en-US" sz="2600" b="1" dirty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2600" b="1" dirty="0">
                <a:solidFill>
                  <a:srgbClr val="CB3A46"/>
                </a:solidFill>
                <a:latin typeface="Courier"/>
                <a:cs typeface="Courier"/>
              </a:rPr>
              <a:t>-</a:t>
            </a:r>
            <a:r>
              <a:rPr lang="en-US" sz="2600" b="1" dirty="0" err="1">
                <a:solidFill>
                  <a:srgbClr val="CB3A46"/>
                </a:solidFill>
                <a:latin typeface="Courier"/>
                <a:cs typeface="Courier"/>
              </a:rPr>
              <a:t>i</a:t>
            </a:r>
            <a:r>
              <a:rPr lang="en-US" sz="26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600" b="1" i="1" dirty="0" err="1">
                <a:solidFill>
                  <a:srgbClr val="CB3A46"/>
                </a:solidFill>
                <a:latin typeface="Courier"/>
                <a:cs typeface="Courier"/>
              </a:rPr>
              <a:t>submit_file</a:t>
            </a:r>
            <a:endParaRPr lang="en-US" sz="2600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457200" lvl="1" indent="0">
              <a:buNone/>
            </a:pPr>
            <a:endParaRPr lang="en-US" sz="2200" dirty="0">
              <a:latin typeface="Courier"/>
              <a:cs typeface="Courier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Useful for testing and troubleshooting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908778"/>
            <a:ext cx="8229600" cy="147732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condor_submit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interactive.submit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job(s) submitted to cluster 18980881.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Waiting for job to start...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Welcome to slot1_9@e184.chtc.wisc.edu!</a:t>
            </a:r>
          </a:p>
        </p:txBody>
      </p:sp>
    </p:spTree>
    <p:extLst>
      <p:ext uri="{BB962C8B-B14F-4D97-AF65-F5344CB8AC3E}">
        <p14:creationId xmlns:p14="http://schemas.microsoft.com/office/powerpoint/2010/main" val="3294102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Handling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1600200"/>
            <a:ext cx="8621888" cy="4525963"/>
          </a:xfrm>
        </p:spPr>
        <p:txBody>
          <a:bodyPr/>
          <a:lstStyle/>
          <a:p>
            <a:r>
              <a:rPr lang="en-US" dirty="0"/>
              <a:t>Only transfer back specific files from the job’s execution using </a:t>
            </a:r>
            <a:r>
              <a:rPr lang="en-US" sz="2400" dirty="0" err="1">
                <a:latin typeface="Courier"/>
                <a:cs typeface="Courier"/>
              </a:rPr>
              <a:t>transfer_ouput_files</a:t>
            </a:r>
            <a:endParaRPr lang="en-US" sz="2400" dirty="0">
              <a:latin typeface="Courier"/>
              <a:cs typeface="Courier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20392" y="3607048"/>
            <a:ext cx="2946490" cy="214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latin typeface="Courier"/>
                <a:cs typeface="Courier"/>
              </a:rPr>
              <a:t>  </a:t>
            </a:r>
            <a:r>
              <a:rPr lang="en-US" sz="1600" dirty="0" err="1">
                <a:latin typeface="Courier"/>
                <a:cs typeface="Courier"/>
              </a:rPr>
              <a:t>condor_exec.exe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results-tmp-01.dat</a:t>
            </a:r>
          </a:p>
          <a:p>
            <a:r>
              <a:rPr lang="en-US" sz="1600" dirty="0">
                <a:latin typeface="Courier"/>
                <a:cs typeface="Courier"/>
              </a:rPr>
              <a:t>  results-tmp-02.dat</a:t>
            </a:r>
          </a:p>
          <a:p>
            <a:r>
              <a:rPr lang="en-US" sz="1600" dirty="0">
                <a:latin typeface="Courier"/>
                <a:cs typeface="Courier"/>
              </a:rPr>
              <a:t>  results-tmp-03.dat</a:t>
            </a:r>
          </a:p>
          <a:p>
            <a:r>
              <a:rPr lang="en-US" sz="1600" dirty="0">
                <a:latin typeface="Courier"/>
                <a:cs typeface="Courier"/>
              </a:rPr>
              <a:t>  results-tmp-04.dat</a:t>
            </a:r>
          </a:p>
          <a:p>
            <a:r>
              <a:rPr lang="en-US" sz="1600" dirty="0">
                <a:latin typeface="Courier"/>
                <a:cs typeface="Courier"/>
              </a:rPr>
              <a:t>  results-tmp-05.dat</a:t>
            </a:r>
          </a:p>
          <a:p>
            <a:r>
              <a:rPr lang="en-US" sz="1600" b="1" dirty="0">
                <a:latin typeface="Courier"/>
                <a:cs typeface="Courier"/>
              </a:rPr>
              <a:t>  results-</a:t>
            </a:r>
            <a:r>
              <a:rPr lang="en-US" sz="1600" b="1" dirty="0" err="1">
                <a:latin typeface="Courier"/>
                <a:cs typeface="Courier"/>
              </a:rPr>
              <a:t>final.dat</a:t>
            </a:r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162" y="2779424"/>
            <a:ext cx="8116638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transfer_output_files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= results-</a:t>
            </a:r>
            <a:r>
              <a:rPr lang="en-US" dirty="0" err="1">
                <a:solidFill>
                  <a:srgbClr val="000000"/>
                </a:solidFill>
                <a:latin typeface="Courier"/>
                <a:cs typeface="Courier"/>
              </a:rPr>
              <a:t>final.dat</a:t>
            </a:r>
            <a:endParaRPr lang="en-US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470" y="3619609"/>
            <a:ext cx="2946490" cy="2144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64574" y="5313794"/>
            <a:ext cx="277417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5470" y="3250277"/>
            <a:ext cx="198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8" name="Rectangle 7"/>
          <p:cNvSpPr/>
          <p:nvPr/>
        </p:nvSpPr>
        <p:spPr>
          <a:xfrm>
            <a:off x="5120392" y="3220811"/>
            <a:ext cx="212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26908685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condor_chirp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What if you want to only read part of a file?</a:t>
            </a:r>
          </a:p>
          <a:p>
            <a:r>
              <a:rPr lang="en-US" dirty="0"/>
              <a:t>What if you want to write records into an output file?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Use  </a:t>
            </a:r>
            <a:r>
              <a:rPr lang="en-US" dirty="0" err="1"/>
              <a:t>condor_chirp</a:t>
            </a:r>
            <a:r>
              <a:rPr lang="en-US" dirty="0"/>
              <a:t> !</a:t>
            </a:r>
          </a:p>
          <a:p>
            <a:pPr marL="0" indent="0">
              <a:buNone/>
            </a:pPr>
            <a:r>
              <a:rPr lang="en-US" dirty="0"/>
              <a:t>    http://htcondor.org/manual/current/condor_chirp.html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(can also edit job </a:t>
            </a:r>
            <a:r>
              <a:rPr lang="en-US" dirty="0" err="1"/>
              <a:t>classad</a:t>
            </a:r>
            <a:r>
              <a:rPr lang="en-US" dirty="0"/>
              <a:t> or add entries to </a:t>
            </a:r>
          </a:p>
          <a:p>
            <a:pPr marL="0" indent="0">
              <a:buNone/>
            </a:pPr>
            <a:r>
              <a:rPr lang="en-US" dirty="0"/>
              <a:t>  the job event log file)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3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</a:t>
            </a:r>
            <a:r>
              <a:rPr lang="en-US" dirty="0" err="1"/>
              <a:t>Checkpointing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By default, a job that is interrupted will start from the beginning if it is restarted. </a:t>
            </a:r>
          </a:p>
          <a:p>
            <a:r>
              <a:rPr lang="en-US" dirty="0"/>
              <a:t>It is possible to implement self-</a:t>
            </a:r>
            <a:r>
              <a:rPr lang="en-US" dirty="0" err="1"/>
              <a:t>checkpointing</a:t>
            </a:r>
            <a:r>
              <a:rPr lang="en-US" dirty="0"/>
              <a:t>, which will allow a job to restart from a saved state if interrupted.  </a:t>
            </a:r>
          </a:p>
          <a:p>
            <a:r>
              <a:rPr lang="en-US" dirty="0"/>
              <a:t>Self-</a:t>
            </a:r>
            <a:r>
              <a:rPr lang="en-US" dirty="0" err="1"/>
              <a:t>checkpointing</a:t>
            </a:r>
            <a:r>
              <a:rPr lang="en-US" dirty="0"/>
              <a:t> is useful for very long jobs, and being able to run on opportunistic resources. </a:t>
            </a:r>
          </a:p>
        </p:txBody>
      </p:sp>
    </p:spTree>
    <p:extLst>
      <p:ext uri="{BB962C8B-B14F-4D97-AF65-F5344CB8AC3E}">
        <p14:creationId xmlns:p14="http://schemas.microsoft.com/office/powerpoint/2010/main" val="445438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</a:t>
            </a:r>
            <a:r>
              <a:rPr lang="en-US" dirty="0" err="1"/>
              <a:t>Checkpointing</a:t>
            </a:r>
            <a:r>
              <a:rPr lang="en-US" dirty="0"/>
              <a:t> How-To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1600200"/>
            <a:ext cx="8692444" cy="4525963"/>
          </a:xfrm>
        </p:spPr>
        <p:txBody>
          <a:bodyPr/>
          <a:lstStyle/>
          <a:p>
            <a:r>
              <a:rPr lang="en-US" dirty="0"/>
              <a:t>Edit executable:</a:t>
            </a:r>
          </a:p>
          <a:p>
            <a:pPr lvl="1"/>
            <a:r>
              <a:rPr lang="en-US" dirty="0"/>
              <a:t>Atomically save intermediate states to a checkpoint file</a:t>
            </a:r>
          </a:p>
          <a:p>
            <a:pPr lvl="1"/>
            <a:r>
              <a:rPr lang="en-US" dirty="0"/>
              <a:t>Always check for a checkpoint file when starting</a:t>
            </a:r>
          </a:p>
          <a:p>
            <a:r>
              <a:rPr lang="en-US" dirty="0"/>
              <a:t>Add </a:t>
            </a:r>
            <a:r>
              <a:rPr lang="en-US" dirty="0" err="1"/>
              <a:t>HTCondor</a:t>
            </a:r>
            <a:r>
              <a:rPr lang="en-US" dirty="0"/>
              <a:t> option that a) saves all intermediate/output files from the interrupted job and b) transfers them to the job when </a:t>
            </a:r>
            <a:r>
              <a:rPr lang="en-US" dirty="0" err="1"/>
              <a:t>HTCondor</a:t>
            </a:r>
            <a:r>
              <a:rPr lang="en-US" dirty="0"/>
              <a:t> runs it again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8171" y="5779112"/>
            <a:ext cx="681841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when_to_transfer_output</a:t>
            </a:r>
            <a:r>
              <a:rPr lang="en-US" dirty="0">
                <a:latin typeface="Courier"/>
                <a:cs typeface="Courier"/>
              </a:rPr>
              <a:t> = ON_EXIT_OR_EVICT</a:t>
            </a:r>
          </a:p>
        </p:txBody>
      </p:sp>
    </p:spTree>
    <p:extLst>
      <p:ext uri="{BB962C8B-B14F-4D97-AF65-F5344CB8AC3E}">
        <p14:creationId xmlns:p14="http://schemas.microsoft.com/office/powerpoint/2010/main" val="33948230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Universes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66698" cy="5008138"/>
          </a:xfrm>
        </p:spPr>
        <p:txBody>
          <a:bodyPr>
            <a:normAutofit/>
          </a:bodyPr>
          <a:lstStyle/>
          <a:p>
            <a:r>
              <a:rPr lang="en-US" dirty="0" err="1"/>
              <a:t>HTCondor</a:t>
            </a:r>
            <a:r>
              <a:rPr lang="en-US" dirty="0"/>
              <a:t> has different “universes” for running specialized job types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cs typeface="Arial"/>
              </a:rPr>
              <a:t>        </a:t>
            </a:r>
            <a:r>
              <a:rPr lang="en-US" sz="1500" dirty="0">
                <a:solidFill>
                  <a:srgbClr val="000000"/>
                </a:solidFill>
                <a:cs typeface="Arial"/>
                <a:hlinkClick r:id="rId2"/>
              </a:rPr>
              <a:t>HTCondor Manual: Choosing an HTCondor Universe</a:t>
            </a:r>
            <a:endParaRPr lang="en-US" dirty="0"/>
          </a:p>
          <a:p>
            <a:r>
              <a:rPr lang="en-US" dirty="0"/>
              <a:t>Vanilla (default)</a:t>
            </a:r>
          </a:p>
          <a:p>
            <a:pPr lvl="1"/>
            <a:r>
              <a:rPr lang="en-US" dirty="0"/>
              <a:t>good for most software</a:t>
            </a:r>
          </a:p>
          <a:p>
            <a:pPr marL="457200" lvl="1" indent="0">
              <a:buNone/>
            </a:pPr>
            <a:r>
              <a:rPr lang="en-US" sz="1500" dirty="0">
                <a:hlinkClick r:id="rId3"/>
              </a:rPr>
              <a:t>HTCondor Manual: Vanilla Universe</a:t>
            </a:r>
            <a:endParaRPr lang="en-US" dirty="0"/>
          </a:p>
          <a:p>
            <a:r>
              <a:rPr lang="en-US" dirty="0"/>
              <a:t>Set in the submit </a:t>
            </a:r>
          </a:p>
          <a:p>
            <a:pPr marL="0" indent="0">
              <a:buNone/>
            </a:pPr>
            <a:r>
              <a:rPr lang="en-US" dirty="0"/>
              <a:t>   file using: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71621" y="5634348"/>
            <a:ext cx="29391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universe = vanilla</a:t>
            </a:r>
          </a:p>
        </p:txBody>
      </p:sp>
      <p:pic>
        <p:nvPicPr>
          <p:cNvPr id="6" name="Picture 5" descr="univers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68" y="3365814"/>
            <a:ext cx="3287730" cy="24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26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Universes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50280" cy="4525963"/>
          </a:xfrm>
        </p:spPr>
        <p:txBody>
          <a:bodyPr>
            <a:normAutofit/>
          </a:bodyPr>
          <a:lstStyle/>
          <a:p>
            <a:r>
              <a:rPr lang="en-US" dirty="0"/>
              <a:t>Standard</a:t>
            </a:r>
          </a:p>
          <a:p>
            <a:pPr lvl="1"/>
            <a:r>
              <a:rPr lang="en-US" dirty="0"/>
              <a:t>Built for code (C, </a:t>
            </a:r>
            <a:r>
              <a:rPr lang="en-US" dirty="0" err="1"/>
              <a:t>fortran</a:t>
            </a:r>
            <a:r>
              <a:rPr lang="en-US" dirty="0"/>
              <a:t>) that can be statically compiled with </a:t>
            </a:r>
            <a:r>
              <a:rPr lang="en-US" dirty="0" err="1">
                <a:latin typeface="Courier"/>
                <a:cs typeface="Courier"/>
              </a:rPr>
              <a:t>condor_compile</a:t>
            </a:r>
            <a:endParaRPr lang="en-US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1400" dirty="0" err="1">
                <a:hlinkClick r:id="rId2"/>
              </a:rPr>
              <a:t>HTCondor</a:t>
            </a:r>
            <a:r>
              <a:rPr lang="en-US" sz="1400" dirty="0">
                <a:hlinkClick r:id="rId2"/>
              </a:rPr>
              <a:t> Manual: Standard Universe</a:t>
            </a:r>
            <a:endParaRPr lang="en-US" sz="1400" dirty="0"/>
          </a:p>
          <a:p>
            <a:r>
              <a:rPr lang="en-US" dirty="0"/>
              <a:t>Java</a:t>
            </a:r>
          </a:p>
          <a:p>
            <a:pPr lvl="1"/>
            <a:r>
              <a:rPr lang="en-US" dirty="0"/>
              <a:t>Built-in Java support</a:t>
            </a:r>
          </a:p>
          <a:p>
            <a:pPr marL="457200" lvl="1" indent="0">
              <a:buNone/>
            </a:pPr>
            <a:r>
              <a:rPr lang="en-US" sz="1400" dirty="0" err="1">
                <a:hlinkClick r:id="rId3"/>
              </a:rPr>
              <a:t>HTCondor</a:t>
            </a:r>
            <a:r>
              <a:rPr lang="en-US" sz="1400" dirty="0">
                <a:hlinkClick r:id="rId3"/>
              </a:rPr>
              <a:t> Manual: Java Applications</a:t>
            </a:r>
            <a:endParaRPr lang="en-US" sz="1400" dirty="0"/>
          </a:p>
          <a:p>
            <a:r>
              <a:rPr lang="en-US" dirty="0"/>
              <a:t>Local</a:t>
            </a:r>
          </a:p>
          <a:p>
            <a:pPr lvl="1"/>
            <a:r>
              <a:rPr lang="en-US" dirty="0"/>
              <a:t>Run jobs on the submit node</a:t>
            </a:r>
          </a:p>
          <a:p>
            <a:pPr marL="457200" lvl="1" indent="0">
              <a:buNone/>
            </a:pPr>
            <a:r>
              <a:rPr lang="en-US" sz="1400" dirty="0" err="1">
                <a:hlinkClick r:id="rId4"/>
              </a:rPr>
              <a:t>HTCondor</a:t>
            </a:r>
            <a:r>
              <a:rPr lang="en-US" sz="1400" dirty="0">
                <a:hlinkClick r:id="rId4"/>
              </a:rPr>
              <a:t> Manual: Local Universe</a:t>
            </a:r>
            <a:endParaRPr lang="en-US" sz="1400" dirty="0"/>
          </a:p>
        </p:txBody>
      </p:sp>
      <p:pic>
        <p:nvPicPr>
          <p:cNvPr id="4" name="Picture 3" descr="Java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7" y="3479443"/>
            <a:ext cx="1493790" cy="1493790"/>
          </a:xfrm>
          <a:prstGeom prst="rect">
            <a:avLst/>
          </a:prstGeom>
        </p:spPr>
      </p:pic>
      <p:pic>
        <p:nvPicPr>
          <p:cNvPr id="8" name="Picture 7" descr="galaxy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21420"/>
          <a:stretch/>
        </p:blipFill>
        <p:spPr>
          <a:xfrm>
            <a:off x="6296572" y="3319369"/>
            <a:ext cx="2506093" cy="306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79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52C5ED-877D-425F-B55B-EEBA119C148F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normAutofit fontScale="90000"/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en-US" dirty="0"/>
              <a:t>Grid Universe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5464" y="740508"/>
            <a:ext cx="8818536" cy="568373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normAutofit/>
          </a:bodyPr>
          <a:lstStyle/>
          <a:p>
            <a:pPr marL="338138" indent="-338138" defTabSz="457200" eaLnBrk="1" hangingPunct="1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400" dirty="0"/>
              <a:t>Reliable, durable submission of a job to a remote scheduler </a:t>
            </a:r>
          </a:p>
          <a:p>
            <a:pPr marL="338138" indent="-338138" defTabSz="457200" eaLnBrk="1" hangingPunct="1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400" dirty="0"/>
              <a:t>Popular way to send pilot jobs (used by glideinWMS), key component of HTCondor-CE</a:t>
            </a:r>
          </a:p>
          <a:p>
            <a:pPr marL="338138" indent="-338138" defTabSz="457200" eaLnBrk="1" hangingPunct="1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400" dirty="0"/>
              <a:t>Supports many “back end” types: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HTCondor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PBS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LSF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Grid Engine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Google Compute Engine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Amazon AWS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OpenStack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Cream</a:t>
            </a:r>
          </a:p>
          <a:p>
            <a:pPr marL="738188" lvl="1" indent="-280988" defTabSz="457200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 err="1"/>
              <a:t>NorduGrid</a:t>
            </a:r>
            <a:r>
              <a:rPr lang="en-GB" altLang="en-US" sz="2000" dirty="0"/>
              <a:t> ARC</a:t>
            </a:r>
          </a:p>
          <a:p>
            <a:pPr marL="738188" lvl="1" indent="-280988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BOINC</a:t>
            </a:r>
          </a:p>
          <a:p>
            <a:pPr marL="738188" lvl="1" indent="-280988" defTabSz="457200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Globus: GT2, GT5</a:t>
            </a:r>
          </a:p>
          <a:p>
            <a:pPr marL="738188" lvl="1" indent="-280988" defTabSz="457200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altLang="en-US" sz="2000" dirty="0"/>
              <a:t>UNICORE</a:t>
            </a:r>
          </a:p>
          <a:p>
            <a:pPr marL="338138" indent="-338138" defTabSz="457200" eaLnBrk="1" hangingPunct="1">
              <a:lnSpc>
                <a:spcPct val="9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en-GB" altLang="en-US" sz="2000" dirty="0"/>
          </a:p>
        </p:txBody>
      </p:sp>
      <p:pic>
        <p:nvPicPr>
          <p:cNvPr id="5125" name="Picture 4" descr="globusalliance-nour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16192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logo-ng-sheared-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886200"/>
            <a:ext cx="2286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unicore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5543550"/>
            <a:ext cx="14287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 descr="pbsguy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92" y="4314825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00400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0" descr="logoeg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978400"/>
            <a:ext cx="11620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1" descr="s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625846"/>
            <a:ext cx="15621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2" descr="white_bird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03" y="1864518"/>
            <a:ext cx="24177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94872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Universes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7889995" cy="4792133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Docker</a:t>
            </a:r>
            <a:endParaRPr lang="en-US" dirty="0"/>
          </a:p>
          <a:p>
            <a:pPr lvl="1"/>
            <a:r>
              <a:rPr lang="en-US" dirty="0"/>
              <a:t>Run jobs inside a </a:t>
            </a:r>
            <a:r>
              <a:rPr lang="en-US" dirty="0" err="1"/>
              <a:t>Docker</a:t>
            </a:r>
            <a:r>
              <a:rPr lang="en-US" dirty="0"/>
              <a:t> container</a:t>
            </a:r>
          </a:p>
          <a:p>
            <a:pPr marL="457200" lvl="1" indent="0">
              <a:buNone/>
            </a:pPr>
            <a:r>
              <a:rPr lang="en-US" sz="1600" dirty="0">
                <a:hlinkClick r:id="rId2"/>
              </a:rPr>
              <a:t> </a:t>
            </a:r>
            <a:r>
              <a:rPr lang="en-US" sz="1600" dirty="0" err="1">
                <a:hlinkClick r:id="rId2"/>
              </a:rPr>
              <a:t>HTCondor</a:t>
            </a:r>
            <a:r>
              <a:rPr lang="en-US" sz="1600" dirty="0">
                <a:hlinkClick r:id="rId2"/>
              </a:rPr>
              <a:t> Manual: </a:t>
            </a:r>
            <a:r>
              <a:rPr lang="en-US" sz="1600" dirty="0" err="1">
                <a:hlinkClick r:id="rId2"/>
              </a:rPr>
              <a:t>Docker</a:t>
            </a:r>
            <a:r>
              <a:rPr lang="en-US" sz="1600" dirty="0">
                <a:hlinkClick r:id="rId2"/>
              </a:rPr>
              <a:t> Universe Applications</a:t>
            </a:r>
            <a:endParaRPr lang="en-US" sz="1600" dirty="0"/>
          </a:p>
          <a:p>
            <a:r>
              <a:rPr lang="en-US" dirty="0"/>
              <a:t>VM</a:t>
            </a:r>
          </a:p>
          <a:p>
            <a:pPr lvl="1"/>
            <a:r>
              <a:rPr lang="en-US" dirty="0"/>
              <a:t>Run jobs inside a virtual machine</a:t>
            </a:r>
          </a:p>
          <a:p>
            <a:pPr marL="457200" lvl="1" indent="0">
              <a:buNone/>
            </a:pPr>
            <a:r>
              <a:rPr lang="en-US" sz="1500" dirty="0" err="1">
                <a:hlinkClick r:id="rId3"/>
              </a:rPr>
              <a:t>HTCondor</a:t>
            </a:r>
            <a:r>
              <a:rPr lang="en-US" sz="1500" dirty="0">
                <a:hlinkClick r:id="rId3"/>
              </a:rPr>
              <a:t> Manual: Virtual Machine Applications</a:t>
            </a:r>
            <a:endParaRPr lang="en-US" sz="1500" dirty="0"/>
          </a:p>
          <a:p>
            <a:r>
              <a:rPr lang="en-US" dirty="0"/>
              <a:t>Parallel</a:t>
            </a:r>
          </a:p>
          <a:p>
            <a:pPr lvl="1"/>
            <a:r>
              <a:rPr lang="en-US" dirty="0"/>
              <a:t>Used for coordinating jobs across multiple servers (e.g. MPI code)</a:t>
            </a:r>
          </a:p>
          <a:p>
            <a:pPr lvl="1"/>
            <a:r>
              <a:rPr lang="en-US" dirty="0"/>
              <a:t>Not necessary for single server multi-core jobs</a:t>
            </a:r>
          </a:p>
          <a:p>
            <a:pPr marL="457200" lvl="1" indent="0">
              <a:buNone/>
            </a:pPr>
            <a:r>
              <a:rPr lang="en-US" sz="1500" dirty="0" err="1">
                <a:hlinkClick r:id="rId4"/>
              </a:rPr>
              <a:t>HTCondor</a:t>
            </a:r>
            <a:r>
              <a:rPr lang="en-US" sz="1500" dirty="0">
                <a:hlinkClick r:id="rId4"/>
              </a:rPr>
              <a:t> Manual: Parallel Applications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3691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1"/>
        </a:solidFill>
        <a:ln w="76200" cmpd="sng">
          <a:solidFill>
            <a:srgbClr val="000000"/>
          </a:solidFill>
        </a:ln>
      </a:spPr>
      <a:bodyPr wrap="square" rtlCol="0">
        <a:spAutoFit/>
      </a:bodyPr>
      <a:lstStyle>
        <a:defPPr>
          <a:defRPr dirty="0" smtClean="0">
            <a:solidFill>
              <a:srgbClr val="FFFFFF"/>
            </a:solidFill>
            <a:latin typeface="Courier"/>
            <a:cs typeface="Courier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annenbaumT_HEPIX_Oct_2016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23479</TotalTime>
  <Words>10248</Words>
  <Application>Microsoft Office PowerPoint</Application>
  <PresentationFormat>On-screen Show (4:3)</PresentationFormat>
  <Paragraphs>1891</Paragraphs>
  <Slides>162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162</vt:i4>
      </vt:variant>
    </vt:vector>
  </HeadingPairs>
  <TitlesOfParts>
    <vt:vector size="174" baseType="lpstr">
      <vt:lpstr>Arial</vt:lpstr>
      <vt:lpstr>Arial Black</vt:lpstr>
      <vt:lpstr>Calibri</vt:lpstr>
      <vt:lpstr>Comic Sans MS</vt:lpstr>
      <vt:lpstr>Courier</vt:lpstr>
      <vt:lpstr>Courier New</vt:lpstr>
      <vt:lpstr>Futura Medium</vt:lpstr>
      <vt:lpstr>Impact</vt:lpstr>
      <vt:lpstr>Marlett</vt:lpstr>
      <vt:lpstr>Times New Roman</vt:lpstr>
      <vt:lpstr>Office Theme</vt:lpstr>
      <vt:lpstr>TannenbaumT_HEPIX_Oct_2016</vt:lpstr>
      <vt:lpstr>An Introduction to  Using HTCondor  </vt:lpstr>
      <vt:lpstr>University of Wisconsin-Madison Center for High Throughput Computing</vt:lpstr>
      <vt:lpstr>Introduction</vt:lpstr>
      <vt:lpstr>What is HTCondor?</vt:lpstr>
      <vt:lpstr>How It Works</vt:lpstr>
      <vt:lpstr>Single Computer</vt:lpstr>
      <vt:lpstr>Multiple Computers</vt:lpstr>
      <vt:lpstr>Why HTCondor?</vt:lpstr>
      <vt:lpstr>Why HTCondor, cont</vt:lpstr>
      <vt:lpstr>Open Science Grid</vt:lpstr>
      <vt:lpstr>CMS Global Pool</vt:lpstr>
      <vt:lpstr>Bursting into Google Cloud @ SC16</vt:lpstr>
      <vt:lpstr>User-Focused Tutorial</vt:lpstr>
      <vt:lpstr>Running a Job with HTCondor</vt:lpstr>
      <vt:lpstr>Jobs</vt:lpstr>
      <vt:lpstr>Job Example</vt:lpstr>
      <vt:lpstr>File Transfer</vt:lpstr>
      <vt:lpstr>Job Translation</vt:lpstr>
      <vt:lpstr>Submit File</vt:lpstr>
      <vt:lpstr>Submit File</vt:lpstr>
      <vt:lpstr>Submit File</vt:lpstr>
      <vt:lpstr>Submit File</vt:lpstr>
      <vt:lpstr>Submit File</vt:lpstr>
      <vt:lpstr>Submit File</vt:lpstr>
      <vt:lpstr>Submitting and Monitoring</vt:lpstr>
      <vt:lpstr>More about condor_q</vt:lpstr>
      <vt:lpstr>More about condor_q</vt:lpstr>
      <vt:lpstr>Job Idle</vt:lpstr>
      <vt:lpstr>Job Starts by doing File Transfer</vt:lpstr>
      <vt:lpstr>Job Running</vt:lpstr>
      <vt:lpstr>Job Completes</vt:lpstr>
      <vt:lpstr>Job Completes (cont.)</vt:lpstr>
      <vt:lpstr>Log File</vt:lpstr>
      <vt:lpstr>Job States</vt:lpstr>
      <vt:lpstr>Assumptions</vt:lpstr>
      <vt:lpstr>Shared file system</vt:lpstr>
      <vt:lpstr>Resource Request</vt:lpstr>
      <vt:lpstr>Resource Assumptions</vt:lpstr>
      <vt:lpstr>Job Matching and  Class Ad Attributes</vt:lpstr>
      <vt:lpstr>The Central Manager</vt:lpstr>
      <vt:lpstr>Class Ads</vt:lpstr>
      <vt:lpstr>Job Class Ad</vt:lpstr>
      <vt:lpstr>Computer “Machine” Class Ad</vt:lpstr>
      <vt:lpstr>Job Matching</vt:lpstr>
      <vt:lpstr>Job Execution</vt:lpstr>
      <vt:lpstr>Class Ads for People</vt:lpstr>
      <vt:lpstr>Finding Job Attributes</vt:lpstr>
      <vt:lpstr>Some Useful Job Attributes</vt:lpstr>
      <vt:lpstr>Selectively display specific attributes</vt:lpstr>
      <vt:lpstr>Other Displays</vt:lpstr>
      <vt:lpstr>condor_q Reminder</vt:lpstr>
      <vt:lpstr>Class Ads for Computers</vt:lpstr>
      <vt:lpstr>Machine Attributes</vt:lpstr>
      <vt:lpstr>Machine Attributes</vt:lpstr>
      <vt:lpstr>(60 second) Pause</vt:lpstr>
      <vt:lpstr>Submitting Multiple Jobs with HTCondor</vt:lpstr>
      <vt:lpstr>Many Jobs, One Submit File</vt:lpstr>
      <vt:lpstr>Advantages</vt:lpstr>
      <vt:lpstr>Multiple, Numbered, Input Files</vt:lpstr>
      <vt:lpstr>Multiple Jobs, No Variation</vt:lpstr>
      <vt:lpstr>Automatic Variables</vt:lpstr>
      <vt:lpstr>Job Variation</vt:lpstr>
      <vt:lpstr>Using $(ProcId)</vt:lpstr>
      <vt:lpstr>Organizing Jobs</vt:lpstr>
      <vt:lpstr>Shared Files</vt:lpstr>
      <vt:lpstr>Organize Files in Sub-Directories</vt:lpstr>
      <vt:lpstr>Use Paths for File Type</vt:lpstr>
      <vt:lpstr>InitialDir</vt:lpstr>
      <vt:lpstr>Separate Jobs with InitialDir</vt:lpstr>
      <vt:lpstr>Other Submission Methods</vt:lpstr>
      <vt:lpstr>Submitting Multiple Jobs</vt:lpstr>
      <vt:lpstr>Possible Queue Statements</vt:lpstr>
      <vt:lpstr>Possible Queue Statements</vt:lpstr>
      <vt:lpstr>Queue Statement Comparison</vt:lpstr>
      <vt:lpstr>Using Multiple Variables</vt:lpstr>
      <vt:lpstr>Other Features</vt:lpstr>
      <vt:lpstr>Testing and Troubleshooting</vt:lpstr>
      <vt:lpstr>What Can Go Wrong?</vt:lpstr>
      <vt:lpstr>Reviewing Failed Jobs</vt:lpstr>
      <vt:lpstr>Reviewing Jobs</vt:lpstr>
      <vt:lpstr>“Live” Troubleshooting</vt:lpstr>
      <vt:lpstr>Held Jobs</vt:lpstr>
      <vt:lpstr>Diagnosing Holds</vt:lpstr>
      <vt:lpstr>Common Hold Reasons</vt:lpstr>
      <vt:lpstr>Fixing Holds</vt:lpstr>
      <vt:lpstr>Holding or Removing Jobs</vt:lpstr>
      <vt:lpstr>Job States, Revisited</vt:lpstr>
      <vt:lpstr>Job States, Revisited</vt:lpstr>
      <vt:lpstr>Job States, Revisited*</vt:lpstr>
      <vt:lpstr>Use Cases and  HTCondor Features</vt:lpstr>
      <vt:lpstr>Interactive Jobs</vt:lpstr>
      <vt:lpstr>Output Handling</vt:lpstr>
      <vt:lpstr>condor_chirp</vt:lpstr>
      <vt:lpstr>Self-Checkpointing</vt:lpstr>
      <vt:lpstr>Self-Checkpointing How-To</vt:lpstr>
      <vt:lpstr>Job Universes</vt:lpstr>
      <vt:lpstr>Other Universes</vt:lpstr>
      <vt:lpstr>Grid Universe</vt:lpstr>
      <vt:lpstr>Other Universes (cont.)</vt:lpstr>
      <vt:lpstr>Multi-CPU and GPU Computing</vt:lpstr>
      <vt:lpstr>Docker Universe</vt:lpstr>
      <vt:lpstr>Docker Universe</vt:lpstr>
      <vt:lpstr>Docker Universe</vt:lpstr>
      <vt:lpstr>Docker Universe</vt:lpstr>
      <vt:lpstr>Automation</vt:lpstr>
      <vt:lpstr>Automation</vt:lpstr>
      <vt:lpstr>Retries</vt:lpstr>
      <vt:lpstr>Retries, cont.</vt:lpstr>
      <vt:lpstr>Automatically Hold Jobs</vt:lpstr>
      <vt:lpstr>Automatically Release Jobs</vt:lpstr>
      <vt:lpstr>Automatically Remove Jobs</vt:lpstr>
      <vt:lpstr>Automatic Memory Increase</vt:lpstr>
      <vt:lpstr>Relevant Job Attributes</vt:lpstr>
      <vt:lpstr>General User Commands</vt:lpstr>
      <vt:lpstr>Describing Workflows with DAGMan</vt:lpstr>
      <vt:lpstr>Workflows</vt:lpstr>
      <vt:lpstr>DAG = ”directed acyclic graph”</vt:lpstr>
      <vt:lpstr>DAGMan in the HTCondor Manual</vt:lpstr>
      <vt:lpstr>Simple Example for this Tutorial</vt:lpstr>
      <vt:lpstr>Basic DAG input file:  JOB nodes, PARENT-CHILD edges </vt:lpstr>
      <vt:lpstr>Endless Workflow Possibilities</vt:lpstr>
      <vt:lpstr>Endless Workflow Possibilities</vt:lpstr>
      <vt:lpstr>Submitting and Monitoring a DAGMan Workflow</vt:lpstr>
      <vt:lpstr>Basic DAG input file:  JOB nodes, PARENT-CHILD edges </vt:lpstr>
      <vt:lpstr>Submitting a DAG to the queue </vt:lpstr>
      <vt:lpstr>Jobs are automatically submitted by the DAGMan job</vt:lpstr>
      <vt:lpstr>Jobs are automatically submitted by the DAGMan job</vt:lpstr>
      <vt:lpstr>Jobs are automatically submitted by the DAGMan job</vt:lpstr>
      <vt:lpstr>Status files are Created at the time of DAG submission</vt:lpstr>
      <vt:lpstr>Removing a DAG from the queue</vt:lpstr>
      <vt:lpstr>Removal of a DAG results in a rescue file</vt:lpstr>
      <vt:lpstr>Rescue Files For Resuming a Failed DAG </vt:lpstr>
      <vt:lpstr>Node Failures Result in DAG Failure</vt:lpstr>
      <vt:lpstr>Resolving held node jobs</vt:lpstr>
      <vt:lpstr>DAG Completion</vt:lpstr>
      <vt:lpstr>Beyond the Basic DAG: Some Node-level Modifiers</vt:lpstr>
      <vt:lpstr>PRE and POST scripts run on the submit server, as part of the node</vt:lpstr>
      <vt:lpstr>RETRY failed nodes to overcome transient errors</vt:lpstr>
      <vt:lpstr>RETRY applies to whole node, including PRE/POST scripts</vt:lpstr>
      <vt:lpstr>SCRIPT Arguments and Argument Variables</vt:lpstr>
      <vt:lpstr>Modular Organization and Control of DAG Components</vt:lpstr>
      <vt:lpstr>Additional Resources</vt:lpstr>
      <vt:lpstr>Thank You!  Questions?</vt:lpstr>
      <vt:lpstr>ADDITIONAL DAGMAN SLIDES</vt:lpstr>
      <vt:lpstr>Submit File Templates via VARS</vt:lpstr>
      <vt:lpstr>SPLICE groups of nodes to simplify lengthy DAG files</vt:lpstr>
      <vt:lpstr>Use nested SPLICEs with DIR for repeating workflow components</vt:lpstr>
      <vt:lpstr>Use nested SPLICEs with DIR for repeating workflow components</vt:lpstr>
      <vt:lpstr>More on SPLICE Behavior</vt:lpstr>
      <vt:lpstr>What if some DAG components can’t be known at submit time?</vt:lpstr>
      <vt:lpstr>A SUBDAG within a DAG</vt:lpstr>
      <vt:lpstr>More on SUBDAG Behavior</vt:lpstr>
      <vt:lpstr>Use a SUBDAG to achieve Cyclic Components within a DAG</vt:lpstr>
      <vt:lpstr>DAG-level Control</vt:lpstr>
      <vt:lpstr>Pause a running DAG with hold/release</vt:lpstr>
      <vt:lpstr>Pause a DAG with a halt file</vt:lpstr>
      <vt:lpstr>Throttle job nodes of large DAGs via DAG-level configuration</vt:lpstr>
      <vt:lpstr>DAG-specific throttling via a CONFIG file</vt:lpstr>
      <vt:lpstr>Other DAGMan Features</vt:lpstr>
      <vt:lpstr>Other DAGMan Features: Node-Level Controls</vt:lpstr>
      <vt:lpstr>Other DAGMan Features: Modular Control</vt:lpstr>
      <vt:lpstr>Other DAGMan Features: DAG-Level Controls</vt:lpstr>
    </vt:vector>
  </TitlesOfParts>
  <Company>CHTC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HTCondor User Tutorial</dc:title>
  <dc:creator>Christina Koch</dc:creator>
  <cp:lastModifiedBy>tannenba</cp:lastModifiedBy>
  <cp:revision>998</cp:revision>
  <dcterms:created xsi:type="dcterms:W3CDTF">2016-05-05T14:18:54Z</dcterms:created>
  <dcterms:modified xsi:type="dcterms:W3CDTF">2019-03-31T00:48:08Z</dcterms:modified>
</cp:coreProperties>
</file>