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7"/>
  </p:notesMasterIdLst>
  <p:sldIdLst>
    <p:sldId id="857" r:id="rId2"/>
    <p:sldId id="889" r:id="rId3"/>
    <p:sldId id="890" r:id="rId4"/>
    <p:sldId id="1016" r:id="rId5"/>
    <p:sldId id="1017" r:id="rId6"/>
    <p:sldId id="1018" r:id="rId7"/>
    <p:sldId id="1019" r:id="rId8"/>
    <p:sldId id="1020" r:id="rId9"/>
    <p:sldId id="898" r:id="rId10"/>
    <p:sldId id="895" r:id="rId11"/>
    <p:sldId id="900" r:id="rId12"/>
    <p:sldId id="884" r:id="rId13"/>
    <p:sldId id="885" r:id="rId14"/>
    <p:sldId id="887" r:id="rId15"/>
    <p:sldId id="886" r:id="rId16"/>
    <p:sldId id="888" r:id="rId17"/>
    <p:sldId id="896" r:id="rId18"/>
    <p:sldId id="938" r:id="rId19"/>
    <p:sldId id="941" r:id="rId20"/>
    <p:sldId id="943" r:id="rId21"/>
    <p:sldId id="963" r:id="rId22"/>
    <p:sldId id="1005" r:id="rId23"/>
    <p:sldId id="897" r:id="rId24"/>
    <p:sldId id="940" r:id="rId25"/>
    <p:sldId id="965" r:id="rId26"/>
    <p:sldId id="1007" r:id="rId27"/>
    <p:sldId id="1000" r:id="rId28"/>
    <p:sldId id="903" r:id="rId29"/>
    <p:sldId id="905" r:id="rId30"/>
    <p:sldId id="1014" r:id="rId31"/>
    <p:sldId id="904" r:id="rId32"/>
    <p:sldId id="906" r:id="rId33"/>
    <p:sldId id="907" r:id="rId34"/>
    <p:sldId id="908" r:id="rId35"/>
    <p:sldId id="911" r:id="rId36"/>
    <p:sldId id="913" r:id="rId37"/>
    <p:sldId id="914" r:id="rId38"/>
    <p:sldId id="1015" r:id="rId39"/>
    <p:sldId id="920" r:id="rId40"/>
    <p:sldId id="915" r:id="rId41"/>
    <p:sldId id="899" r:id="rId42"/>
    <p:sldId id="1021" r:id="rId43"/>
    <p:sldId id="1022" r:id="rId44"/>
    <p:sldId id="964" r:id="rId45"/>
    <p:sldId id="1023" r:id="rId46"/>
    <p:sldId id="985" r:id="rId47"/>
    <p:sldId id="1025" r:id="rId48"/>
    <p:sldId id="1006" r:id="rId49"/>
    <p:sldId id="1026" r:id="rId50"/>
    <p:sldId id="1024" r:id="rId51"/>
    <p:sldId id="986" r:id="rId52"/>
    <p:sldId id="987" r:id="rId53"/>
    <p:sldId id="999" r:id="rId54"/>
    <p:sldId id="1002" r:id="rId55"/>
    <p:sldId id="1003" r:id="rId56"/>
    <p:sldId id="912" r:id="rId57"/>
    <p:sldId id="970" r:id="rId58"/>
    <p:sldId id="901" r:id="rId59"/>
    <p:sldId id="916" r:id="rId60"/>
    <p:sldId id="948" r:id="rId61"/>
    <p:sldId id="917" r:id="rId62"/>
    <p:sldId id="918" r:id="rId63"/>
    <p:sldId id="945" r:id="rId64"/>
    <p:sldId id="919" r:id="rId65"/>
    <p:sldId id="946" r:id="rId66"/>
    <p:sldId id="921" r:id="rId67"/>
    <p:sldId id="949" r:id="rId68"/>
    <p:sldId id="942" r:id="rId69"/>
    <p:sldId id="944" r:id="rId70"/>
    <p:sldId id="950" r:id="rId71"/>
    <p:sldId id="951" r:id="rId72"/>
    <p:sldId id="952" r:id="rId73"/>
    <p:sldId id="953" r:id="rId74"/>
    <p:sldId id="954" r:id="rId75"/>
    <p:sldId id="955" r:id="rId76"/>
    <p:sldId id="988" r:id="rId77"/>
    <p:sldId id="989" r:id="rId78"/>
    <p:sldId id="990" r:id="rId79"/>
    <p:sldId id="959" r:id="rId80"/>
    <p:sldId id="969" r:id="rId81"/>
    <p:sldId id="962" r:id="rId82"/>
    <p:sldId id="968" r:id="rId83"/>
    <p:sldId id="960" r:id="rId84"/>
    <p:sldId id="933" r:id="rId85"/>
    <p:sldId id="947" r:id="rId86"/>
    <p:sldId id="966" r:id="rId87"/>
    <p:sldId id="939" r:id="rId88"/>
    <p:sldId id="961" r:id="rId89"/>
    <p:sldId id="1008" r:id="rId90"/>
    <p:sldId id="980" r:id="rId91"/>
    <p:sldId id="1009" r:id="rId92"/>
    <p:sldId id="1011" r:id="rId93"/>
    <p:sldId id="1012" r:id="rId94"/>
    <p:sldId id="1013" r:id="rId95"/>
    <p:sldId id="1001" r:id="rId96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036"/>
    <a:srgbClr val="FF9933"/>
    <a:srgbClr val="FF00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67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2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DDE668-1C34-46D8-8C87-45DBD7915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47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fld id="{E1EB54B6-5596-4207-BC7D-A3735E7F0A53}" type="slidenum">
              <a:rPr lang="en-US" altLang="en-US" sz="1100" smtClean="0"/>
              <a:pPr/>
              <a:t>28</a:t>
            </a:fld>
            <a:endParaRPr lang="en-US" altLang="en-US" sz="1100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Times New Roman" pitchFamily="25" charset="0"/>
              </a:rPr>
              <a:t>All daemons on same machine share configuration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What’s a </a:t>
            </a:r>
            <a:r>
              <a:rPr lang="en-US" dirty="0" err="1" smtClean="0"/>
              <a:t>metaknob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96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condor_procd</a:t>
            </a:r>
            <a:r>
              <a:rPr lang="en-US" baseline="0" dirty="0" smtClean="0"/>
              <a:t>: explain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09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wiki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4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</a:t>
            </a:r>
            <a:r>
              <a:rPr lang="en-US" dirty="0" err="1" smtClean="0"/>
              <a:t>autocluster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Mention 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262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13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fld id="{03D6E54D-3AE1-4425-9BF2-08DE6D15921A}" type="slidenum">
              <a:rPr lang="en-US" altLang="en-US" sz="1100" smtClean="0"/>
              <a:pPr/>
              <a:t>29</a:t>
            </a:fld>
            <a:endParaRPr lang="en-US" altLang="en-US" sz="1100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2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fld id="{E617A471-FBFD-4FAB-850A-1D5C4AB305E2}" type="slidenum">
              <a:rPr lang="en-US" altLang="en-US" sz="1100" smtClean="0"/>
              <a:pPr/>
              <a:t>31</a:t>
            </a:fld>
            <a:endParaRPr lang="en-US" altLang="en-US" sz="1100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2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fld id="{5D7A4F8E-E6EC-49B4-B6AB-F35B2BACA2C3}" type="slidenum">
              <a:rPr lang="en-US" altLang="en-US" sz="1100" smtClean="0"/>
              <a:pPr/>
              <a:t>32</a:t>
            </a:fld>
            <a:endParaRPr lang="en-US" altLang="en-US" sz="1100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25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fld id="{998B99D7-094C-42CC-AEAA-79C0B3C43FDF}" type="slidenum">
              <a:rPr lang="en-US" altLang="en-US" sz="1100" smtClean="0"/>
              <a:pPr/>
              <a:t>33</a:t>
            </a:fld>
            <a:endParaRPr lang="en-US" altLang="en-US" sz="1100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25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 defTabSz="887413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defTabSz="8874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fld id="{CF311B30-9709-4B0D-B889-29565E439BE9}" type="slidenum">
              <a:rPr lang="en-US" altLang="en-US" sz="1100" smtClean="0"/>
              <a:pPr/>
              <a:t>34</a:t>
            </a:fld>
            <a:endParaRPr lang="en-US" altLang="en-US" sz="1100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25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-dump</a:t>
            </a:r>
            <a:r>
              <a:rPr lang="en-US" baseline="0" dirty="0" smtClean="0"/>
              <a:t> includes defaults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51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responsibilities</a:t>
            </a:r>
            <a:r>
              <a:rPr lang="en-US" baseline="0" dirty="0" smtClean="0"/>
              <a:t> of each daemon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66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Turn on GPUs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HTC_logo_color_ve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4" y="436960"/>
            <a:ext cx="2211387" cy="941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vmuser\Desktop\HTCondor_red_blk_not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6" y="1494235"/>
            <a:ext cx="270827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6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3258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830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7B0B7-E75A-45E6-8334-DC3A57A25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6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377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3771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E83DE-4924-4CEB-B587-40D68EDCB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D3C1-F3D7-49B2-81A6-ACBCE5229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093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BF044-77D7-4194-95AC-E462B665E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7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25178"/>
            <a:ext cx="3810000" cy="2803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5178"/>
            <a:ext cx="3810000" cy="2803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467600" y="4686300"/>
            <a:ext cx="990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DFF8D-01C6-456E-8402-4011AB2E7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6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8208D-0250-4ED8-9CAC-6A438104E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4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16ACA-F66D-42EC-9687-31F200158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3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2BB8D-2BA2-4A87-8345-E04FA754A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D8796-CD78-4233-9DC4-1E30FC031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4A80B-6551-4727-811A-FBD5B1D74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1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1016794"/>
            <a:ext cx="8399462" cy="317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" descr="CHTC_logo_color_horiz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06541"/>
            <a:ext cx="2762250" cy="436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 bwMode="auto">
          <a:xfrm>
            <a:off x="0" y="4691063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867BA1-219C-45C4-9A3B-62EE25708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C:\Users\vmuser\Desktop\HTCondor_red_blk_notag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6" y="4636294"/>
            <a:ext cx="270827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9" r:id="rId2"/>
    <p:sldLayoutId id="2147483730" r:id="rId3"/>
    <p:sldLayoutId id="214748373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08000"/>
        </a:buClr>
        <a:buSzPct val="120000"/>
        <a:buChar char="›"/>
        <a:defRPr sz="3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90000"/>
        <a:buFont typeface="Marlett" pitchFamily="2" charset="2"/>
        <a:buChar char="h"/>
        <a:defRPr sz="2800">
          <a:solidFill>
            <a:schemeClr val="tx1"/>
          </a:solidFill>
          <a:latin typeface="+mn-lt"/>
          <a:ea typeface="MS PGothic" pitchFamily="34" charset="-128"/>
          <a:cs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cs.wisc.edu/htcondor/yum/RPM-GPG-KEY-HTCondor" TargetMode="External"/><Relationship Id="rId2" Type="http://schemas.openxmlformats.org/officeDocument/2006/relationships/hyperlink" Target="http://research.cs.wisc.edu/htcondor/yum/repo.d/htcondor-stable-rhel6.repo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mailto:Pool@cm.cs.wisc.edu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hyperlink" Target="http://htcondorprojec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2435"/>
            <a:ext cx="7772400" cy="1828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HTCondor Administration Basics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r>
              <a:rPr lang="en-US" sz="2000" dirty="0" smtClean="0">
                <a:solidFill>
                  <a:schemeClr val="tx2"/>
                </a:solidFill>
                <a:ea typeface="+mj-ea"/>
                <a:cs typeface="+mj-cs"/>
              </a:rPr>
              <a:t>Greg Thain</a:t>
            </a:r>
            <a:r>
              <a:rPr lang="en-US" sz="2000" dirty="0">
                <a:solidFill>
                  <a:schemeClr val="tx2"/>
                </a:solidFill>
                <a:ea typeface="+mj-ea"/>
                <a:cs typeface="+mj-c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ea typeface="+mj-ea"/>
                <a:cs typeface="+mj-cs"/>
              </a:rPr>
              <a:t/>
            </a:r>
            <a:br>
              <a:rPr lang="en-US" sz="2000" dirty="0" smtClean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en-US" sz="2000" dirty="0" smtClean="0">
                <a:solidFill>
                  <a:schemeClr val="tx2"/>
                </a:solidFill>
                <a:ea typeface="+mj-ea"/>
                <a:cs typeface="+mj-cs"/>
              </a:rPr>
              <a:t>Center for High Throughput Computing</a:t>
            </a:r>
            <a:endParaRPr lang="en-US" dirty="0" smtClean="0">
              <a:solidFill>
                <a:schemeClr val="tx2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submit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918308"/>
            <a:ext cx="64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Submit side managed by 1 	</a:t>
            </a:r>
            <a:r>
              <a:rPr lang="en-US" dirty="0" err="1" smtClean="0"/>
              <a:t>condor_schedd</a:t>
            </a:r>
            <a:r>
              <a:rPr lang="en-US" dirty="0" smtClean="0"/>
              <a:t> process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And one shadow per running job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condor_shadow</a:t>
            </a:r>
            <a:r>
              <a:rPr lang="en-US" dirty="0" smtClean="0"/>
              <a:t> process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Schedd is a </a:t>
            </a:r>
            <a:r>
              <a:rPr lang="en-US" dirty="0" smtClean="0"/>
              <a:t>database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Submit points can be performance </a:t>
            </a:r>
            <a:r>
              <a:rPr lang="en-US" dirty="0" smtClean="0"/>
              <a:t>bottleneck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Usually a </a:t>
            </a:r>
            <a:r>
              <a:rPr lang="en-US" dirty="0" smtClean="0"/>
              <a:t>one to a handful </a:t>
            </a:r>
            <a:r>
              <a:rPr lang="en-US" dirty="0" smtClean="0"/>
              <a:t>per pool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861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00113" y="707232"/>
            <a:ext cx="2557462" cy="9215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ondor_master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(</a:t>
            </a:r>
            <a:r>
              <a:rPr lang="en-US" dirty="0" err="1" smtClean="0">
                <a:latin typeface="Times New Roman" charset="0"/>
                <a:ea typeface="ＭＳ Ｐゴシック" charset="0"/>
              </a:rPr>
              <a:t>pid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: 1740)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00113" y="2478883"/>
            <a:ext cx="2557462" cy="9215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ondor_schedd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9" name="Straight Arrow Connector 8"/>
          <p:cNvCxnSpPr>
            <a:stCxn id="6" idx="2"/>
            <a:endCxn id="8" idx="0"/>
          </p:cNvCxnSpPr>
          <p:nvPr/>
        </p:nvCxnSpPr>
        <p:spPr bwMode="auto">
          <a:xfrm>
            <a:off x="2178844" y="1628775"/>
            <a:ext cx="0" cy="8501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Rectangle 11"/>
          <p:cNvSpPr/>
          <p:nvPr/>
        </p:nvSpPr>
        <p:spPr bwMode="auto">
          <a:xfrm>
            <a:off x="228601" y="4029078"/>
            <a:ext cx="1647825" cy="4822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ondor_shadow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52626" y="4029078"/>
            <a:ext cx="1647825" cy="4822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ondor_shadow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48088" y="4029078"/>
            <a:ext cx="1647825" cy="4822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ondor_shadow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5" name="Straight Arrow Connector 14"/>
          <p:cNvCxnSpPr>
            <a:endCxn id="12" idx="0"/>
          </p:cNvCxnSpPr>
          <p:nvPr/>
        </p:nvCxnSpPr>
        <p:spPr bwMode="auto">
          <a:xfrm flipH="1">
            <a:off x="1052514" y="3400427"/>
            <a:ext cx="1126331" cy="6286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stCxn id="8" idx="2"/>
            <a:endCxn id="13" idx="0"/>
          </p:cNvCxnSpPr>
          <p:nvPr/>
        </p:nvCxnSpPr>
        <p:spPr bwMode="auto">
          <a:xfrm>
            <a:off x="2178844" y="3400427"/>
            <a:ext cx="597694" cy="6286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>
            <a:endCxn id="14" idx="0"/>
          </p:cNvCxnSpPr>
          <p:nvPr/>
        </p:nvCxnSpPr>
        <p:spPr bwMode="auto">
          <a:xfrm>
            <a:off x="2181226" y="3400427"/>
            <a:ext cx="2390775" cy="6286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Right Brace 22"/>
          <p:cNvSpPr/>
          <p:nvPr/>
        </p:nvSpPr>
        <p:spPr bwMode="auto">
          <a:xfrm>
            <a:off x="3562349" y="1168003"/>
            <a:ext cx="823912" cy="2218134"/>
          </a:xfrm>
          <a:prstGeom prst="rightBrace">
            <a:avLst>
              <a:gd name="adj1" fmla="val 29046"/>
              <a:gd name="adj2" fmla="val 48551"/>
            </a:avLst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14801" y="2298501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“Condor Kernel”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595939" y="4029077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“Condor </a:t>
            </a:r>
            <a:r>
              <a:rPr lang="en-US" dirty="0" err="1" smtClean="0"/>
              <a:t>Userspace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196992" y="2178800"/>
            <a:ext cx="1479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fork/exec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31589" y="3564710"/>
            <a:ext cx="1479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fork/exec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196454" y="1885928"/>
            <a:ext cx="1615081" cy="3143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latin typeface="Times New Roman" charset="0"/>
                <a:ea typeface="ＭＳ Ｐゴシック" charset="0"/>
              </a:rPr>
              <a:t>c</a:t>
            </a:r>
            <a:r>
              <a:rPr lang="en-US" sz="1800" dirty="0" err="1" smtClean="0">
                <a:latin typeface="Times New Roman" charset="0"/>
                <a:ea typeface="ＭＳ Ｐゴシック" charset="0"/>
              </a:rPr>
              <a:t>ondor_procd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0" name="Straight Arrow Connector 29"/>
          <p:cNvCxnSpPr>
            <a:stCxn id="6" idx="2"/>
            <a:endCxn id="29" idx="0"/>
          </p:cNvCxnSpPr>
          <p:nvPr/>
        </p:nvCxnSpPr>
        <p:spPr bwMode="auto">
          <a:xfrm flipH="1">
            <a:off x="1003994" y="1628775"/>
            <a:ext cx="1174850" cy="257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4214812" y="3103960"/>
            <a:ext cx="1057276" cy="3286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ondor_q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424488" y="3103959"/>
            <a:ext cx="1676399" cy="3286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ondor_submit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9513" y="3103960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“Tools”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6" idx="2"/>
          </p:cNvCxnSpPr>
          <p:nvPr/>
        </p:nvCxnSpPr>
        <p:spPr bwMode="auto">
          <a:xfrm>
            <a:off x="2178844" y="1628775"/>
            <a:ext cx="438232" cy="257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2204587" y="1896667"/>
            <a:ext cx="1615081" cy="3143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Times New Roman" charset="0"/>
                <a:ea typeface="ＭＳ Ｐゴシック" charset="0"/>
              </a:rPr>
              <a:t>s</a:t>
            </a:r>
            <a:r>
              <a:rPr lang="en-US" sz="1800" smtClean="0">
                <a:latin typeface="Times New Roman" charset="0"/>
                <a:ea typeface="ＭＳ Ｐゴシック" charset="0"/>
              </a:rPr>
              <a:t>hared_port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23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830873"/>
            <a:ext cx="8399462" cy="380738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niverse = vanilla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xecutable = compute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equest_memory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70M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rguments = $(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ProcID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hould_transfer_input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yes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= out.$(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ProcID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rror = error.$(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ProcId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IsVerySpecialJob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Beginning…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45949" y="4189393"/>
            <a:ext cx="62425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HTCondor Submit file</a:t>
            </a:r>
          </a:p>
          <a:p>
            <a:r>
              <a:rPr lang="en-US" dirty="0">
                <a:latin typeface="+mj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542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37"/>
          <a:stretch/>
        </p:blipFill>
        <p:spPr bwMode="auto">
          <a:xfrm>
            <a:off x="1" y="863279"/>
            <a:ext cx="3317753" cy="172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" y="2475124"/>
            <a:ext cx="86516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condor_submit</a:t>
            </a:r>
            <a:r>
              <a:rPr lang="en-US" dirty="0"/>
              <a:t> </a:t>
            </a:r>
            <a:r>
              <a:rPr lang="en-US" dirty="0" err="1" smtClean="0"/>
              <a:t>submit_file</a:t>
            </a:r>
            <a:endParaRPr lang="en-US" dirty="0" smtClean="0"/>
          </a:p>
          <a:p>
            <a:r>
              <a:rPr lang="en-US" dirty="0" smtClean="0"/>
              <a:t>Submit </a:t>
            </a:r>
            <a:r>
              <a:rPr lang="en-US" dirty="0" smtClean="0"/>
              <a:t>file in, Job classad out</a:t>
            </a:r>
          </a:p>
          <a:p>
            <a:r>
              <a:rPr lang="en-US" dirty="0" smtClean="0"/>
              <a:t>Sends </a:t>
            </a:r>
            <a:r>
              <a:rPr lang="en-US" dirty="0" smtClean="0"/>
              <a:t>to schedd</a:t>
            </a:r>
          </a:p>
          <a:p>
            <a:r>
              <a:rPr lang="en-US" dirty="0" smtClean="0"/>
              <a:t>man </a:t>
            </a:r>
            <a:r>
              <a:rPr lang="en-US" dirty="0" err="1" smtClean="0"/>
              <a:t>condor_submit</a:t>
            </a:r>
            <a:r>
              <a:rPr lang="en-US" dirty="0" smtClean="0"/>
              <a:t> for full details</a:t>
            </a:r>
          </a:p>
          <a:p>
            <a:r>
              <a:rPr lang="en-US" dirty="0" smtClean="0"/>
              <a:t>Other ways to talk to </a:t>
            </a:r>
            <a:r>
              <a:rPr lang="en-US" dirty="0" smtClean="0"/>
              <a:t>schedd: Python </a:t>
            </a:r>
            <a:r>
              <a:rPr lang="en-US" dirty="0" err="1" smtClean="0"/>
              <a:t>bindings,DAGman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451900" y="738554"/>
            <a:ext cx="4692100" cy="30079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JobUniverse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“compute”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“0”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RequestMemory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70000000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Requirements = 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Opsys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“Li..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DiskUsage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FontTx/>
              <a:buNone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utput = “out.0”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IsVerySpecialJob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 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3373253" y="1572726"/>
            <a:ext cx="952562" cy="38905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submit to schedd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91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246184" y="1041889"/>
            <a:ext cx="8399462" cy="3170635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One pool, Many </a:t>
            </a:r>
            <a:r>
              <a:rPr lang="en-US" dirty="0" err="1" smtClean="0"/>
              <a:t>schedds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condor_submit</a:t>
            </a:r>
            <a:r>
              <a:rPr lang="en-US" dirty="0" smtClean="0"/>
              <a:t> –name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chooses</a:t>
            </a:r>
          </a:p>
          <a:p>
            <a:pPr marL="457200" lvl="1" indent="0">
              <a:buNone/>
            </a:pPr>
            <a:r>
              <a:rPr lang="en-US" dirty="0" smtClean="0"/>
              <a:t>Owner Attribute: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need authentication</a:t>
            </a:r>
          </a:p>
          <a:p>
            <a:pPr marL="457200" lvl="1" indent="0">
              <a:buNone/>
            </a:pPr>
            <a:r>
              <a:rPr lang="en-US" dirty="0" smtClean="0"/>
              <a:t>Schedd also called “q”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not actually a queue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Condor_schedd</a:t>
            </a:r>
            <a:r>
              <a:rPr lang="en-US" dirty="0" smtClean="0"/>
              <a:t> holds all jobs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698085" y="927100"/>
            <a:ext cx="4692100" cy="421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 err="1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JobUniverse</a:t>
            </a:r>
            <a:r>
              <a:rPr lang="en-US" sz="2000" kern="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0" indent="0">
              <a:buFontTx/>
              <a:buNone/>
            </a:pPr>
            <a:r>
              <a:rPr lang="en-US" sz="2000" b="1" kern="0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Owner = “gthain”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JobStatus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NumJobStarts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“compute”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“0”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RequestMemory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70000000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Requirements = 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Opsys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“Li..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DiskUsage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FontTx/>
              <a:buNone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utput = “out.0”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IsVerySpecialJob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 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50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2169" y="877094"/>
            <a:ext cx="8399462" cy="3170635"/>
          </a:xfrm>
        </p:spPr>
        <p:txBody>
          <a:bodyPr/>
          <a:lstStyle/>
          <a:p>
            <a:r>
              <a:rPr lang="en-US" dirty="0" smtClean="0"/>
              <a:t>In memory (big)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ondor_q</a:t>
            </a:r>
            <a:r>
              <a:rPr lang="en-US" dirty="0" smtClean="0"/>
              <a:t> expensive</a:t>
            </a:r>
          </a:p>
          <a:p>
            <a:r>
              <a:rPr lang="en-US" dirty="0" smtClean="0"/>
              <a:t>And on disk</a:t>
            </a:r>
          </a:p>
          <a:p>
            <a:pPr lvl="1"/>
            <a:r>
              <a:rPr lang="en-US" dirty="0" err="1" smtClean="0"/>
              <a:t>Fsync’s</a:t>
            </a:r>
            <a:r>
              <a:rPr lang="en-US" dirty="0" smtClean="0"/>
              <a:t> often</a:t>
            </a:r>
          </a:p>
          <a:p>
            <a:r>
              <a:rPr lang="en-US" dirty="0" smtClean="0"/>
              <a:t>Attributes </a:t>
            </a:r>
            <a:r>
              <a:rPr lang="en-US" dirty="0" smtClean="0"/>
              <a:t>in manual</a:t>
            </a:r>
            <a:endParaRPr lang="en-US" dirty="0"/>
          </a:p>
          <a:p>
            <a:r>
              <a:rPr lang="en-US" dirty="0" err="1"/>
              <a:t>c</a:t>
            </a:r>
            <a:r>
              <a:rPr lang="en-US" dirty="0" err="1" smtClean="0"/>
              <a:t>ondor_q</a:t>
            </a:r>
            <a:r>
              <a:rPr lang="en-US" dirty="0" smtClean="0"/>
              <a:t> -l job.id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condor_q</a:t>
            </a:r>
            <a:r>
              <a:rPr lang="en-US" dirty="0" smtClean="0"/>
              <a:t> -l 5.0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Condor_schedd</a:t>
            </a:r>
            <a:r>
              <a:rPr lang="en-US" dirty="0" smtClean="0"/>
              <a:t> has all jobs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451900" y="1041400"/>
            <a:ext cx="4692100" cy="411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JobUniverse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Owner = “gthain”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JobStatus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NumJobStarts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“compute”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“0”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RequestMemory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70000000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Requirements = 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Opsys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“Li..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DiskUsage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FontTx/>
              <a:buNone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utput = “out.0”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IsVerySpecialJob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 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3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wrapper to </a:t>
            </a:r>
            <a:r>
              <a:rPr lang="en-US" dirty="0" err="1" smtClean="0"/>
              <a:t>condor_submit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SUBMIT_ATTRS</a:t>
            </a:r>
            <a:endParaRPr lang="en-US" dirty="0"/>
          </a:p>
          <a:p>
            <a:r>
              <a:rPr lang="en-US" dirty="0" err="1" smtClean="0"/>
              <a:t>condor_qedit</a:t>
            </a:r>
            <a:endParaRPr lang="en-US" dirty="0" smtClean="0"/>
          </a:p>
          <a:p>
            <a:r>
              <a:rPr lang="en-US" dirty="0" smtClean="0"/>
              <a:t>+</a:t>
            </a:r>
            <a:r>
              <a:rPr lang="en-US" dirty="0" smtClean="0"/>
              <a:t>Notation</a:t>
            </a:r>
            <a:endParaRPr lang="en-US" dirty="0"/>
          </a:p>
          <a:p>
            <a:r>
              <a:rPr lang="en-US" dirty="0" smtClean="0"/>
              <a:t>Schedd transforms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94897"/>
            <a:ext cx="9144000" cy="685800"/>
          </a:xfrm>
        </p:spPr>
        <p:txBody>
          <a:bodyPr/>
          <a:lstStyle/>
          <a:p>
            <a:r>
              <a:rPr lang="en-US" dirty="0" smtClean="0"/>
              <a:t>What if I don’t like those Attributes?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0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Execute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6863" y="1107831"/>
            <a:ext cx="41499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Primarily managed by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condor_startd</a:t>
            </a:r>
            <a:r>
              <a:rPr lang="en-US" dirty="0" smtClean="0"/>
              <a:t> process</a:t>
            </a:r>
          </a:p>
          <a:p>
            <a:endParaRPr lang="en-US" dirty="0"/>
          </a:p>
          <a:p>
            <a:r>
              <a:rPr lang="en-US" dirty="0" smtClean="0"/>
              <a:t>With one </a:t>
            </a:r>
            <a:r>
              <a:rPr lang="en-US" dirty="0" err="1" smtClean="0"/>
              <a:t>condor_starter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per running </a:t>
            </a:r>
            <a:r>
              <a:rPr lang="en-US" dirty="0" smtClean="0"/>
              <a:t>job</a:t>
            </a:r>
            <a:endParaRPr lang="en-US" dirty="0"/>
          </a:p>
          <a:p>
            <a:r>
              <a:rPr lang="en-US" dirty="0" smtClean="0"/>
              <a:t>Sandboxes the </a:t>
            </a:r>
            <a:r>
              <a:rPr lang="en-US" dirty="0" smtClean="0"/>
              <a:t>jobs</a:t>
            </a:r>
            <a:endParaRPr lang="en-US" dirty="0"/>
          </a:p>
          <a:p>
            <a:r>
              <a:rPr lang="en-US" dirty="0" smtClean="0"/>
              <a:t>Usually many per pool</a:t>
            </a:r>
          </a:p>
          <a:p>
            <a:r>
              <a:rPr lang="en-US" dirty="0" smtClean="0"/>
              <a:t>(support 10s of thousands)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3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View: Execute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00113" y="707232"/>
            <a:ext cx="2557462" cy="9215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ondor_master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(</a:t>
            </a:r>
            <a:r>
              <a:rPr lang="en-US" dirty="0" err="1" smtClean="0">
                <a:latin typeface="Times New Roman" charset="0"/>
                <a:ea typeface="ＭＳ Ｐゴシック" charset="0"/>
              </a:rPr>
              <a:t>pid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: 1740)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00113" y="2478883"/>
            <a:ext cx="2557462" cy="9215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ondor_startd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9" name="Straight Arrow Connector 8"/>
          <p:cNvCxnSpPr>
            <a:stCxn id="6" idx="2"/>
            <a:endCxn id="8" idx="0"/>
          </p:cNvCxnSpPr>
          <p:nvPr/>
        </p:nvCxnSpPr>
        <p:spPr bwMode="auto">
          <a:xfrm>
            <a:off x="2178844" y="1628775"/>
            <a:ext cx="0" cy="8501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Rectangle 11"/>
          <p:cNvSpPr/>
          <p:nvPr/>
        </p:nvSpPr>
        <p:spPr bwMode="auto">
          <a:xfrm>
            <a:off x="76201" y="3714752"/>
            <a:ext cx="1647825" cy="4822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ondor_starter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66611" y="3714752"/>
            <a:ext cx="1647825" cy="4822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ondor_starter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48088" y="3743084"/>
            <a:ext cx="1647825" cy="4822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ondor_starter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5" name="Straight Arrow Connector 14"/>
          <p:cNvCxnSpPr>
            <a:endCxn id="12" idx="0"/>
          </p:cNvCxnSpPr>
          <p:nvPr/>
        </p:nvCxnSpPr>
        <p:spPr bwMode="auto">
          <a:xfrm flipH="1">
            <a:off x="900113" y="3400426"/>
            <a:ext cx="1278732" cy="31432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stCxn id="8" idx="2"/>
            <a:endCxn id="13" idx="0"/>
          </p:cNvCxnSpPr>
          <p:nvPr/>
        </p:nvCxnSpPr>
        <p:spPr bwMode="auto">
          <a:xfrm>
            <a:off x="2178845" y="3400427"/>
            <a:ext cx="511679" cy="3143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>
            <a:stCxn id="8" idx="2"/>
            <a:endCxn id="14" idx="0"/>
          </p:cNvCxnSpPr>
          <p:nvPr/>
        </p:nvCxnSpPr>
        <p:spPr bwMode="auto">
          <a:xfrm>
            <a:off x="2178844" y="3400427"/>
            <a:ext cx="2393156" cy="3426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Right Brace 22"/>
          <p:cNvSpPr/>
          <p:nvPr/>
        </p:nvSpPr>
        <p:spPr bwMode="auto">
          <a:xfrm>
            <a:off x="3562349" y="1168003"/>
            <a:ext cx="823912" cy="2218134"/>
          </a:xfrm>
          <a:prstGeom prst="rightBrace">
            <a:avLst>
              <a:gd name="adj1" fmla="val 29046"/>
              <a:gd name="adj2" fmla="val 48551"/>
            </a:avLst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14801" y="2298501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“Condor Kernel”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595939" y="3759644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“Condor </a:t>
            </a:r>
            <a:r>
              <a:rPr lang="en-US" dirty="0" err="1" smtClean="0"/>
              <a:t>Userspace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68141" y="1900192"/>
            <a:ext cx="1479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fork/exec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196454" y="1885928"/>
            <a:ext cx="1615081" cy="3143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latin typeface="Times New Roman" charset="0"/>
                <a:ea typeface="ＭＳ Ｐゴシック" charset="0"/>
              </a:rPr>
              <a:t>c</a:t>
            </a:r>
            <a:r>
              <a:rPr lang="en-US" sz="1800" dirty="0" err="1" smtClean="0">
                <a:latin typeface="Times New Roman" charset="0"/>
                <a:ea typeface="ＭＳ Ｐゴシック" charset="0"/>
              </a:rPr>
              <a:t>ondor_procd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0" name="Straight Arrow Connector 29"/>
          <p:cNvCxnSpPr>
            <a:stCxn id="6" idx="2"/>
            <a:endCxn id="29" idx="0"/>
          </p:cNvCxnSpPr>
          <p:nvPr/>
        </p:nvCxnSpPr>
        <p:spPr bwMode="auto">
          <a:xfrm flipH="1">
            <a:off x="1003994" y="1628775"/>
            <a:ext cx="1174850" cy="257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 bwMode="auto">
          <a:xfrm>
            <a:off x="5424488" y="3103959"/>
            <a:ext cx="2333165" cy="3286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ondor_status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-direct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9513" y="3103960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“Tools”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422691" y="4612558"/>
            <a:ext cx="1162605" cy="5309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Job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1003995" y="4225285"/>
            <a:ext cx="0" cy="3651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4" name="Oval 33"/>
          <p:cNvSpPr/>
          <p:nvPr/>
        </p:nvSpPr>
        <p:spPr bwMode="auto">
          <a:xfrm>
            <a:off x="2109220" y="4594123"/>
            <a:ext cx="1162605" cy="5309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Job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690524" y="4206849"/>
            <a:ext cx="0" cy="3651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9" name="Oval 38"/>
          <p:cNvSpPr/>
          <p:nvPr/>
        </p:nvSpPr>
        <p:spPr bwMode="auto">
          <a:xfrm>
            <a:off x="3990698" y="4612558"/>
            <a:ext cx="1162605" cy="5309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Job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4572002" y="4225285"/>
            <a:ext cx="0" cy="3651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736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750094"/>
            <a:ext cx="8399462" cy="3170635"/>
          </a:xfrm>
        </p:spPr>
        <p:txBody>
          <a:bodyPr/>
          <a:lstStyle/>
          <a:p>
            <a:r>
              <a:rPr lang="en-US" dirty="0" smtClean="0"/>
              <a:t>Condor creates it </a:t>
            </a:r>
          </a:p>
          <a:p>
            <a:pPr lvl="1"/>
            <a:r>
              <a:rPr lang="en-US" dirty="0" smtClean="0"/>
              <a:t>From interrogating the machine</a:t>
            </a:r>
          </a:p>
          <a:p>
            <a:pPr lvl="1"/>
            <a:r>
              <a:rPr lang="en-US" dirty="0" smtClean="0"/>
              <a:t>And the </a:t>
            </a:r>
            <a:r>
              <a:rPr lang="en-US" dirty="0" err="1" smtClean="0"/>
              <a:t>config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And sends it to the collector</a:t>
            </a:r>
          </a:p>
          <a:p>
            <a:r>
              <a:rPr lang="en-US" dirty="0" err="1" smtClean="0"/>
              <a:t>condor_status</a:t>
            </a:r>
            <a:r>
              <a:rPr lang="en-US" dirty="0" smtClean="0"/>
              <a:t> [-l]</a:t>
            </a:r>
          </a:p>
          <a:p>
            <a:pPr lvl="1"/>
            <a:r>
              <a:rPr lang="en-US" dirty="0" smtClean="0"/>
              <a:t>Shows the ad</a:t>
            </a:r>
          </a:p>
          <a:p>
            <a:r>
              <a:rPr lang="en-US" dirty="0" err="1" smtClean="0"/>
              <a:t>condor_status</a:t>
            </a:r>
            <a:r>
              <a:rPr lang="en-US" dirty="0" smtClean="0"/>
              <a:t> –direct daemon</a:t>
            </a:r>
          </a:p>
          <a:p>
            <a:pPr lvl="1"/>
            <a:r>
              <a:rPr lang="en-US" dirty="0" smtClean="0"/>
              <a:t>Goes to the startd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Startd also has a </a:t>
            </a:r>
            <a:r>
              <a:rPr lang="en-US" dirty="0" err="1" smtClean="0"/>
              <a:t>classad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HTCondor Architecture Overview</a:t>
            </a:r>
          </a:p>
          <a:p>
            <a:r>
              <a:rPr lang="en-US" dirty="0" smtClean="0"/>
              <a:t>Configuration and other </a:t>
            </a:r>
            <a:r>
              <a:rPr lang="en-US" dirty="0" smtClean="0"/>
              <a:t>surprises</a:t>
            </a:r>
            <a:endParaRPr lang="en-US" dirty="0" smtClean="0"/>
          </a:p>
          <a:p>
            <a:r>
              <a:rPr lang="en-US" dirty="0" smtClean="0"/>
              <a:t>Setting up a personal condor</a:t>
            </a:r>
          </a:p>
          <a:p>
            <a:r>
              <a:rPr lang="en-US" dirty="0" smtClean="0"/>
              <a:t>Setting up distributed condor</a:t>
            </a:r>
          </a:p>
          <a:p>
            <a:r>
              <a:rPr lang="en-US" dirty="0" smtClean="0"/>
              <a:t>Minor topics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8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Condor_status</a:t>
            </a:r>
            <a:r>
              <a:rPr lang="en-US" dirty="0" smtClean="0"/>
              <a:t> –l 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131273" y="746798"/>
            <a:ext cx="8835476" cy="43967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OpSys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"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LINUX“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CustomGregAttribute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“BLUE”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OpSysAndVer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"RedHat6"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TotalDisk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12349004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Requirements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( START 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UidDomain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“cheesee.cs.wisc.edu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Arch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"X86_64"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StartdIpAddr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"&lt;128.105.14.141:36713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&gt;"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RecentDaemonCoreDutyCycle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0.000021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Disk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12349004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"slot1@chevre.cs.wisc.edu"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"Unclaimed"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true</a:t>
            </a:r>
          </a:p>
          <a:p>
            <a:pPr marL="0" indent="0">
              <a:buFontTx/>
              <a:buNone/>
            </a:pP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Cpus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 32</a:t>
            </a:r>
          </a:p>
          <a:p>
            <a:pPr marL="0" indent="0">
              <a:buFontTx/>
              <a:buNone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Memory = 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81920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9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HTCondor treats multicore as independent slots</a:t>
            </a:r>
          </a:p>
          <a:p>
            <a:r>
              <a:rPr lang="en-US" dirty="0" smtClean="0"/>
              <a:t>Slots: static vs. partitionable</a:t>
            </a:r>
          </a:p>
          <a:p>
            <a:r>
              <a:rPr lang="en-US" dirty="0" smtClean="0"/>
              <a:t>Startd can be configured to:</a:t>
            </a:r>
          </a:p>
          <a:p>
            <a:pPr lvl="1"/>
            <a:r>
              <a:rPr lang="en-US" dirty="0" smtClean="0"/>
              <a:t>Only run jobs based on machine state</a:t>
            </a:r>
          </a:p>
          <a:p>
            <a:pPr lvl="1"/>
            <a:r>
              <a:rPr lang="en-US" dirty="0" smtClean="0"/>
              <a:t>Only run jobs based on Resources (GPUs)</a:t>
            </a:r>
          </a:p>
          <a:p>
            <a:pPr lvl="1"/>
            <a:r>
              <a:rPr lang="en-US" dirty="0" smtClean="0"/>
              <a:t>Preempt or Evict jobs based on policy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Startd, Many slots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types of slots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(e.g. the usual kind)</a:t>
            </a:r>
          </a:p>
          <a:p>
            <a:r>
              <a:rPr lang="en-US" dirty="0" err="1" smtClean="0"/>
              <a:t>Partitionable</a:t>
            </a:r>
            <a:r>
              <a:rPr lang="en-US" dirty="0" smtClean="0"/>
              <a:t> (e.g. leftovers)</a:t>
            </a:r>
          </a:p>
          <a:p>
            <a:r>
              <a:rPr lang="en-US" dirty="0" smtClean="0"/>
              <a:t>Dynamic (</a:t>
            </a:r>
            <a:r>
              <a:rPr lang="en-US" dirty="0" err="1" smtClean="0"/>
              <a:t>usableable</a:t>
            </a:r>
            <a:r>
              <a:rPr lang="en-US" dirty="0" smtClean="0"/>
              <a:t> ones)</a:t>
            </a:r>
          </a:p>
          <a:p>
            <a:pPr lvl="1"/>
            <a:r>
              <a:rPr lang="en-US" dirty="0" smtClean="0"/>
              <a:t>Dynamically created</a:t>
            </a:r>
          </a:p>
          <a:p>
            <a:pPr lvl="1"/>
            <a:r>
              <a:rPr lang="en-US" dirty="0" smtClean="0"/>
              <a:t>But once created, static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0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63" y="673894"/>
            <a:ext cx="8399462" cy="3170635"/>
          </a:xfrm>
        </p:spPr>
        <p:txBody>
          <a:bodyPr/>
          <a:lstStyle/>
          <a:p>
            <a:r>
              <a:rPr lang="en-US" dirty="0" smtClean="0"/>
              <a:t>There’s also a “Middle”, the Central Manager: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condor_negotiator</a:t>
            </a:r>
            <a:endParaRPr lang="en-US" dirty="0" smtClean="0"/>
          </a:p>
          <a:p>
            <a:pPr lvl="2"/>
            <a:r>
              <a:rPr lang="en-US" dirty="0" smtClean="0"/>
              <a:t>Provisions machines to </a:t>
            </a:r>
            <a:r>
              <a:rPr lang="en-US" dirty="0" err="1" smtClean="0"/>
              <a:t>schedds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condor_collector</a:t>
            </a:r>
            <a:endParaRPr lang="en-US" dirty="0" smtClean="0"/>
          </a:p>
          <a:p>
            <a:pPr lvl="2"/>
            <a:r>
              <a:rPr lang="en-US" dirty="0" smtClean="0"/>
              <a:t>Central </a:t>
            </a:r>
            <a:r>
              <a:rPr lang="en-US" dirty="0" err="1" smtClean="0"/>
              <a:t>nameservice</a:t>
            </a:r>
            <a:r>
              <a:rPr lang="en-US" dirty="0" smtClean="0"/>
              <a:t>:  like LDAP</a:t>
            </a:r>
          </a:p>
          <a:p>
            <a:pPr lvl="2"/>
            <a:r>
              <a:rPr lang="en-US" dirty="0" err="1" smtClean="0"/>
              <a:t>condor_status</a:t>
            </a:r>
            <a:r>
              <a:rPr lang="en-US" dirty="0" smtClean="0"/>
              <a:t> queries this</a:t>
            </a:r>
          </a:p>
          <a:p>
            <a:r>
              <a:rPr lang="en-US" dirty="0" smtClean="0"/>
              <a:t>Not </a:t>
            </a:r>
            <a:r>
              <a:rPr lang="en-US" dirty="0" smtClean="0"/>
              <a:t>the bottleneck you may think: stateless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“Middle”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0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513" y="30762"/>
            <a:ext cx="9144000" cy="685800"/>
          </a:xfrm>
        </p:spPr>
        <p:txBody>
          <a:bodyPr/>
          <a:lstStyle/>
          <a:p>
            <a:r>
              <a:rPr lang="en-US" dirty="0" smtClean="0"/>
              <a:t>Process View: Central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469356" y="727623"/>
            <a:ext cx="2557462" cy="9215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ondor_master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(</a:t>
            </a:r>
            <a:r>
              <a:rPr lang="en-US" dirty="0" err="1" smtClean="0">
                <a:latin typeface="Times New Roman" charset="0"/>
                <a:ea typeface="ＭＳ Ｐゴシック" charset="0"/>
              </a:rPr>
              <a:t>pid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: 1740)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00113" y="2478883"/>
            <a:ext cx="2614322" cy="9215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ondor_collector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9" name="Straight Arrow Connector 8"/>
          <p:cNvCxnSpPr>
            <a:stCxn id="6" idx="2"/>
            <a:endCxn id="8" idx="0"/>
          </p:cNvCxnSpPr>
          <p:nvPr/>
        </p:nvCxnSpPr>
        <p:spPr bwMode="auto">
          <a:xfrm flipH="1">
            <a:off x="2207275" y="1649167"/>
            <a:ext cx="1540813" cy="8297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Right Brace 22"/>
          <p:cNvSpPr/>
          <p:nvPr/>
        </p:nvSpPr>
        <p:spPr bwMode="auto">
          <a:xfrm>
            <a:off x="6705600" y="1212131"/>
            <a:ext cx="823912" cy="2218134"/>
          </a:xfrm>
          <a:prstGeom prst="rightBrace">
            <a:avLst>
              <a:gd name="adj1" fmla="val 29046"/>
              <a:gd name="adj2" fmla="val 48551"/>
            </a:avLst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68627" y="833861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“Condor Kernel”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81041" y="2085604"/>
            <a:ext cx="1479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fork/exec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196454" y="1885928"/>
            <a:ext cx="1615081" cy="3143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latin typeface="Times New Roman" charset="0"/>
                <a:ea typeface="ＭＳ Ｐゴシック" charset="0"/>
              </a:rPr>
              <a:t>c</a:t>
            </a:r>
            <a:r>
              <a:rPr lang="en-US" sz="1800" dirty="0" err="1" smtClean="0">
                <a:latin typeface="Times New Roman" charset="0"/>
                <a:ea typeface="ＭＳ Ｐゴシック" charset="0"/>
              </a:rPr>
              <a:t>ondor_procd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0" name="Straight Arrow Connector 29"/>
          <p:cNvCxnSpPr>
            <a:stCxn id="6" idx="2"/>
            <a:endCxn id="29" idx="0"/>
          </p:cNvCxnSpPr>
          <p:nvPr/>
        </p:nvCxnSpPr>
        <p:spPr bwMode="auto">
          <a:xfrm flipH="1">
            <a:off x="1003995" y="1649167"/>
            <a:ext cx="2744093" cy="2367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 bwMode="auto">
          <a:xfrm>
            <a:off x="1687849" y="3940528"/>
            <a:ext cx="2333165" cy="3286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latin typeface="Times New Roman" charset="0"/>
                <a:ea typeface="ＭＳ Ｐゴシック" charset="0"/>
              </a:rPr>
              <a:t>c</a:t>
            </a:r>
            <a:r>
              <a:rPr lang="en-US" sz="1800" dirty="0" err="1" smtClean="0">
                <a:latin typeface="Times New Roman" charset="0"/>
                <a:ea typeface="ＭＳ Ｐゴシック" charset="0"/>
              </a:rPr>
              <a:t>ondor_userprio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00538" y="4072932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“Tools”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748087" y="2511027"/>
            <a:ext cx="2842982" cy="9215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ondor_negotiator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6" name="Straight Arrow Connector 35"/>
          <p:cNvCxnSpPr>
            <a:stCxn id="6" idx="2"/>
            <a:endCxn id="33" idx="0"/>
          </p:cNvCxnSpPr>
          <p:nvPr/>
        </p:nvCxnSpPr>
        <p:spPr bwMode="auto">
          <a:xfrm>
            <a:off x="3748088" y="1649167"/>
            <a:ext cx="1421491" cy="8618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571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Pool-wide scheduling policy resides here</a:t>
            </a:r>
          </a:p>
          <a:p>
            <a:endParaRPr lang="en-US" dirty="0"/>
          </a:p>
          <a:p>
            <a:r>
              <a:rPr lang="en-US" dirty="0" smtClean="0"/>
              <a:t>Scheduling of one user vs another</a:t>
            </a:r>
          </a:p>
          <a:p>
            <a:r>
              <a:rPr lang="en-US" dirty="0" smtClean="0"/>
              <a:t>Definition of groups of users</a:t>
            </a:r>
          </a:p>
          <a:p>
            <a:r>
              <a:rPr lang="en-US" dirty="0" smtClean="0"/>
              <a:t>Definition of preemption</a:t>
            </a:r>
          </a:p>
          <a:p>
            <a:r>
              <a:rPr lang="en-US" dirty="0" smtClean="0"/>
              <a:t>Whole talk on this – </a:t>
            </a:r>
            <a:r>
              <a:rPr lang="en-US" dirty="0" smtClean="0"/>
              <a:t>later in this session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 of CM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0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Defrag daemon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924" y="1425178"/>
            <a:ext cx="8637373" cy="2803922"/>
          </a:xfrm>
        </p:spPr>
        <p:txBody>
          <a:bodyPr/>
          <a:lstStyle/>
          <a:p>
            <a:r>
              <a:rPr lang="en-US" dirty="0" smtClean="0"/>
              <a:t>Optional, but usually on the central manager</a:t>
            </a:r>
          </a:p>
          <a:p>
            <a:pPr lvl="1"/>
            <a:r>
              <a:rPr lang="en-US" dirty="0" smtClean="0"/>
              <a:t>One daemon defragments whole pool</a:t>
            </a:r>
          </a:p>
          <a:p>
            <a:r>
              <a:rPr lang="en-US" dirty="0" smtClean="0"/>
              <a:t>Scan pool, try to fully defrag some </a:t>
            </a:r>
            <a:r>
              <a:rPr lang="en-US" dirty="0" err="1" smtClean="0"/>
              <a:t>startds</a:t>
            </a:r>
            <a:endParaRPr lang="en-US" dirty="0" smtClean="0"/>
          </a:p>
          <a:p>
            <a:r>
              <a:rPr lang="en-US" dirty="0" smtClean="0"/>
              <a:t>Only looks at </a:t>
            </a:r>
            <a:r>
              <a:rPr lang="en-US" dirty="0" err="1" smtClean="0"/>
              <a:t>partitionable</a:t>
            </a:r>
            <a:r>
              <a:rPr lang="en-US" dirty="0" smtClean="0"/>
              <a:t> machines</a:t>
            </a:r>
          </a:p>
          <a:p>
            <a:r>
              <a:rPr lang="en-US" dirty="0" smtClean="0"/>
              <a:t>Admin picks some % of pool that can be “whole”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 </a:t>
            </a:r>
            <a:r>
              <a:rPr lang="en-US" dirty="0" smtClean="0"/>
              <a:t>to configuration…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2BB8D-2BA2-4A87-8345-E04FA754A01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9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Courier New" pitchFamily="25" charset="0"/>
              </a:rPr>
              <a:t>(Almost)</a:t>
            </a:r>
            <a:r>
              <a:rPr lang="en-US" dirty="0" smtClean="0"/>
              <a:t>all configure is in files, “root” </a:t>
            </a:r>
            <a:r>
              <a:rPr lang="en-US" dirty="0"/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CONDOR_CONFIG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  <a:defRPr/>
            </a:pPr>
            <a:r>
              <a:rPr lang="en-US" dirty="0" smtClean="0"/>
              <a:t> 	</a:t>
            </a:r>
            <a:r>
              <a:rPr lang="en-US" b="1" dirty="0" smtClean="0">
                <a:latin typeface="Courier New" pitchFamily="25" charset="0"/>
              </a:rPr>
              <a:t>/</a:t>
            </a:r>
            <a:r>
              <a:rPr lang="en-US" b="1" dirty="0" err="1" smtClean="0">
                <a:latin typeface="Courier New" pitchFamily="25" charset="0"/>
              </a:rPr>
              <a:t>etc</a:t>
            </a:r>
            <a:r>
              <a:rPr lang="en-US" b="1" dirty="0" smtClean="0">
                <a:latin typeface="Courier New" pitchFamily="25" charset="0"/>
              </a:rPr>
              <a:t>/condor/</a:t>
            </a:r>
            <a:r>
              <a:rPr lang="en-US" b="1" dirty="0" err="1" smtClean="0">
                <a:latin typeface="Courier New" pitchFamily="25" charset="0"/>
              </a:rPr>
              <a:t>condor_config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This file points to others</a:t>
            </a:r>
          </a:p>
          <a:p>
            <a:pPr eaLnBrk="1" hangingPunct="1">
              <a:defRPr/>
            </a:pPr>
            <a:r>
              <a:rPr lang="en-US" dirty="0" smtClean="0"/>
              <a:t>All daemons share same configuration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Might want to share between all machines (NFS, automated copies, puppet,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Configuration File</a:t>
            </a:r>
          </a:p>
        </p:txBody>
      </p:sp>
      <p:sp>
        <p:nvSpPr>
          <p:cNvPr id="13314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pPr>
              <a:defRPr/>
            </a:pPr>
            <a:fld id="{0FF7542A-7E1A-4797-A110-A099B19E2B91}" type="slidenum">
              <a:rPr lang="en-US" sz="1400" smtClean="0">
                <a:solidFill>
                  <a:srgbClr val="969696"/>
                </a:solidFill>
                <a:latin typeface="+mn-lt"/>
              </a:rPr>
              <a:pPr>
                <a:defRPr/>
              </a:pPr>
              <a:t>28</a:t>
            </a:fld>
            <a:endParaRPr lang="en-US" sz="1400" smtClean="0">
              <a:solidFill>
                <a:srgbClr val="96969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2006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5"/>
          <p:cNvSpPr>
            <a:spLocks noGrp="1" noChangeArrowheads="1"/>
          </p:cNvSpPr>
          <p:nvPr>
            <p:ph idx="1"/>
          </p:nvPr>
        </p:nvSpPr>
        <p:spPr>
          <a:xfrm>
            <a:off x="239714" y="1113235"/>
            <a:ext cx="8745537" cy="346829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latin typeface="Courier New" pitchFamily="25" charset="0"/>
              </a:rPr>
              <a:t># I’m a comment!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 pitchFamily="25" charset="0"/>
              </a:rPr>
              <a:t>CREATE_CORE_FILES</a:t>
            </a:r>
            <a:r>
              <a:rPr lang="en-US" b="1" dirty="0" smtClean="0">
                <a:latin typeface="Courier New" pitchFamily="25" charset="0"/>
              </a:rPr>
              <a:t>=TRUE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 pitchFamily="25" charset="0"/>
              </a:rPr>
              <a:t>MAX_JOBS_RUNNING</a:t>
            </a:r>
            <a:r>
              <a:rPr lang="en-US" b="1" dirty="0" smtClean="0">
                <a:latin typeface="Courier New" pitchFamily="25" charset="0"/>
              </a:rPr>
              <a:t> = 50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latin typeface="Courier New" pitchFamily="25" charset="0"/>
              </a:rPr>
              <a:t># HTCondor ignores case: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 pitchFamily="25" charset="0"/>
              </a:rPr>
              <a:t>log</a:t>
            </a:r>
            <a:r>
              <a:rPr lang="en-US" b="1" dirty="0" smtClean="0">
                <a:latin typeface="Courier New" pitchFamily="25" charset="0"/>
              </a:rPr>
              <a:t>=/</a:t>
            </a:r>
            <a:r>
              <a:rPr lang="en-US" b="1" dirty="0" err="1" smtClean="0">
                <a:latin typeface="Courier New" pitchFamily="25" charset="0"/>
              </a:rPr>
              <a:t>var</a:t>
            </a:r>
            <a:r>
              <a:rPr lang="en-US" b="1" dirty="0" smtClean="0">
                <a:latin typeface="Courier New" pitchFamily="25" charset="0"/>
              </a:rPr>
              <a:t>/log/condor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latin typeface="Courier New" pitchFamily="25" charset="0"/>
              </a:rPr>
              <a:t># Long entries:</a:t>
            </a:r>
          </a:p>
          <a:p>
            <a:pPr eaLnBrk="1" hangingPunct="1">
              <a:buFontTx/>
              <a:buNone/>
              <a:defRPr/>
            </a:pPr>
            <a:r>
              <a:rPr lang="en-US" b="1" dirty="0" err="1" smtClean="0">
                <a:solidFill>
                  <a:srgbClr val="FF0000"/>
                </a:solidFill>
                <a:latin typeface="Courier New" pitchFamily="25" charset="0"/>
              </a:rPr>
              <a:t>collector_host</a:t>
            </a:r>
            <a:r>
              <a:rPr lang="en-US" b="1" dirty="0" smtClean="0">
                <a:latin typeface="Courier New" pitchFamily="25" charset="0"/>
              </a:rPr>
              <a:t>=condor.cs.wisc.edu,\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latin typeface="Courier New" pitchFamily="25" charset="0"/>
              </a:rPr>
              <a:t>    secondary.cs.wisc.edu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Configuration File Syntax</a:t>
            </a:r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pPr>
              <a:defRPr/>
            </a:pPr>
            <a:fld id="{E1D1C764-24EA-4C82-B931-0ECA487BE2E3}" type="slidenum">
              <a:rPr lang="en-US" sz="1400" smtClean="0">
                <a:solidFill>
                  <a:srgbClr val="969696"/>
                </a:solidFill>
                <a:latin typeface="+mn-lt"/>
              </a:rPr>
              <a:pPr>
                <a:defRPr/>
              </a:pPr>
              <a:t>29</a:t>
            </a:fld>
            <a:endParaRPr lang="en-US" sz="1400" smtClean="0">
              <a:solidFill>
                <a:srgbClr val="96969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2481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3617" y="964041"/>
            <a:ext cx="7784245" cy="3170635"/>
          </a:xfrm>
        </p:spPr>
        <p:txBody>
          <a:bodyPr/>
          <a:lstStyle/>
          <a:p>
            <a:r>
              <a:rPr lang="en-US" dirty="0" smtClean="0"/>
              <a:t>Execute machines, that do the work</a:t>
            </a:r>
          </a:p>
          <a:p>
            <a:pPr lvl="1"/>
            <a:r>
              <a:rPr lang="en-US" dirty="0" smtClean="0"/>
              <a:t>Also called worker node, startd</a:t>
            </a:r>
          </a:p>
          <a:p>
            <a:r>
              <a:rPr lang="en-US" dirty="0" smtClean="0"/>
              <a:t>Submit machine, that schedule the work</a:t>
            </a:r>
          </a:p>
          <a:p>
            <a:pPr lvl="1"/>
            <a:r>
              <a:rPr lang="en-US" dirty="0" smtClean="0"/>
              <a:t>Also called schedd, but not head node</a:t>
            </a:r>
          </a:p>
          <a:p>
            <a:r>
              <a:rPr lang="en-US" dirty="0" smtClean="0"/>
              <a:t>Central Manager, </a:t>
            </a:r>
            <a:r>
              <a:rPr lang="en-US" dirty="0" err="1" smtClean="0"/>
              <a:t>db</a:t>
            </a:r>
            <a:r>
              <a:rPr lang="en-US" dirty="0" smtClean="0"/>
              <a:t> and </a:t>
            </a:r>
            <a:r>
              <a:rPr lang="en-US" dirty="0" err="1" smtClean="0"/>
              <a:t>provisioner</a:t>
            </a:r>
            <a:endParaRPr lang="en-US" dirty="0" smtClean="0"/>
          </a:p>
          <a:p>
            <a:pPr lvl="1"/>
            <a:r>
              <a:rPr lang="en-US" dirty="0" smtClean="0"/>
              <a:t>Also called matchmaker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roles in a HTCondor pool: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6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</a:t>
            </a:r>
            <a:r>
              <a:rPr lang="en-US" dirty="0" err="1" smtClean="0"/>
              <a:t>metaknob</a:t>
            </a:r>
            <a:r>
              <a:rPr lang="en-US" dirty="0" smtClean="0"/>
              <a:t> controls other knobs</a:t>
            </a:r>
          </a:p>
          <a:p>
            <a:endParaRPr lang="en-US" dirty="0"/>
          </a:p>
          <a:p>
            <a:r>
              <a:rPr lang="en-US" dirty="0" smtClean="0"/>
              <a:t>use ROLE : Personal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Metaknobs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7"/>
          <p:cNvSpPr>
            <a:spLocks noGrp="1" noChangeArrowheads="1"/>
          </p:cNvSpPr>
          <p:nvPr>
            <p:ph idx="1"/>
          </p:nvPr>
        </p:nvSpPr>
        <p:spPr>
          <a:xfrm>
            <a:off x="294968" y="634621"/>
            <a:ext cx="8399462" cy="3655166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Courier New" pitchFamily="25" charset="0"/>
              </a:rPr>
              <a:t>LOCAL_CONFIG_FILE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Comma separated, processed </a:t>
            </a:r>
            <a:r>
              <a:rPr lang="en-US" b="1" dirty="0" smtClean="0"/>
              <a:t>in order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b="1" dirty="0" smtClean="0">
                <a:latin typeface="Courier New" pitchFamily="25" charset="0"/>
              </a:rPr>
              <a:t>LOCAL_CONFIG_FILE = \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sz="2400" b="1" dirty="0" smtClean="0">
                <a:latin typeface="Courier New" pitchFamily="25" charset="0"/>
              </a:rPr>
              <a:t>  /</a:t>
            </a:r>
            <a:r>
              <a:rPr lang="en-US" sz="2400" b="1" dirty="0" err="1" smtClean="0">
                <a:latin typeface="Courier New" pitchFamily="25" charset="0"/>
              </a:rPr>
              <a:t>var</a:t>
            </a:r>
            <a:r>
              <a:rPr lang="en-US" sz="2400" b="1" dirty="0" smtClean="0">
                <a:latin typeface="Courier New" pitchFamily="25" charset="0"/>
              </a:rPr>
              <a:t>/condor/</a:t>
            </a:r>
            <a:r>
              <a:rPr lang="en-US" sz="2400" b="1" dirty="0" err="1" smtClean="0">
                <a:latin typeface="Courier New" pitchFamily="25" charset="0"/>
              </a:rPr>
              <a:t>config.local</a:t>
            </a:r>
            <a:r>
              <a:rPr lang="en-US" sz="2400" b="1" dirty="0" smtClean="0">
                <a:latin typeface="Courier New" pitchFamily="25" charset="0"/>
              </a:rPr>
              <a:t>,\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sz="2500" b="1" dirty="0" smtClean="0">
                <a:latin typeface="Courier New" pitchFamily="25" charset="0"/>
              </a:rPr>
              <a:t>/shared/condor/</a:t>
            </a:r>
            <a:r>
              <a:rPr lang="en-US" sz="2500" b="1" dirty="0" err="1" smtClean="0">
                <a:latin typeface="Courier New" pitchFamily="25" charset="0"/>
              </a:rPr>
              <a:t>config</a:t>
            </a:r>
            <a:r>
              <a:rPr lang="en-US" sz="2500" b="1" dirty="0" smtClean="0">
                <a:latin typeface="Courier New" pitchFamily="25" charset="0"/>
              </a:rPr>
              <a:t>.$(OPSYS)</a:t>
            </a:r>
          </a:p>
          <a:p>
            <a:pPr eaLnBrk="1" hangingPunct="1"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LOCAL_CONFIG_DIR</a:t>
            </a:r>
          </a:p>
          <a:p>
            <a:pPr lvl="1"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Files processed IN LEXIGRAPHIC ORDER</a:t>
            </a:r>
          </a:p>
          <a:p>
            <a:pPr marL="457200" lvl="1" indent="0" eaLnBrk="1" hangingPunct="1">
              <a:buNone/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LOCAL_CONFIG_DIR = \</a:t>
            </a:r>
          </a:p>
          <a:p>
            <a:pPr marL="457200" lvl="1" indent="0" eaLnBrk="1" hangingPunct="1"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/condor/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config.d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Configuration Files</a:t>
            </a:r>
          </a:p>
        </p:txBody>
      </p:sp>
      <p:sp>
        <p:nvSpPr>
          <p:cNvPr id="14338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pPr>
              <a:defRPr/>
            </a:pPr>
            <a:fld id="{19878FBD-6699-4A5A-91A7-E5C02FE2DE9D}" type="slidenum">
              <a:rPr lang="en-US" sz="1400" smtClean="0">
                <a:solidFill>
                  <a:srgbClr val="969696"/>
                </a:solidFill>
                <a:latin typeface="+mn-lt"/>
              </a:rPr>
              <a:pPr>
                <a:defRPr/>
              </a:pPr>
              <a:t>31</a:t>
            </a:fld>
            <a:endParaRPr lang="en-US" sz="1400" smtClean="0">
              <a:solidFill>
                <a:srgbClr val="96969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511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You reference other macros (settings) with:</a:t>
            </a:r>
          </a:p>
          <a:p>
            <a:pPr lvl="1" eaLnBrk="1" hangingPunct="1"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A</a:t>
            </a:r>
            <a:r>
              <a:rPr lang="en-US" b="1" smtClean="0">
                <a:latin typeface="Courier New" pitchFamily="25" charset="0"/>
              </a:rPr>
              <a:t> = $(B)</a:t>
            </a:r>
          </a:p>
          <a:p>
            <a:pPr lvl="1" eaLnBrk="1" hangingPunct="1"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SCHEDD</a:t>
            </a:r>
            <a:r>
              <a:rPr lang="en-US" b="1" smtClean="0">
                <a:latin typeface="Courier New" pitchFamily="25" charset="0"/>
              </a:rPr>
              <a:t> = $(SBIN)/condor_schedd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Can create additional macros for organizational purposes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Configuration File Macros</a:t>
            </a:r>
          </a:p>
        </p:txBody>
      </p:sp>
      <p:sp>
        <p:nvSpPr>
          <p:cNvPr id="16386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pPr>
              <a:defRPr/>
            </a:pPr>
            <a:fld id="{657AA84A-1704-4F4A-AB50-0817F19375CB}" type="slidenum">
              <a:rPr lang="en-US" sz="1400" smtClean="0">
                <a:solidFill>
                  <a:srgbClr val="969696"/>
                </a:solidFill>
                <a:latin typeface="+mn-lt"/>
              </a:rPr>
              <a:pPr>
                <a:defRPr/>
              </a:pPr>
              <a:t>32</a:t>
            </a:fld>
            <a:endParaRPr lang="en-US" sz="1400" dirty="0" smtClean="0">
              <a:solidFill>
                <a:srgbClr val="96969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1803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Can append to macros: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A</a:t>
            </a:r>
            <a:r>
              <a:rPr lang="en-US" b="1" smtClean="0">
                <a:latin typeface="Courier New" pitchFamily="25" charset="0"/>
              </a:rPr>
              <a:t>=abc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A</a:t>
            </a:r>
            <a:r>
              <a:rPr lang="en-US" b="1" smtClean="0">
                <a:latin typeface="Courier New" pitchFamily="25" charset="0"/>
              </a:rPr>
              <a:t>=$(A),def</a:t>
            </a:r>
          </a:p>
          <a:p>
            <a:pPr eaLnBrk="1" hangingPunct="1">
              <a:defRPr/>
            </a:pPr>
            <a:r>
              <a:rPr lang="en-US" smtClean="0"/>
              <a:t>Don’t let macros recursively define each other!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A</a:t>
            </a:r>
            <a:r>
              <a:rPr lang="en-US" b="1" smtClean="0">
                <a:latin typeface="Courier New" pitchFamily="25" charset="0"/>
              </a:rPr>
              <a:t>=$(B)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B</a:t>
            </a:r>
            <a:r>
              <a:rPr lang="en-US" b="1" smtClean="0">
                <a:latin typeface="Courier New" pitchFamily="25" charset="0"/>
              </a:rPr>
              <a:t>=$(A)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Configuration File Macros</a:t>
            </a:r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pPr>
              <a:defRPr/>
            </a:pPr>
            <a:fld id="{F53E3F31-CB7A-4971-8134-FADF6C072D15}" type="slidenum">
              <a:rPr lang="en-US" sz="1400" smtClean="0">
                <a:solidFill>
                  <a:srgbClr val="969696"/>
                </a:solidFill>
                <a:latin typeface="+mn-lt"/>
              </a:rPr>
              <a:pPr>
                <a:defRPr/>
              </a:pPr>
              <a:t>33</a:t>
            </a:fld>
            <a:endParaRPr lang="en-US" sz="1400" dirty="0" smtClean="0">
              <a:solidFill>
                <a:srgbClr val="96969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6375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Later macros in a file overwrite earlier ones</a:t>
            </a:r>
          </a:p>
          <a:p>
            <a:pPr lvl="1" eaLnBrk="1" hangingPunct="1">
              <a:defRPr/>
            </a:pPr>
            <a:r>
              <a:rPr lang="en-US" smtClean="0"/>
              <a:t>B will evaluate to 2: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A</a:t>
            </a:r>
            <a:r>
              <a:rPr lang="en-US" b="1" smtClean="0">
                <a:latin typeface="Courier New" pitchFamily="25" charset="0"/>
              </a:rPr>
              <a:t>=1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B</a:t>
            </a:r>
            <a:r>
              <a:rPr lang="en-US" b="1" smtClean="0">
                <a:latin typeface="Courier New" pitchFamily="25" charset="0"/>
              </a:rPr>
              <a:t>=$(A)</a:t>
            </a:r>
          </a:p>
          <a:p>
            <a:pPr lvl="1" eaLnBrk="1" hangingPunct="1">
              <a:buFont typeface="Marlett" pitchFamily="25" charset="0"/>
              <a:buNone/>
              <a:defRPr/>
            </a:pPr>
            <a:r>
              <a:rPr lang="en-US" b="1" smtClean="0">
                <a:solidFill>
                  <a:srgbClr val="FF0000"/>
                </a:solidFill>
                <a:latin typeface="Courier New" pitchFamily="25" charset="0"/>
              </a:rPr>
              <a:t>A</a:t>
            </a:r>
            <a:r>
              <a:rPr lang="en-US" b="1" smtClean="0">
                <a:latin typeface="Courier New" pitchFamily="25" charset="0"/>
              </a:rPr>
              <a:t>=2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Configuration File Macros</a:t>
            </a: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25" charset="0"/>
                <a:ea typeface="ＭＳ Ｐゴシック" pitchFamily="25" charset="-128"/>
              </a:defRPr>
            </a:lvl9pPr>
          </a:lstStyle>
          <a:p>
            <a:pPr>
              <a:defRPr/>
            </a:pPr>
            <a:fld id="{2802AB3C-9E16-43BC-A40D-B1AFB415AA69}" type="slidenum">
              <a:rPr lang="en-US" sz="1400" smtClean="0">
                <a:solidFill>
                  <a:srgbClr val="969696"/>
                </a:solidFill>
                <a:latin typeface="+mn-lt"/>
              </a:rPr>
              <a:pPr>
                <a:defRPr/>
              </a:pPr>
              <a:t>34</a:t>
            </a:fld>
            <a:endParaRPr lang="en-US" sz="1400" dirty="0" smtClean="0">
              <a:solidFill>
                <a:srgbClr val="96969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2454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CONDOR_CONFIG “root” </a:t>
            </a:r>
            <a:r>
              <a:rPr lang="en-US" dirty="0" err="1" smtClean="0"/>
              <a:t>config</a:t>
            </a:r>
            <a:r>
              <a:rPr lang="en-US" dirty="0" smtClean="0"/>
              <a:t> file: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/condor/</a:t>
            </a:r>
            <a:r>
              <a:rPr lang="en-US" dirty="0" err="1" smtClean="0"/>
              <a:t>condor_config</a:t>
            </a:r>
            <a:endParaRPr lang="en-US" dirty="0" smtClean="0"/>
          </a:p>
          <a:p>
            <a:r>
              <a:rPr lang="en-US" dirty="0" smtClean="0"/>
              <a:t>Local </a:t>
            </a:r>
            <a:r>
              <a:rPr lang="en-US" dirty="0" err="1" smtClean="0"/>
              <a:t>config</a:t>
            </a:r>
            <a:r>
              <a:rPr lang="en-US" dirty="0" smtClean="0"/>
              <a:t> file: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/condor/</a:t>
            </a:r>
            <a:r>
              <a:rPr lang="en-US" dirty="0" err="1" smtClean="0"/>
              <a:t>condor_config.local</a:t>
            </a:r>
            <a:endParaRPr lang="en-US" dirty="0" smtClean="0"/>
          </a:p>
          <a:p>
            <a:r>
              <a:rPr lang="en-US" dirty="0" err="1" smtClean="0"/>
              <a:t>Config</a:t>
            </a:r>
            <a:r>
              <a:rPr lang="en-US" dirty="0" smtClean="0"/>
              <a:t> directory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/condor/</a:t>
            </a:r>
            <a:r>
              <a:rPr lang="en-US" dirty="0" err="1" smtClean="0"/>
              <a:t>config.d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 defaults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2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“system” condor, use default</a:t>
            </a:r>
          </a:p>
          <a:p>
            <a:pPr lvl="1"/>
            <a:r>
              <a:rPr lang="en-US" dirty="0" smtClean="0"/>
              <a:t>Global </a:t>
            </a:r>
            <a:r>
              <a:rPr lang="en-US" dirty="0" err="1" smtClean="0"/>
              <a:t>config</a:t>
            </a:r>
            <a:r>
              <a:rPr lang="en-US" dirty="0" smtClean="0"/>
              <a:t> file read-only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/condor/</a:t>
            </a:r>
            <a:r>
              <a:rPr lang="en-US" dirty="0" err="1" smtClean="0"/>
              <a:t>condor_config</a:t>
            </a:r>
            <a:endParaRPr lang="en-US" dirty="0" smtClean="0"/>
          </a:p>
          <a:p>
            <a:pPr lvl="1"/>
            <a:r>
              <a:rPr lang="en-US" dirty="0" smtClean="0"/>
              <a:t>All changes in </a:t>
            </a:r>
            <a:r>
              <a:rPr lang="en-US" dirty="0" err="1" smtClean="0"/>
              <a:t>config.d</a:t>
            </a:r>
            <a:r>
              <a:rPr lang="en-US" dirty="0" smtClean="0"/>
              <a:t> small snippets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/condor/</a:t>
            </a:r>
            <a:r>
              <a:rPr lang="en-US" dirty="0" err="1" smtClean="0"/>
              <a:t>config.d</a:t>
            </a:r>
            <a:r>
              <a:rPr lang="en-US" dirty="0" smtClean="0"/>
              <a:t>/05some_example</a:t>
            </a:r>
          </a:p>
          <a:p>
            <a:pPr lvl="1"/>
            <a:r>
              <a:rPr lang="en-US" dirty="0" smtClean="0"/>
              <a:t>All files begin with 2 digit numbers</a:t>
            </a:r>
          </a:p>
          <a:p>
            <a:endParaRPr lang="en-US" dirty="0" smtClean="0"/>
          </a:p>
          <a:p>
            <a:r>
              <a:rPr lang="en-US" dirty="0" smtClean="0"/>
              <a:t>Personal condors elsewhere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4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ondor_config_val</a:t>
            </a:r>
            <a:r>
              <a:rPr lang="en-US" dirty="0" smtClean="0"/>
              <a:t> [-v] &lt;KNOB_NAME&gt;</a:t>
            </a:r>
          </a:p>
          <a:p>
            <a:pPr lvl="1"/>
            <a:r>
              <a:rPr lang="en-US" dirty="0" smtClean="0"/>
              <a:t>Queries </a:t>
            </a:r>
            <a:r>
              <a:rPr lang="en-US" dirty="0" err="1" smtClean="0"/>
              <a:t>config</a:t>
            </a:r>
            <a:r>
              <a:rPr lang="en-US" dirty="0" smtClean="0"/>
              <a:t> files </a:t>
            </a:r>
          </a:p>
          <a:p>
            <a:r>
              <a:rPr lang="en-US" dirty="0" err="1" smtClean="0"/>
              <a:t>condor_config_val</a:t>
            </a:r>
            <a:r>
              <a:rPr lang="en-US" dirty="0" smtClean="0"/>
              <a:t> -dump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ondor_config_val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7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 _</a:t>
            </a:r>
            <a:r>
              <a:rPr lang="en-US" dirty="0" err="1"/>
              <a:t>condor_KNOB_NAME</a:t>
            </a:r>
            <a:r>
              <a:rPr lang="en-US" dirty="0"/>
              <a:t>=value</a:t>
            </a:r>
          </a:p>
          <a:p>
            <a:pPr lvl="1"/>
            <a:r>
              <a:rPr lang="en-US" dirty="0"/>
              <a:t>Over rules all others (so be careful)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overrides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5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" y="1016794"/>
            <a:ext cx="8721725" cy="3170635"/>
          </a:xfrm>
        </p:spPr>
        <p:txBody>
          <a:bodyPr/>
          <a:lstStyle/>
          <a:p>
            <a:r>
              <a:rPr lang="en-US" dirty="0" smtClean="0"/>
              <a:t>Daemons long-lived</a:t>
            </a:r>
          </a:p>
          <a:p>
            <a:pPr lvl="1"/>
            <a:r>
              <a:rPr lang="en-US" dirty="0" smtClean="0"/>
              <a:t>Only re-read </a:t>
            </a:r>
            <a:r>
              <a:rPr lang="en-US" dirty="0" err="1" smtClean="0"/>
              <a:t>config</a:t>
            </a:r>
            <a:r>
              <a:rPr lang="en-US" dirty="0" smtClean="0"/>
              <a:t> files on </a:t>
            </a:r>
            <a:r>
              <a:rPr lang="en-US" dirty="0" err="1" smtClean="0"/>
              <a:t>condor_reconfig</a:t>
            </a:r>
            <a:r>
              <a:rPr lang="en-US" dirty="0" smtClean="0"/>
              <a:t> command</a:t>
            </a:r>
          </a:p>
          <a:p>
            <a:pPr lvl="1"/>
            <a:r>
              <a:rPr lang="en-US" dirty="0" smtClean="0"/>
              <a:t>Some knobs don’t obey re-</a:t>
            </a:r>
            <a:r>
              <a:rPr lang="en-US" dirty="0" err="1" smtClean="0"/>
              <a:t>config</a:t>
            </a:r>
            <a:r>
              <a:rPr lang="en-US" dirty="0" smtClean="0"/>
              <a:t>, require restart</a:t>
            </a:r>
          </a:p>
          <a:p>
            <a:pPr lvl="2"/>
            <a:r>
              <a:rPr lang="en-US" dirty="0" smtClean="0"/>
              <a:t>DAEMON_LIST, NETWORK_INTERFACE</a:t>
            </a:r>
          </a:p>
          <a:p>
            <a:r>
              <a:rPr lang="en-US" dirty="0" err="1" smtClean="0"/>
              <a:t>condor_restart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ondor_reconfig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0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possible configurations</a:t>
            </a:r>
          </a:p>
          <a:p>
            <a:r>
              <a:rPr lang="en-US" dirty="0" smtClean="0"/>
              <a:t>Several common ones</a:t>
            </a:r>
          </a:p>
          <a:p>
            <a:r>
              <a:rPr lang="en-US" dirty="0" smtClean="0"/>
              <a:t>Depends on performance, size, etc.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may have &gt; 1 role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018339"/>
            <a:ext cx="9144000" cy="685800"/>
          </a:xfrm>
        </p:spPr>
        <p:txBody>
          <a:bodyPr/>
          <a:lstStyle/>
          <a:p>
            <a:r>
              <a:rPr lang="en-US" dirty="0" smtClean="0"/>
              <a:t>Got all that?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5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016794"/>
            <a:ext cx="8399462" cy="383110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ondor_master</a:t>
            </a:r>
            <a:r>
              <a:rPr lang="en-US" dirty="0" smtClean="0"/>
              <a:t>:  runs on all machine, </a:t>
            </a:r>
            <a:r>
              <a:rPr lang="en-US" dirty="0" smtClean="0"/>
              <a:t>always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condor_schedd</a:t>
            </a:r>
            <a:r>
              <a:rPr lang="en-US" dirty="0" smtClean="0"/>
              <a:t>: runs on submit machine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condor_shadow</a:t>
            </a:r>
            <a:r>
              <a:rPr lang="en-US" dirty="0" smtClean="0"/>
              <a:t>: one per job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condor_startd</a:t>
            </a:r>
            <a:r>
              <a:rPr lang="en-US" dirty="0" smtClean="0"/>
              <a:t>:  runs on execute machine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condor_starter</a:t>
            </a:r>
            <a:r>
              <a:rPr lang="en-US" dirty="0" smtClean="0"/>
              <a:t>: one per job</a:t>
            </a:r>
          </a:p>
          <a:p>
            <a:pPr marL="0" indent="0">
              <a:buNone/>
            </a:pPr>
            <a:r>
              <a:rPr lang="en-US" dirty="0" err="1" smtClean="0"/>
              <a:t>condor_negotiator</a:t>
            </a:r>
            <a:r>
              <a:rPr lang="en-US" dirty="0" smtClean="0"/>
              <a:t>/</a:t>
            </a:r>
            <a:r>
              <a:rPr lang="en-US" dirty="0" err="1" smtClean="0"/>
              <a:t>condor_collector</a:t>
            </a:r>
            <a:r>
              <a:rPr lang="en-US" dirty="0" smtClean="0"/>
              <a:t>: one/pool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 of Daemons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2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CONDOR_HOST</a:t>
            </a:r>
          </a:p>
          <a:p>
            <a:pPr lvl="1"/>
            <a:r>
              <a:rPr lang="en-US" dirty="0" smtClean="0"/>
              <a:t>String that tells daemon where CM is</a:t>
            </a:r>
          </a:p>
          <a:p>
            <a:r>
              <a:rPr lang="en-US" dirty="0" smtClean="0"/>
              <a:t>LOG</a:t>
            </a:r>
          </a:p>
          <a:p>
            <a:pPr lvl="1"/>
            <a:r>
              <a:rPr lang="en-US" dirty="0" smtClean="0"/>
              <a:t>Directory that holds log files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config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5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Defaults to /</a:t>
            </a:r>
            <a:r>
              <a:rPr lang="en-US" dirty="0" err="1" smtClean="0"/>
              <a:t>var</a:t>
            </a:r>
            <a:r>
              <a:rPr lang="en-US" dirty="0" smtClean="0"/>
              <a:t>/log/condor</a:t>
            </a:r>
          </a:p>
          <a:p>
            <a:r>
              <a:rPr lang="en-US" dirty="0" smtClean="0"/>
              <a:t>Separate log file for each daemon</a:t>
            </a:r>
          </a:p>
          <a:p>
            <a:r>
              <a:rPr lang="en-US" dirty="0" smtClean="0"/>
              <a:t>Except Starter, one per slot</a:t>
            </a:r>
          </a:p>
          <a:p>
            <a:pPr lvl="1"/>
            <a:r>
              <a:rPr lang="en-US" dirty="0" smtClean="0"/>
              <a:t>StarterLog.slot1 or StarterLog.slot1_1</a:t>
            </a:r>
          </a:p>
          <a:p>
            <a:r>
              <a:rPr lang="en-US" dirty="0" smtClean="0"/>
              <a:t>Useful for debugging and developers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 Log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1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</a:t>
            </a:r>
            <a:r>
              <a:rPr lang="en-US" dirty="0" smtClean="0"/>
              <a:t>much policy to be configured in schedd</a:t>
            </a:r>
          </a:p>
          <a:p>
            <a:r>
              <a:rPr lang="en-US" dirty="0" smtClean="0"/>
              <a:t>Mainly scalability and security</a:t>
            </a:r>
          </a:p>
          <a:p>
            <a:r>
              <a:rPr lang="en-US" dirty="0" smtClean="0"/>
              <a:t>MAX_JOBS_RUNNING</a:t>
            </a:r>
            <a:endParaRPr lang="en-US" dirty="0" smtClean="0"/>
          </a:p>
          <a:p>
            <a:r>
              <a:rPr lang="en-US" dirty="0" smtClean="0"/>
              <a:t>JOB_START_DELAY</a:t>
            </a:r>
          </a:p>
          <a:p>
            <a:r>
              <a:rPr lang="en-US" dirty="0" smtClean="0"/>
              <a:t>MAX_CONCURRENT_DOWNLOADS</a:t>
            </a:r>
          </a:p>
          <a:p>
            <a:r>
              <a:rPr lang="en-US" dirty="0" smtClean="0"/>
              <a:t>MAX_JOBS_SUBMITTED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of Submit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7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SCHEDD_TRANSFORMS</a:t>
            </a:r>
          </a:p>
          <a:p>
            <a:r>
              <a:rPr lang="en-US" dirty="0" smtClean="0"/>
              <a:t>START_LOCAL_UNIVERSE</a:t>
            </a:r>
          </a:p>
          <a:p>
            <a:r>
              <a:rPr lang="en-US" dirty="0" smtClean="0"/>
              <a:t>SUBMIT_REQUIREMENTS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Submit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1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016794"/>
            <a:ext cx="8399462" cy="3656806"/>
          </a:xfrm>
        </p:spPr>
        <p:txBody>
          <a:bodyPr/>
          <a:lstStyle/>
          <a:p>
            <a:r>
              <a:rPr lang="en-US" dirty="0" smtClean="0"/>
              <a:t>Mostly policy, </a:t>
            </a:r>
            <a:r>
              <a:rPr lang="en-US" dirty="0" smtClean="0"/>
              <a:t>whole talk on this later</a:t>
            </a:r>
            <a:endParaRPr lang="en-US" dirty="0" smtClean="0"/>
          </a:p>
          <a:p>
            <a:r>
              <a:rPr lang="en-US" dirty="0" smtClean="0"/>
              <a:t>Several directory parameters</a:t>
            </a:r>
          </a:p>
          <a:p>
            <a:r>
              <a:rPr lang="en-US" dirty="0" smtClean="0"/>
              <a:t>EXECUTE – where the sandbox is</a:t>
            </a:r>
          </a:p>
          <a:p>
            <a:r>
              <a:rPr lang="en-US" dirty="0" smtClean="0"/>
              <a:t>CLAIM_WORKLIFE</a:t>
            </a:r>
            <a:endParaRPr lang="en-US" dirty="0" smtClean="0"/>
          </a:p>
          <a:p>
            <a:pPr lvl="1"/>
            <a:r>
              <a:rPr lang="en-US" dirty="0" smtClean="0"/>
              <a:t>How long to reuse a claim for different </a:t>
            </a:r>
            <a:r>
              <a:rPr lang="en-US" dirty="0" smtClean="0"/>
              <a:t>jobs</a:t>
            </a:r>
          </a:p>
          <a:p>
            <a:r>
              <a:rPr lang="en-US" dirty="0" err="1" smtClean="0"/>
              <a:t>MaxJobRetirementTime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of startd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4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9563" y="978694"/>
            <a:ext cx="8399462" cy="3170635"/>
          </a:xfrm>
        </p:spPr>
        <p:txBody>
          <a:bodyPr/>
          <a:lstStyle/>
          <a:p>
            <a:r>
              <a:rPr lang="en-US" dirty="0" smtClean="0"/>
              <a:t>Each slot gets equal resources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slots by default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600" y="203200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condor_status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          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OpSys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Arch   State     Activity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LoadAv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Mem    Ac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slot1@chevre.cs.wisc.edu  LINUX      X86_64 Unclaimed Idle      0.000 20480  3+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slot2@chevre.cs.wisc.edu  LINUX      X86_64 Unclaimed Idle      0.000 20480  3+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slot3@chevre.cs.wisc.edu  LINUX      X86_64 Unclaimed Idle      0.000 20480  3+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slot4@chevre.cs.wisc.edu  LINUX      X86_64 Unclaimed Idle      0.000 20480  3+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slot5@chevre.cs.wisc.edu  LINUX      X86_64 Unclaimed Idle      0.000 20480 </a:t>
            </a:r>
          </a:p>
        </p:txBody>
      </p:sp>
    </p:spTree>
    <p:extLst>
      <p:ext uri="{BB962C8B-B14F-4D97-AF65-F5344CB8AC3E}">
        <p14:creationId xmlns:p14="http://schemas.microsoft.com/office/powerpoint/2010/main" val="37086948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dirty="0" smtClean="0"/>
              <a:t>configure </a:t>
            </a:r>
            <a:r>
              <a:rPr lang="en-US" dirty="0" err="1" smtClean="0"/>
              <a:t>pslots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059" y="1415911"/>
            <a:ext cx="8136924" cy="280392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NUM_SLOTS = 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NUM_SLOTS_TYPE_1 = 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SLOT_TYPE_1 =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cpus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=100%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SLOT_TYPE_1_PARTITIONABLE = true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6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9563" y="978694"/>
            <a:ext cx="8399462" cy="3170635"/>
          </a:xfrm>
        </p:spPr>
        <p:txBody>
          <a:bodyPr/>
          <a:lstStyle/>
          <a:p>
            <a:r>
              <a:rPr lang="en-US" dirty="0" smtClean="0"/>
              <a:t>One slot gets “leftovers”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pslot</a:t>
            </a:r>
            <a:r>
              <a:rPr lang="en-US" dirty="0" smtClean="0"/>
              <a:t> slots by default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600" y="203200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condor_status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          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OpSys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Arch   State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Activity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Mem  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slot1@chevre.cs.wisc.edu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LINUX  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X86_64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Unclaimed	Idle      20480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Slot1_1@chevre.cs.wisc.edu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LINUX      X86_64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Claimed 	Busy      10243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Slot1_2@chevre.cs.wisc.edu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LINUX      X86_64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Claimed 	Busy      20480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65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/>
          <a:lstStyle/>
          <a:p>
            <a:r>
              <a:rPr lang="en-US" dirty="0" smtClean="0"/>
              <a:t>All roles on one machine:</a:t>
            </a:r>
            <a:br>
              <a:rPr lang="en-US" dirty="0" smtClean="0"/>
            </a:br>
            <a:r>
              <a:rPr lang="en-US" dirty="0" smtClean="0"/>
              <a:t>Personal Condor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ower"/>
          <p:cNvSpPr>
            <a:spLocks noEditPoints="1" noChangeArrowheads="1"/>
          </p:cNvSpPr>
          <p:nvPr/>
        </p:nvSpPr>
        <p:spPr bwMode="auto">
          <a:xfrm>
            <a:off x="1897063" y="1793875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25800" y="2057400"/>
            <a:ext cx="2781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Submit</a:t>
            </a:r>
          </a:p>
          <a:p>
            <a:r>
              <a:rPr lang="en-US" dirty="0" smtClean="0"/>
              <a:t>Execute</a:t>
            </a:r>
          </a:p>
          <a:p>
            <a:r>
              <a:rPr lang="en-US" dirty="0" smtClean="0"/>
              <a:t>Central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18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about fair share, whole talk about it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of </a:t>
            </a:r>
            <a:r>
              <a:rPr lang="en-US" dirty="0" smtClean="0"/>
              <a:t>Central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1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960959"/>
            <a:ext cx="9144000" cy="685800"/>
          </a:xfrm>
        </p:spPr>
        <p:txBody>
          <a:bodyPr/>
          <a:lstStyle/>
          <a:p>
            <a:r>
              <a:rPr lang="en-US" dirty="0" smtClean="0"/>
              <a:t>Condor Installation Basics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8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" y="1016794"/>
            <a:ext cx="9143999" cy="3417258"/>
          </a:xfrm>
        </p:spPr>
        <p:txBody>
          <a:bodyPr/>
          <a:lstStyle/>
          <a:p>
            <a:r>
              <a:rPr lang="en-US" dirty="0" smtClean="0"/>
              <a:t>With </a:t>
            </a:r>
            <a:r>
              <a:rPr lang="en-US" dirty="0" smtClean="0"/>
              <a:t>native packages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http://research.cs.wisc.edu/htcondor/yum/repo.d/htcondor-stable-rhel6.repo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http://research.cs.wisc.edu/htcondor/yum/RPM-GPG-KEY-HTCondor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pm –import RPM_GPG-KEY-HTCondor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Yum install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htcondor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03597"/>
            <a:ext cx="9144000" cy="685800"/>
          </a:xfrm>
        </p:spPr>
        <p:txBody>
          <a:bodyPr/>
          <a:lstStyle/>
          <a:p>
            <a:r>
              <a:rPr lang="en-US" dirty="0" smtClean="0"/>
              <a:t>Let’s Install HTCondor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6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http://htcondorproject.org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pic>
        <p:nvPicPr>
          <p:cNvPr id="5" name="Content Placeholder 4" descr="HTCondor - Home - Google Chrom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42" y="662152"/>
            <a:ext cx="8109004" cy="3949262"/>
          </a:xfrm>
        </p:spPr>
      </p:pic>
    </p:spTree>
    <p:extLst>
      <p:ext uri="{BB962C8B-B14F-4D97-AF65-F5344CB8AC3E}">
        <p14:creationId xmlns:p14="http://schemas.microsoft.com/office/powerpoint/2010/main" val="411063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 defTabSz="457200">
              <a:lnSpc>
                <a:spcPct val="90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400" dirty="0" err="1"/>
              <a:t>Major.</a:t>
            </a:r>
            <a:r>
              <a:rPr lang="en-GB" altLang="en-US" sz="2400" dirty="0" err="1">
                <a:solidFill>
                  <a:srgbClr val="FF0000"/>
                </a:solidFill>
              </a:rPr>
              <a:t>minor</a:t>
            </a:r>
            <a:r>
              <a:rPr lang="en-GB" altLang="en-US" sz="2400" dirty="0" err="1"/>
              <a:t>.release</a:t>
            </a:r>
            <a:endParaRPr lang="en-GB" altLang="en-US" sz="2400" dirty="0"/>
          </a:p>
          <a:p>
            <a:pPr marL="738188" lvl="1" indent="-280988" defTabSz="457200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000" dirty="0"/>
              <a:t>If minor is even (</a:t>
            </a:r>
            <a:r>
              <a:rPr lang="en-GB" altLang="en-US" sz="2000" dirty="0" err="1"/>
              <a:t>a.</a:t>
            </a:r>
            <a:r>
              <a:rPr lang="en-GB" altLang="en-US" sz="2000" dirty="0" err="1">
                <a:solidFill>
                  <a:srgbClr val="FF0000"/>
                </a:solidFill>
              </a:rPr>
              <a:t>b</a:t>
            </a:r>
            <a:r>
              <a:rPr lang="en-GB" altLang="en-US" sz="2000" dirty="0" err="1"/>
              <a:t>.c</a:t>
            </a:r>
            <a:r>
              <a:rPr lang="en-GB" altLang="en-US" sz="2000" dirty="0"/>
              <a:t>): Stable series</a:t>
            </a:r>
          </a:p>
          <a:p>
            <a:pPr lvl="2" defTabSz="457200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1800" dirty="0"/>
              <a:t>Very stable, mostly bug fixes</a:t>
            </a:r>
          </a:p>
          <a:p>
            <a:pPr lvl="2" defTabSz="457200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1800" dirty="0"/>
              <a:t>Current: </a:t>
            </a:r>
            <a:r>
              <a:rPr lang="en-GB" altLang="en-US" sz="1800" dirty="0" smtClean="0"/>
              <a:t>8.8</a:t>
            </a:r>
            <a:endParaRPr lang="en-GB" altLang="en-US" sz="1800" dirty="0"/>
          </a:p>
          <a:p>
            <a:pPr lvl="2" defTabSz="457200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1800" dirty="0"/>
              <a:t>Examples: </a:t>
            </a:r>
            <a:r>
              <a:rPr lang="en-GB" altLang="en-US" sz="1800" dirty="0" smtClean="0"/>
              <a:t>8.8.2, 8.8.1</a:t>
            </a:r>
            <a:endParaRPr lang="en-GB" altLang="en-US" sz="1800" dirty="0"/>
          </a:p>
          <a:p>
            <a:pPr marL="738188" lvl="1" indent="-280988" defTabSz="457200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000" dirty="0" smtClean="0"/>
              <a:t>If </a:t>
            </a:r>
            <a:r>
              <a:rPr lang="en-GB" altLang="en-US" sz="2000" dirty="0"/>
              <a:t>minor is odd (</a:t>
            </a:r>
            <a:r>
              <a:rPr lang="en-GB" altLang="en-US" sz="2000" dirty="0" err="1"/>
              <a:t>a.</a:t>
            </a:r>
            <a:r>
              <a:rPr lang="en-GB" altLang="en-US" sz="2000" dirty="0" err="1">
                <a:solidFill>
                  <a:srgbClr val="FF0000"/>
                </a:solidFill>
              </a:rPr>
              <a:t>b</a:t>
            </a:r>
            <a:r>
              <a:rPr lang="en-GB" altLang="en-US" sz="2000" dirty="0" err="1"/>
              <a:t>.c</a:t>
            </a:r>
            <a:r>
              <a:rPr lang="en-GB" altLang="en-US" sz="2000" dirty="0"/>
              <a:t>): Developer series</a:t>
            </a:r>
          </a:p>
          <a:p>
            <a:pPr lvl="2" defTabSz="457200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1800" dirty="0"/>
              <a:t>New features, may have some bugs</a:t>
            </a:r>
          </a:p>
          <a:p>
            <a:pPr lvl="2" defTabSz="457200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1800" dirty="0"/>
              <a:t>Current: </a:t>
            </a:r>
            <a:r>
              <a:rPr lang="en-GB" altLang="en-US" sz="1800" dirty="0" smtClean="0"/>
              <a:t>8.9</a:t>
            </a:r>
            <a:endParaRPr lang="en-GB" altLang="en-US" sz="1800" dirty="0"/>
          </a:p>
          <a:p>
            <a:pPr lvl="2" defTabSz="457200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1800" dirty="0"/>
              <a:t>Examples: </a:t>
            </a:r>
            <a:r>
              <a:rPr lang="en-GB" altLang="en-US" sz="1800" dirty="0" smtClean="0"/>
              <a:t>8.9.1</a:t>
            </a:r>
            <a:endParaRPr lang="en-GB" alt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Number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7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663" y="737394"/>
            <a:ext cx="8399462" cy="3170635"/>
          </a:xfrm>
        </p:spPr>
        <p:txBody>
          <a:bodyPr/>
          <a:lstStyle/>
          <a:p>
            <a:r>
              <a:rPr lang="en-US" dirty="0" smtClean="0"/>
              <a:t>All minor releases in a stable series interoperate</a:t>
            </a:r>
          </a:p>
          <a:p>
            <a:pPr lvl="1"/>
            <a:r>
              <a:rPr lang="en-US" dirty="0" smtClean="0"/>
              <a:t>E.g. can have pool with 8.6.0, 8.6.5, etc.</a:t>
            </a:r>
          </a:p>
          <a:p>
            <a:pPr lvl="1"/>
            <a:r>
              <a:rPr lang="en-US" dirty="0" smtClean="0"/>
              <a:t>But not WITHIN A MACHINE: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Only across machines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 err="1" smtClean="0"/>
              <a:t>Reality:We</a:t>
            </a:r>
            <a:r>
              <a:rPr lang="en-US" dirty="0" smtClean="0"/>
              <a:t> </a:t>
            </a:r>
            <a:r>
              <a:rPr lang="en-US" dirty="0" smtClean="0"/>
              <a:t>work </a:t>
            </a:r>
            <a:r>
              <a:rPr lang="en-US" dirty="0" smtClean="0"/>
              <a:t>hard </a:t>
            </a:r>
            <a:r>
              <a:rPr lang="en-US" dirty="0" smtClean="0"/>
              <a:t>to </a:t>
            </a:r>
            <a:r>
              <a:rPr lang="en-US" dirty="0"/>
              <a:t>d</a:t>
            </a:r>
            <a:r>
              <a:rPr lang="en-US" dirty="0" smtClean="0"/>
              <a:t>o better</a:t>
            </a:r>
          </a:p>
          <a:p>
            <a:pPr lvl="2"/>
            <a:r>
              <a:rPr lang="en-US" dirty="0" smtClean="0"/>
              <a:t>8.4 with 8.2 with 8.5, etc.</a:t>
            </a:r>
          </a:p>
          <a:p>
            <a:pPr lvl="2"/>
            <a:r>
              <a:rPr lang="en-US" dirty="0" smtClean="0"/>
              <a:t>Part of HTC ideal: can never upgrade in lock-step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Guarantee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2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need to configure HTCondor</a:t>
            </a:r>
          </a:p>
          <a:p>
            <a:endParaRPr lang="en-US" dirty="0"/>
          </a:p>
          <a:p>
            <a:r>
              <a:rPr lang="en-US" dirty="0" smtClean="0"/>
              <a:t>1100+ knobs and parameters!</a:t>
            </a:r>
          </a:p>
          <a:p>
            <a:endParaRPr lang="en-US" dirty="0"/>
          </a:p>
          <a:p>
            <a:r>
              <a:rPr lang="en-US" dirty="0" smtClean="0"/>
              <a:t>Don’t need to set all of them…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Make a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6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BIN = 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SBIN = 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 = 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/condor/log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SPOOL = 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/lib/condor/spool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EXECUTE = 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/lib/condor/execute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CONDOR_CONFIG=/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/condor/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condor_config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file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4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“Personal Condor”</a:t>
            </a:r>
          </a:p>
          <a:p>
            <a:pPr lvl="1"/>
            <a:r>
              <a:rPr lang="en-US" dirty="0" smtClean="0"/>
              <a:t>All on one machine: </a:t>
            </a:r>
          </a:p>
          <a:p>
            <a:pPr lvl="2"/>
            <a:r>
              <a:rPr lang="en-US" dirty="0" smtClean="0"/>
              <a:t>submit side IS execute side</a:t>
            </a:r>
          </a:p>
          <a:p>
            <a:pPr lvl="1"/>
            <a:r>
              <a:rPr lang="en-US" dirty="0" smtClean="0"/>
              <a:t>Jobs always run</a:t>
            </a:r>
          </a:p>
          <a:p>
            <a:r>
              <a:rPr lang="en-US" dirty="0" smtClean="0"/>
              <a:t>Use defaults where ever possible</a:t>
            </a:r>
          </a:p>
          <a:p>
            <a:r>
              <a:rPr lang="en-US" dirty="0" smtClean="0"/>
              <a:t>Very handy for debugging and learning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make a pool!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2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/>
              <a:t>Role	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What daemons run on this </a:t>
            </a:r>
            <a:r>
              <a:rPr lang="en-US" dirty="0" smtClean="0"/>
              <a:t>machine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CONDOR_HOST</a:t>
            </a:r>
          </a:p>
          <a:p>
            <a:pPr lvl="1"/>
            <a:r>
              <a:rPr lang="en-US" dirty="0" smtClean="0"/>
              <a:t>Where the central manager </a:t>
            </a:r>
            <a:r>
              <a:rPr lang="en-US" dirty="0" smtClean="0"/>
              <a:t>is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Security settings</a:t>
            </a:r>
          </a:p>
          <a:p>
            <a:pPr lvl="1"/>
            <a:r>
              <a:rPr lang="en-US" dirty="0" smtClean="0"/>
              <a:t>Who can do what to whom?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knob settings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3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/>
          <a:lstStyle/>
          <a:p>
            <a:r>
              <a:rPr lang="en-US" dirty="0" smtClean="0"/>
              <a:t>A Small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ower"/>
          <p:cNvSpPr>
            <a:spLocks noEditPoints="1" noChangeArrowheads="1"/>
          </p:cNvSpPr>
          <p:nvPr/>
        </p:nvSpPr>
        <p:spPr bwMode="auto">
          <a:xfrm>
            <a:off x="144463" y="416927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90613" y="1703457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Submit</a:t>
            </a:r>
          </a:p>
        </p:txBody>
      </p:sp>
      <p:sp>
        <p:nvSpPr>
          <p:cNvPr id="7" name="tower"/>
          <p:cNvSpPr>
            <a:spLocks noEditPoints="1" noChangeArrowheads="1"/>
          </p:cNvSpPr>
          <p:nvPr/>
        </p:nvSpPr>
        <p:spPr bwMode="auto">
          <a:xfrm>
            <a:off x="2481263" y="2685484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84538" y="3960752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Central Manager</a:t>
            </a:r>
          </a:p>
        </p:txBody>
      </p:sp>
      <p:sp>
        <p:nvSpPr>
          <p:cNvPr id="9" name="tower"/>
          <p:cNvSpPr>
            <a:spLocks noEditPoints="1" noChangeArrowheads="1"/>
          </p:cNvSpPr>
          <p:nvPr/>
        </p:nvSpPr>
        <p:spPr bwMode="auto">
          <a:xfrm>
            <a:off x="5851526" y="10601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ower"/>
          <p:cNvSpPr>
            <a:spLocks noEditPoints="1" noChangeArrowheads="1"/>
          </p:cNvSpPr>
          <p:nvPr/>
        </p:nvSpPr>
        <p:spPr bwMode="auto">
          <a:xfrm>
            <a:off x="6003926" y="12125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ower"/>
          <p:cNvSpPr>
            <a:spLocks noEditPoints="1" noChangeArrowheads="1"/>
          </p:cNvSpPr>
          <p:nvPr/>
        </p:nvSpPr>
        <p:spPr bwMode="auto">
          <a:xfrm>
            <a:off x="6156326" y="13649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ower"/>
          <p:cNvSpPr>
            <a:spLocks noEditPoints="1" noChangeArrowheads="1"/>
          </p:cNvSpPr>
          <p:nvPr/>
        </p:nvSpPr>
        <p:spPr bwMode="auto">
          <a:xfrm>
            <a:off x="6308726" y="15173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ower"/>
          <p:cNvSpPr>
            <a:spLocks noEditPoints="1" noChangeArrowheads="1"/>
          </p:cNvSpPr>
          <p:nvPr/>
        </p:nvSpPr>
        <p:spPr bwMode="auto">
          <a:xfrm>
            <a:off x="6461126" y="16697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ower"/>
          <p:cNvSpPr>
            <a:spLocks noEditPoints="1" noChangeArrowheads="1"/>
          </p:cNvSpPr>
          <p:nvPr/>
        </p:nvSpPr>
        <p:spPr bwMode="auto">
          <a:xfrm>
            <a:off x="6613526" y="18221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ower"/>
          <p:cNvSpPr>
            <a:spLocks noEditPoints="1" noChangeArrowheads="1"/>
          </p:cNvSpPr>
          <p:nvPr/>
        </p:nvSpPr>
        <p:spPr bwMode="auto">
          <a:xfrm>
            <a:off x="6765926" y="19745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ower"/>
          <p:cNvSpPr>
            <a:spLocks noEditPoints="1" noChangeArrowheads="1"/>
          </p:cNvSpPr>
          <p:nvPr/>
        </p:nvSpPr>
        <p:spPr bwMode="auto">
          <a:xfrm>
            <a:off x="6918326" y="21269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 flipH="1">
            <a:off x="6218235" y="3960752"/>
            <a:ext cx="3128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Execute Machines</a:t>
            </a:r>
          </a:p>
        </p:txBody>
      </p:sp>
    </p:spTree>
    <p:extLst>
      <p:ext uri="{BB962C8B-B14F-4D97-AF65-F5344CB8AC3E}">
        <p14:creationId xmlns:p14="http://schemas.microsoft.com/office/powerpoint/2010/main" val="5887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 = 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/log/condor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Where daemons write debugging info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SPOOL = 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/spool/condor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Where the schedd stores jobs and data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EXECUTE = 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/condor/execute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Where the startd runs jobs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interesting knobs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0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/condor/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config.d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/50PC.config</a:t>
            </a:r>
          </a:p>
          <a:p>
            <a:pPr marL="0" indent="0">
              <a:buNone/>
            </a:pP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All daemons local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 ROLE :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Personal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CONDOR_HOST = localhost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ALLOW_WRITE = localhost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57175"/>
            <a:ext cx="9144000" cy="685800"/>
          </a:xfrm>
        </p:spPr>
        <p:txBody>
          <a:bodyPr/>
          <a:lstStyle/>
          <a:p>
            <a:r>
              <a:rPr lang="en-US" dirty="0" smtClean="0"/>
              <a:t>Minimum knobs for personal Condor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2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131273" y="714650"/>
            <a:ext cx="8835476" cy="4428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condor_status</a:t>
            </a:r>
            <a:endParaRPr lang="en-US" sz="20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Error: communication error</a:t>
            </a: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CEDAR:6001:Failed to connect to &lt;128.105.14.141:4210&gt;</a:t>
            </a:r>
          </a:p>
          <a:p>
            <a:pPr marL="0" indent="0">
              <a:buFontTx/>
              <a:buNone/>
            </a:pPr>
            <a:endParaRPr lang="en-US" sz="20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condor_submit</a:t>
            </a:r>
            <a:endParaRPr lang="en-US" sz="20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ERROR: Can't find address of local schedd</a:t>
            </a:r>
          </a:p>
          <a:p>
            <a:pPr marL="0" indent="0">
              <a:buFontTx/>
              <a:buNone/>
            </a:pP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condor_q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Error: </a:t>
            </a:r>
          </a:p>
          <a:p>
            <a:pPr marL="0" indent="0">
              <a:buFontTx/>
              <a:buNone/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Extra Info: You probably saw this error because the </a:t>
            </a: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condor_schedd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running on the machine you are trying to query…</a:t>
            </a: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41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131273" y="714651"/>
            <a:ext cx="8835476" cy="881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auxww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[Cc]</a:t>
            </a:r>
            <a:r>
              <a:rPr lang="en-US" sz="20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ondor</a:t>
            </a:r>
            <a:endParaRPr lang="en-US" sz="20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</a:p>
          <a:p>
            <a:pPr marL="0" indent="0">
              <a:buFontTx/>
              <a:buNone/>
            </a:pP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en-US" sz="20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en-US" sz="20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9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condor_master</a:t>
            </a:r>
            <a:r>
              <a:rPr lang="en-US" dirty="0" smtClean="0"/>
              <a:t> –f</a:t>
            </a:r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ervice start condor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Condor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0" y="948745"/>
            <a:ext cx="8835476" cy="25124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auxww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[Cc]</a:t>
            </a: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ondor</a:t>
            </a:r>
            <a:endParaRPr lang="en-US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ondor	19534  50380         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11:19   0:00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condor_master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root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19535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21692        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    11:19   0:00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condor_procd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-A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19557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69656       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11:19   0:00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condor_collector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-f</a:t>
            </a: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19559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51272       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11:19   0:00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condor_startd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-f</a:t>
            </a: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19560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71012       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11:19   0:00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condor_schedd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-f</a:t>
            </a: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19561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50888       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11:19   0:00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condor_negotiator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-f</a:t>
            </a:r>
          </a:p>
          <a:p>
            <a:pPr marL="0" indent="0">
              <a:buFontTx/>
              <a:buNone/>
            </a:pPr>
            <a:endParaRPr lang="en-US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en-US" sz="20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kern="0" dirty="0" smtClean="0">
                <a:cs typeface="Courier New" panose="02070309020205020404" pitchFamily="49" charset="0"/>
              </a:rPr>
              <a:t>         Notice the UID of the daemons</a:t>
            </a:r>
          </a:p>
        </p:txBody>
      </p:sp>
    </p:spTree>
    <p:extLst>
      <p:ext uri="{BB962C8B-B14F-4D97-AF65-F5344CB8AC3E}">
        <p14:creationId xmlns:p14="http://schemas.microsoft.com/office/powerpoint/2010/main" val="351690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test to see it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0" y="830873"/>
            <a:ext cx="8835476" cy="39476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condor_status</a:t>
            </a:r>
            <a:endParaRPr lang="en-US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Wait a few minutes…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condor_status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Name              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OpSys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Arch   State     Activity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LoadAv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Mem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slot1@chevre.cs.wi LINUX      X86_64 Unclaimed Idle      0.190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20480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slot2@chevre.cs.wi LINUX      X86_64 Unclaimed Idle      0.000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20480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slot3@chevre.cs.wi LINUX      X86_64 Unclaimed Idle      0.000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20480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slot4@chevre.cs.wi LINUX      X86_64 Unclaimed Idle      0.000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20480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-bash-4.1$ </a:t>
            </a: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condor_q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-- Submitter: gthain@chevre.cs.wisc.edu : &lt;128.105.14.141:35019&gt; : chevre.cs.wisc.edu</a:t>
            </a: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ID      OWNER            SUBMITTED     RUN_TIME ST PRI SIZE CMD</a:t>
            </a:r>
          </a:p>
          <a:p>
            <a:pPr marL="0" indent="0">
              <a:buFontTx/>
              <a:buNone/>
            </a:pP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0 jobs; 0 completed, 0 removed, 0 idle, 0 running, 0 held, 0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suspended</a:t>
            </a: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condor_restart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 just to be sure…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0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NUM_CPUS = X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How many cores condor thinks there are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MEMORY = M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How much memory (in Mb) there is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STARTD_CRON_...</a:t>
            </a:r>
          </a:p>
          <a:p>
            <a:pPr lvl="1"/>
            <a:r>
              <a:rPr lang="en-US" dirty="0" smtClean="0"/>
              <a:t>Set of knobs to run scripts and insert attributes into startd ad (See Manual for full details).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Useful Startd Knobs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6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daemon logs mysterious info to file</a:t>
            </a:r>
            <a:endParaRPr lang="en-US" dirty="0"/>
          </a:p>
          <a:p>
            <a:r>
              <a:rPr lang="en-US" dirty="0" smtClean="0"/>
              <a:t>$(LOG)/</a:t>
            </a:r>
            <a:r>
              <a:rPr lang="en-US" dirty="0" err="1" smtClean="0"/>
              <a:t>DaemonNameLog</a:t>
            </a:r>
            <a:endParaRPr lang="en-US" dirty="0" smtClean="0"/>
          </a:p>
          <a:p>
            <a:r>
              <a:rPr lang="en-US" dirty="0" smtClean="0"/>
              <a:t>Default: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/log/condor/</a:t>
            </a:r>
            <a:r>
              <a:rPr lang="en-US" dirty="0" err="1" smtClean="0"/>
              <a:t>SchedLog</a:t>
            </a:r>
            <a:endParaRPr lang="en-US" dirty="0" smtClean="0"/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/log/condor/</a:t>
            </a:r>
            <a:r>
              <a:rPr lang="en-US" dirty="0" err="1" smtClean="0"/>
              <a:t>MatchLog</a:t>
            </a:r>
            <a:endParaRPr lang="en-US" dirty="0" smtClean="0"/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/log/condor/</a:t>
            </a:r>
            <a:r>
              <a:rPr lang="en-US" dirty="0" err="1" smtClean="0"/>
              <a:t>StarterLog.slotX</a:t>
            </a:r>
            <a:endParaRPr lang="en-US" dirty="0" smtClean="0"/>
          </a:p>
          <a:p>
            <a:r>
              <a:rPr lang="en-US" dirty="0" smtClean="0"/>
              <a:t>Experts-only view of condor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Diversion into daemon logs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machines makes it hard</a:t>
            </a:r>
          </a:p>
          <a:p>
            <a:pPr lvl="1"/>
            <a:r>
              <a:rPr lang="en-US" dirty="0" smtClean="0"/>
              <a:t>Different policies on each machines</a:t>
            </a:r>
          </a:p>
          <a:p>
            <a:pPr lvl="1"/>
            <a:r>
              <a:rPr lang="en-US" dirty="0" smtClean="0"/>
              <a:t>Different owners</a:t>
            </a:r>
          </a:p>
          <a:p>
            <a:pPr lvl="1"/>
            <a:r>
              <a:rPr lang="en-US" dirty="0" smtClean="0"/>
              <a:t>Scale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make a “real”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1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/>
          <a:lstStyle/>
          <a:p>
            <a:r>
              <a:rPr lang="en-US" dirty="0" smtClean="0"/>
              <a:t>A Large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ower"/>
          <p:cNvSpPr>
            <a:spLocks noEditPoints="1" noChangeArrowheads="1"/>
          </p:cNvSpPr>
          <p:nvPr/>
        </p:nvSpPr>
        <p:spPr bwMode="auto">
          <a:xfrm>
            <a:off x="355600" y="416927"/>
            <a:ext cx="693738" cy="948065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819" y="2103551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Submit machines</a:t>
            </a:r>
          </a:p>
        </p:txBody>
      </p:sp>
      <p:sp>
        <p:nvSpPr>
          <p:cNvPr id="7" name="tower"/>
          <p:cNvSpPr>
            <a:spLocks noEditPoints="1" noChangeArrowheads="1"/>
          </p:cNvSpPr>
          <p:nvPr/>
        </p:nvSpPr>
        <p:spPr bwMode="auto">
          <a:xfrm>
            <a:off x="2481263" y="2685484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84538" y="3960752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Central Manager</a:t>
            </a:r>
          </a:p>
        </p:txBody>
      </p:sp>
      <p:sp>
        <p:nvSpPr>
          <p:cNvPr id="9" name="tower"/>
          <p:cNvSpPr>
            <a:spLocks noEditPoints="1" noChangeArrowheads="1"/>
          </p:cNvSpPr>
          <p:nvPr/>
        </p:nvSpPr>
        <p:spPr bwMode="auto">
          <a:xfrm>
            <a:off x="5851526" y="10601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ower"/>
          <p:cNvSpPr>
            <a:spLocks noEditPoints="1" noChangeArrowheads="1"/>
          </p:cNvSpPr>
          <p:nvPr/>
        </p:nvSpPr>
        <p:spPr bwMode="auto">
          <a:xfrm>
            <a:off x="6003926" y="12125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ower"/>
          <p:cNvSpPr>
            <a:spLocks noEditPoints="1" noChangeArrowheads="1"/>
          </p:cNvSpPr>
          <p:nvPr/>
        </p:nvSpPr>
        <p:spPr bwMode="auto">
          <a:xfrm>
            <a:off x="6156326" y="13649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ower"/>
          <p:cNvSpPr>
            <a:spLocks noEditPoints="1" noChangeArrowheads="1"/>
          </p:cNvSpPr>
          <p:nvPr/>
        </p:nvSpPr>
        <p:spPr bwMode="auto">
          <a:xfrm>
            <a:off x="6308726" y="15173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ower"/>
          <p:cNvSpPr>
            <a:spLocks noEditPoints="1" noChangeArrowheads="1"/>
          </p:cNvSpPr>
          <p:nvPr/>
        </p:nvSpPr>
        <p:spPr bwMode="auto">
          <a:xfrm>
            <a:off x="6461126" y="16697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ower"/>
          <p:cNvSpPr>
            <a:spLocks noEditPoints="1" noChangeArrowheads="1"/>
          </p:cNvSpPr>
          <p:nvPr/>
        </p:nvSpPr>
        <p:spPr bwMode="auto">
          <a:xfrm>
            <a:off x="6613526" y="18221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ower"/>
          <p:cNvSpPr>
            <a:spLocks noEditPoints="1" noChangeArrowheads="1"/>
          </p:cNvSpPr>
          <p:nvPr/>
        </p:nvSpPr>
        <p:spPr bwMode="auto">
          <a:xfrm>
            <a:off x="6765926" y="19745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ower"/>
          <p:cNvSpPr>
            <a:spLocks noEditPoints="1" noChangeArrowheads="1"/>
          </p:cNvSpPr>
          <p:nvPr/>
        </p:nvSpPr>
        <p:spPr bwMode="auto">
          <a:xfrm>
            <a:off x="6918326" y="2126992"/>
            <a:ext cx="904875" cy="180975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 flipH="1">
            <a:off x="6218235" y="3960752"/>
            <a:ext cx="3128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Execute Machines</a:t>
            </a:r>
          </a:p>
        </p:txBody>
      </p:sp>
      <p:sp>
        <p:nvSpPr>
          <p:cNvPr id="22" name="tower"/>
          <p:cNvSpPr>
            <a:spLocks noEditPoints="1" noChangeArrowheads="1"/>
          </p:cNvSpPr>
          <p:nvPr/>
        </p:nvSpPr>
        <p:spPr bwMode="auto">
          <a:xfrm>
            <a:off x="508000" y="569327"/>
            <a:ext cx="693738" cy="948065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tower"/>
          <p:cNvSpPr>
            <a:spLocks noEditPoints="1" noChangeArrowheads="1"/>
          </p:cNvSpPr>
          <p:nvPr/>
        </p:nvSpPr>
        <p:spPr bwMode="auto">
          <a:xfrm>
            <a:off x="660400" y="721727"/>
            <a:ext cx="693738" cy="948065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ower"/>
          <p:cNvSpPr>
            <a:spLocks noEditPoints="1" noChangeArrowheads="1"/>
          </p:cNvSpPr>
          <p:nvPr/>
        </p:nvSpPr>
        <p:spPr bwMode="auto">
          <a:xfrm>
            <a:off x="812800" y="874127"/>
            <a:ext cx="693738" cy="948065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ower"/>
          <p:cNvSpPr>
            <a:spLocks noEditPoints="1" noChangeArrowheads="1"/>
          </p:cNvSpPr>
          <p:nvPr/>
        </p:nvSpPr>
        <p:spPr bwMode="auto">
          <a:xfrm>
            <a:off x="965200" y="1026527"/>
            <a:ext cx="693738" cy="948065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ower"/>
          <p:cNvSpPr>
            <a:spLocks noEditPoints="1" noChangeArrowheads="1"/>
          </p:cNvSpPr>
          <p:nvPr/>
        </p:nvSpPr>
        <p:spPr bwMode="auto">
          <a:xfrm>
            <a:off x="1117600" y="1178927"/>
            <a:ext cx="693738" cy="948065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0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No firewall</a:t>
            </a:r>
          </a:p>
          <a:p>
            <a:pPr lvl="1"/>
            <a:r>
              <a:rPr lang="en-US" dirty="0" smtClean="0"/>
              <a:t>Full DNS everywhere (forward and backward)</a:t>
            </a:r>
          </a:p>
          <a:p>
            <a:pPr lvl="1"/>
            <a:r>
              <a:rPr lang="en-US" dirty="0" smtClean="0"/>
              <a:t>We’ve got root on all machines</a:t>
            </a:r>
          </a:p>
          <a:p>
            <a:pPr lvl="1"/>
            <a:endParaRPr lang="en-US" dirty="0"/>
          </a:p>
          <a:p>
            <a:r>
              <a:rPr lang="en-US" dirty="0" smtClean="0"/>
              <a:t>HTCondor doesn’t require any of these</a:t>
            </a:r>
          </a:p>
          <a:p>
            <a:pPr lvl="1"/>
            <a:r>
              <a:rPr lang="en-US" dirty="0" smtClean="0"/>
              <a:t>(but easier with them)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Simple Distributed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3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Options (all require root):</a:t>
            </a:r>
          </a:p>
          <a:p>
            <a:pPr lvl="1"/>
            <a:r>
              <a:rPr lang="en-US" dirty="0" smtClean="0"/>
              <a:t>Nobody UID</a:t>
            </a:r>
          </a:p>
          <a:p>
            <a:pPr lvl="2"/>
            <a:r>
              <a:rPr lang="en-US" dirty="0" smtClean="0"/>
              <a:t>Safest from the machine’s perspective</a:t>
            </a:r>
            <a:endParaRPr lang="en-US" dirty="0"/>
          </a:p>
          <a:p>
            <a:pPr lvl="1"/>
            <a:r>
              <a:rPr lang="en-US" dirty="0" smtClean="0"/>
              <a:t>The submitting User</a:t>
            </a:r>
          </a:p>
          <a:p>
            <a:pPr lvl="2"/>
            <a:r>
              <a:rPr lang="en-US" dirty="0" smtClean="0"/>
              <a:t>Most useful from the user’s perspective</a:t>
            </a:r>
          </a:p>
          <a:p>
            <a:pPr lvl="2"/>
            <a:r>
              <a:rPr lang="en-US" dirty="0" smtClean="0"/>
              <a:t>May be required if shared </a:t>
            </a:r>
            <a:r>
              <a:rPr lang="en-US" dirty="0" err="1" smtClean="0"/>
              <a:t>filesystem</a:t>
            </a:r>
            <a:r>
              <a:rPr lang="en-US" dirty="0" smtClean="0"/>
              <a:t> exists</a:t>
            </a:r>
          </a:p>
          <a:p>
            <a:pPr lvl="1"/>
            <a:r>
              <a:rPr lang="en-US" dirty="0" smtClean="0"/>
              <a:t>A “Slot User”</a:t>
            </a:r>
          </a:p>
          <a:p>
            <a:pPr lvl="2"/>
            <a:r>
              <a:rPr lang="en-US" dirty="0" smtClean="0"/>
              <a:t>Bespoke UID per slot</a:t>
            </a:r>
          </a:p>
          <a:p>
            <a:pPr lvl="2"/>
            <a:r>
              <a:rPr lang="en-US" dirty="0" smtClean="0"/>
              <a:t>Good combination of isolation and utility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UID should jobs run as?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UID_DOMAIN = \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same_string_on_submit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TRUST_UID_DOMAIN = true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SOFT_UID_DOMAIN = true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If UID_DOMAINs match, jobs run as user, otherwise “nobody”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UID_DOMAIN SETTINGS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8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SLOT1_USER = slot1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SLOT2_USER = slot2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STARTER_ALOW_RUNAS_OWNER = false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EXECUTE_LOGIN_IS_DEDICATED=true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Job will run as </a:t>
            </a:r>
            <a:r>
              <a:rPr lang="en-US" dirty="0" err="1" smtClean="0">
                <a:cs typeface="Courier New" panose="02070309020205020404" pitchFamily="49" charset="0"/>
              </a:rPr>
              <a:t>slotX</a:t>
            </a:r>
            <a:r>
              <a:rPr lang="en-US" dirty="0" smtClean="0">
                <a:cs typeface="Courier New" panose="02070309020205020404" pitchFamily="49" charset="0"/>
              </a:rPr>
              <a:t> Unix user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Slot 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2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HTCondor can work with NFS</a:t>
            </a:r>
          </a:p>
          <a:p>
            <a:pPr lvl="1"/>
            <a:r>
              <a:rPr lang="en-US" dirty="0" smtClean="0"/>
              <a:t>But how does it know what nodes have it?</a:t>
            </a:r>
          </a:p>
          <a:p>
            <a:r>
              <a:rPr lang="en-US" dirty="0" err="1" smtClean="0"/>
              <a:t>WhenSubmitter</a:t>
            </a:r>
            <a:r>
              <a:rPr lang="en-US" dirty="0" smtClean="0"/>
              <a:t> &amp; Execute nodes share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FILESYSTEM_DOMAIN </a:t>
            </a:r>
            <a:r>
              <a:rPr lang="en-US" dirty="0" smtClean="0"/>
              <a:t>values</a:t>
            </a:r>
          </a:p>
          <a:p>
            <a:pPr lvl="3"/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FILESYSTEM_DOMAIN = domain.name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Or, submit file can always transfer with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hould_transfer_files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yes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If jobs always idle, first thing to check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FILESYSTEM_DOMAIN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0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 Manager</a:t>
            </a:r>
          </a:p>
          <a:p>
            <a:endParaRPr lang="en-US" dirty="0"/>
          </a:p>
          <a:p>
            <a:r>
              <a:rPr lang="en-US" dirty="0" smtClean="0"/>
              <a:t>Execute Machine</a:t>
            </a:r>
          </a:p>
          <a:p>
            <a:endParaRPr lang="en-US" dirty="0"/>
          </a:p>
          <a:p>
            <a:r>
              <a:rPr lang="en-US" dirty="0" smtClean="0"/>
              <a:t>Submit Machine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Separate machines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16794"/>
            <a:ext cx="9144000" cy="31706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 ROLE 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CentralManager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CONDOR_HOST = cm.cs.wisc.edu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ALLOW_WRITE = *.cs.wisc.edu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0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 ROLE : submit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CONDOR_HOST = cm.cs.wisc.edu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ALLOW_WRITE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*.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cs.wisc.edu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UID_DOMAIN = cs.wisc.edu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FILESYSTEM_DOMAIN = cs.wisc.edu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 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9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83" y="1016794"/>
            <a:ext cx="9056317" cy="3170635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 ROLE : Execute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CONDOR_HOST = cm.cs.wisc.edu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ALLOW_WRITE 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*.</a:t>
            </a:r>
            <a:r>
              <a:rPr lang="en-US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cs.wisc.edu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UID_DOMAIN = cs.wisc.edu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FILESYSTEM_DOMAIN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cs.wisc.edu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default is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#FILESYSTEM_DOMAIN=$(FULL_HOSTNAME)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Execute 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3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order matter?</a:t>
            </a:r>
          </a:p>
          <a:p>
            <a:pPr lvl="1"/>
            <a:r>
              <a:rPr lang="en-US" dirty="0" smtClean="0"/>
              <a:t>Somewhat:  start CM first</a:t>
            </a:r>
          </a:p>
          <a:p>
            <a:r>
              <a:rPr lang="en-US" dirty="0" smtClean="0"/>
              <a:t>How to check:</a:t>
            </a:r>
          </a:p>
          <a:p>
            <a:r>
              <a:rPr lang="en-US" dirty="0" smtClean="0"/>
              <a:t>Every Daemon has </a:t>
            </a:r>
            <a:r>
              <a:rPr lang="en-US" dirty="0" err="1" smtClean="0"/>
              <a:t>classad</a:t>
            </a:r>
            <a:r>
              <a:rPr lang="en-US" dirty="0" smtClean="0"/>
              <a:t> in collector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ondor_status</a:t>
            </a:r>
            <a:r>
              <a:rPr lang="en-US" dirty="0" smtClean="0"/>
              <a:t> -schedd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ondor_status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smtClean="0"/>
              <a:t>negotiator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ondor_status</a:t>
            </a:r>
            <a:r>
              <a:rPr lang="en-US" dirty="0" smtClean="0"/>
              <a:t> -any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Start them all 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1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Daemons, or services, determine roles</a:t>
            </a:r>
          </a:p>
          <a:p>
            <a:endParaRPr lang="en-US" dirty="0"/>
          </a:p>
          <a:p>
            <a:r>
              <a:rPr lang="en-US" dirty="0" smtClean="0"/>
              <a:t>Much admin work:</a:t>
            </a:r>
          </a:p>
          <a:p>
            <a:pPr lvl="1"/>
            <a:r>
              <a:rPr lang="en-US" dirty="0" smtClean="0"/>
              <a:t>Deciding what daemons are/are not doing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determined by daemons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8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ondor_status</a:t>
            </a:r>
            <a:r>
              <a:rPr lang="en-US" dirty="0" smtClean="0"/>
              <a:t> -any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0" y="830873"/>
            <a:ext cx="8835476" cy="39476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MyType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Name</a:t>
            </a:r>
          </a:p>
          <a:p>
            <a:pPr marL="0" indent="0">
              <a:buFontTx/>
              <a:buNone/>
            </a:pP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Collector       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None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Pool@cm.cs.wisc.edu</a:t>
            </a:r>
            <a:endParaRPr lang="en-US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Negotiator         None               cm.cs.wisc.edu</a:t>
            </a:r>
          </a:p>
          <a:p>
            <a:pPr marL="0" indent="0">
              <a:buNone/>
            </a:pPr>
            <a:r>
              <a:rPr lang="en-US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DaemonMaster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None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cm.cs.wisc.edu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Scheduler       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None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submit.cs.wisc.edu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DaemonMaster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None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submit.cs.wisc.edu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DaemonMaster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None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wn.cs.wisc.edu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Machine            </a:t>
            </a: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Job 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slot1@wn.cs.wisc.edu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Machine            Job 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slot2@wn.cs.wisc.edu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Machine            Job 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slot3@wn.cs.wisc.edu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Machine            Job                </a:t>
            </a: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slot4@wn.cs.wisc.edu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8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ondor_q</a:t>
            </a:r>
            <a:r>
              <a:rPr lang="en-US" dirty="0" smtClean="0"/>
              <a:t> / </a:t>
            </a:r>
            <a:r>
              <a:rPr lang="en-US" dirty="0" err="1" smtClean="0"/>
              <a:t>condor_status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condor_ping</a:t>
            </a:r>
            <a:r>
              <a:rPr lang="en-US" dirty="0" smtClean="0"/>
              <a:t> ALL –name machine</a:t>
            </a:r>
          </a:p>
          <a:p>
            <a:endParaRPr lang="en-US" dirty="0"/>
          </a:p>
          <a:p>
            <a:r>
              <a:rPr lang="en-US" dirty="0" smtClean="0"/>
              <a:t>Or</a:t>
            </a:r>
          </a:p>
          <a:p>
            <a:r>
              <a:rPr lang="en-US" dirty="0" err="1" smtClean="0"/>
              <a:t>condor_ping</a:t>
            </a:r>
            <a:r>
              <a:rPr lang="en-US" dirty="0" smtClean="0"/>
              <a:t> ALL –</a:t>
            </a:r>
            <a:r>
              <a:rPr lang="en-US" dirty="0" err="1" smtClean="0"/>
              <a:t>addr</a:t>
            </a:r>
            <a:r>
              <a:rPr lang="en-US" dirty="0" smtClean="0"/>
              <a:t> ‘&lt;127.0.0.1:9618&gt;’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the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1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</a:t>
            </a:r>
            <a:r>
              <a:rPr lang="en-US" dirty="0" err="1" smtClean="0"/>
              <a:t>userlog</a:t>
            </a:r>
            <a:r>
              <a:rPr lang="en-US" dirty="0" smtClean="0"/>
              <a:t> – may be preempted often</a:t>
            </a:r>
          </a:p>
          <a:p>
            <a:r>
              <a:rPr lang="en-US" dirty="0"/>
              <a:t>r</a:t>
            </a:r>
            <a:r>
              <a:rPr lang="en-US" dirty="0" smtClean="0"/>
              <a:t>un </a:t>
            </a:r>
            <a:r>
              <a:rPr lang="en-US" dirty="0" err="1" smtClean="0"/>
              <a:t>condor_q</a:t>
            </a:r>
            <a:r>
              <a:rPr lang="en-US" dirty="0" smtClean="0"/>
              <a:t> -better-analyze </a:t>
            </a:r>
            <a:r>
              <a:rPr lang="en-US" dirty="0" err="1" smtClean="0"/>
              <a:t>job_id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a job is always idle?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5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Whew!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0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ondor_status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–direct –schedd –statistics 2</a:t>
            </a:r>
          </a:p>
          <a:p>
            <a:r>
              <a:rPr lang="en-US" dirty="0" smtClean="0"/>
              <a:t>(all kinds of output), mostly aggregated</a:t>
            </a:r>
          </a:p>
          <a:p>
            <a:r>
              <a:rPr lang="en-US" dirty="0" err="1" smtClean="0"/>
              <a:t>NumJobStarts</a:t>
            </a:r>
            <a:r>
              <a:rPr lang="en-US" dirty="0" smtClean="0"/>
              <a:t>, </a:t>
            </a:r>
            <a:r>
              <a:rPr lang="en-US" dirty="0" err="1" smtClean="0"/>
              <a:t>RecentJobStarts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See manual for full details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2D5FC8-1FEF-46F2-B72D-B3E0D441EDCB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8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important statistic</a:t>
            </a:r>
          </a:p>
          <a:p>
            <a:endParaRPr lang="en-US" dirty="0"/>
          </a:p>
          <a:p>
            <a:r>
              <a:rPr lang="en-US" dirty="0" smtClean="0"/>
              <a:t>Measures time not idle</a:t>
            </a:r>
          </a:p>
          <a:p>
            <a:endParaRPr lang="en-US" dirty="0"/>
          </a:p>
          <a:p>
            <a:r>
              <a:rPr lang="en-US" dirty="0" smtClean="0"/>
              <a:t>If over 95%, daemon is probably saturated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DaemonCoreDutyCycle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9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SCHEDD_COLLECT_STATS_BY_Owner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Owner</a:t>
            </a: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anose="02070309020205020404" pitchFamily="49" charset="0"/>
              </a:rPr>
              <a:t>For </a:t>
            </a:r>
            <a:r>
              <a:rPr lang="en-US" sz="2800" b="1" dirty="0" smtClean="0">
                <a:cs typeface="Courier New" panose="02070309020205020404" pitchFamily="49" charset="0"/>
              </a:rPr>
              <a:t>all</a:t>
            </a:r>
            <a:r>
              <a:rPr lang="en-US" sz="2800" dirty="0" smtClean="0">
                <a:cs typeface="Courier New" panose="02070309020205020404" pitchFamily="49" charset="0"/>
              </a:rPr>
              <a:t> owners, collect &amp; publish stats:</a:t>
            </a:r>
          </a:p>
          <a:p>
            <a:pPr marL="0" indent="0">
              <a:buNone/>
            </a:pPr>
            <a:endParaRPr lang="en-US" sz="28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 err="1" smtClean="0">
                <a:cs typeface="Courier New" panose="02070309020205020404" pitchFamily="49" charset="0"/>
              </a:rPr>
              <a:t>gthainJobsStarted</a:t>
            </a:r>
            <a:r>
              <a:rPr lang="en-US" sz="2800" dirty="0" smtClean="0">
                <a:cs typeface="Courier New" panose="02070309020205020404" pitchFamily="49" charset="0"/>
              </a:rPr>
              <a:t> = 7</a:t>
            </a:r>
          </a:p>
          <a:p>
            <a:pPr marL="0" indent="0">
              <a:buNone/>
            </a:pPr>
            <a:r>
              <a:rPr lang="en-US" sz="2800" dirty="0" err="1" smtClean="0">
                <a:cs typeface="Courier New" panose="02070309020205020404" pitchFamily="49" charset="0"/>
              </a:rPr>
              <a:t>tannenbaJobsStarted</a:t>
            </a:r>
            <a:r>
              <a:rPr lang="en-US" sz="2800" dirty="0" smtClean="0">
                <a:cs typeface="Courier New" panose="02070309020205020404" pitchFamily="49" charset="0"/>
              </a:rPr>
              <a:t> = 100</a:t>
            </a:r>
            <a:endParaRPr lang="en-US" sz="28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better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166813"/>
            <a:ext cx="8399462" cy="3170635"/>
          </a:xfrm>
        </p:spPr>
        <p:txBody>
          <a:bodyPr/>
          <a:lstStyle/>
          <a:p>
            <a:r>
              <a:rPr lang="en-US" dirty="0" smtClean="0"/>
              <a:t>HTCondor scales to 100,000s of machines</a:t>
            </a:r>
          </a:p>
          <a:p>
            <a:pPr lvl="1"/>
            <a:r>
              <a:rPr lang="en-US" dirty="0" smtClean="0"/>
              <a:t>With a lot of work</a:t>
            </a:r>
            <a:endParaRPr lang="en-US" dirty="0"/>
          </a:p>
          <a:p>
            <a:pPr lvl="1"/>
            <a:r>
              <a:rPr lang="en-US" dirty="0" smtClean="0"/>
              <a:t>Contact us, see wiki page</a:t>
            </a:r>
          </a:p>
          <a:p>
            <a:pPr lvl="2"/>
            <a:r>
              <a:rPr lang="en-US" dirty="0" smtClean="0"/>
              <a:t>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685800"/>
          </a:xfrm>
        </p:spPr>
        <p:txBody>
          <a:bodyPr/>
          <a:lstStyle/>
          <a:p>
            <a:r>
              <a:rPr lang="en-US" dirty="0" smtClean="0"/>
              <a:t>Speeds, Feeds,</a:t>
            </a:r>
            <a:br>
              <a:rPr lang="en-US" dirty="0" smtClean="0"/>
            </a:br>
            <a:r>
              <a:rPr lang="en-US" dirty="0" smtClean="0"/>
              <a:t>Rules of Thumb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9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63" y="699294"/>
            <a:ext cx="8399462" cy="3170635"/>
          </a:xfrm>
        </p:spPr>
        <p:txBody>
          <a:bodyPr/>
          <a:lstStyle/>
          <a:p>
            <a:r>
              <a:rPr lang="en-US" dirty="0" smtClean="0"/>
              <a:t>Your Mileage may vary:</a:t>
            </a:r>
          </a:p>
          <a:p>
            <a:pPr lvl="1"/>
            <a:r>
              <a:rPr lang="en-US" dirty="0" smtClean="0"/>
              <a:t>Shared File System vs. File Transfer</a:t>
            </a:r>
          </a:p>
          <a:p>
            <a:pPr lvl="1"/>
            <a:r>
              <a:rPr lang="en-US" dirty="0" smtClean="0"/>
              <a:t>WAN vs. LAN</a:t>
            </a:r>
          </a:p>
          <a:p>
            <a:pPr lvl="1"/>
            <a:r>
              <a:rPr lang="en-US" dirty="0" smtClean="0"/>
              <a:t>Strong encryption vs none</a:t>
            </a:r>
          </a:p>
          <a:p>
            <a:r>
              <a:rPr lang="en-US" dirty="0" smtClean="0"/>
              <a:t>A </a:t>
            </a:r>
            <a:r>
              <a:rPr lang="en-US" dirty="0" smtClean="0"/>
              <a:t>single schedd can run at 50 Hz</a:t>
            </a:r>
          </a:p>
          <a:p>
            <a:r>
              <a:rPr lang="en-US" dirty="0" smtClean="0"/>
              <a:t>Schedd needs 500k RAM for running job</a:t>
            </a:r>
          </a:p>
          <a:p>
            <a:pPr lvl="1"/>
            <a:r>
              <a:rPr lang="en-US" dirty="0" smtClean="0"/>
              <a:t>50k per idle jobs</a:t>
            </a:r>
          </a:p>
          <a:p>
            <a:r>
              <a:rPr lang="en-US" dirty="0" smtClean="0"/>
              <a:t>Collector can hold tens of thousands of ads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Heroics: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5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for admins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1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condor machine needs a </a:t>
            </a:r>
            <a:r>
              <a:rPr lang="en-US" dirty="0" smtClean="0"/>
              <a:t>master</a:t>
            </a:r>
            <a:endParaRPr lang="en-US" dirty="0"/>
          </a:p>
          <a:p>
            <a:r>
              <a:rPr lang="en-US" dirty="0" smtClean="0"/>
              <a:t>Like “</a:t>
            </a:r>
            <a:r>
              <a:rPr lang="en-US" strike="sngStrike" dirty="0" err="1" smtClean="0"/>
              <a:t>systemd</a:t>
            </a:r>
            <a:r>
              <a:rPr lang="en-US" dirty="0" smtClean="0"/>
              <a:t>”, or “</a:t>
            </a:r>
            <a:r>
              <a:rPr lang="en-US" dirty="0" err="1" smtClean="0"/>
              <a:t>init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 smtClean="0"/>
              <a:t>Starts daemons, restarts crashed daemons</a:t>
            </a:r>
          </a:p>
          <a:p>
            <a:r>
              <a:rPr lang="en-US" dirty="0" smtClean="0"/>
              <a:t>Tunes machine for </a:t>
            </a:r>
            <a:r>
              <a:rPr lang="en-US" dirty="0" smtClean="0"/>
              <a:t>condor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ondor_on</a:t>
            </a:r>
            <a:r>
              <a:rPr lang="en-US" dirty="0" smtClean="0"/>
              <a:t>/off talk to master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condor_master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3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kinds for submit and execute</a:t>
            </a:r>
          </a:p>
          <a:p>
            <a:r>
              <a:rPr lang="en-US" dirty="0" smtClean="0"/>
              <a:t>-fast:</a:t>
            </a:r>
          </a:p>
          <a:p>
            <a:pPr lvl="1"/>
            <a:r>
              <a:rPr lang="en-US" dirty="0" smtClean="0"/>
              <a:t>Kill all jobs immediate, and exit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gracefull</a:t>
            </a:r>
            <a:endParaRPr lang="en-US" dirty="0" smtClean="0"/>
          </a:p>
          <a:p>
            <a:pPr lvl="1"/>
            <a:r>
              <a:rPr lang="en-US" dirty="0" smtClean="0"/>
              <a:t>Give all jobs 10 minutes to leave, then kill</a:t>
            </a:r>
          </a:p>
          <a:p>
            <a:r>
              <a:rPr lang="en-US" dirty="0" smtClean="0"/>
              <a:t>-peaceful</a:t>
            </a:r>
          </a:p>
          <a:p>
            <a:pPr lvl="1"/>
            <a:r>
              <a:rPr lang="en-US" dirty="0" smtClean="0"/>
              <a:t>Wait forever for all jobs to exit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condor_off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Restarts all daemons on a given machine</a:t>
            </a:r>
          </a:p>
          <a:p>
            <a:endParaRPr lang="en-US" dirty="0"/>
          </a:p>
          <a:p>
            <a:r>
              <a:rPr lang="en-US" dirty="0" smtClean="0"/>
              <a:t>Can be run remotely – if admin </a:t>
            </a:r>
            <a:r>
              <a:rPr lang="en-US" dirty="0" err="1" smtClean="0"/>
              <a:t>priv</a:t>
            </a:r>
            <a:r>
              <a:rPr lang="en-US" dirty="0" smtClean="0"/>
              <a:t> allows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ondor_restart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-collector</a:t>
            </a:r>
          </a:p>
          <a:p>
            <a:r>
              <a:rPr lang="en-US" dirty="0" smtClean="0"/>
              <a:t>-submitter</a:t>
            </a:r>
          </a:p>
          <a:p>
            <a:r>
              <a:rPr lang="en-US" dirty="0" smtClean="0"/>
              <a:t>-negotiator</a:t>
            </a:r>
          </a:p>
          <a:p>
            <a:r>
              <a:rPr lang="en-US" dirty="0" smtClean="0"/>
              <a:t>-schedd</a:t>
            </a:r>
          </a:p>
          <a:p>
            <a:r>
              <a:rPr lang="en-US" dirty="0" smtClean="0"/>
              <a:t>-master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condor_status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Condor_userprio</a:t>
            </a:r>
            <a:r>
              <a:rPr lang="en-US" dirty="0" smtClean="0"/>
              <a:t> –</a:t>
            </a:r>
            <a:r>
              <a:rPr lang="en-US" dirty="0" err="1" smtClean="0"/>
              <a:t>allusers</a:t>
            </a:r>
            <a:endParaRPr lang="en-US" dirty="0" smtClean="0"/>
          </a:p>
          <a:p>
            <a:pPr lvl="1"/>
            <a:r>
              <a:rPr lang="en-US" dirty="0" smtClean="0"/>
              <a:t>Whole talk on this, </a:t>
            </a:r>
            <a:r>
              <a:rPr lang="en-US" dirty="0" smtClean="0"/>
              <a:t> this afternoon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condor_userprio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" y="1016794"/>
            <a:ext cx="8891751" cy="3170635"/>
          </a:xfrm>
        </p:spPr>
        <p:txBody>
          <a:bodyPr/>
          <a:lstStyle/>
          <a:p>
            <a:r>
              <a:rPr lang="en-US" dirty="0" smtClean="0"/>
              <a:t>Remotely pulls a log file from remote machine</a:t>
            </a:r>
          </a:p>
          <a:p>
            <a:endParaRPr lang="en-US" dirty="0"/>
          </a:p>
          <a:p>
            <a:r>
              <a:rPr lang="en-US" dirty="0" err="1"/>
              <a:t>c</a:t>
            </a:r>
            <a:r>
              <a:rPr lang="en-US" dirty="0" err="1" smtClean="0"/>
              <a:t>ondor_fetchlog</a:t>
            </a:r>
            <a:r>
              <a:rPr lang="en-US" dirty="0" smtClean="0"/>
              <a:t> </a:t>
            </a:r>
            <a:r>
              <a:rPr lang="en-US" dirty="0" err="1" smtClean="0"/>
              <a:t>execute_machine</a:t>
            </a:r>
            <a:r>
              <a:rPr lang="en-US" dirty="0" smtClean="0"/>
              <a:t> STARTD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condor_fetchlog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http://htcondorproject.org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More detail </a:t>
            </a:r>
            <a:r>
              <a:rPr lang="en-US" smtClean="0"/>
              <a:t>in following talks…</a:t>
            </a:r>
            <a:endParaRPr lang="en-US" dirty="0"/>
          </a:p>
          <a:p>
            <a:r>
              <a:rPr lang="en-US" dirty="0" err="1"/>
              <a:t>h</a:t>
            </a:r>
            <a:r>
              <a:rPr lang="en-US" dirty="0" err="1" smtClean="0"/>
              <a:t>tcondor</a:t>
            </a:r>
            <a:r>
              <a:rPr lang="en-US" dirty="0" smtClean="0"/>
              <a:t>-users email list</a:t>
            </a:r>
          </a:p>
          <a:p>
            <a:endParaRPr lang="en-US" dirty="0"/>
          </a:p>
          <a:p>
            <a:r>
              <a:rPr lang="en-US" dirty="0" smtClean="0"/>
              <a:t>Talk to us!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-- For more info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D3C1-F3D7-49B2-81A6-ACBCE522995D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3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TCondor-Presentation-Template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3_Condor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dorN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HTCondor-Presentation-Template</Template>
  <TotalTime>36243</TotalTime>
  <Words>2642</Words>
  <Application>Microsoft Office PowerPoint</Application>
  <PresentationFormat>On-screen Show (16:9)</PresentationFormat>
  <Paragraphs>789</Paragraphs>
  <Slides>95</Slides>
  <Notes>14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6" baseType="lpstr">
      <vt:lpstr>HTCondor-Presentation-Template</vt:lpstr>
      <vt:lpstr>HTCondor Administration Basics  Greg Thain  Center for High Throughput Computing</vt:lpstr>
      <vt:lpstr>Overview</vt:lpstr>
      <vt:lpstr>Three roles in a HTCondor pool:</vt:lpstr>
      <vt:lpstr>Machine may have &gt; 1 role</vt:lpstr>
      <vt:lpstr>All roles on one machine: Personal Condor</vt:lpstr>
      <vt:lpstr>A Small Pool</vt:lpstr>
      <vt:lpstr>A Large Pool</vt:lpstr>
      <vt:lpstr>Roles determined by daemons</vt:lpstr>
      <vt:lpstr>The condor_master</vt:lpstr>
      <vt:lpstr>The submit side</vt:lpstr>
      <vt:lpstr>Process View</vt:lpstr>
      <vt:lpstr>In the Beginning…</vt:lpstr>
      <vt:lpstr>From submit to schedd</vt:lpstr>
      <vt:lpstr>Condor_schedd holds all jobs</vt:lpstr>
      <vt:lpstr>Condor_schedd has all jobs</vt:lpstr>
      <vt:lpstr>What if I don’t like those Attributes?</vt:lpstr>
      <vt:lpstr>The Execute Side</vt:lpstr>
      <vt:lpstr>Process View: Execute</vt:lpstr>
      <vt:lpstr>Startd also has a classad</vt:lpstr>
      <vt:lpstr>Condor_status –l machine</vt:lpstr>
      <vt:lpstr>One Startd, Many slots</vt:lpstr>
      <vt:lpstr>3 types of slots</vt:lpstr>
      <vt:lpstr>The “Middle” side</vt:lpstr>
      <vt:lpstr>Process View: Central Manager</vt:lpstr>
      <vt:lpstr>Responsibilities of CM</vt:lpstr>
      <vt:lpstr>Defrag daemon</vt:lpstr>
      <vt:lpstr>On to configuration…</vt:lpstr>
      <vt:lpstr>Configuration File</vt:lpstr>
      <vt:lpstr>Configuration File Syntax</vt:lpstr>
      <vt:lpstr>Metaknobs</vt:lpstr>
      <vt:lpstr>Other Configuration Files</vt:lpstr>
      <vt:lpstr>Configuration File Macros</vt:lpstr>
      <vt:lpstr>Configuration File Macros</vt:lpstr>
      <vt:lpstr>Configuration File Macros</vt:lpstr>
      <vt:lpstr>Config file defaults</vt:lpstr>
      <vt:lpstr>Config file recommendations</vt:lpstr>
      <vt:lpstr>condor_config_val</vt:lpstr>
      <vt:lpstr>Environment overrides</vt:lpstr>
      <vt:lpstr>condor_reconfig</vt:lpstr>
      <vt:lpstr>Got all that?</vt:lpstr>
      <vt:lpstr>Quick Review of Daemons</vt:lpstr>
      <vt:lpstr>Common config parameters</vt:lpstr>
      <vt:lpstr>Condor Log files</vt:lpstr>
      <vt:lpstr>Configuration of Submit side</vt:lpstr>
      <vt:lpstr>More Submit config</vt:lpstr>
      <vt:lpstr>Configuration of startd</vt:lpstr>
      <vt:lpstr>Static slots by default</vt:lpstr>
      <vt:lpstr>How to configure pslots</vt:lpstr>
      <vt:lpstr>pslot slots by default</vt:lpstr>
      <vt:lpstr>Configuration of Central Manager</vt:lpstr>
      <vt:lpstr>Condor Installation Basics</vt:lpstr>
      <vt:lpstr>Let’s Install HTCondor</vt:lpstr>
      <vt:lpstr>http://htcondorproject.org</vt:lpstr>
      <vt:lpstr>Version Number Scheme</vt:lpstr>
      <vt:lpstr>The Guarantee </vt:lpstr>
      <vt:lpstr>Let’s Make a Pool</vt:lpstr>
      <vt:lpstr>Default file locations</vt:lpstr>
      <vt:lpstr>Let’s make a pool!</vt:lpstr>
      <vt:lpstr>Minimum knob settings</vt:lpstr>
      <vt:lpstr>Other interesting knobs</vt:lpstr>
      <vt:lpstr>Minimum knobs for personal Condor</vt:lpstr>
      <vt:lpstr>Does it Work?</vt:lpstr>
      <vt:lpstr>Checking…</vt:lpstr>
      <vt:lpstr>Starting Condor</vt:lpstr>
      <vt:lpstr>PowerPoint Presentation</vt:lpstr>
      <vt:lpstr>Quick test to see it works</vt:lpstr>
      <vt:lpstr>Some Useful Startd Knobs</vt:lpstr>
      <vt:lpstr>Brief Diversion into daemon logs</vt:lpstr>
      <vt:lpstr>Let’s make a “real” pool</vt:lpstr>
      <vt:lpstr>Most Simple Distributed Pool</vt:lpstr>
      <vt:lpstr>What UID should jobs run as?</vt:lpstr>
      <vt:lpstr>UID_DOMAIN SETTINGS</vt:lpstr>
      <vt:lpstr>Slot User</vt:lpstr>
      <vt:lpstr>FILESYSTEM_DOMAIN</vt:lpstr>
      <vt:lpstr>3 Separate machines</vt:lpstr>
      <vt:lpstr>Central Manager</vt:lpstr>
      <vt:lpstr>Submit Machine</vt:lpstr>
      <vt:lpstr>Execute Machine</vt:lpstr>
      <vt:lpstr>Now Start them all up</vt:lpstr>
      <vt:lpstr>condor_status -any</vt:lpstr>
      <vt:lpstr>Debugging the pool</vt:lpstr>
      <vt:lpstr>What if a job is always idle?</vt:lpstr>
      <vt:lpstr>Whew!</vt:lpstr>
      <vt:lpstr>Condor statistics</vt:lpstr>
      <vt:lpstr>DaemonCoreDutyCycle</vt:lpstr>
      <vt:lpstr>Even better</vt:lpstr>
      <vt:lpstr>Speeds, Feeds, Rules of Thumb</vt:lpstr>
      <vt:lpstr>Without Heroics:</vt:lpstr>
      <vt:lpstr>Tools for admins</vt:lpstr>
      <vt:lpstr>condor_off</vt:lpstr>
      <vt:lpstr>condor_restart</vt:lpstr>
      <vt:lpstr>condor_status</vt:lpstr>
      <vt:lpstr>condor_userprio</vt:lpstr>
      <vt:lpstr>condor_fetchlog</vt:lpstr>
      <vt:lpstr>Thank you -- For more info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High Throughput was my cluster?  Greg Thain  Center for High Throughput Computing</dc:title>
  <dc:creator>gthain</dc:creator>
  <cp:lastModifiedBy>gthain</cp:lastModifiedBy>
  <cp:revision>250</cp:revision>
  <dcterms:created xsi:type="dcterms:W3CDTF">2014-04-23T21:43:38Z</dcterms:created>
  <dcterms:modified xsi:type="dcterms:W3CDTF">2019-03-31T01:55:00Z</dcterms:modified>
</cp:coreProperties>
</file>