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9"/>
  </p:notesMasterIdLst>
  <p:sldIdLst>
    <p:sldId id="857" r:id="rId2"/>
    <p:sldId id="1089" r:id="rId3"/>
    <p:sldId id="1075" r:id="rId4"/>
    <p:sldId id="860" r:id="rId5"/>
    <p:sldId id="861" r:id="rId6"/>
    <p:sldId id="859" r:id="rId7"/>
    <p:sldId id="862" r:id="rId8"/>
    <p:sldId id="1090" r:id="rId9"/>
    <p:sldId id="1091" r:id="rId10"/>
    <p:sldId id="863" r:id="rId11"/>
    <p:sldId id="864" r:id="rId12"/>
    <p:sldId id="866" r:id="rId13"/>
    <p:sldId id="872" r:id="rId14"/>
    <p:sldId id="1092" r:id="rId15"/>
    <p:sldId id="964" r:id="rId16"/>
    <p:sldId id="1093" r:id="rId17"/>
    <p:sldId id="867" r:id="rId18"/>
    <p:sldId id="1094" r:id="rId19"/>
    <p:sldId id="877" r:id="rId20"/>
    <p:sldId id="874" r:id="rId21"/>
    <p:sldId id="1095" r:id="rId22"/>
    <p:sldId id="1096" r:id="rId23"/>
    <p:sldId id="868" r:id="rId24"/>
    <p:sldId id="878" r:id="rId25"/>
    <p:sldId id="1087" r:id="rId26"/>
    <p:sldId id="1088" r:id="rId27"/>
    <p:sldId id="107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60036"/>
    <a:srgbClr val="FF99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74883" autoAdjust="0"/>
  </p:normalViewPr>
  <p:slideViewPr>
    <p:cSldViewPr snapToGrid="0">
      <p:cViewPr varScale="1">
        <p:scale>
          <a:sx n="62" d="100"/>
          <a:sy n="62" d="100"/>
        </p:scale>
        <p:origin x="229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21"/>
    </p:cViewPr>
  </p:sorter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2978B1-D068-47E8-9D8F-DDBF907F7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0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4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108C4-B3AE-4A98-9605-C06122D7EA1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Steps</a:t>
            </a:r>
          </a:p>
          <a:p>
            <a:r>
              <a:rPr lang="en-US" altLang="en-US"/>
              <a:t>1. Startd sends collector ClassAd describing itself.  (The Schedd does as well, but it has nothing interesting to say yet.)</a:t>
            </a:r>
          </a:p>
          <a:p>
            <a:r>
              <a:rPr lang="en-US" altLang="en-US"/>
              <a:t>2. The user calls condor_submit to submit a job.  The job is handed off to the schedd and condor_submit returns.</a:t>
            </a:r>
          </a:p>
          <a:p>
            <a:r>
              <a:rPr lang="en-US" altLang="en-US"/>
              <a:t>3. The schedd alerts the collector that it now has a job waiting.</a:t>
            </a:r>
          </a:p>
          <a:p>
            <a:r>
              <a:rPr lang="en-US" altLang="en-US"/>
              <a:t>4. The negotiator asks the collector for a list machines able to run jobs and schedd queues with waiting jobs.</a:t>
            </a:r>
          </a:p>
          <a:p>
            <a:r>
              <a:rPr lang="en-US" altLang="en-US"/>
              <a:t>5. The negotiator contacts the schedd to learn about the waiting job.</a:t>
            </a:r>
          </a:p>
          <a:p>
            <a:r>
              <a:rPr lang="en-US" altLang="en-US"/>
              <a:t>6. The negotiator matches the waiting job with the waiting machine.</a:t>
            </a:r>
          </a:p>
          <a:p>
            <a:r>
              <a:rPr lang="en-US" altLang="en-US"/>
              <a:t>7. The negotiator alerts the schedd and the startd that there is a match.</a:t>
            </a:r>
          </a:p>
          <a:p>
            <a:r>
              <a:rPr lang="en-US" altLang="en-US"/>
              <a:t>8. The schedd contacts the startd to claim the match.</a:t>
            </a:r>
          </a:p>
          <a:p>
            <a:r>
              <a:rPr lang="en-US" altLang="en-US"/>
              <a:t>9. The schedd starts a shadow to monitor the job.</a:t>
            </a:r>
          </a:p>
          <a:p>
            <a:r>
              <a:rPr lang="en-US" altLang="en-US"/>
              <a:t>10. The startd starts a starter to start the job.</a:t>
            </a:r>
          </a:p>
          <a:p>
            <a:r>
              <a:rPr lang="en-US" altLang="en-US"/>
              <a:t>11. The starter and the shadow contact each other.</a:t>
            </a:r>
          </a:p>
          <a:p>
            <a:r>
              <a:rPr lang="en-US" altLang="en-US"/>
              <a:t>11. The starter starts the job.</a:t>
            </a:r>
          </a:p>
          <a:p>
            <a:r>
              <a:rPr lang="en-US" altLang="en-US"/>
              <a:t>12. If the job is using the Condor syscall library (typically through being condor_compiled), it will contact the shadow to access necessary files.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108C4-B3AE-4A98-9605-C06122D7EA1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Steps</a:t>
            </a:r>
          </a:p>
          <a:p>
            <a:r>
              <a:rPr lang="en-US" altLang="en-US"/>
              <a:t>1. Startd sends collector ClassAd describing itself.  (The Schedd does as well, but it has nothing interesting to say yet.)</a:t>
            </a:r>
          </a:p>
          <a:p>
            <a:r>
              <a:rPr lang="en-US" altLang="en-US"/>
              <a:t>2. The user calls condor_submit to submit a job.  The job is handed off to the schedd and condor_submit returns.</a:t>
            </a:r>
          </a:p>
          <a:p>
            <a:r>
              <a:rPr lang="en-US" altLang="en-US"/>
              <a:t>3. The schedd alerts the collector that it now has a job waiting.</a:t>
            </a:r>
          </a:p>
          <a:p>
            <a:r>
              <a:rPr lang="en-US" altLang="en-US"/>
              <a:t>4. The negotiator asks the collector for a list machines able to run jobs and schedd queues with waiting jobs.</a:t>
            </a:r>
          </a:p>
          <a:p>
            <a:r>
              <a:rPr lang="en-US" altLang="en-US"/>
              <a:t>5. The negotiator contacts the schedd to learn about the waiting job.</a:t>
            </a:r>
          </a:p>
          <a:p>
            <a:r>
              <a:rPr lang="en-US" altLang="en-US"/>
              <a:t>6. The negotiator matches the waiting job with the waiting machine.</a:t>
            </a:r>
          </a:p>
          <a:p>
            <a:r>
              <a:rPr lang="en-US" altLang="en-US"/>
              <a:t>7. The negotiator alerts the schedd and the startd that there is a match.</a:t>
            </a:r>
          </a:p>
          <a:p>
            <a:r>
              <a:rPr lang="en-US" altLang="en-US"/>
              <a:t>8. The schedd contacts the startd to claim the match.</a:t>
            </a:r>
          </a:p>
          <a:p>
            <a:r>
              <a:rPr lang="en-US" altLang="en-US"/>
              <a:t>9. The schedd starts a shadow to monitor the job.</a:t>
            </a:r>
          </a:p>
          <a:p>
            <a:r>
              <a:rPr lang="en-US" altLang="en-US"/>
              <a:t>10. The startd starts a starter to start the job.</a:t>
            </a:r>
          </a:p>
          <a:p>
            <a:r>
              <a:rPr lang="en-US" altLang="en-US"/>
              <a:t>11. The starter and the shadow contact each other.</a:t>
            </a:r>
          </a:p>
          <a:p>
            <a:r>
              <a:rPr lang="en-US" altLang="en-US"/>
              <a:t>11. The starter starts the job.</a:t>
            </a:r>
          </a:p>
          <a:p>
            <a:r>
              <a:rPr lang="en-US" altLang="en-US"/>
              <a:t>12. If the job is using the Condor syscall library (typically through being condor_compiled), it will contact the shadow to access necessary files.</a:t>
            </a:r>
          </a:p>
        </p:txBody>
      </p:sp>
    </p:spTree>
    <p:extLst>
      <p:ext uri="{BB962C8B-B14F-4D97-AF65-F5344CB8AC3E}">
        <p14:creationId xmlns:p14="http://schemas.microsoft.com/office/powerpoint/2010/main" val="7405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EE6F5-8B4E-485C-902F-563275D8E9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HTCondor Submit() JDL is able to submit a bag of jobs of a size specified by an </a:t>
            </a:r>
            <a:r>
              <a:rPr lang="en-US" dirty="0" err="1"/>
              <a:t>interger</a:t>
            </a:r>
            <a:r>
              <a:rPr lang="en-US" dirty="0"/>
              <a:t>, or it can submit a job per file, per directory, or per line in a file. But perhaps you want to submit one job per something else? The </a:t>
            </a:r>
            <a:r>
              <a:rPr lang="en-US" i="1" dirty="0" err="1"/>
              <a:t>queue_with_itemdata</a:t>
            </a:r>
            <a:r>
              <a:rPr lang="en-US" i="1" dirty="0"/>
              <a:t>()</a:t>
            </a:r>
            <a:r>
              <a:rPr lang="en-US" dirty="0"/>
              <a:t> method allows you to pass in an arbitrary Python iterator, where each item returned by the iterator should be a dictionary consisting of key/value pairs. Each item returned by the iterator will result in a job submission with that items key/values inserted. In the below example, instead of having HTCondor scan the directory for files, we create a Python iterator that will return a {'Arguments' : filename} item for each file in the current directory, and use this custom iterator to create the jobs.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6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" y="5602288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90" y="5885071"/>
            <a:ext cx="2708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7219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012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A0AA-7FD3-4A82-9345-19D203299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9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45F6-34A2-4511-A3FB-315699BF1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776C-14D7-48C6-B1E3-FF145FC10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C8E0-503E-4745-A517-CFD08AC9D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1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462B-5250-49FE-8A2E-19B006A29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671F83BD-2119-406E-B847-CD3D3B269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1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ACEB-D72B-4C0B-B940-72A92838F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EE97-0F2E-4B87-BB55-F7FDEEB23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7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2EA0-71A3-4F83-BC2C-56E5F38A3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9E37-CFA8-442E-BA24-229311A8B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83C2-34A6-4DA9-845D-D15FEE5C6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9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355725"/>
            <a:ext cx="8399462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25475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F83BD-2119-406E-B847-CD3D3B269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cc-htcondor-python.unl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182" y="828736"/>
            <a:ext cx="9034817" cy="2599261"/>
          </a:xfrm>
        </p:spPr>
        <p:txBody>
          <a:bodyPr/>
          <a:lstStyle/>
          <a:p>
            <a:r>
              <a:rPr lang="en-US" dirty="0"/>
              <a:t>HTCondor Python API Overview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ISGC 2019 Taipei March 2019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838200" y="3544865"/>
            <a:ext cx="7772400" cy="20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2800" kern="0" dirty="0"/>
              <a:t>Todd Tannenbaum</a:t>
            </a:r>
          </a:p>
          <a:p>
            <a:r>
              <a:rPr lang="en-US" sz="2800" kern="0" dirty="0"/>
              <a:t>Center for High Throughput Computing</a:t>
            </a:r>
          </a:p>
          <a:p>
            <a:r>
              <a:rPr lang="en-US" sz="2800" kern="0" dirty="0"/>
              <a:t>Department of Computer Sciences</a:t>
            </a:r>
          </a:p>
          <a:p>
            <a:r>
              <a:rPr lang="en-US" sz="2800" kern="0" dirty="0"/>
              <a:t>University of Wisconsin-Madison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844598"/>
            <a:ext cx="8399462" cy="4227513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Provides the </a:t>
            </a:r>
            <a:r>
              <a:rPr lang="en-US" i="1" dirty="0" err="1"/>
              <a:t>ClassAd</a:t>
            </a:r>
            <a:r>
              <a:rPr lang="en-US" dirty="0"/>
              <a:t> and </a:t>
            </a:r>
            <a:r>
              <a:rPr lang="en-US" i="1" dirty="0" err="1"/>
              <a:t>ExprTree</a:t>
            </a:r>
            <a:r>
              <a:rPr lang="en-US" dirty="0"/>
              <a:t> classes</a:t>
            </a:r>
          </a:p>
          <a:p>
            <a:r>
              <a:rPr lang="en-US" dirty="0"/>
              <a:t>Many HTCondor methods return </a:t>
            </a:r>
            <a:r>
              <a:rPr lang="en-US" dirty="0" err="1"/>
              <a:t>ClassAds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ClassAd</a:t>
            </a:r>
            <a:r>
              <a:rPr lang="en-US" dirty="0"/>
              <a:t> behaves a lot like a python dictionary:  {key : value, key2 : value2, …}</a:t>
            </a:r>
          </a:p>
          <a:p>
            <a:r>
              <a:rPr lang="en-US" dirty="0"/>
              <a:t>Values are of type </a:t>
            </a:r>
            <a:r>
              <a:rPr lang="en-US" dirty="0" err="1"/>
              <a:t>ExprTree</a:t>
            </a:r>
            <a:r>
              <a:rPr lang="en-US" dirty="0"/>
              <a:t> which can be</a:t>
            </a:r>
          </a:p>
          <a:p>
            <a:pPr lvl="1"/>
            <a:r>
              <a:rPr lang="en-US" dirty="0"/>
              <a:t>a simple value (</a:t>
            </a:r>
            <a:r>
              <a:rPr lang="en-US" dirty="0" err="1"/>
              <a:t>int</a:t>
            </a:r>
            <a:r>
              <a:rPr lang="en-US" dirty="0"/>
              <a:t>, real, bool, string)</a:t>
            </a:r>
          </a:p>
          <a:p>
            <a:pPr lvl="1"/>
            <a:r>
              <a:rPr lang="en-US" dirty="0"/>
              <a:t>a special value (Undefined, Error)</a:t>
            </a:r>
          </a:p>
          <a:p>
            <a:pPr lvl="1"/>
            <a:r>
              <a:rPr lang="en-US" dirty="0"/>
              <a:t>an expression which evaluates to one of the above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2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ExprTree</a:t>
            </a:r>
            <a:r>
              <a:rPr lang="en-US" dirty="0"/>
              <a:t> is a </a:t>
            </a:r>
            <a:r>
              <a:rPr lang="en-US" dirty="0" err="1"/>
              <a:t>ClassAd</a:t>
            </a:r>
            <a:r>
              <a:rPr lang="en-US" dirty="0"/>
              <a:t> expression</a:t>
            </a:r>
          </a:p>
          <a:p>
            <a:pPr lvl="1"/>
            <a:r>
              <a:rPr lang="en-US" dirty="0"/>
              <a:t>Literals (</a:t>
            </a:r>
            <a:r>
              <a:rPr lang="en-US" dirty="0" err="1"/>
              <a:t>int</a:t>
            </a:r>
            <a:r>
              <a:rPr lang="en-US" dirty="0"/>
              <a:t>, real, bool, string) are automatically converted to python types</a:t>
            </a:r>
          </a:p>
          <a:p>
            <a:pPr lvl="1"/>
            <a:r>
              <a:rPr lang="en-US" dirty="0"/>
              <a:t>Undefined and Error have no python equivalent</a:t>
            </a:r>
          </a:p>
          <a:p>
            <a:r>
              <a:rPr lang="en-US" dirty="0"/>
              <a:t>Evaluated lazily, only when explicitly asked</a:t>
            </a:r>
          </a:p>
          <a:p>
            <a:r>
              <a:rPr lang="en-US" dirty="0"/>
              <a:t>When </a:t>
            </a:r>
            <a:r>
              <a:rPr lang="en-US" dirty="0" err="1"/>
              <a:t>eval</a:t>
            </a:r>
            <a:r>
              <a:rPr lang="en-US" dirty="0"/>
              <a:t>() method of </a:t>
            </a:r>
            <a:r>
              <a:rPr lang="en-US" dirty="0" err="1"/>
              <a:t>ExprTree</a:t>
            </a:r>
            <a:r>
              <a:rPr lang="en-US" dirty="0"/>
              <a:t> is called</a:t>
            </a:r>
          </a:p>
          <a:p>
            <a:pPr lvl="1"/>
            <a:r>
              <a:rPr lang="en-US" dirty="0"/>
              <a:t>returns a Literal (or Undefined/Error)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ExprTree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classad.ClassAd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('[a=1; b=4; tot=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]')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ad['a']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ad['tot']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ad['tot'].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b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ad.eval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('tot')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in </a:t>
            </a:r>
            <a:r>
              <a:rPr lang="en-US" dirty="0" err="1"/>
              <a:t>ClassAd</a:t>
            </a:r>
            <a:r>
              <a:rPr lang="en-US" dirty="0"/>
              <a:t>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8E4F-6306-4F7A-8038-52BAE96821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7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 err="1"/>
              <a:t>classads</a:t>
            </a:r>
            <a:r>
              <a:rPr lang="en-US" dirty="0"/>
              <a:t> in </a:t>
            </a:r>
            <a:r>
              <a:rPr lang="en-US" dirty="0" err="1"/>
              <a:t>HTCondor</a:t>
            </a:r>
            <a:r>
              <a:rPr lang="en-US" dirty="0"/>
              <a:t> have values that </a:t>
            </a:r>
            <a:r>
              <a:rPr lang="en-US" b="1" dirty="0"/>
              <a:t>can</a:t>
            </a:r>
            <a:r>
              <a:rPr lang="en-US" dirty="0"/>
              <a:t> be expressions but are </a:t>
            </a:r>
            <a:r>
              <a:rPr lang="en-US" b="1" dirty="0"/>
              <a:t>usually</a:t>
            </a:r>
            <a:r>
              <a:rPr lang="en-US" dirty="0"/>
              <a:t> literals</a:t>
            </a:r>
          </a:p>
          <a:p>
            <a:r>
              <a:rPr lang="en-US" dirty="0" err="1"/>
              <a:t>HTCondor</a:t>
            </a:r>
            <a:r>
              <a:rPr lang="en-US" dirty="0"/>
              <a:t> daemons almost always evaluate rather than look-up attributes in </a:t>
            </a:r>
            <a:r>
              <a:rPr lang="en-US" dirty="0" err="1"/>
              <a:t>ClassAds</a:t>
            </a:r>
            <a:endParaRPr lang="en-US" dirty="0"/>
          </a:p>
          <a:p>
            <a:r>
              <a:rPr lang="en-US" dirty="0"/>
              <a:t>You should do the same</a:t>
            </a:r>
          </a:p>
          <a:p>
            <a:pPr lvl="1"/>
            <a:r>
              <a:rPr lang="en-US" dirty="0"/>
              <a:t>Use ad['name'] if you are sure it's a literal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ad.eval</a:t>
            </a:r>
            <a:r>
              <a:rPr lang="en-US" dirty="0"/>
              <a:t>('name') if you don't know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vs Literals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70DA6-4982-41F1-8AB6-AC66A96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0033"/>
            <a:ext cx="9144000" cy="914400"/>
          </a:xfrm>
        </p:spPr>
        <p:txBody>
          <a:bodyPr/>
          <a:lstStyle/>
          <a:p>
            <a:r>
              <a:rPr lang="en-US" dirty="0"/>
              <a:t>HTCondor Package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import </a:t>
            </a:r>
            <a:r>
              <a:rPr lang="en-US" dirty="0" err="1">
                <a:solidFill>
                  <a:schemeClr val="tx1"/>
                </a:solidFill>
              </a:rPr>
              <a:t>htcondor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b="0" i="1" dirty="0">
                <a:solidFill>
                  <a:schemeClr val="tx1"/>
                </a:solidFill>
              </a:rPr>
              <a:t>What classes are in this package?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36D77-30F6-46AC-A4DC-4C9FECA8F3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60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67600" y="6248400"/>
            <a:ext cx="990600" cy="457200"/>
          </a:xfrm>
          <a:prstGeom prst="rect">
            <a:avLst/>
          </a:prstGeom>
        </p:spPr>
        <p:txBody>
          <a:bodyPr/>
          <a:lstStyle/>
          <a:p>
            <a:fld id="{0D4C8821-5231-476F-83A1-81D386CD3D0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55714" name="Rectangle 2"/>
          <p:cNvSpPr>
            <a:spLocks noChangeArrowheads="1"/>
          </p:cNvSpPr>
          <p:nvPr/>
        </p:nvSpPr>
        <p:spPr bwMode="auto">
          <a:xfrm>
            <a:off x="4762500" y="2362200"/>
            <a:ext cx="4013200" cy="32766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altLang="en-US" b="1">
                <a:latin typeface="Comic Sans MS" pitchFamily="66" charset="0"/>
              </a:rPr>
              <a:t>Execute Machine</a:t>
            </a:r>
          </a:p>
        </p:txBody>
      </p:sp>
      <p:sp>
        <p:nvSpPr>
          <p:cNvPr id="755716" name="Rectangle 4"/>
          <p:cNvSpPr>
            <a:spLocks noChangeArrowheads="1"/>
          </p:cNvSpPr>
          <p:nvPr/>
        </p:nvSpPr>
        <p:spPr bwMode="auto">
          <a:xfrm>
            <a:off x="304800" y="2362200"/>
            <a:ext cx="4025900" cy="32766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altLang="en-US" b="1">
                <a:latin typeface="Comic Sans MS" pitchFamily="66" charset="0"/>
              </a:rPr>
              <a:t>Submit Machine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5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/>
              <a:t>Job Startup</a:t>
            </a:r>
          </a:p>
        </p:txBody>
      </p:sp>
      <p:sp>
        <p:nvSpPr>
          <p:cNvPr id="755718" name="Oval 6"/>
          <p:cNvSpPr>
            <a:spLocks noChangeArrowheads="1"/>
          </p:cNvSpPr>
          <p:nvPr/>
        </p:nvSpPr>
        <p:spPr bwMode="auto">
          <a:xfrm>
            <a:off x="469900" y="4508500"/>
            <a:ext cx="1447800" cy="838200"/>
          </a:xfrm>
          <a:prstGeom prst="ellipse">
            <a:avLst/>
          </a:prstGeom>
          <a:solidFill>
            <a:srgbClr val="0FFF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Submit</a:t>
            </a:r>
          </a:p>
        </p:txBody>
      </p:sp>
      <p:sp>
        <p:nvSpPr>
          <p:cNvPr id="755719" name="Oval 7"/>
          <p:cNvSpPr>
            <a:spLocks noChangeArrowheads="1"/>
          </p:cNvSpPr>
          <p:nvPr/>
        </p:nvSpPr>
        <p:spPr bwMode="auto">
          <a:xfrm>
            <a:off x="1460500" y="2933700"/>
            <a:ext cx="1447800" cy="8382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Schedd</a:t>
            </a:r>
          </a:p>
        </p:txBody>
      </p:sp>
      <p:sp>
        <p:nvSpPr>
          <p:cNvPr id="755724" name="Line 12"/>
          <p:cNvSpPr>
            <a:spLocks noChangeShapeType="1"/>
          </p:cNvSpPr>
          <p:nvPr/>
        </p:nvSpPr>
        <p:spPr bwMode="auto">
          <a:xfrm flipV="1">
            <a:off x="1333500" y="3708400"/>
            <a:ext cx="457200" cy="7493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25" name="Line 13"/>
          <p:cNvSpPr>
            <a:spLocks noChangeShapeType="1"/>
          </p:cNvSpPr>
          <p:nvPr/>
        </p:nvSpPr>
        <p:spPr bwMode="auto">
          <a:xfrm flipV="1">
            <a:off x="2933700" y="3352800"/>
            <a:ext cx="3136900" cy="127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23" name="Oval 11"/>
          <p:cNvSpPr>
            <a:spLocks noChangeArrowheads="1"/>
          </p:cNvSpPr>
          <p:nvPr/>
        </p:nvSpPr>
        <p:spPr bwMode="auto">
          <a:xfrm>
            <a:off x="4826000" y="4025900"/>
            <a:ext cx="1447800" cy="8382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Starter</a:t>
            </a: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755726" name="Line 14"/>
          <p:cNvSpPr>
            <a:spLocks noChangeShapeType="1"/>
          </p:cNvSpPr>
          <p:nvPr/>
        </p:nvSpPr>
        <p:spPr bwMode="auto">
          <a:xfrm flipH="1">
            <a:off x="6032500" y="3708400"/>
            <a:ext cx="3556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5743" name="Group 31"/>
          <p:cNvGrpSpPr>
            <a:grpSpLocks/>
          </p:cNvGrpSpPr>
          <p:nvPr/>
        </p:nvGrpSpPr>
        <p:grpSpPr bwMode="auto">
          <a:xfrm>
            <a:off x="6273800" y="4076700"/>
            <a:ext cx="2400300" cy="1473200"/>
            <a:chOff x="3952" y="2568"/>
            <a:chExt cx="1512" cy="928"/>
          </a:xfrm>
          <a:solidFill>
            <a:srgbClr val="00B0F0"/>
          </a:solidFill>
        </p:grpSpPr>
        <p:sp>
          <p:nvSpPr>
            <p:cNvPr id="755715" name="Rectangle 3"/>
            <p:cNvSpPr>
              <a:spLocks noChangeArrowheads="1"/>
            </p:cNvSpPr>
            <p:nvPr/>
          </p:nvSpPr>
          <p:spPr bwMode="auto">
            <a:xfrm>
              <a:off x="4280" y="2568"/>
              <a:ext cx="1184" cy="928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altLang="en-US" sz="2400" b="1">
                  <a:latin typeface="Comic Sans MS" pitchFamily="66" charset="0"/>
                </a:rPr>
                <a:t>Job</a:t>
              </a:r>
            </a:p>
          </p:txBody>
        </p:sp>
        <p:sp>
          <p:nvSpPr>
            <p:cNvPr id="755727" name="Line 15"/>
            <p:cNvSpPr>
              <a:spLocks noChangeShapeType="1"/>
            </p:cNvSpPr>
            <p:nvPr/>
          </p:nvSpPr>
          <p:spPr bwMode="auto">
            <a:xfrm>
              <a:off x="3952" y="2864"/>
              <a:ext cx="328" cy="12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5720" name="Oval 8"/>
          <p:cNvSpPr>
            <a:spLocks noChangeArrowheads="1"/>
          </p:cNvSpPr>
          <p:nvPr/>
        </p:nvSpPr>
        <p:spPr bwMode="auto">
          <a:xfrm>
            <a:off x="2463800" y="4495800"/>
            <a:ext cx="1447800" cy="8636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Shadow</a:t>
            </a:r>
          </a:p>
        </p:txBody>
      </p:sp>
      <p:sp>
        <p:nvSpPr>
          <p:cNvPr id="755728" name="Line 16"/>
          <p:cNvSpPr>
            <a:spLocks noChangeShapeType="1"/>
          </p:cNvSpPr>
          <p:nvPr/>
        </p:nvSpPr>
        <p:spPr bwMode="auto">
          <a:xfrm>
            <a:off x="2451100" y="3746500"/>
            <a:ext cx="33020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30" name="Line 18"/>
          <p:cNvSpPr>
            <a:spLocks noChangeShapeType="1"/>
          </p:cNvSpPr>
          <p:nvPr/>
        </p:nvSpPr>
        <p:spPr bwMode="auto">
          <a:xfrm flipV="1">
            <a:off x="3898900" y="4445000"/>
            <a:ext cx="927100" cy="355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22" name="Oval 10"/>
          <p:cNvSpPr>
            <a:spLocks noChangeArrowheads="1"/>
          </p:cNvSpPr>
          <p:nvPr/>
        </p:nvSpPr>
        <p:spPr bwMode="auto">
          <a:xfrm>
            <a:off x="6070600" y="2933700"/>
            <a:ext cx="1447800" cy="8382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Startd</a:t>
            </a:r>
          </a:p>
        </p:txBody>
      </p:sp>
      <p:sp>
        <p:nvSpPr>
          <p:cNvPr id="755732" name="Rectangle 20"/>
          <p:cNvSpPr>
            <a:spLocks noChangeArrowheads="1"/>
          </p:cNvSpPr>
          <p:nvPr/>
        </p:nvSpPr>
        <p:spPr bwMode="auto">
          <a:xfrm>
            <a:off x="2527300" y="901700"/>
            <a:ext cx="4025900" cy="1346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altLang="en-US" b="1">
                <a:latin typeface="Comic Sans MS" pitchFamily="66" charset="0"/>
              </a:rPr>
              <a:t>Central Manager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55733" name="Oval 21"/>
          <p:cNvSpPr>
            <a:spLocks noChangeArrowheads="1"/>
          </p:cNvSpPr>
          <p:nvPr/>
        </p:nvSpPr>
        <p:spPr bwMode="auto">
          <a:xfrm>
            <a:off x="4940300" y="1333500"/>
            <a:ext cx="1447800" cy="8382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Collector</a:t>
            </a:r>
          </a:p>
        </p:txBody>
      </p:sp>
      <p:sp>
        <p:nvSpPr>
          <p:cNvPr id="755734" name="Oval 22"/>
          <p:cNvSpPr>
            <a:spLocks noChangeArrowheads="1"/>
          </p:cNvSpPr>
          <p:nvPr/>
        </p:nvSpPr>
        <p:spPr bwMode="auto">
          <a:xfrm>
            <a:off x="2616200" y="1333500"/>
            <a:ext cx="1701800" cy="8382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Negotiator</a:t>
            </a:r>
          </a:p>
        </p:txBody>
      </p:sp>
      <p:sp>
        <p:nvSpPr>
          <p:cNvPr id="755736" name="Line 24"/>
          <p:cNvSpPr>
            <a:spLocks noChangeShapeType="1"/>
          </p:cNvSpPr>
          <p:nvPr/>
        </p:nvSpPr>
        <p:spPr bwMode="auto">
          <a:xfrm flipV="1">
            <a:off x="2819400" y="2095500"/>
            <a:ext cx="2387600" cy="10033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37" name="Line 25"/>
          <p:cNvSpPr>
            <a:spLocks noChangeShapeType="1"/>
          </p:cNvSpPr>
          <p:nvPr/>
        </p:nvSpPr>
        <p:spPr bwMode="auto">
          <a:xfrm flipH="1" flipV="1">
            <a:off x="5588000" y="2159000"/>
            <a:ext cx="698500" cy="889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38" name="Line 26"/>
          <p:cNvSpPr>
            <a:spLocks noChangeShapeType="1"/>
          </p:cNvSpPr>
          <p:nvPr/>
        </p:nvSpPr>
        <p:spPr bwMode="auto">
          <a:xfrm flipH="1" flipV="1">
            <a:off x="4330700" y="1778000"/>
            <a:ext cx="584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39" name="Line 27"/>
          <p:cNvSpPr>
            <a:spLocks noChangeShapeType="1"/>
          </p:cNvSpPr>
          <p:nvPr/>
        </p:nvSpPr>
        <p:spPr bwMode="auto">
          <a:xfrm flipH="1">
            <a:off x="2527300" y="2209800"/>
            <a:ext cx="812800" cy="7747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44" name="Line 32"/>
          <p:cNvSpPr>
            <a:spLocks noChangeShapeType="1"/>
          </p:cNvSpPr>
          <p:nvPr/>
        </p:nvSpPr>
        <p:spPr bwMode="auto">
          <a:xfrm>
            <a:off x="3848100" y="2184400"/>
            <a:ext cx="2273300" cy="1016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970639"/>
      </p:ext>
    </p:extLst>
  </p:cSld>
  <p:clrMapOvr>
    <a:masterClrMapping/>
  </p:clrMapOvr>
  <p:transition advTm="135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8" grpId="0" animBg="1" autoUpdateAnimBg="0"/>
      <p:bldP spid="755724" grpId="0" animBg="1"/>
      <p:bldP spid="755725" grpId="0" animBg="1"/>
      <p:bldP spid="755723" grpId="0" animBg="1" autoUpdateAnimBg="0"/>
      <p:bldP spid="755726" grpId="0" animBg="1"/>
      <p:bldP spid="755720" grpId="0" animBg="1" autoUpdateAnimBg="0"/>
      <p:bldP spid="755728" grpId="0" animBg="1"/>
      <p:bldP spid="755730" grpId="0" animBg="1"/>
      <p:bldP spid="755736" grpId="0" animBg="1"/>
      <p:bldP spid="755737" grpId="0" animBg="1"/>
      <p:bldP spid="755738" grpId="0" animBg="1"/>
      <p:bldP spid="755739" grpId="0" animBg="1"/>
      <p:bldP spid="7557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67600" y="6248400"/>
            <a:ext cx="990600" cy="457200"/>
          </a:xfrm>
          <a:prstGeom prst="rect">
            <a:avLst/>
          </a:prstGeom>
        </p:spPr>
        <p:txBody>
          <a:bodyPr/>
          <a:lstStyle/>
          <a:p>
            <a:fld id="{0D4C8821-5231-476F-83A1-81D386CD3D0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55714" name="Rectangle 2"/>
          <p:cNvSpPr>
            <a:spLocks noChangeArrowheads="1"/>
          </p:cNvSpPr>
          <p:nvPr/>
        </p:nvSpPr>
        <p:spPr bwMode="auto">
          <a:xfrm>
            <a:off x="4762500" y="2362200"/>
            <a:ext cx="4013200" cy="32766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altLang="en-US" b="1">
                <a:latin typeface="Comic Sans MS" pitchFamily="66" charset="0"/>
              </a:rPr>
              <a:t>Execute Machine</a:t>
            </a:r>
          </a:p>
        </p:txBody>
      </p:sp>
      <p:sp>
        <p:nvSpPr>
          <p:cNvPr id="755716" name="Rectangle 4"/>
          <p:cNvSpPr>
            <a:spLocks noChangeArrowheads="1"/>
          </p:cNvSpPr>
          <p:nvPr/>
        </p:nvSpPr>
        <p:spPr bwMode="auto">
          <a:xfrm>
            <a:off x="304800" y="2362200"/>
            <a:ext cx="4025900" cy="32766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altLang="en-US" b="1">
                <a:latin typeface="Comic Sans MS" pitchFamily="66" charset="0"/>
              </a:rPr>
              <a:t>Submit Machine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55718" name="Oval 6"/>
          <p:cNvSpPr>
            <a:spLocks noChangeArrowheads="1"/>
          </p:cNvSpPr>
          <p:nvPr/>
        </p:nvSpPr>
        <p:spPr bwMode="auto">
          <a:xfrm>
            <a:off x="469900" y="4508500"/>
            <a:ext cx="1447800" cy="838200"/>
          </a:xfrm>
          <a:prstGeom prst="ellipse">
            <a:avLst/>
          </a:prstGeom>
          <a:solidFill>
            <a:srgbClr val="0FFFC0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Submit</a:t>
            </a:r>
          </a:p>
        </p:txBody>
      </p:sp>
      <p:sp>
        <p:nvSpPr>
          <p:cNvPr id="755719" name="Oval 7"/>
          <p:cNvSpPr>
            <a:spLocks noChangeArrowheads="1"/>
          </p:cNvSpPr>
          <p:nvPr/>
        </p:nvSpPr>
        <p:spPr bwMode="auto">
          <a:xfrm>
            <a:off x="1460500" y="2933700"/>
            <a:ext cx="1447800" cy="8382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Schedd</a:t>
            </a:r>
          </a:p>
        </p:txBody>
      </p:sp>
      <p:sp>
        <p:nvSpPr>
          <p:cNvPr id="755724" name="Line 12"/>
          <p:cNvSpPr>
            <a:spLocks noChangeShapeType="1"/>
          </p:cNvSpPr>
          <p:nvPr/>
        </p:nvSpPr>
        <p:spPr bwMode="auto">
          <a:xfrm flipV="1">
            <a:off x="1333500" y="3708400"/>
            <a:ext cx="457200" cy="7493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23" name="Oval 11"/>
          <p:cNvSpPr>
            <a:spLocks noChangeArrowheads="1"/>
          </p:cNvSpPr>
          <p:nvPr/>
        </p:nvSpPr>
        <p:spPr bwMode="auto">
          <a:xfrm>
            <a:off x="4826000" y="4025900"/>
            <a:ext cx="1447800" cy="8382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Starter</a:t>
            </a: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755726" name="Line 14"/>
          <p:cNvSpPr>
            <a:spLocks noChangeShapeType="1"/>
          </p:cNvSpPr>
          <p:nvPr/>
        </p:nvSpPr>
        <p:spPr bwMode="auto">
          <a:xfrm flipH="1">
            <a:off x="6032500" y="3708400"/>
            <a:ext cx="3556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5743" name="Group 31"/>
          <p:cNvGrpSpPr>
            <a:grpSpLocks/>
          </p:cNvGrpSpPr>
          <p:nvPr/>
        </p:nvGrpSpPr>
        <p:grpSpPr bwMode="auto">
          <a:xfrm>
            <a:off x="6273800" y="4076700"/>
            <a:ext cx="2400300" cy="1473200"/>
            <a:chOff x="3952" y="2568"/>
            <a:chExt cx="1512" cy="928"/>
          </a:xfrm>
          <a:solidFill>
            <a:srgbClr val="00B0F0"/>
          </a:solidFill>
        </p:grpSpPr>
        <p:sp>
          <p:nvSpPr>
            <p:cNvPr id="755715" name="Rectangle 3"/>
            <p:cNvSpPr>
              <a:spLocks noChangeArrowheads="1"/>
            </p:cNvSpPr>
            <p:nvPr/>
          </p:nvSpPr>
          <p:spPr bwMode="auto">
            <a:xfrm>
              <a:off x="4280" y="2568"/>
              <a:ext cx="1184" cy="928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altLang="en-US" sz="2400" b="1">
                  <a:latin typeface="Comic Sans MS" pitchFamily="66" charset="0"/>
                </a:rPr>
                <a:t>Job</a:t>
              </a:r>
            </a:p>
          </p:txBody>
        </p:sp>
        <p:sp>
          <p:nvSpPr>
            <p:cNvPr id="755727" name="Line 15"/>
            <p:cNvSpPr>
              <a:spLocks noChangeShapeType="1"/>
            </p:cNvSpPr>
            <p:nvPr/>
          </p:nvSpPr>
          <p:spPr bwMode="auto">
            <a:xfrm>
              <a:off x="3952" y="2864"/>
              <a:ext cx="328" cy="12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5720" name="Oval 8"/>
          <p:cNvSpPr>
            <a:spLocks noChangeArrowheads="1"/>
          </p:cNvSpPr>
          <p:nvPr/>
        </p:nvSpPr>
        <p:spPr bwMode="auto">
          <a:xfrm>
            <a:off x="2463800" y="4495800"/>
            <a:ext cx="1447800" cy="8636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Shadow</a:t>
            </a:r>
          </a:p>
        </p:txBody>
      </p:sp>
      <p:sp>
        <p:nvSpPr>
          <p:cNvPr id="755728" name="Line 16"/>
          <p:cNvSpPr>
            <a:spLocks noChangeShapeType="1"/>
          </p:cNvSpPr>
          <p:nvPr/>
        </p:nvSpPr>
        <p:spPr bwMode="auto">
          <a:xfrm>
            <a:off x="2451100" y="3746500"/>
            <a:ext cx="33020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22" name="Oval 10"/>
          <p:cNvSpPr>
            <a:spLocks noChangeArrowheads="1"/>
          </p:cNvSpPr>
          <p:nvPr/>
        </p:nvSpPr>
        <p:spPr bwMode="auto">
          <a:xfrm>
            <a:off x="6070600" y="2933700"/>
            <a:ext cx="1447800" cy="8382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Startd</a:t>
            </a:r>
          </a:p>
        </p:txBody>
      </p:sp>
      <p:sp>
        <p:nvSpPr>
          <p:cNvPr id="755732" name="Rectangle 20"/>
          <p:cNvSpPr>
            <a:spLocks noChangeArrowheads="1"/>
          </p:cNvSpPr>
          <p:nvPr/>
        </p:nvSpPr>
        <p:spPr bwMode="auto">
          <a:xfrm>
            <a:off x="2527300" y="901700"/>
            <a:ext cx="4025900" cy="1346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altLang="en-US" b="1">
                <a:latin typeface="Comic Sans MS" pitchFamily="66" charset="0"/>
              </a:rPr>
              <a:t>Central Manager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55733" name="Oval 21"/>
          <p:cNvSpPr>
            <a:spLocks noChangeArrowheads="1"/>
          </p:cNvSpPr>
          <p:nvPr/>
        </p:nvSpPr>
        <p:spPr bwMode="auto">
          <a:xfrm>
            <a:off x="4940300" y="1333500"/>
            <a:ext cx="1447800" cy="8382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Collector</a:t>
            </a:r>
          </a:p>
        </p:txBody>
      </p:sp>
      <p:sp>
        <p:nvSpPr>
          <p:cNvPr id="755734" name="Oval 22"/>
          <p:cNvSpPr>
            <a:spLocks noChangeArrowheads="1"/>
          </p:cNvSpPr>
          <p:nvPr/>
        </p:nvSpPr>
        <p:spPr bwMode="auto">
          <a:xfrm>
            <a:off x="2616200" y="1333500"/>
            <a:ext cx="1701800" cy="838200"/>
          </a:xfrm>
          <a:prstGeom prst="ellipse">
            <a:avLst/>
          </a:prstGeom>
          <a:solidFill>
            <a:srgbClr val="FF9933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Negotiator</a:t>
            </a:r>
          </a:p>
        </p:txBody>
      </p:sp>
      <p:sp>
        <p:nvSpPr>
          <p:cNvPr id="755736" name="Line 24"/>
          <p:cNvSpPr>
            <a:spLocks noChangeShapeType="1"/>
          </p:cNvSpPr>
          <p:nvPr/>
        </p:nvSpPr>
        <p:spPr bwMode="auto">
          <a:xfrm flipV="1">
            <a:off x="2819400" y="2095500"/>
            <a:ext cx="2387600" cy="10033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37" name="Line 25"/>
          <p:cNvSpPr>
            <a:spLocks noChangeShapeType="1"/>
          </p:cNvSpPr>
          <p:nvPr/>
        </p:nvSpPr>
        <p:spPr bwMode="auto">
          <a:xfrm flipH="1" flipV="1">
            <a:off x="5588000" y="2159000"/>
            <a:ext cx="698500" cy="889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A00DB-B1E0-48D9-AE71-0FFD33E29DF4}"/>
              </a:ext>
            </a:extLst>
          </p:cNvPr>
          <p:cNvSpPr/>
          <p:nvPr/>
        </p:nvSpPr>
        <p:spPr bwMode="auto">
          <a:xfrm>
            <a:off x="4749800" y="1013431"/>
            <a:ext cx="2006600" cy="15037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05EA76-ACF2-45BD-9022-5A22B09085A6}"/>
              </a:ext>
            </a:extLst>
          </p:cNvPr>
          <p:cNvSpPr/>
          <p:nvPr/>
        </p:nvSpPr>
        <p:spPr bwMode="auto">
          <a:xfrm>
            <a:off x="1110135" y="2603500"/>
            <a:ext cx="2006600" cy="15037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2851DB-D225-4186-AD67-AB12D6FA04AD}"/>
              </a:ext>
            </a:extLst>
          </p:cNvPr>
          <p:cNvSpPr/>
          <p:nvPr/>
        </p:nvSpPr>
        <p:spPr bwMode="auto">
          <a:xfrm>
            <a:off x="228600" y="4242091"/>
            <a:ext cx="2006600" cy="15037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460262"/>
      </p:ext>
    </p:extLst>
  </p:cSld>
  <p:clrMapOvr>
    <a:masterClrMapping/>
  </p:clrMapOvr>
  <p:transition advTm="13595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743939"/>
            <a:ext cx="8399462" cy="1596880"/>
          </a:xfrm>
        </p:spPr>
        <p:txBody>
          <a:bodyPr/>
          <a:lstStyle/>
          <a:p>
            <a:r>
              <a:rPr lang="en-US" dirty="0" err="1"/>
              <a:t>htcondor.Collector</a:t>
            </a:r>
            <a:r>
              <a:rPr lang="en-US" dirty="0"/>
              <a:t>() common methods:</a:t>
            </a:r>
          </a:p>
          <a:p>
            <a:pPr lvl="2"/>
            <a:r>
              <a:rPr lang="en-US" dirty="0"/>
              <a:t>query(), advertise()</a:t>
            </a:r>
          </a:p>
          <a:p>
            <a:pPr lvl="2"/>
            <a:r>
              <a:rPr lang="en-US" dirty="0" err="1"/>
              <a:t>condor_status</a:t>
            </a:r>
            <a:r>
              <a:rPr lang="en-US" dirty="0"/>
              <a:t>, </a:t>
            </a:r>
            <a:r>
              <a:rPr lang="en-US" dirty="0" err="1"/>
              <a:t>condor_advertise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Bindings for the Collector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 descr="htcondor – HTCondor Reference — HTCondor Python 8.5.8 documentation - Mozilla Firefox">
            <a:extLst>
              <a:ext uri="{FF2B5EF4-FFF2-40B4-BE49-F238E27FC236}">
                <a16:creationId xmlns:a16="http://schemas.microsoft.com/office/drawing/2014/main" id="{976DAC9E-9689-476D-A09A-9C83A4877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7" t="23841" r="21361" b="11619"/>
          <a:stretch/>
        </p:blipFill>
        <p:spPr>
          <a:xfrm>
            <a:off x="1172665" y="2170358"/>
            <a:ext cx="6554363" cy="45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3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htcondor.Schedd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query, </a:t>
            </a:r>
            <a:r>
              <a:rPr lang="en-US" dirty="0" err="1"/>
              <a:t>xquery</a:t>
            </a:r>
            <a:r>
              <a:rPr lang="en-US" dirty="0"/>
              <a:t>, history          : look at jobs</a:t>
            </a:r>
          </a:p>
          <a:p>
            <a:pPr lvl="2"/>
            <a:r>
              <a:rPr lang="en-US" dirty="0"/>
              <a:t>act, edit                                : change jobs</a:t>
            </a:r>
          </a:p>
          <a:p>
            <a:pPr lvl="2"/>
            <a:r>
              <a:rPr lang="en-US" dirty="0"/>
              <a:t>transaction, spool, retrieve  : submit jobs</a:t>
            </a:r>
          </a:p>
          <a:p>
            <a:pPr lvl="2"/>
            <a:r>
              <a:rPr lang="en-US" dirty="0"/>
              <a:t>negotiate, reschedule          : specialized users only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Bindings for the </a:t>
            </a:r>
            <a:r>
              <a:rPr lang="en-US" dirty="0" err="1"/>
              <a:t>Schedd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4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2263" y="1692628"/>
            <a:ext cx="8399462" cy="3556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htcondor.Schedd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# get the local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jobs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schedd.query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=23', ['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JobStatus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'], limit=2)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job in jobs : print job.__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MyType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="Job", 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JobStatus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=5, 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=23, 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ProcId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=0]</a:t>
            </a:r>
            <a:b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MyType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="Job", 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JobStatus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=5, 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=23, 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ProcId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=1]</a:t>
            </a:r>
          </a:p>
          <a:p>
            <a:pPr marL="0" indent="0">
              <a:buNone/>
            </a:pP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ads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schedd.query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(opts=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htcondor.QueryOpts.SummaryOnly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print(ads[0])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AllUsesrIdle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AllUsersHeld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42027"/>
            <a:ext cx="9144000" cy="914400"/>
          </a:xfrm>
        </p:spPr>
        <p:txBody>
          <a:bodyPr/>
          <a:lstStyle/>
          <a:p>
            <a:r>
              <a:rPr lang="en-US" dirty="0"/>
              <a:t> Example: Query jobs from a </a:t>
            </a:r>
            <a:r>
              <a:rPr lang="en-US" dirty="0" err="1"/>
              <a:t>Schedd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8E4F-6306-4F7A-8038-52BAE96821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12308-1BB9-41C0-A3FA-8C0B1A2A94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Bockelman-HTCondorWeek-Python-2018.pdf - Adobe Acrobat Pro DC">
            <a:extLst>
              <a:ext uri="{FF2B5EF4-FFF2-40B4-BE49-F238E27FC236}">
                <a16:creationId xmlns:a16="http://schemas.microsoft.com/office/drawing/2014/main" id="{3E86F774-F3AB-46B7-B1D3-C0E1BEE58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7" t="17880" r="21908" b="6412"/>
          <a:stretch/>
        </p:blipFill>
        <p:spPr>
          <a:xfrm>
            <a:off x="411343" y="90742"/>
            <a:ext cx="8321313" cy="59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8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htcondor.Submit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queue, </a:t>
            </a:r>
            <a:r>
              <a:rPr lang="en-US" dirty="0" err="1"/>
              <a:t>queue_with_itemdata</a:t>
            </a:r>
            <a:endParaRPr lang="en-US" dirty="0"/>
          </a:p>
          <a:p>
            <a:r>
              <a:rPr lang="en-US" dirty="0"/>
              <a:t>Converts an HTCondor submit file into a job </a:t>
            </a:r>
            <a:r>
              <a:rPr lang="en-US" dirty="0" err="1"/>
              <a:t>classads</a:t>
            </a:r>
            <a:endParaRPr lang="en-US" dirty="0"/>
          </a:p>
          <a:p>
            <a:r>
              <a:rPr lang="en-US" dirty="0"/>
              <a:t>Then have the Submit() objects send the ads to the </a:t>
            </a:r>
            <a:r>
              <a:rPr lang="en-US" dirty="0" err="1"/>
              <a:t>schedd</a:t>
            </a:r>
            <a:r>
              <a:rPr lang="en-US" dirty="0"/>
              <a:t> in a transaction</a:t>
            </a:r>
          </a:p>
          <a:p>
            <a:r>
              <a:rPr lang="en-US" dirty="0"/>
              <a:t>Examples…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75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893623-9F50-4B4E-9305-7A7066A7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Submit Class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215C5-C4F2-4132-B79B-C8BBDC815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D0DA03-52BF-4269-8163-D8A45267CC92}"/>
              </a:ext>
            </a:extLst>
          </p:cNvPr>
          <p:cNvSpPr/>
          <p:nvPr/>
        </p:nvSpPr>
        <p:spPr>
          <a:xfrm>
            <a:off x="425790" y="1198428"/>
            <a:ext cx="76781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Example One: submit via JDL string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htcondor.Schedd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htcondor.Submit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('''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Executable = ExampleOne.exe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Hold = True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+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SubmitExample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queue Arguments matching files 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''')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schedd.transaction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as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sub.queue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4898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893623-9F50-4B4E-9305-7A7066A7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Submit Class,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215C5-C4F2-4132-B79B-C8BBDC815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D0DA03-52BF-4269-8163-D8A45267CC92}"/>
              </a:ext>
            </a:extLst>
          </p:cNvPr>
          <p:cNvSpPr/>
          <p:nvPr/>
        </p:nvSpPr>
        <p:spPr>
          <a:xfrm>
            <a:off x="432769" y="982176"/>
            <a:ext cx="83831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Example Two: submit one job per item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from a Python iterator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htcondor.Schedd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sub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htcondor.Submit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sub['Executable']='ExampleThree.exe'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sub['Hold']='True'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sub['+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SubmitExample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']='True’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files=[{'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Arguments':f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for f 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os.listdir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('.') 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os.path.isfile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(f)]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with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schedd.transaction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as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sub.queue_with_itemdata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(txn,1,iter(files))</a:t>
            </a:r>
          </a:p>
        </p:txBody>
      </p:sp>
    </p:spTree>
    <p:extLst>
      <p:ext uri="{BB962C8B-B14F-4D97-AF65-F5344CB8AC3E}">
        <p14:creationId xmlns:p14="http://schemas.microsoft.com/office/powerpoint/2010/main" val="2324835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htcondor.Startd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drainJobs</a:t>
            </a:r>
            <a:r>
              <a:rPr lang="en-US" dirty="0"/>
              <a:t>(), </a:t>
            </a:r>
            <a:r>
              <a:rPr lang="en-US" dirty="0" err="1"/>
              <a:t>cancelDrainJobs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Similar to command-line tool </a:t>
            </a:r>
            <a:r>
              <a:rPr lang="en-US" i="1" dirty="0" err="1"/>
              <a:t>condor_drain</a:t>
            </a:r>
            <a:endParaRPr lang="en-US" i="1" dirty="0"/>
          </a:p>
          <a:p>
            <a:r>
              <a:rPr lang="en-US" dirty="0" err="1"/>
              <a:t>htcondor.Negotiator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setPriority</a:t>
            </a:r>
            <a:r>
              <a:rPr lang="en-US" dirty="0"/>
              <a:t>, </a:t>
            </a:r>
            <a:r>
              <a:rPr lang="en-US" dirty="0" err="1"/>
              <a:t>setFactor</a:t>
            </a:r>
            <a:r>
              <a:rPr lang="en-US" dirty="0"/>
              <a:t>, </a:t>
            </a:r>
            <a:r>
              <a:rPr lang="en-US" dirty="0" err="1"/>
              <a:t>resetUsage</a:t>
            </a:r>
            <a:r>
              <a:rPr lang="en-US" dirty="0"/>
              <a:t>, ...</a:t>
            </a:r>
          </a:p>
          <a:p>
            <a:pPr lvl="1"/>
            <a:r>
              <a:rPr lang="en-US" dirty="0"/>
              <a:t>Similar to command-line tool </a:t>
            </a:r>
            <a:r>
              <a:rPr lang="en-US" i="1" dirty="0" err="1"/>
              <a:t>condor_user_prio</a:t>
            </a:r>
            <a:endParaRPr lang="en-US" i="1" dirty="0"/>
          </a:p>
          <a:p>
            <a:r>
              <a:rPr lang="en-US" dirty="0"/>
              <a:t>Bindings to submit DAGs, read job event logs, 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commonly used bindings…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8E4F-6306-4F7A-8038-52BAE96821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269" y="1074066"/>
            <a:ext cx="8399462" cy="3363340"/>
          </a:xfrm>
        </p:spPr>
        <p:txBody>
          <a:bodyPr/>
          <a:lstStyle/>
          <a:p>
            <a:r>
              <a:rPr lang="en-US" dirty="0" err="1"/>
              <a:t>htcondor.version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get the HTCondor version</a:t>
            </a:r>
          </a:p>
          <a:p>
            <a:pPr lvl="1"/>
            <a:r>
              <a:rPr lang="en-US" dirty="0"/>
              <a:t>similar to </a:t>
            </a:r>
            <a:r>
              <a:rPr lang="en-US" i="1" dirty="0" err="1"/>
              <a:t>condor_version</a:t>
            </a:r>
            <a:r>
              <a:rPr lang="en-US" i="1" dirty="0"/>
              <a:t> </a:t>
            </a:r>
          </a:p>
          <a:p>
            <a:r>
              <a:rPr lang="en-US" dirty="0" err="1"/>
              <a:t>htcondor.param</a:t>
            </a:r>
            <a:r>
              <a:rPr lang="en-US" dirty="0"/>
              <a:t>['knob']</a:t>
            </a:r>
          </a:p>
          <a:p>
            <a:pPr lvl="1"/>
            <a:r>
              <a:rPr lang="en-US" dirty="0"/>
              <a:t>get the expanded value of the config knob</a:t>
            </a:r>
          </a:p>
          <a:p>
            <a:pPr lvl="1"/>
            <a:r>
              <a:rPr lang="en-US" dirty="0"/>
              <a:t>similar to </a:t>
            </a:r>
            <a:r>
              <a:rPr lang="en-US" i="1" dirty="0" err="1"/>
              <a:t>condor_config_val</a:t>
            </a:r>
            <a:endParaRPr lang="en-US" i="1" dirty="0"/>
          </a:p>
          <a:p>
            <a:r>
              <a:rPr lang="en-US" dirty="0" err="1"/>
              <a:t>htcondor.reload_config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reread the HTCondor config files</a:t>
            </a:r>
          </a:p>
          <a:p>
            <a:pPr lvl="1"/>
            <a:r>
              <a:rPr lang="en-US" dirty="0"/>
              <a:t>similar to </a:t>
            </a:r>
            <a:r>
              <a:rPr lang="en-US" i="1" dirty="0" err="1"/>
              <a:t>condor_reconfig</a:t>
            </a:r>
            <a:endParaRPr lang="en-US" i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common,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4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886" y="950876"/>
            <a:ext cx="8399462" cy="4227513"/>
          </a:xfrm>
        </p:spPr>
        <p:txBody>
          <a:bodyPr/>
          <a:lstStyle/>
          <a:p>
            <a:r>
              <a:rPr lang="en-US" sz="2800" dirty="0"/>
              <a:t>HTCondor Bindings (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htcondor</a:t>
            </a:r>
            <a:r>
              <a:rPr lang="en-US" sz="2800" dirty="0"/>
              <a:t>) are steeped in the HTCondor ecosystem</a:t>
            </a:r>
          </a:p>
          <a:p>
            <a:pPr lvl="1"/>
            <a:r>
              <a:rPr lang="en-US" sz="2400" dirty="0"/>
              <a:t>Exposed to concepts like </a:t>
            </a:r>
            <a:r>
              <a:rPr lang="en-US" sz="2400" dirty="0" err="1"/>
              <a:t>Schedds</a:t>
            </a:r>
            <a:r>
              <a:rPr lang="en-US" sz="2400" dirty="0"/>
              <a:t>, Collectors, ClassAds, jobs, transactions to the </a:t>
            </a:r>
            <a:r>
              <a:rPr lang="en-US" sz="2400" dirty="0" err="1"/>
              <a:t>Schedd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800" dirty="0"/>
              <a:t>Working on a new package (e.g.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htcondor_ez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Courier New" panose="02070309020205020404" pitchFamily="49" charset="0"/>
              </a:rPr>
              <a:t>… </a:t>
            </a:r>
            <a:r>
              <a:rPr lang="en-US" sz="2800" dirty="0">
                <a:cs typeface="Courier New" panose="02070309020205020404" pitchFamily="49" charset="0"/>
              </a:rPr>
              <a:t>?  Name suggestions? 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More approachable by Python addicts</a:t>
            </a:r>
          </a:p>
          <a:p>
            <a:pPr lvl="2"/>
            <a:r>
              <a:rPr lang="en-US" sz="2000" dirty="0"/>
              <a:t>No HTCondor concepts to learn, just extensions of natural and familiar Python functionality</a:t>
            </a:r>
          </a:p>
          <a:p>
            <a:pPr lvl="1"/>
            <a:r>
              <a:rPr lang="en-US" sz="2400" dirty="0"/>
              <a:t>Targeting </a:t>
            </a:r>
            <a:r>
              <a:rPr lang="en-US" sz="2400" dirty="0" err="1"/>
              <a:t>iPython</a:t>
            </a:r>
            <a:r>
              <a:rPr lang="en-US" sz="2400" dirty="0"/>
              <a:t> users as well (aka </a:t>
            </a:r>
            <a:r>
              <a:rPr lang="en-US" sz="2400" dirty="0" err="1"/>
              <a:t>Jupyter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Written on top of </a:t>
            </a:r>
            <a:r>
              <a:rPr lang="en-US" sz="2400" dirty="0" err="1"/>
              <a:t>htcondor</a:t>
            </a:r>
            <a:r>
              <a:rPr lang="en-US" sz="2400" dirty="0"/>
              <a:t> bindings</a:t>
            </a:r>
          </a:p>
          <a:p>
            <a:r>
              <a:rPr lang="en-US" sz="2800" dirty="0"/>
              <a:t>Also working on </a:t>
            </a:r>
            <a:r>
              <a:rPr lang="en-US" sz="2800" dirty="0" err="1">
                <a:solidFill>
                  <a:srgbClr val="FF0000"/>
                </a:solidFill>
              </a:rPr>
              <a:t>HTMap</a:t>
            </a:r>
            <a:r>
              <a:rPr lang="en-US" sz="2800" dirty="0">
                <a:solidFill>
                  <a:srgbClr val="FF0000"/>
                </a:solidFill>
              </a:rPr>
              <a:t> package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422"/>
            <a:ext cx="9144000" cy="914400"/>
          </a:xfrm>
        </p:spPr>
        <p:txBody>
          <a:bodyPr/>
          <a:lstStyle/>
          <a:p>
            <a:r>
              <a:rPr lang="en-US" sz="4000" dirty="0"/>
              <a:t>Higher Level Python Abstractions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79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y = f(x)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 descr="Untitled2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19886" r="3284" b="7189"/>
          <a:stretch/>
        </p:blipFill>
        <p:spPr>
          <a:xfrm>
            <a:off x="-3490" y="914399"/>
            <a:ext cx="9147490" cy="4544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7628" y="5497744"/>
            <a:ext cx="498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See https://github.com/htcondor/htmap</a:t>
            </a:r>
          </a:p>
        </p:txBody>
      </p:sp>
    </p:spTree>
    <p:extLst>
      <p:ext uri="{BB962C8B-B14F-4D97-AF65-F5344CB8AC3E}">
        <p14:creationId xmlns:p14="http://schemas.microsoft.com/office/powerpoint/2010/main" val="1775176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0325"/>
            <a:ext cx="9144000" cy="9144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1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449" y="1509713"/>
            <a:ext cx="8399462" cy="4227513"/>
          </a:xfrm>
        </p:spPr>
        <p:txBody>
          <a:bodyPr/>
          <a:lstStyle/>
          <a:p>
            <a:r>
              <a:rPr lang="en-US" sz="2400" dirty="0"/>
              <a:t>HTCondor v8.8 eliminated web-service SOAP API, long live Python!</a:t>
            </a:r>
          </a:p>
          <a:p>
            <a:r>
              <a:rPr lang="en-US" sz="2400" dirty="0"/>
              <a:t>How do I install the Python Bindings?</a:t>
            </a:r>
          </a:p>
          <a:p>
            <a:pPr lvl="1"/>
            <a:r>
              <a:rPr lang="en-US" sz="2000" dirty="0"/>
              <a:t>Linux: RPM/DEBs include bindings for Python 2 or Python 3 depending on the system default Python</a:t>
            </a:r>
          </a:p>
          <a:p>
            <a:pPr lvl="1"/>
            <a:r>
              <a:rPr lang="en-US" sz="2000" dirty="0"/>
              <a:t>MS Windows: MSI installer includes Python 3 bindings</a:t>
            </a:r>
          </a:p>
          <a:p>
            <a:r>
              <a:rPr lang="en-US" sz="2400" dirty="0"/>
              <a:t>Also </a:t>
            </a:r>
            <a:r>
              <a:rPr lang="en-US" sz="2400" dirty="0" err="1">
                <a:solidFill>
                  <a:srgbClr val="FF0000"/>
                </a:solidFill>
              </a:rPr>
              <a:t>Packged</a:t>
            </a:r>
            <a:r>
              <a:rPr lang="en-US" sz="2400" dirty="0">
                <a:solidFill>
                  <a:srgbClr val="FF0000"/>
                </a:solidFill>
              </a:rPr>
              <a:t> into </a:t>
            </a:r>
            <a:r>
              <a:rPr lang="en-US" sz="2400" dirty="0" err="1">
                <a:solidFill>
                  <a:srgbClr val="FF0000"/>
                </a:solidFill>
              </a:rPr>
              <a:t>PyPI</a:t>
            </a:r>
            <a:r>
              <a:rPr lang="en-US" sz="2400" dirty="0">
                <a:solidFill>
                  <a:srgbClr val="FF0000"/>
                </a:solidFill>
              </a:rPr>
              <a:t> repository</a:t>
            </a:r>
            <a:r>
              <a:rPr lang="en-US" sz="2400" dirty="0"/>
              <a:t> (Linux only so far…)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Looking at packaging into Anaconda as well</a:t>
            </a:r>
          </a:p>
          <a:p>
            <a:pPr lvl="1"/>
            <a:r>
              <a:rPr lang="en-US" sz="2000" dirty="0"/>
              <a:t>Both Python 2 and Python 3 available via pip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HTCondor Python Bindings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6" name="Picture 4" descr="Python logo and wordmar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885826"/>
            <a:ext cx="2550763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ClassAds</a:t>
            </a:r>
            <a:endParaRPr lang="en-US" dirty="0"/>
          </a:p>
          <a:p>
            <a:pPr lvl="1"/>
            <a:r>
              <a:rPr lang="en-US" dirty="0"/>
              <a:t>Everything is based on </a:t>
            </a:r>
            <a:r>
              <a:rPr lang="en-US" dirty="0" err="1"/>
              <a:t>ClassAds</a:t>
            </a:r>
            <a:endParaRPr lang="en-US" dirty="0"/>
          </a:p>
          <a:p>
            <a:r>
              <a:rPr lang="en-US" dirty="0" err="1"/>
              <a:t>Pythonic</a:t>
            </a:r>
            <a:endParaRPr lang="en-US" dirty="0"/>
          </a:p>
          <a:p>
            <a:pPr lvl="1"/>
            <a:r>
              <a:rPr lang="en-US" dirty="0"/>
              <a:t>Use iterators, exceptions, guards</a:t>
            </a:r>
          </a:p>
          <a:p>
            <a:pPr lvl="1"/>
            <a:r>
              <a:rPr lang="en-US" dirty="0" err="1"/>
              <a:t>ClassAds</a:t>
            </a:r>
            <a:r>
              <a:rPr lang="en-US" dirty="0"/>
              <a:t> behave as much like a </a:t>
            </a:r>
            <a:r>
              <a:rPr lang="en-US" dirty="0" err="1"/>
              <a:t>dict</a:t>
            </a:r>
            <a:r>
              <a:rPr lang="en-US" dirty="0"/>
              <a:t> as reasonable</a:t>
            </a:r>
          </a:p>
          <a:p>
            <a:r>
              <a:rPr lang="en-US" dirty="0"/>
              <a:t>Native Code</a:t>
            </a:r>
          </a:p>
          <a:p>
            <a:pPr lvl="1"/>
            <a:r>
              <a:rPr lang="en-US" dirty="0"/>
              <a:t>Uses the same library code as the HTCondor command-line 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Philosophy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269" y="1097460"/>
            <a:ext cx="8399462" cy="4227513"/>
          </a:xfrm>
        </p:spPr>
        <p:txBody>
          <a:bodyPr/>
          <a:lstStyle/>
          <a:p>
            <a:r>
              <a:rPr lang="en-US" dirty="0"/>
              <a:t>Complete</a:t>
            </a:r>
          </a:p>
          <a:p>
            <a:pPr lvl="1"/>
            <a:r>
              <a:rPr lang="en-US" dirty="0"/>
              <a:t>If you can do it with the command line tools, you should be able to do it with python</a:t>
            </a:r>
          </a:p>
          <a:p>
            <a:r>
              <a:rPr lang="en-US" dirty="0"/>
              <a:t>Backward Compatible</a:t>
            </a:r>
          </a:p>
          <a:p>
            <a:pPr lvl="1"/>
            <a:r>
              <a:rPr lang="en-US" dirty="0"/>
              <a:t>APIs will stay stable as long as possible</a:t>
            </a:r>
          </a:p>
          <a:p>
            <a:pPr lvl="1"/>
            <a:r>
              <a:rPr lang="en-US" dirty="0"/>
              <a:t>Bad or broken APIs will be superseded, not removed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queue_with_itemdata</a:t>
            </a:r>
            <a:r>
              <a:rPr lang="en-US" dirty="0"/>
              <a:t> supersedes </a:t>
            </a:r>
            <a:r>
              <a:rPr lang="en-US" dirty="0" err="1"/>
              <a:t>submitMany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use Python </a:t>
            </a:r>
            <a:r>
              <a:rPr lang="en-US" dirty="0" err="1"/>
              <a:t>DeprecationWarning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026" y="921637"/>
            <a:ext cx="7145355" cy="5376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https://htcondor-python.readthedocs.io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docs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626376"/>
            <a:ext cx="7315200" cy="38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https://hcc-htcondor-python.unl.edu/</a:t>
            </a:r>
            <a:endParaRPr lang="en-US" dirty="0"/>
          </a:p>
          <a:p>
            <a:pPr lvl="1"/>
            <a:r>
              <a:rPr lang="en-US" dirty="0"/>
              <a:t>Login in to JupyterHub with a university credential</a:t>
            </a:r>
          </a:p>
          <a:p>
            <a:pPr lvl="1"/>
            <a:r>
              <a:rPr lang="en-US" dirty="0"/>
              <a:t>Spawns a docker instance with a private HTCondor</a:t>
            </a:r>
          </a:p>
          <a:p>
            <a:r>
              <a:rPr lang="en-US" dirty="0"/>
              <a:t>Will soon put these tutorials into Docker Hub as well so you can run them locally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Jupyter 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CFDE5-009C-4169-B24C-0495C5C02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Python Bindings packages</a:t>
            </a:r>
          </a:p>
          <a:p>
            <a:pPr lvl="1"/>
            <a:r>
              <a:rPr lang="en-US" dirty="0"/>
              <a:t>import </a:t>
            </a:r>
            <a:r>
              <a:rPr lang="en-US" dirty="0" err="1"/>
              <a:t>classad</a:t>
            </a:r>
            <a:endParaRPr lang="en-US" dirty="0"/>
          </a:p>
          <a:p>
            <a:pPr lvl="1"/>
            <a:r>
              <a:rPr lang="en-US" dirty="0"/>
              <a:t>import </a:t>
            </a:r>
            <a:r>
              <a:rPr lang="en-US" dirty="0" err="1"/>
              <a:t>htcondor</a:t>
            </a:r>
            <a:endParaRPr lang="en-US" dirty="0"/>
          </a:p>
          <a:p>
            <a:r>
              <a:rPr lang="en-US" dirty="0"/>
              <a:t>Additional higher-level packages built on-top of the bindings</a:t>
            </a:r>
          </a:p>
          <a:p>
            <a:pPr lvl="1"/>
            <a:r>
              <a:rPr lang="en-US" dirty="0"/>
              <a:t>import chip</a:t>
            </a:r>
          </a:p>
          <a:p>
            <a:pPr lvl="1"/>
            <a:r>
              <a:rPr lang="en-US" dirty="0"/>
              <a:t>import </a:t>
            </a:r>
            <a:r>
              <a:rPr lang="en-US" dirty="0" err="1"/>
              <a:t>htmap</a:t>
            </a:r>
            <a:endParaRPr lang="en-US" dirty="0"/>
          </a:p>
          <a:p>
            <a:pPr lvl="1"/>
            <a:r>
              <a:rPr lang="en-US" dirty="0"/>
              <a:t>More to come…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7BF73A-1D69-49E4-8C9A-AEBA369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A3AE-151B-4B77-8ACB-4A7D25021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9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70DA6-4982-41F1-8AB6-AC66A96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7661"/>
            <a:ext cx="9144000" cy="914400"/>
          </a:xfrm>
        </p:spPr>
        <p:txBody>
          <a:bodyPr/>
          <a:lstStyle/>
          <a:p>
            <a:r>
              <a:rPr lang="en-US" dirty="0" err="1"/>
              <a:t>ClassAd</a:t>
            </a:r>
            <a:r>
              <a:rPr lang="en-US" dirty="0"/>
              <a:t> Package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import </a:t>
            </a:r>
            <a:r>
              <a:rPr lang="en-US" dirty="0" err="1">
                <a:solidFill>
                  <a:schemeClr val="tx1"/>
                </a:solidFill>
              </a:rPr>
              <a:t>classad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36D77-30F6-46AC-A4DC-4C9FECA8F3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50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9.|2.3|3.9|6.9|0.2|0.7|12.9|12.9|8.2|12.7|1.|7.2|0.8|4.8|9.2|13.3|9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9.|2.3|3.9|6.9|0.2|0.7|12.9|12.9|8.2|12.7|1.|7.2|0.8|4.8|9.2|13.3|9."/>
</p:tagLst>
</file>

<file path=ppt/theme/theme1.xml><?xml version="1.0" encoding="utf-8"?>
<a:theme xmlns:a="http://schemas.openxmlformats.org/drawingml/2006/main" name="tannenba_whatsnew_cw2013_v3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tannenba_whatsnew_cw2013_v3</Template>
  <TotalTime>15065</TotalTime>
  <Words>1698</Words>
  <Application>Microsoft Office PowerPoint</Application>
  <PresentationFormat>On-screen Show (4:3)</PresentationFormat>
  <Paragraphs>246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Comic Sans MS</vt:lpstr>
      <vt:lpstr>Courier New</vt:lpstr>
      <vt:lpstr>Marlett</vt:lpstr>
      <vt:lpstr>Times New Roman</vt:lpstr>
      <vt:lpstr>tannenba_whatsnew_cw2013_v3</vt:lpstr>
      <vt:lpstr>HTCondor Python API Overview  ISGC 2019 Taipei March 2019</vt:lpstr>
      <vt:lpstr>PowerPoint Presentation</vt:lpstr>
      <vt:lpstr>HTCondor Python Bindings API</vt:lpstr>
      <vt:lpstr>Design Philosophy</vt:lpstr>
      <vt:lpstr>Our Goal</vt:lpstr>
      <vt:lpstr>Read the docs</vt:lpstr>
      <vt:lpstr>Jupyter Tutorials</vt:lpstr>
      <vt:lpstr>Python Packages</vt:lpstr>
      <vt:lpstr>ClassAd Package  import classad</vt:lpstr>
      <vt:lpstr>ClassAds</vt:lpstr>
      <vt:lpstr>ExprTree</vt:lpstr>
      <vt:lpstr>Evaluate in ClassAd context</vt:lpstr>
      <vt:lpstr>Expressions vs Literals</vt:lpstr>
      <vt:lpstr>HTCondor Package  import htcondor  What classes are in this package?</vt:lpstr>
      <vt:lpstr>Job Startup</vt:lpstr>
      <vt:lpstr>PowerPoint Presentation</vt:lpstr>
      <vt:lpstr>Bindings for the Collector</vt:lpstr>
      <vt:lpstr>Bindings for the Schedd</vt:lpstr>
      <vt:lpstr> Example: Query jobs from a Schedd</vt:lpstr>
      <vt:lpstr>Submit object</vt:lpstr>
      <vt:lpstr>Using the Submit Class </vt:lpstr>
      <vt:lpstr>Using the Submit Class, cont</vt:lpstr>
      <vt:lpstr>Less commonly used bindings…</vt:lpstr>
      <vt:lpstr>Less common, cont.</vt:lpstr>
      <vt:lpstr>Higher Level Python Abstractions</vt:lpstr>
      <vt:lpstr>Example: y = f(x)</vt:lpstr>
      <vt:lpstr>Thank you!</vt:lpstr>
    </vt:vector>
  </TitlesOfParts>
  <Company>UW-Madison CHTC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HTCondor? What’s coming?  HTCondor Week 2014</dc:title>
  <dc:creator>Todd Tannenbaum</dc:creator>
  <cp:lastModifiedBy>tannenba</cp:lastModifiedBy>
  <cp:revision>434</cp:revision>
  <dcterms:created xsi:type="dcterms:W3CDTF">2014-04-27T20:13:55Z</dcterms:created>
  <dcterms:modified xsi:type="dcterms:W3CDTF">2019-03-31T08:18:34Z</dcterms:modified>
</cp:coreProperties>
</file>