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33"/>
  </p:notesMasterIdLst>
  <p:sldIdLst>
    <p:sldId id="857" r:id="rId2"/>
    <p:sldId id="858" r:id="rId3"/>
    <p:sldId id="859" r:id="rId4"/>
    <p:sldId id="873" r:id="rId5"/>
    <p:sldId id="864" r:id="rId6"/>
    <p:sldId id="928" r:id="rId7"/>
    <p:sldId id="866" r:id="rId8"/>
    <p:sldId id="868" r:id="rId9"/>
    <p:sldId id="867" r:id="rId10"/>
    <p:sldId id="870" r:id="rId11"/>
    <p:sldId id="869" r:id="rId12"/>
    <p:sldId id="880" r:id="rId13"/>
    <p:sldId id="874" r:id="rId14"/>
    <p:sldId id="875" r:id="rId15"/>
    <p:sldId id="881" r:id="rId16"/>
    <p:sldId id="930" r:id="rId17"/>
    <p:sldId id="887" r:id="rId18"/>
    <p:sldId id="888" r:id="rId19"/>
    <p:sldId id="908" r:id="rId20"/>
    <p:sldId id="909" r:id="rId21"/>
    <p:sldId id="923" r:id="rId22"/>
    <p:sldId id="911" r:id="rId23"/>
    <p:sldId id="912" r:id="rId24"/>
    <p:sldId id="914" r:id="rId25"/>
    <p:sldId id="917" r:id="rId26"/>
    <p:sldId id="920" r:id="rId27"/>
    <p:sldId id="924" r:id="rId28"/>
    <p:sldId id="926" r:id="rId29"/>
    <p:sldId id="927" r:id="rId30"/>
    <p:sldId id="925" r:id="rId31"/>
    <p:sldId id="921" r:id="rId32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00"/>
    <a:srgbClr val="C60036"/>
    <a:srgbClr val="FF99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8" d="100"/>
          <a:sy n="68" d="100"/>
        </p:scale>
        <p:origin x="-888" y="-21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360A61E-DA0D-4A7C-9E1C-FE0CB3324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9984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60A61E-DA0D-4A7C-9E1C-FE0CB332404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664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Actually</a:t>
            </a:r>
            <a:r>
              <a:rPr lang="en-US" baseline="0" dirty="0" smtClean="0"/>
              <a:t> impossible to do with pure POSIX.  Especially because a job is a bunch of processes.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60A61E-DA0D-4A7C-9E1C-FE0CB332404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796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CHTC_logo_color_ver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514" y="436960"/>
            <a:ext cx="2211387" cy="941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 descr="C:\Users\vmuser\Desktop\HTCondor_red_blk_nota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226" y="1494235"/>
            <a:ext cx="2708275" cy="479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64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33258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48093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A83E3-A903-4D3C-8031-F54CE1EAD3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441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3771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3771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E2674-2FB7-4061-88AD-5DC6F043A4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879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FA4CD-F833-436F-B3D1-2B915BC8BE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340681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E775D-035E-442A-9401-A0AA8947A4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264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25178"/>
            <a:ext cx="3810000" cy="280392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25178"/>
            <a:ext cx="3810000" cy="280392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467600" y="4686300"/>
            <a:ext cx="990600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2F03C-ACB4-4AB7-B076-64F7B8708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916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E4F90-1378-4AEB-99C4-B7E225CA6A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219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DF99F-6779-4B51-8095-7CDB9E0D61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017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52DC8-8DF6-4040-89BB-35E43C8D25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930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36C57-EA7A-416D-A67E-A42A873269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41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FB9FE-F99D-40C4-9E6D-151CDBE6AF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88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2263" y="1016794"/>
            <a:ext cx="8399462" cy="3170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028" name="Picture 1" descr="CHTC_logo_color_horiz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06541"/>
            <a:ext cx="2762250" cy="436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Connector 3"/>
          <p:cNvCxnSpPr/>
          <p:nvPr/>
        </p:nvCxnSpPr>
        <p:spPr bwMode="auto">
          <a:xfrm>
            <a:off x="0" y="4691063"/>
            <a:ext cx="91440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05200" y="4869657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FB9119C-79FF-4579-91F0-9B0BA1766C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8" descr="C:\Users\vmuser\Desktop\HTCondor_red_blk_notag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5726" y="4636294"/>
            <a:ext cx="2708275" cy="479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29" r:id="rId2"/>
    <p:sldLayoutId id="2147483730" r:id="rId3"/>
    <p:sldLayoutId id="2147483739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C60036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C60036"/>
          </a:solidFill>
          <a:latin typeface="Arial" charset="0"/>
          <a:ea typeface="MS PGothic" pitchFamily="34" charset="-128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C60036"/>
          </a:solidFill>
          <a:latin typeface="Arial" charset="0"/>
          <a:ea typeface="MS PGothic" pitchFamily="34" charset="-128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C60036"/>
          </a:solidFill>
          <a:latin typeface="Arial" charset="0"/>
          <a:ea typeface="MS PGothic" pitchFamily="34" charset="-128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C60036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CC"/>
          </a:solidFill>
          <a:latin typeface="Comic Sans MS" charset="0"/>
          <a:ea typeface="ＭＳ Ｐゴシック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CC"/>
          </a:solidFill>
          <a:latin typeface="Comic Sans MS" charset="0"/>
          <a:ea typeface="ＭＳ Ｐゴシック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CC"/>
          </a:solidFill>
          <a:latin typeface="Comic Sans MS" charset="0"/>
          <a:ea typeface="ＭＳ Ｐゴシック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CC"/>
          </a:solidFill>
          <a:latin typeface="Comic Sans MS" charset="0"/>
          <a:ea typeface="ＭＳ Ｐゴシック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808000"/>
        </a:buClr>
        <a:buSzPct val="120000"/>
        <a:buChar char="›"/>
        <a:defRPr sz="3200">
          <a:solidFill>
            <a:schemeClr val="tx1"/>
          </a:solidFill>
          <a:latin typeface="+mn-lt"/>
          <a:ea typeface="MS PGothic" pitchFamily="34" charset="-128"/>
          <a:cs typeface="MS PGothic" pitchFamily="34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90000"/>
        <a:buFont typeface="Marlett" pitchFamily="2" charset="2"/>
        <a:buChar char="h"/>
        <a:defRPr sz="2800">
          <a:solidFill>
            <a:schemeClr val="tx1"/>
          </a:solidFill>
          <a:latin typeface="+mn-lt"/>
          <a:ea typeface="MS PGothic" pitchFamily="34" charset="-128"/>
          <a:cs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7665" y="2152357"/>
            <a:ext cx="7772400" cy="1411022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Containers and HTCondor</a:t>
            </a:r>
            <a:br>
              <a:rPr lang="en-US" dirty="0" smtClean="0">
                <a:ea typeface="+mj-ea"/>
                <a:cs typeface="+mj-cs"/>
              </a:rPr>
            </a:br>
            <a:endParaRPr lang="en-US" dirty="0" smtClean="0"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6349" y="3563379"/>
            <a:ext cx="566304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Center for High Throughput Computing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MOUNT_UNDER_SCRATCH=/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tmp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cs typeface="Courier New" pitchFamily="49" charset="0"/>
              </a:rPr>
              <a:t>Each job sees private /</a:t>
            </a:r>
            <a:r>
              <a:rPr lang="en-US" dirty="0" err="1" smtClean="0">
                <a:cs typeface="Courier New" pitchFamily="49" charset="0"/>
              </a:rPr>
              <a:t>tmp</a:t>
            </a:r>
            <a:r>
              <a:rPr lang="en-US" dirty="0" smtClean="0">
                <a:cs typeface="Courier New" pitchFamily="49" charset="0"/>
              </a:rPr>
              <a:t>, /</a:t>
            </a:r>
            <a:r>
              <a:rPr lang="en-US" dirty="0" err="1" smtClean="0">
                <a:cs typeface="Courier New" pitchFamily="49" charset="0"/>
              </a:rPr>
              <a:t>var</a:t>
            </a:r>
            <a:r>
              <a:rPr lang="en-US" dirty="0" smtClean="0">
                <a:cs typeface="Courier New" pitchFamily="49" charset="0"/>
              </a:rPr>
              <a:t>/</a:t>
            </a:r>
            <a:r>
              <a:rPr lang="en-US" dirty="0" err="1" smtClean="0">
                <a:cs typeface="Courier New" pitchFamily="49" charset="0"/>
              </a:rPr>
              <a:t>tmp</a:t>
            </a:r>
            <a:endParaRPr lang="en-US" dirty="0" smtClean="0"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cs typeface="Courier New" pitchFamily="49" charset="0"/>
              </a:rPr>
              <a:t>Downsides:</a:t>
            </a:r>
          </a:p>
          <a:p>
            <a:pPr marL="0" indent="0">
              <a:buNone/>
            </a:pPr>
            <a:r>
              <a:rPr lang="en-US" dirty="0">
                <a:cs typeface="Courier New" pitchFamily="49" charset="0"/>
              </a:rPr>
              <a:t>	</a:t>
            </a:r>
            <a:r>
              <a:rPr lang="en-US" dirty="0" smtClean="0">
                <a:cs typeface="Courier New" pitchFamily="49" charset="0"/>
              </a:rPr>
              <a:t>No sharing of files in /</a:t>
            </a:r>
            <a:r>
              <a:rPr lang="en-US" dirty="0" err="1" smtClean="0">
                <a:cs typeface="Courier New" pitchFamily="49" charset="0"/>
              </a:rPr>
              <a:t>tmp</a:t>
            </a:r>
            <a:endParaRPr lang="en-US" dirty="0" smtClean="0">
              <a:cs typeface="Courier New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MOUNT_UNDER_SCRATCH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FA4CD-F833-436F-B3D1-2B915BC8BEA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3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basic kernel abstractions: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  1) nested groups of processes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  2) “controllers” which limit resources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87036"/>
            <a:ext cx="9144000" cy="685800"/>
          </a:xfrm>
        </p:spPr>
        <p:txBody>
          <a:bodyPr/>
          <a:lstStyle/>
          <a:p>
            <a:r>
              <a:rPr lang="en-US" dirty="0" smtClean="0"/>
              <a:t>Control Groups</a:t>
            </a:r>
            <a:br>
              <a:rPr lang="en-US" dirty="0" smtClean="0"/>
            </a:br>
            <a:r>
              <a:rPr lang="en-US" dirty="0" smtClean="0"/>
              <a:t>aka “</a:t>
            </a:r>
            <a:r>
              <a:rPr lang="en-US" dirty="0" err="1" smtClean="0"/>
              <a:t>cgroups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FA4CD-F833-436F-B3D1-2B915BC8BEA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6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filesystemMounted</a:t>
            </a:r>
            <a:r>
              <a:rPr lang="en-US" dirty="0" smtClean="0"/>
              <a:t> on /sys/fs/</a:t>
            </a:r>
            <a:r>
              <a:rPr lang="en-US" dirty="0" err="1" smtClean="0"/>
              <a:t>cgroup</a:t>
            </a:r>
            <a:r>
              <a:rPr lang="en-US" dirty="0" smtClean="0"/>
              <a:t>, </a:t>
            </a:r>
          </a:p>
          <a:p>
            <a:pPr lvl="1"/>
            <a:r>
              <a:rPr lang="en-US" dirty="0" smtClean="0"/>
              <a:t>Groups are </a:t>
            </a:r>
            <a:r>
              <a:rPr lang="en-US" i="1" dirty="0" smtClean="0"/>
              <a:t>per controller</a:t>
            </a:r>
            <a:endParaRPr lang="en-US" dirty="0" smtClean="0"/>
          </a:p>
          <a:p>
            <a:pPr lvl="2"/>
            <a:r>
              <a:rPr lang="en-US" dirty="0" smtClean="0"/>
              <a:t>E.g. /sys/fs/</a:t>
            </a:r>
            <a:r>
              <a:rPr lang="en-US" dirty="0" err="1" smtClean="0"/>
              <a:t>cgroup</a:t>
            </a:r>
            <a:r>
              <a:rPr lang="en-US" dirty="0" smtClean="0"/>
              <a:t>/memory/</a:t>
            </a:r>
            <a:r>
              <a:rPr lang="en-US" dirty="0" err="1" smtClean="0"/>
              <a:t>my_group</a:t>
            </a:r>
            <a:endParaRPr lang="en-US" dirty="0"/>
          </a:p>
          <a:p>
            <a:pPr lvl="2"/>
            <a:r>
              <a:rPr lang="en-US" dirty="0" smtClean="0"/>
              <a:t>       /sys/fs/</a:t>
            </a:r>
            <a:r>
              <a:rPr lang="en-US" dirty="0" err="1" smtClean="0"/>
              <a:t>cgroup</a:t>
            </a:r>
            <a:r>
              <a:rPr lang="en-US" dirty="0" smtClean="0"/>
              <a:t>/</a:t>
            </a:r>
            <a:r>
              <a:rPr lang="en-US" dirty="0" err="1" smtClean="0"/>
              <a:t>cpu</a:t>
            </a:r>
            <a:r>
              <a:rPr lang="en-US" dirty="0" smtClean="0"/>
              <a:t>/</a:t>
            </a:r>
            <a:r>
              <a:rPr lang="en-US" dirty="0" err="1" smtClean="0"/>
              <a:t>my_group</a:t>
            </a:r>
            <a:endParaRPr lang="en-US" dirty="0" smtClean="0"/>
          </a:p>
          <a:p>
            <a:pPr lvl="1"/>
            <a:r>
              <a:rPr lang="en-US" dirty="0" smtClean="0"/>
              <a:t>Condor default is</a:t>
            </a:r>
          </a:p>
          <a:p>
            <a:pPr lvl="2"/>
            <a:r>
              <a:rPr lang="en-US" dirty="0" smtClean="0"/>
              <a:t>/sys/fs/</a:t>
            </a:r>
            <a:r>
              <a:rPr lang="en-US" dirty="0" err="1" smtClean="0"/>
              <a:t>cgroup</a:t>
            </a:r>
            <a:r>
              <a:rPr lang="en-US" dirty="0" smtClean="0"/>
              <a:t>/&lt;controller&gt;/</a:t>
            </a:r>
            <a:r>
              <a:rPr lang="en-US" dirty="0" err="1" smtClean="0"/>
              <a:t>htcondor</a:t>
            </a:r>
            <a:endParaRPr lang="en-US" dirty="0" smtClean="0"/>
          </a:p>
          <a:p>
            <a:pPr lvl="1"/>
            <a:r>
              <a:rPr lang="en-US" dirty="0" smtClean="0"/>
              <a:t>Compare with </a:t>
            </a:r>
            <a:r>
              <a:rPr lang="en-US" dirty="0" err="1" smtClean="0"/>
              <a:t>systemd’s</a:t>
            </a:r>
            <a:r>
              <a:rPr lang="en-US" dirty="0" smtClean="0"/>
              <a:t> slices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</a:t>
            </a:r>
            <a:r>
              <a:rPr lang="en-US" dirty="0" err="1" smtClean="0"/>
              <a:t>Cgroup</a:t>
            </a:r>
            <a:r>
              <a:rPr lang="en-US" dirty="0" smtClean="0"/>
              <a:t> setup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FA4CD-F833-436F-B3D1-2B915BC8BEA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05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Cpu</a:t>
            </a:r>
            <a:endParaRPr lang="en-US" dirty="0" smtClean="0"/>
          </a:p>
          <a:p>
            <a:pPr lvl="1"/>
            <a:r>
              <a:rPr lang="en-US" dirty="0" smtClean="0"/>
              <a:t>Allows fractional </a:t>
            </a:r>
            <a:r>
              <a:rPr lang="en-US" dirty="0" err="1" smtClean="0"/>
              <a:t>cpu</a:t>
            </a:r>
            <a:r>
              <a:rPr lang="en-US" dirty="0" smtClean="0"/>
              <a:t> limits</a:t>
            </a:r>
          </a:p>
          <a:p>
            <a:r>
              <a:rPr lang="en-US" dirty="0" smtClean="0"/>
              <a:t>Memory</a:t>
            </a:r>
          </a:p>
          <a:p>
            <a:pPr lvl="1"/>
            <a:r>
              <a:rPr lang="en-US" dirty="0" smtClean="0"/>
              <a:t>Need to limit swap also or else…</a:t>
            </a:r>
          </a:p>
          <a:p>
            <a:r>
              <a:rPr lang="en-US" dirty="0" smtClean="0"/>
              <a:t>Freezer</a:t>
            </a:r>
          </a:p>
          <a:p>
            <a:pPr lvl="1"/>
            <a:r>
              <a:rPr lang="en-US" dirty="0" smtClean="0"/>
              <a:t>Suspend / Kill groups of processes</a:t>
            </a:r>
          </a:p>
          <a:p>
            <a:r>
              <a:rPr lang="en-US" dirty="0" smtClean="0"/>
              <a:t>… any many others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Cgroup</a:t>
            </a:r>
            <a:r>
              <a:rPr lang="en-US" dirty="0" smtClean="0"/>
              <a:t> controllers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FA4CD-F833-436F-B3D1-2B915BC8BEA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67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Requires:</a:t>
            </a:r>
          </a:p>
          <a:p>
            <a:pPr lvl="1"/>
            <a:r>
              <a:rPr lang="en-US" dirty="0" smtClean="0"/>
              <a:t>RHEL6, RHEL7 even better</a:t>
            </a:r>
          </a:p>
          <a:p>
            <a:pPr lvl="1"/>
            <a:r>
              <a:rPr lang="en-US" dirty="0" smtClean="0"/>
              <a:t>HTCondor 8.0+</a:t>
            </a:r>
          </a:p>
          <a:p>
            <a:pPr lvl="1"/>
            <a:r>
              <a:rPr lang="en-US" dirty="0" err="1" smtClean="0"/>
              <a:t>Rootly</a:t>
            </a:r>
            <a:r>
              <a:rPr lang="en-US" dirty="0" smtClean="0"/>
              <a:t> condor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And… </a:t>
            </a:r>
            <a:r>
              <a:rPr lang="en-US" dirty="0" err="1" smtClean="0"/>
              <a:t>condor_master</a:t>
            </a:r>
            <a:r>
              <a:rPr lang="en-US" dirty="0" smtClean="0"/>
              <a:t> takes care of the rest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Enabling </a:t>
            </a:r>
            <a:r>
              <a:rPr lang="en-US" dirty="0" err="1" smtClean="0"/>
              <a:t>cgroups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FA4CD-F833-436F-B3D1-2B915BC8BEA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93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735440"/>
            <a:ext cx="8399462" cy="3170635"/>
          </a:xfrm>
        </p:spPr>
        <p:txBody>
          <a:bodyPr/>
          <a:lstStyle/>
          <a:p>
            <a:r>
              <a:rPr lang="en-US" sz="2400" dirty="0" smtClean="0"/>
              <a:t>Starter puts each job into own </a:t>
            </a:r>
            <a:r>
              <a:rPr lang="en-US" sz="2400" dirty="0" err="1" smtClean="0"/>
              <a:t>cgroup</a:t>
            </a:r>
            <a:endParaRPr lang="en-US" sz="2400" dirty="0" smtClean="0"/>
          </a:p>
          <a:p>
            <a:pPr lvl="1"/>
            <a:r>
              <a:rPr lang="en-US" sz="2400" dirty="0" smtClean="0"/>
              <a:t>Named </a:t>
            </a:r>
            <a:r>
              <a:rPr lang="en-US" sz="2400" dirty="0" err="1" smtClean="0"/>
              <a:t>exec_dir</a:t>
            </a:r>
            <a:r>
              <a:rPr lang="en-US" sz="2400" dirty="0" smtClean="0"/>
              <a:t> + job id</a:t>
            </a:r>
          </a:p>
          <a:p>
            <a:r>
              <a:rPr lang="en-US" sz="2400" dirty="0" err="1" smtClean="0"/>
              <a:t>Procd</a:t>
            </a:r>
            <a:r>
              <a:rPr lang="en-US" sz="2400" dirty="0" smtClean="0"/>
              <a:t> monitors</a:t>
            </a:r>
          </a:p>
          <a:p>
            <a:pPr lvl="1"/>
            <a:r>
              <a:rPr lang="en-US" sz="2400" dirty="0" err="1" smtClean="0"/>
              <a:t>Procd</a:t>
            </a:r>
            <a:r>
              <a:rPr lang="en-US" sz="2400" dirty="0" smtClean="0"/>
              <a:t> freezes and kills atomically</a:t>
            </a:r>
          </a:p>
          <a:p>
            <a:r>
              <a:rPr lang="en-US" sz="2400" dirty="0" smtClean="0"/>
              <a:t>CPUS </a:t>
            </a:r>
            <a:r>
              <a:rPr lang="en-US" sz="2400" dirty="0" err="1" smtClean="0"/>
              <a:t>attr</a:t>
            </a:r>
            <a:r>
              <a:rPr lang="en-US" sz="2400" dirty="0" smtClean="0"/>
              <a:t> * 100 &gt; </a:t>
            </a:r>
            <a:r>
              <a:rPr lang="en-US" sz="2400" dirty="0" err="1" smtClean="0"/>
              <a:t>cpu.shares</a:t>
            </a:r>
            <a:endParaRPr lang="en-US" sz="2400" dirty="0" smtClean="0"/>
          </a:p>
          <a:p>
            <a:r>
              <a:rPr lang="en-US" sz="2400" dirty="0" smtClean="0"/>
              <a:t>MEMORY </a:t>
            </a:r>
            <a:r>
              <a:rPr lang="en-US" sz="2400" dirty="0" err="1" smtClean="0"/>
              <a:t>attr</a:t>
            </a:r>
            <a:r>
              <a:rPr lang="en-US" sz="2400" dirty="0" smtClean="0"/>
              <a:t> into memory controller</a:t>
            </a:r>
          </a:p>
          <a:p>
            <a:r>
              <a:rPr lang="en-US" sz="2400" dirty="0" smtClean="0"/>
              <a:t>CGROUP_MEMORY_LIMIT_POLICY</a:t>
            </a:r>
          </a:p>
          <a:p>
            <a:pPr lvl="1"/>
            <a:r>
              <a:rPr lang="en-US" sz="2400" dirty="0" smtClean="0"/>
              <a:t>Hard or soft</a:t>
            </a:r>
          </a:p>
          <a:p>
            <a:pPr lvl="1"/>
            <a:r>
              <a:rPr lang="en-US" sz="2400" dirty="0" smtClean="0"/>
              <a:t>Job goes on hold with specific message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Cgroups</a:t>
            </a:r>
            <a:r>
              <a:rPr lang="en-US" dirty="0" smtClean="0"/>
              <a:t> with HTCondor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FA4CD-F833-436F-B3D1-2B915BC8BEA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2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68812"/>
            <a:ext cx="9144000" cy="685800"/>
          </a:xfrm>
        </p:spPr>
        <p:txBody>
          <a:bodyPr/>
          <a:lstStyle/>
          <a:p>
            <a:r>
              <a:rPr lang="en-US" dirty="0" err="1" smtClean="0"/>
              <a:t>Cgroups</a:t>
            </a:r>
            <a:r>
              <a:rPr lang="en-US" dirty="0" smtClean="0"/>
              <a:t> seem fiddly, why not let something else do it?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FA4CD-F833-436F-B3D1-2B915BC8BEA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5580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71450"/>
            <a:ext cx="8229600" cy="857250"/>
          </a:xfrm>
        </p:spPr>
        <p:txBody>
          <a:bodyPr/>
          <a:lstStyle/>
          <a:p>
            <a:r>
              <a:rPr lang="en-US" dirty="0" smtClean="0">
                <a:latin typeface="Arial Black" panose="020B0A04020102020204" pitchFamily="34" charset="0"/>
              </a:rPr>
              <a:t>Enter Docker</a:t>
            </a:r>
            <a:endParaRPr lang="en-US" dirty="0">
              <a:latin typeface="Arial Black" panose="020B0A04020102020204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backgroundMark x1="12854" y1="20307" x2="12854" y2="20307"/>
                        <a14:backgroundMark x1="15686" y1="4215" x2="22222" y2="49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926" y="2173463"/>
            <a:ext cx="4572000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6579" y="1049802"/>
            <a:ext cx="838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Docker manages Linux containers via </a:t>
            </a:r>
            <a:r>
              <a:rPr lang="en-US" sz="3200" dirty="0" err="1" smtClean="0"/>
              <a:t>cgroups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And gives Linux processes a private: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047990" y="2173464"/>
            <a:ext cx="333753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Root file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Process space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err="1" smtClean="0"/>
              <a:t>NATed</a:t>
            </a:r>
            <a:r>
              <a:rPr lang="en-US" sz="3200" dirty="0" smtClean="0"/>
              <a:t> network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UID space</a:t>
            </a:r>
          </a:p>
        </p:txBody>
      </p:sp>
    </p:spTree>
    <p:extLst>
      <p:ext uri="{BB962C8B-B14F-4D97-AF65-F5344CB8AC3E}">
        <p14:creationId xmlns:p14="http://schemas.microsoft.com/office/powerpoint/2010/main" val="71346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anose="020B0A04020102020204" pitchFamily="34" charset="0"/>
              </a:rPr>
              <a:t>Examples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43050"/>
            <a:ext cx="4572396" cy="2226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66" r="41740" b="81969"/>
          <a:stretch/>
        </p:blipFill>
        <p:spPr bwMode="auto">
          <a:xfrm>
            <a:off x="2286000" y="1543050"/>
            <a:ext cx="533400" cy="371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038600" y="950610"/>
            <a:ext cx="525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This is an “</a:t>
            </a:r>
            <a:r>
              <a:rPr lang="en-US" sz="2800" dirty="0" err="1" smtClean="0"/>
              <a:t>ubuntu</a:t>
            </a:r>
            <a:r>
              <a:rPr lang="en-US" sz="2800" dirty="0" smtClean="0"/>
              <a:t>” container</a:t>
            </a:r>
            <a:endParaRPr lang="en-US" sz="2800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2819400" y="1143000"/>
            <a:ext cx="1219200" cy="40005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124200" y="4229100"/>
            <a:ext cx="5257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This is my host OS, running Fedora</a:t>
            </a:r>
            <a:endParaRPr lang="en-US" sz="28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2286000" y="3829050"/>
            <a:ext cx="876300" cy="596258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492496" y="1945387"/>
            <a:ext cx="335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Processes in other containers on this machine can NOT see </a:t>
            </a:r>
            <a:r>
              <a:rPr lang="en-US" sz="2400" smtClean="0"/>
              <a:t>what’s going </a:t>
            </a:r>
            <a:r>
              <a:rPr lang="en-US" sz="2400" dirty="0" smtClean="0"/>
              <a:t>on in this “</a:t>
            </a:r>
            <a:r>
              <a:rPr lang="en-US" sz="2400" dirty="0" err="1" smtClean="0"/>
              <a:t>ubuntu</a:t>
            </a:r>
            <a:r>
              <a:rPr lang="en-US" sz="2400" dirty="0" smtClean="0"/>
              <a:t>” container</a:t>
            </a:r>
            <a:endParaRPr lang="en-US" sz="2400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2819400" y="2114550"/>
            <a:ext cx="2673096" cy="1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2340864" y="2228850"/>
            <a:ext cx="3151632" cy="404312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3327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HTCondor </a:t>
            </a:r>
            <a:r>
              <a:rPr lang="en-US" dirty="0" err="1" smtClean="0"/>
              <a:t>docker</a:t>
            </a:r>
            <a:r>
              <a:rPr lang="en-US" dirty="0" smtClean="0"/>
              <a:t> universe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6575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Need condor 8.4+</a:t>
            </a:r>
          </a:p>
          <a:p>
            <a:pPr marL="0" indent="0">
              <a:buNone/>
            </a:pPr>
            <a:r>
              <a:rPr lang="en-US" dirty="0" smtClean="0"/>
              <a:t>Need </a:t>
            </a:r>
            <a:r>
              <a:rPr lang="en-US" dirty="0" err="1" smtClean="0"/>
              <a:t>docker</a:t>
            </a:r>
            <a:r>
              <a:rPr lang="en-US" dirty="0" smtClean="0"/>
              <a:t> (maybe from EPEL)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$ yum install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docker-io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/>
              <a:t>Condor needs to be in the </a:t>
            </a:r>
            <a:r>
              <a:rPr lang="en-US" dirty="0" err="1" smtClean="0"/>
              <a:t>docker</a:t>
            </a:r>
            <a:r>
              <a:rPr lang="en-US" dirty="0" smtClean="0"/>
              <a:t> group!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useradd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–G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docker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condor</a:t>
            </a:r>
          </a:p>
          <a:p>
            <a:pPr marL="0" indent="0">
              <a:buNone/>
            </a:pPr>
            <a:r>
              <a:rPr lang="en-US" dirty="0"/>
              <a:t>Docker be running: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service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docker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start</a:t>
            </a:r>
            <a:endParaRPr lang="en-US" dirty="0"/>
          </a:p>
          <a:p>
            <a:pPr marL="0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9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Why put contain jobs?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Ersatz HTCondor containment</a:t>
            </a:r>
          </a:p>
          <a:p>
            <a:pPr>
              <a:defRPr/>
            </a:pPr>
            <a:r>
              <a:rPr lang="en-US" dirty="0" smtClean="0"/>
              <a:t>Docker containers</a:t>
            </a:r>
          </a:p>
          <a:p>
            <a:pPr>
              <a:defRPr/>
            </a:pPr>
            <a:r>
              <a:rPr lang="en-US" dirty="0" smtClean="0"/>
              <a:t>Singularity containers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8A0632-8341-4426-9669-6CE095C6BC65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Outline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What?  No Knobs?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942" y="1200151"/>
            <a:ext cx="8830850" cy="320588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condor_starter</a:t>
            </a:r>
            <a:r>
              <a:rPr lang="en-US" dirty="0" smtClean="0"/>
              <a:t> detects </a:t>
            </a:r>
            <a:r>
              <a:rPr lang="en-US" dirty="0" err="1" smtClean="0"/>
              <a:t>docker</a:t>
            </a:r>
            <a:r>
              <a:rPr lang="en-US" dirty="0" smtClean="0"/>
              <a:t> by default</a:t>
            </a:r>
            <a:br>
              <a:rPr lang="en-US" dirty="0" smtClean="0"/>
            </a:br>
            <a:endParaRPr lang="en-US" dirty="0" smtClean="0"/>
          </a:p>
          <a:p>
            <a:pPr marL="0" lvl="0" indent="0">
              <a:buNone/>
            </a:pPr>
            <a:r>
              <a:rPr lang="en-US" sz="19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US" sz="19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condor_status</a:t>
            </a:r>
            <a:r>
              <a:rPr lang="en-US" sz="19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–l | grep –</a:t>
            </a:r>
            <a:r>
              <a:rPr lang="en-US" sz="19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9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docker</a:t>
            </a:r>
            <a:endParaRPr lang="en-US" sz="19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buNone/>
            </a:pPr>
            <a:r>
              <a:rPr lang="en-US" sz="19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HasDocker</a:t>
            </a:r>
            <a:r>
              <a:rPr lang="en-US" sz="19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true</a:t>
            </a:r>
          </a:p>
          <a:p>
            <a:pPr marL="0" lvl="0" indent="0">
              <a:buNone/>
            </a:pPr>
            <a:r>
              <a:rPr lang="en-US" sz="19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DockerVersion</a:t>
            </a:r>
            <a:r>
              <a:rPr lang="en-US" sz="19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"Docker version 1.5.0, build a8a31ef/1.5.0"</a:t>
            </a:r>
          </a:p>
          <a:p>
            <a:endParaRPr lang="en-US" dirty="0"/>
          </a:p>
          <a:p>
            <a:r>
              <a:rPr lang="en-US" dirty="0" smtClean="0"/>
              <a:t>If </a:t>
            </a:r>
            <a:r>
              <a:rPr lang="en-US" dirty="0" err="1" smtClean="0"/>
              <a:t>docker</a:t>
            </a:r>
            <a:r>
              <a:rPr lang="en-US" dirty="0" smtClean="0"/>
              <a:t> is in a non-standard place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DOCKER = /</a:t>
            </a:r>
            <a:r>
              <a:rPr lang="en-US" dirty="0" err="1" smtClean="0"/>
              <a:t>usr</a:t>
            </a:r>
            <a:r>
              <a:rPr lang="en-US" dirty="0" smtClean="0"/>
              <a:t>/bin/</a:t>
            </a:r>
            <a:r>
              <a:rPr lang="en-US" dirty="0" err="1" smtClean="0"/>
              <a:t>docker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58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2263" y="791711"/>
            <a:ext cx="8709195" cy="3170635"/>
          </a:xfrm>
        </p:spPr>
        <p:txBody>
          <a:bodyPr/>
          <a:lstStyle/>
          <a:p>
            <a:r>
              <a:rPr lang="en-US" dirty="0" smtClean="0"/>
              <a:t>DOCKER_DROP_ALL_CAPABILITIES</a:t>
            </a:r>
          </a:p>
          <a:p>
            <a:pPr lvl="1"/>
            <a:r>
              <a:rPr lang="en-US" dirty="0" smtClean="0"/>
              <a:t>Evaluated with job and machine</a:t>
            </a:r>
          </a:p>
          <a:p>
            <a:pPr lvl="1"/>
            <a:r>
              <a:rPr lang="en-US" dirty="0" smtClean="0"/>
              <a:t>Defaults to true</a:t>
            </a:r>
          </a:p>
          <a:p>
            <a:pPr lvl="1"/>
            <a:r>
              <a:rPr lang="en-US" dirty="0" smtClean="0"/>
              <a:t>If false, removes –drop-all-cap from </a:t>
            </a:r>
            <a:r>
              <a:rPr lang="en-US" dirty="0" err="1" smtClean="0"/>
              <a:t>docker</a:t>
            </a:r>
            <a:r>
              <a:rPr lang="en-US" dirty="0" smtClean="0"/>
              <a:t> run</a:t>
            </a:r>
            <a:endParaRPr lang="en-US" dirty="0"/>
          </a:p>
          <a:p>
            <a:r>
              <a:rPr lang="en-US" dirty="0" smtClean="0"/>
              <a:t>DOCKER_VOLUMES </a:t>
            </a:r>
            <a:r>
              <a:rPr lang="en-US" dirty="0"/>
              <a:t>= CVMFS, </a:t>
            </a:r>
            <a:r>
              <a:rPr lang="en-US" dirty="0" smtClean="0"/>
              <a:t>SCR</a:t>
            </a:r>
          </a:p>
          <a:p>
            <a:r>
              <a:rPr lang="en-US" dirty="0" smtClean="0"/>
              <a:t>DOCKER_VOLUME_DIR_CVMFS </a:t>
            </a:r>
            <a:r>
              <a:rPr lang="en-US" dirty="0"/>
              <a:t>= </a:t>
            </a:r>
            <a:r>
              <a:rPr lang="en-US" dirty="0" smtClean="0"/>
              <a:t>/</a:t>
            </a:r>
            <a:r>
              <a:rPr lang="en-US" dirty="0" err="1" smtClean="0"/>
              <a:t>cvmfs</a:t>
            </a:r>
            <a:endParaRPr lang="en-US" dirty="0" smtClean="0"/>
          </a:p>
          <a:p>
            <a:r>
              <a:rPr lang="en-US" dirty="0" smtClean="0"/>
              <a:t>DOCKER_MOUNT_VOLUMES = CVMFS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had to have some knobs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FA4CD-F833-436F-B3D1-2B915BC8BEA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0870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“Docker” Universe jobs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2004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universe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docker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docker_image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deb7_and_HEP_stack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executable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/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bin/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my_executable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arguments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arg1</a:t>
            </a:r>
          </a:p>
          <a:p>
            <a:pPr marL="0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transfer_input_files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some_input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output = out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error = err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log = log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queue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80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4745"/>
            <a:ext cx="9144000" cy="92066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A </a:t>
            </a:r>
            <a:r>
              <a:rPr lang="en-US" dirty="0" err="1" smtClean="0">
                <a:latin typeface="Arial Black" panose="020B0A04020102020204" pitchFamily="34" charset="0"/>
              </a:rPr>
              <a:t>docker</a:t>
            </a:r>
            <a:r>
              <a:rPr lang="en-US" dirty="0" smtClean="0">
                <a:latin typeface="Arial Black" panose="020B0A04020102020204" pitchFamily="34" charset="0"/>
              </a:rPr>
              <a:t> Universe Job</a:t>
            </a:r>
            <a:br>
              <a:rPr lang="en-US" dirty="0" smtClean="0">
                <a:latin typeface="Arial Black" panose="020B0A04020102020204" pitchFamily="34" charset="0"/>
              </a:rPr>
            </a:br>
            <a:r>
              <a:rPr lang="en-US" dirty="0" smtClean="0">
                <a:latin typeface="Arial Black" panose="020B0A04020102020204" pitchFamily="34" charset="0"/>
              </a:rPr>
              <a:t>Is a Vanilla job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2269" y="1148317"/>
            <a:ext cx="8399462" cy="3170635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Docker containers have the job-nature</a:t>
            </a:r>
          </a:p>
          <a:p>
            <a:pPr lvl="1"/>
            <a:r>
              <a:rPr lang="en-US" dirty="0" err="1"/>
              <a:t>c</a:t>
            </a:r>
            <a:r>
              <a:rPr lang="en-US" dirty="0" err="1" smtClean="0"/>
              <a:t>ondor_submit</a:t>
            </a:r>
            <a:endParaRPr lang="en-US" dirty="0" smtClean="0"/>
          </a:p>
          <a:p>
            <a:pPr lvl="1"/>
            <a:r>
              <a:rPr lang="en-US" dirty="0" err="1"/>
              <a:t>c</a:t>
            </a:r>
            <a:r>
              <a:rPr lang="en-US" dirty="0" err="1" smtClean="0"/>
              <a:t>ondor_rm</a:t>
            </a:r>
            <a:endParaRPr lang="en-US" dirty="0" smtClean="0"/>
          </a:p>
          <a:p>
            <a:pPr lvl="1"/>
            <a:r>
              <a:rPr lang="en-US" dirty="0" err="1"/>
              <a:t>c</a:t>
            </a:r>
            <a:r>
              <a:rPr lang="en-US" dirty="0" err="1" smtClean="0"/>
              <a:t>ondor_hold</a:t>
            </a:r>
            <a:endParaRPr lang="en-US" dirty="0" smtClean="0"/>
          </a:p>
          <a:p>
            <a:pPr lvl="1"/>
            <a:r>
              <a:rPr lang="en-US" dirty="0" smtClean="0"/>
              <a:t>Write entries to the </a:t>
            </a:r>
            <a:r>
              <a:rPr lang="en-US" strike="sngStrike" dirty="0" smtClean="0"/>
              <a:t>user log </a:t>
            </a:r>
            <a:r>
              <a:rPr lang="en-US" dirty="0"/>
              <a:t> </a:t>
            </a:r>
            <a:r>
              <a:rPr lang="en-US" dirty="0" smtClean="0"/>
              <a:t>event log</a:t>
            </a:r>
          </a:p>
          <a:p>
            <a:pPr lvl="1"/>
            <a:r>
              <a:rPr lang="en-US" dirty="0" err="1" smtClean="0"/>
              <a:t>condor_dagman</a:t>
            </a:r>
            <a:r>
              <a:rPr lang="en-US" dirty="0" smtClean="0"/>
              <a:t> works with them</a:t>
            </a:r>
          </a:p>
          <a:p>
            <a:pPr lvl="1"/>
            <a:r>
              <a:rPr lang="en-US" dirty="0" smtClean="0"/>
              <a:t>Policy expressions work.</a:t>
            </a:r>
          </a:p>
          <a:p>
            <a:pPr lvl="1"/>
            <a:r>
              <a:rPr lang="en-US" dirty="0" smtClean="0"/>
              <a:t>Matchmaking works</a:t>
            </a:r>
          </a:p>
          <a:p>
            <a:pPr lvl="1"/>
            <a:r>
              <a:rPr lang="en-US" dirty="0" smtClean="0"/>
              <a:t>User </a:t>
            </a:r>
            <a:r>
              <a:rPr lang="en-US" dirty="0" err="1" smtClean="0"/>
              <a:t>prio</a:t>
            </a:r>
            <a:r>
              <a:rPr lang="en-US" dirty="0" smtClean="0"/>
              <a:t> / job </a:t>
            </a:r>
            <a:r>
              <a:rPr lang="en-US" dirty="0" err="1" smtClean="0"/>
              <a:t>prio</a:t>
            </a:r>
            <a:r>
              <a:rPr lang="en-US" dirty="0" smtClean="0"/>
              <a:t> / group quotas all work</a:t>
            </a:r>
          </a:p>
          <a:p>
            <a:pPr lvl="1"/>
            <a:r>
              <a:rPr lang="en-US" dirty="0" err="1" smtClean="0"/>
              <a:t>Stdin</a:t>
            </a:r>
            <a:r>
              <a:rPr lang="en-US" dirty="0" smtClean="0"/>
              <a:t>, </a:t>
            </a:r>
            <a:r>
              <a:rPr lang="en-US" dirty="0" err="1" smtClean="0"/>
              <a:t>stdout</a:t>
            </a:r>
            <a:r>
              <a:rPr lang="en-US" dirty="0" smtClean="0"/>
              <a:t>, </a:t>
            </a:r>
            <a:r>
              <a:rPr lang="en-US" dirty="0" err="1" smtClean="0"/>
              <a:t>stderr</a:t>
            </a:r>
            <a:r>
              <a:rPr lang="en-US" dirty="0" smtClean="0"/>
              <a:t> work</a:t>
            </a:r>
          </a:p>
          <a:p>
            <a:pPr lvl="1"/>
            <a:r>
              <a:rPr lang="en-US" dirty="0" smtClean="0"/>
              <a:t>Etc. etc. etc.*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8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anose="020B0A04020102020204" pitchFamily="34" charset="0"/>
              </a:rPr>
              <a:t>Docker Universe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6793"/>
            <a:ext cx="8229600" cy="102869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universe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docker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docker_image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=deb7_and_HEP_stack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executable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/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bin/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my_executable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88724" y="1849023"/>
            <a:ext cx="8227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Image is the name of the </a:t>
            </a:r>
            <a:r>
              <a:rPr lang="en-US" sz="3200" dirty="0" err="1"/>
              <a:t>docker</a:t>
            </a:r>
            <a:r>
              <a:rPr lang="en-US" sz="3200" dirty="0"/>
              <a:t> image </a:t>
            </a:r>
            <a:r>
              <a:rPr lang="en-US" sz="3200" dirty="0" smtClean="0"/>
              <a:t>on the execute machine. Docker will pull it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Executable is from </a:t>
            </a:r>
            <a:r>
              <a:rPr lang="en-US" sz="3200" dirty="0"/>
              <a:t>submit machine or image</a:t>
            </a:r>
          </a:p>
          <a:p>
            <a:pPr lvl="1"/>
            <a:r>
              <a:rPr lang="en-US" sz="3200" dirty="0" smtClean="0"/>
              <a:t>NEVER </a:t>
            </a:r>
            <a:r>
              <a:rPr lang="en-US" sz="3200" dirty="0"/>
              <a:t>FROM execute machine!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Executable is optional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(Images can name a default command)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985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95422"/>
            <a:ext cx="9144000" cy="948770"/>
          </a:xfrm>
        </p:spPr>
        <p:txBody>
          <a:bodyPr/>
          <a:lstStyle/>
          <a:p>
            <a:r>
              <a:rPr lang="en-US" dirty="0" smtClean="0">
                <a:latin typeface="Arial Black" panose="020B0A04020102020204" pitchFamily="34" charset="0"/>
              </a:rPr>
              <a:t>Docker Universe and File transfer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128000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universe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docker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transfer_input_files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&lt;files&gt;</a:t>
            </a:r>
          </a:p>
          <a:p>
            <a:pPr marL="0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When_to_transfer_output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ON_EXIT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6783" y="2611676"/>
            <a:ext cx="8686801" cy="18507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HTCondor </a:t>
            </a:r>
            <a:r>
              <a:rPr lang="en-US" sz="3200" dirty="0"/>
              <a:t>volume mounts the scratch </a:t>
            </a:r>
            <a:r>
              <a:rPr lang="en-US" sz="3200" dirty="0" err="1"/>
              <a:t>dir</a:t>
            </a:r>
            <a:endParaRPr lang="en-US" sz="3200" dirty="0"/>
          </a:p>
          <a:p>
            <a:pPr lvl="1"/>
            <a:r>
              <a:rPr lang="en-US" sz="3200" dirty="0" smtClean="0"/>
              <a:t>And sets </a:t>
            </a:r>
            <a:r>
              <a:rPr lang="en-US" sz="3200" dirty="0"/>
              <a:t>the </a:t>
            </a:r>
            <a:r>
              <a:rPr lang="en-US" sz="3200" dirty="0" err="1"/>
              <a:t>cwd</a:t>
            </a:r>
            <a:r>
              <a:rPr lang="en-US" sz="3200" dirty="0"/>
              <a:t> of job to </a:t>
            </a:r>
            <a:r>
              <a:rPr lang="en-US" sz="3200" dirty="0" smtClean="0"/>
              <a:t>scratch </a:t>
            </a:r>
            <a:r>
              <a:rPr lang="en-US" sz="3200" dirty="0" err="1" smtClean="0"/>
              <a:t>dir</a:t>
            </a:r>
            <a:endParaRPr lang="en-US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err="1" smtClean="0"/>
              <a:t>RequestDisk</a:t>
            </a:r>
            <a:r>
              <a:rPr lang="en-US" sz="3200" dirty="0" smtClean="0"/>
              <a:t> </a:t>
            </a:r>
            <a:r>
              <a:rPr lang="en-US" sz="3200" dirty="0"/>
              <a:t>applies to scratch </a:t>
            </a:r>
            <a:r>
              <a:rPr lang="en-US" sz="3200" dirty="0" err="1"/>
              <a:t>dir</a:t>
            </a:r>
            <a:r>
              <a:rPr lang="en-US" sz="3200" dirty="0"/>
              <a:t>, not </a:t>
            </a:r>
            <a:r>
              <a:rPr lang="en-US" sz="3200" dirty="0" smtClean="0"/>
              <a:t>container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Changes to container are NOT transferred back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Container destroyed after job exits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7188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anose="020B0A04020102020204" pitchFamily="34" charset="0"/>
              </a:rPr>
              <a:t>Docker Resource limiting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42976"/>
            <a:ext cx="8229600" cy="119545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RequestCpus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4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RequestMemory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1024M</a:t>
            </a:r>
          </a:p>
          <a:p>
            <a:pPr marL="0" indent="0">
              <a:buNone/>
            </a:pP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RequestDisk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Somewhat ignored…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56843" y="1959931"/>
            <a:ext cx="7391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RequestCpus</a:t>
            </a:r>
            <a:r>
              <a:rPr lang="en-US" sz="3200" dirty="0" smtClean="0"/>
              <a:t> translated into </a:t>
            </a:r>
            <a:r>
              <a:rPr lang="en-US" sz="3200" dirty="0" err="1" smtClean="0"/>
              <a:t>cgroup</a:t>
            </a:r>
            <a:r>
              <a:rPr lang="en-US" sz="3200" dirty="0" smtClean="0"/>
              <a:t> shares</a:t>
            </a:r>
          </a:p>
          <a:p>
            <a:r>
              <a:rPr lang="en-US" sz="3200" dirty="0" err="1" smtClean="0"/>
              <a:t>RequestMemory</a:t>
            </a:r>
            <a:r>
              <a:rPr lang="en-US" sz="3200" dirty="0" smtClean="0"/>
              <a:t> enforced</a:t>
            </a:r>
          </a:p>
          <a:p>
            <a:r>
              <a:rPr lang="en-US" sz="3200" dirty="0"/>
              <a:t>	</a:t>
            </a:r>
            <a:r>
              <a:rPr lang="en-US" sz="3200" dirty="0" smtClean="0"/>
              <a:t>If exceeded, OOM killed &amp; job held</a:t>
            </a:r>
          </a:p>
          <a:p>
            <a:r>
              <a:rPr lang="en-US" sz="3200" dirty="0" err="1" smtClean="0"/>
              <a:t>RequestDisk</a:t>
            </a:r>
            <a:r>
              <a:rPr lang="en-US" sz="3200" dirty="0" smtClean="0"/>
              <a:t> applies to the scratch </a:t>
            </a:r>
            <a:r>
              <a:rPr lang="en-US" sz="3200" dirty="0" err="1" smtClean="0"/>
              <a:t>dir</a:t>
            </a:r>
            <a:r>
              <a:rPr lang="en-US" sz="3200" dirty="0" smtClean="0"/>
              <a:t> only</a:t>
            </a:r>
          </a:p>
          <a:p>
            <a:r>
              <a:rPr lang="en-US" sz="3200" dirty="0" smtClean="0"/>
              <a:t>10 Gb limit rest of container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4188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Singularity like light Docker:</a:t>
            </a:r>
          </a:p>
          <a:p>
            <a:pPr lvl="1"/>
            <a:r>
              <a:rPr lang="en-US" dirty="0" smtClean="0"/>
              <a:t>No daemon</a:t>
            </a:r>
          </a:p>
          <a:p>
            <a:pPr lvl="1"/>
            <a:r>
              <a:rPr lang="en-US" dirty="0" err="1" smtClean="0"/>
              <a:t>Setuid</a:t>
            </a:r>
            <a:r>
              <a:rPr lang="en-US" dirty="0" smtClean="0"/>
              <a:t> wrapper binary</a:t>
            </a:r>
          </a:p>
          <a:p>
            <a:pPr lvl="1"/>
            <a:r>
              <a:rPr lang="en-US" dirty="0" smtClean="0"/>
              <a:t>Can work without hub</a:t>
            </a:r>
          </a:p>
          <a:p>
            <a:pPr lvl="1"/>
            <a:r>
              <a:rPr lang="en-US" dirty="0" smtClean="0"/>
              <a:t>Can work with </a:t>
            </a:r>
            <a:r>
              <a:rPr lang="en-US" dirty="0" err="1" smtClean="0"/>
              <a:t>setuid</a:t>
            </a:r>
            <a:r>
              <a:rPr lang="en-US" dirty="0" smtClean="0"/>
              <a:t> (but not by default)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 Singularity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FA4CD-F833-436F-B3D1-2B915BC8BEA8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8344" y="801859"/>
            <a:ext cx="2222988" cy="1667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88497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SINGULARITY = /</a:t>
            </a:r>
            <a:r>
              <a:rPr lang="en-US" dirty="0" err="1" smtClean="0"/>
              <a:t>usr</a:t>
            </a:r>
            <a:r>
              <a:rPr lang="en-US" dirty="0" smtClean="0"/>
              <a:t>/bin/singularity</a:t>
            </a:r>
          </a:p>
          <a:p>
            <a:r>
              <a:rPr lang="en-US" dirty="0" smtClean="0"/>
              <a:t>SINGULARITY_JOB  = true</a:t>
            </a:r>
          </a:p>
          <a:p>
            <a:r>
              <a:rPr lang="en-US" dirty="0" smtClean="0"/>
              <a:t>SINGULARITY_IMAGE_EXPR = 	“/full/path/to/image”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Enabling Singularity for all jobs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FA4CD-F833-436F-B3D1-2B915BC8BEA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343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2263" y="1016794"/>
            <a:ext cx="8821737" cy="3170635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SINGULARITY_JOB = \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!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isUndefined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TARGET.SingularityImage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endParaRPr lang="en-US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SINGULARITY_IMAGE_EXPR = \     	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TARGET.SingularityImage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…for some jobs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FA4CD-F833-436F-B3D1-2B915BC8BEA8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402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dirty="0" smtClean="0"/>
              <a:t>Protect the machine from the job.</a:t>
            </a:r>
          </a:p>
          <a:p>
            <a:pPr marL="514350" indent="-514350">
              <a:buAutoNum type="arabicParenR"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dirty="0" smtClean="0"/>
              <a:t>Protect the job from the machine.</a:t>
            </a:r>
          </a:p>
          <a:p>
            <a:pPr marL="514350" indent="-514350">
              <a:buAutoNum type="arabicParenR"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dirty="0" smtClean="0"/>
              <a:t>Protect one job </a:t>
            </a:r>
            <a:r>
              <a:rPr lang="en-US" smtClean="0"/>
              <a:t>from another job.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Protections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FA4CD-F833-436F-B3D1-2B915BC8BEA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15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Designed not as user focused, rather admin</a:t>
            </a:r>
          </a:p>
          <a:p>
            <a:r>
              <a:rPr lang="en-US" dirty="0" smtClean="0"/>
              <a:t>Jobs may not know when in singularity</a:t>
            </a:r>
          </a:p>
          <a:p>
            <a:r>
              <a:rPr lang="en-US" dirty="0" smtClean="0"/>
              <a:t>Startd focused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Singularity vs Docker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FA4CD-F833-436F-B3D1-2B915BC8BEA8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2154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smtClean="0"/>
          </a:p>
          <a:p>
            <a:pPr marL="0" indent="0" algn="ctr">
              <a:buNone/>
            </a:pPr>
            <a:r>
              <a:rPr lang="en-US" smtClean="0"/>
              <a:t>Thank you!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FA4CD-F833-436F-B3D1-2B915BC8BEA8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972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Allows nesting</a:t>
            </a:r>
          </a:p>
          <a:p>
            <a:r>
              <a:rPr lang="en-US" dirty="0" smtClean="0"/>
              <a:t>Need not require root</a:t>
            </a:r>
          </a:p>
          <a:p>
            <a:r>
              <a:rPr lang="en-US" dirty="0" smtClean="0"/>
              <a:t>Can’t be broken out of</a:t>
            </a:r>
          </a:p>
          <a:p>
            <a:r>
              <a:rPr lang="en-US" dirty="0" smtClean="0"/>
              <a:t>Allows full management:</a:t>
            </a:r>
          </a:p>
          <a:p>
            <a:pPr lvl="1"/>
            <a:r>
              <a:rPr lang="en-US" dirty="0" smtClean="0"/>
              <a:t>Creation // Destruction</a:t>
            </a:r>
          </a:p>
          <a:p>
            <a:pPr lvl="1"/>
            <a:r>
              <a:rPr lang="en-US" dirty="0" smtClean="0"/>
              <a:t>Monitoring</a:t>
            </a:r>
          </a:p>
          <a:p>
            <a:pPr lvl="1"/>
            <a:r>
              <a:rPr lang="en-US" dirty="0" smtClean="0"/>
              <a:t>Limiting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ideal container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FA4CD-F833-436F-B3D1-2B915BC8BEA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07" r="26783" b="3267"/>
          <a:stretch/>
        </p:blipFill>
        <p:spPr>
          <a:xfrm>
            <a:off x="5185776" y="901873"/>
            <a:ext cx="3535949" cy="3729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47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CPU</a:t>
            </a:r>
          </a:p>
          <a:p>
            <a:pPr lvl="1"/>
            <a:r>
              <a:rPr lang="en-US" dirty="0" smtClean="0"/>
              <a:t>Memory</a:t>
            </a:r>
          </a:p>
          <a:p>
            <a:pPr lvl="1"/>
            <a:r>
              <a:rPr lang="en-US" dirty="0" smtClean="0"/>
              <a:t>Disk</a:t>
            </a:r>
          </a:p>
          <a:p>
            <a:pPr lvl="1"/>
            <a:r>
              <a:rPr lang="en-US" dirty="0" smtClean="0"/>
              <a:t>Network</a:t>
            </a:r>
          </a:p>
          <a:p>
            <a:pPr lvl="1"/>
            <a:r>
              <a:rPr lang="en-US" dirty="0" smtClean="0"/>
              <a:t>Signals</a:t>
            </a:r>
          </a:p>
          <a:p>
            <a:pPr lvl="1"/>
            <a:r>
              <a:rPr lang="en-US" dirty="0" smtClean="0"/>
              <a:t>L1-2-3 cache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a job can (ab)use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FA4CD-F833-436F-B3D1-2B915BC8BEA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1026" name="Picture 2" descr="https://encrypted-tbn1.gstatic.com/images?q=tbn:ANd9GcTl_lTakWdzrYpdic8e03XmsneUe98y-Ghy7pGz_-08bqN5qA8T2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8030" y="1768727"/>
            <a:ext cx="3792970" cy="2567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859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HTCondor’s containment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FA4CD-F833-436F-B3D1-2B915BC8BEA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493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can’t kill what you can’t see</a:t>
            </a:r>
            <a:endParaRPr lang="en-US" dirty="0"/>
          </a:p>
          <a:p>
            <a:r>
              <a:rPr lang="en-US" dirty="0" smtClean="0"/>
              <a:t>Requirements:</a:t>
            </a:r>
          </a:p>
          <a:p>
            <a:pPr lvl="1"/>
            <a:r>
              <a:rPr lang="en-US" dirty="0" smtClean="0"/>
              <a:t>RHEL 6 or later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USE_PID_NAMESPACES = true</a:t>
            </a:r>
          </a:p>
          <a:p>
            <a:pPr lvl="2"/>
            <a:r>
              <a:rPr lang="en-US" dirty="0" smtClean="0"/>
              <a:t>(off by default)</a:t>
            </a:r>
          </a:p>
          <a:p>
            <a:pPr lvl="1"/>
            <a:r>
              <a:rPr lang="en-US" dirty="0" smtClean="0"/>
              <a:t>Must be root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PID namespaces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FA4CD-F833-436F-B3D1-2B915BC8BEA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347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PID Namespaces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FA4CD-F833-436F-B3D1-2B915BC8BEA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Oval 5"/>
          <p:cNvSpPr/>
          <p:nvPr/>
        </p:nvSpPr>
        <p:spPr bwMode="auto">
          <a:xfrm>
            <a:off x="810489" y="763732"/>
            <a:ext cx="1719770" cy="576692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</a:rPr>
              <a:t>Init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</a:rPr>
              <a:t> (1)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3647486" y="901248"/>
            <a:ext cx="3387437" cy="592282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</a:rPr>
              <a:t>Master (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</a:rPr>
              <a:t>pid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</a:rPr>
              <a:t> 15)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217534" y="1691119"/>
            <a:ext cx="3595255" cy="701387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</a:rPr>
              <a:t>Startd (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</a:rPr>
              <a:t>pid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</a:rPr>
              <a:t> 26)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4364182" y="2537094"/>
            <a:ext cx="3657600" cy="623455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</a:rPr>
              <a:t>Starter (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</a:rPr>
              <a:t>pid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</a:rPr>
              <a:t> 39)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6192982" y="4106129"/>
            <a:ext cx="2951018" cy="580851"/>
          </a:xfrm>
          <a:prstGeom prst="ellipse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</a:rPr>
              <a:t>Job B (</a:t>
            </a:r>
            <a:r>
              <a:rPr lang="en-US" dirty="0" err="1" smtClean="0">
                <a:latin typeface="Times New Roman" charset="0"/>
                <a:ea typeface="ＭＳ Ｐゴシック" charset="0"/>
              </a:rPr>
              <a:t>pid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 2)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cxnSp>
        <p:nvCxnSpPr>
          <p:cNvPr id="15" name="Straight Arrow Connector 14"/>
          <p:cNvCxnSpPr>
            <a:stCxn id="6" idx="6"/>
            <a:endCxn id="10" idx="2"/>
          </p:cNvCxnSpPr>
          <p:nvPr/>
        </p:nvCxnSpPr>
        <p:spPr bwMode="auto">
          <a:xfrm>
            <a:off x="2530259" y="1052078"/>
            <a:ext cx="1117226" cy="14531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" name="Straight Arrow Connector 17"/>
          <p:cNvCxnSpPr>
            <a:stCxn id="10" idx="4"/>
            <a:endCxn id="11" idx="0"/>
          </p:cNvCxnSpPr>
          <p:nvPr/>
        </p:nvCxnSpPr>
        <p:spPr bwMode="auto">
          <a:xfrm flipH="1">
            <a:off x="4015162" y="1493530"/>
            <a:ext cx="1326043" cy="19758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4829446" y="2336421"/>
            <a:ext cx="588816" cy="24548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" name="Straight Arrow Connector 23"/>
          <p:cNvCxnSpPr>
            <a:stCxn id="12" idx="4"/>
            <a:endCxn id="36" idx="0"/>
          </p:cNvCxnSpPr>
          <p:nvPr/>
        </p:nvCxnSpPr>
        <p:spPr bwMode="auto">
          <a:xfrm>
            <a:off x="6192983" y="3160549"/>
            <a:ext cx="608651" cy="23100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" name="Oval 1"/>
          <p:cNvSpPr/>
          <p:nvPr/>
        </p:nvSpPr>
        <p:spPr bwMode="auto">
          <a:xfrm>
            <a:off x="208095" y="2606116"/>
            <a:ext cx="3439390" cy="585787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  <a:ea typeface="ＭＳ Ｐゴシック" charset="0"/>
              </a:rPr>
              <a:t>Starter (</a:t>
            </a:r>
            <a:r>
              <a:rPr lang="en-US" dirty="0" err="1" smtClean="0">
                <a:latin typeface="Times New Roman" charset="0"/>
                <a:ea typeface="ＭＳ Ｐゴシック" charset="0"/>
              </a:rPr>
              <a:t>pid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 73)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cxnSp>
        <p:nvCxnSpPr>
          <p:cNvPr id="7" name="Straight Arrow Connector 6"/>
          <p:cNvCxnSpPr>
            <a:stCxn id="11" idx="3"/>
            <a:endCxn id="2" idx="0"/>
          </p:cNvCxnSpPr>
          <p:nvPr/>
        </p:nvCxnSpPr>
        <p:spPr bwMode="auto">
          <a:xfrm flipH="1">
            <a:off x="1927790" y="2289790"/>
            <a:ext cx="816256" cy="31632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9" name="Oval 8"/>
          <p:cNvSpPr/>
          <p:nvPr/>
        </p:nvSpPr>
        <p:spPr bwMode="auto">
          <a:xfrm>
            <a:off x="1122219" y="4106129"/>
            <a:ext cx="3664525" cy="58536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</a:rPr>
              <a:t>Job A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</a:rPr>
              <a:t> (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</a:rPr>
              <a:t>pid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</a:rPr>
              <a:t> 2)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cxnSp>
        <p:nvCxnSpPr>
          <p:cNvPr id="16" name="Straight Arrow Connector 15"/>
          <p:cNvCxnSpPr>
            <a:stCxn id="2" idx="4"/>
            <a:endCxn id="23" idx="0"/>
          </p:cNvCxnSpPr>
          <p:nvPr/>
        </p:nvCxnSpPr>
        <p:spPr bwMode="auto">
          <a:xfrm>
            <a:off x="1927790" y="3191903"/>
            <a:ext cx="157794" cy="19447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3" name="Oval 22"/>
          <p:cNvSpPr/>
          <p:nvPr/>
        </p:nvSpPr>
        <p:spPr bwMode="auto">
          <a:xfrm>
            <a:off x="1" y="3386376"/>
            <a:ext cx="4171166" cy="58536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Times New Roman" charset="0"/>
                <a:ea typeface="ＭＳ Ｐゴシック" charset="0"/>
              </a:rPr>
              <a:t>Condor_init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</a:rPr>
              <a:t> (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</a:rPr>
              <a:t>pid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</a:rPr>
              <a:t> 1)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cxnSp>
        <p:nvCxnSpPr>
          <p:cNvPr id="30" name="Straight Arrow Connector 29"/>
          <p:cNvCxnSpPr>
            <a:stCxn id="23" idx="4"/>
            <a:endCxn id="9" idx="0"/>
          </p:cNvCxnSpPr>
          <p:nvPr/>
        </p:nvCxnSpPr>
        <p:spPr bwMode="auto">
          <a:xfrm>
            <a:off x="2085585" y="3971742"/>
            <a:ext cx="868897" cy="134387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6" name="Oval 35"/>
          <p:cNvSpPr/>
          <p:nvPr/>
        </p:nvSpPr>
        <p:spPr bwMode="auto">
          <a:xfrm>
            <a:off x="4647156" y="3391555"/>
            <a:ext cx="4308954" cy="507171"/>
          </a:xfrm>
          <a:prstGeom prst="ellipse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Times New Roman" charset="0"/>
                <a:ea typeface="ＭＳ Ｐゴシック" charset="0"/>
              </a:rPr>
              <a:t>Condor_init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</a:rPr>
              <a:t> (</a:t>
            </a:r>
            <a:r>
              <a:rPr lang="en-US" dirty="0" err="1" smtClean="0">
                <a:latin typeface="Times New Roman" charset="0"/>
                <a:ea typeface="ＭＳ Ｐゴシック" charset="0"/>
              </a:rPr>
              <a:t>pid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 1)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cxnSp>
        <p:nvCxnSpPr>
          <p:cNvPr id="38" name="Straight Arrow Connector 37"/>
          <p:cNvCxnSpPr>
            <a:stCxn id="36" idx="4"/>
            <a:endCxn id="13" idx="0"/>
          </p:cNvCxnSpPr>
          <p:nvPr/>
        </p:nvCxnSpPr>
        <p:spPr bwMode="auto">
          <a:xfrm>
            <a:off x="6801633" y="3898726"/>
            <a:ext cx="866858" cy="20740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053028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Or, “Shared </a:t>
            </a:r>
            <a:r>
              <a:rPr lang="en-US" dirty="0" err="1" smtClean="0"/>
              <a:t>subtrees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Goal:  protect /</a:t>
            </a:r>
            <a:r>
              <a:rPr lang="en-US" dirty="0" err="1" smtClean="0"/>
              <a:t>tmp</a:t>
            </a:r>
            <a:r>
              <a:rPr lang="en-US" dirty="0" smtClean="0"/>
              <a:t> from shared jobs</a:t>
            </a:r>
          </a:p>
          <a:p>
            <a:r>
              <a:rPr lang="en-US" dirty="0" smtClean="0"/>
              <a:t>Requires</a:t>
            </a:r>
          </a:p>
          <a:p>
            <a:pPr lvl="1"/>
            <a:r>
              <a:rPr lang="en-US" dirty="0" smtClean="0"/>
              <a:t>HTCondor must be running as root</a:t>
            </a:r>
          </a:p>
          <a:p>
            <a:pPr lvl="1"/>
            <a:r>
              <a:rPr lang="en-US" dirty="0"/>
              <a:t>MOUNT_UNDER_SCRATCH = /</a:t>
            </a:r>
            <a:r>
              <a:rPr lang="en-US" dirty="0" err="1"/>
              <a:t>tmp</a:t>
            </a:r>
            <a:r>
              <a:rPr lang="en-US" dirty="0"/>
              <a:t>,/</a:t>
            </a:r>
            <a:r>
              <a:rPr lang="en-US" dirty="0" err="1" smtClean="0"/>
              <a:t>var</a:t>
            </a:r>
            <a:r>
              <a:rPr lang="en-US" dirty="0" smtClean="0"/>
              <a:t>/</a:t>
            </a:r>
            <a:r>
              <a:rPr lang="en-US" dirty="0" err="1" smtClean="0"/>
              <a:t>tmp</a:t>
            </a:r>
            <a:endParaRPr lang="en-US" dirty="0" smtClean="0"/>
          </a:p>
          <a:p>
            <a:r>
              <a:rPr lang="en-US" dirty="0" smtClean="0"/>
              <a:t>On by default as of HTCondor 8.6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MOUNT_UNDER_SCRATCH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FA4CD-F833-436F-B3D1-2B915BC8BEA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3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TCondor-Presentation-Template-1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3_CondorNew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ndorNew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ndorNew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ndorNew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ndorNew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ndorNew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ndorNew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HTCondor-Presentation-Template-1</Template>
  <TotalTime>5498</TotalTime>
  <Words>817</Words>
  <Application>Microsoft Office PowerPoint</Application>
  <PresentationFormat>On-screen Show (16:9)</PresentationFormat>
  <Paragraphs>235</Paragraphs>
  <Slides>31</Slides>
  <Notes>2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HTCondor-Presentation-Template-1</vt:lpstr>
      <vt:lpstr>Containers and HTCondor </vt:lpstr>
      <vt:lpstr>Outline</vt:lpstr>
      <vt:lpstr>3 Protections</vt:lpstr>
      <vt:lpstr>The ideal container</vt:lpstr>
      <vt:lpstr>Resources a job can (ab)use</vt:lpstr>
      <vt:lpstr>HTCondor’s containment</vt:lpstr>
      <vt:lpstr>PID namespaces</vt:lpstr>
      <vt:lpstr>PID Namespaces</vt:lpstr>
      <vt:lpstr>MOUNT_UNDER_SCRATCH</vt:lpstr>
      <vt:lpstr>MOUNT_UNDER_SCRATCH</vt:lpstr>
      <vt:lpstr>Control Groups aka “cgroups”</vt:lpstr>
      <vt:lpstr>Control Cgroup setup</vt:lpstr>
      <vt:lpstr>Cgroup controllers</vt:lpstr>
      <vt:lpstr>Enabling cgroups</vt:lpstr>
      <vt:lpstr>Cgroups with HTCondor</vt:lpstr>
      <vt:lpstr>Cgroups seem fiddly, why not let something else do it?</vt:lpstr>
      <vt:lpstr>Enter Docker</vt:lpstr>
      <vt:lpstr>Examples</vt:lpstr>
      <vt:lpstr>HTCondor docker universe</vt:lpstr>
      <vt:lpstr>What?  No Knobs?</vt:lpstr>
      <vt:lpstr>We had to have some knobs</vt:lpstr>
      <vt:lpstr>“Docker” Universe jobs</vt:lpstr>
      <vt:lpstr>A docker Universe Job Is a Vanilla job</vt:lpstr>
      <vt:lpstr>Docker Universe</vt:lpstr>
      <vt:lpstr>Docker Universe and File transfer</vt:lpstr>
      <vt:lpstr>Docker Resource limiting</vt:lpstr>
      <vt:lpstr>Enter Singularity</vt:lpstr>
      <vt:lpstr>Enabling Singularity for all jobs</vt:lpstr>
      <vt:lpstr>…for some jobs</vt:lpstr>
      <vt:lpstr>Singularity vs Docker</vt:lpstr>
      <vt:lpstr>Questions?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gthain</dc:creator>
  <cp:lastModifiedBy>gthain</cp:lastModifiedBy>
  <cp:revision>139</cp:revision>
  <dcterms:created xsi:type="dcterms:W3CDTF">2013-04-23T19:11:55Z</dcterms:created>
  <dcterms:modified xsi:type="dcterms:W3CDTF">2019-03-31T05:59:10Z</dcterms:modified>
</cp:coreProperties>
</file>