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70" r:id="rId5"/>
    <p:sldId id="271" r:id="rId6"/>
    <p:sldId id="258" r:id="rId7"/>
    <p:sldId id="268" r:id="rId8"/>
    <p:sldId id="260" r:id="rId9"/>
    <p:sldId id="261" r:id="rId10"/>
    <p:sldId id="264" r:id="rId11"/>
    <p:sldId id="262" r:id="rId12"/>
    <p:sldId id="265" r:id="rId13"/>
    <p:sldId id="280" r:id="rId14"/>
    <p:sldId id="279" r:id="rId15"/>
    <p:sldId id="272" r:id="rId16"/>
    <p:sldId id="273" r:id="rId17"/>
    <p:sldId id="274" r:id="rId18"/>
    <p:sldId id="283" r:id="rId19"/>
    <p:sldId id="276" r:id="rId20"/>
    <p:sldId id="277" r:id="rId21"/>
    <p:sldId id="278" r:id="rId22"/>
    <p:sldId id="266" r:id="rId23"/>
    <p:sldId id="267" r:id="rId24"/>
    <p:sldId id="281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94DEEE-7F6A-49D6-89E7-24D9CC689718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3DCC91-99F2-4C9D-8850-2C9052229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3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B9C3BE-006F-47B8-8A44-D78A492DD503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1FFEFC-F134-4EEA-AD15-6DE334E72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8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91733-E632-45E2-9E99-BCD37B8AEB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4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1B2B9-DD94-4933-8F37-A73F2EA447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937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1BAA-AE36-4045-B559-43221FA1F8B0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11F2-F18B-4786-9B1E-D9F8B4868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9170-C341-4C46-AE24-5821CE83FF87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3DE3-6645-4A1D-A287-30BF71AB7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60DA-208B-4EEE-A8D4-B6B4E852D1ED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F39F-B030-4B74-89A6-E1EBF0ABB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8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9ADA-29D9-493A-A9B3-345251E0227D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A51B-F37C-47A5-B2A0-8142570D6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86FA-827E-421C-84C8-472C8336C75D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33E6-A147-4072-BA1C-E02B4D96C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0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056D-9E91-4C29-BC95-3CB89B6E4DE0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4927-FD6C-4784-AE4D-B3672E5C7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4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70C0-67BC-49FC-A364-921B24D6331C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27B9-6986-40FF-B861-D4F2EC90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3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AB46-3E03-44E1-9332-EF019F69855C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57FD-45E0-47BD-941D-11F0E0BDF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1D41D-C43F-4E95-AE60-C88128FCE0EA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01F0-9778-4ED2-A334-5EDE76B4F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3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6211-E0B5-4344-BE3B-729AD1AF97C1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203F-B03A-4101-8CF6-EC355FBF1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0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9038-63A7-47DE-B4BB-443297413D46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1FD9-20EE-4DBF-B93D-8435E422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447800"/>
            <a:ext cx="9144000" cy="54260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d-ID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447800"/>
            <a:ext cx="8839200" cy="5273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d-ID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924050" y="304800"/>
            <a:ext cx="6762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en-US" altLang="id-ID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050" y="1600200"/>
            <a:ext cx="6762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en-US" alt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BDF735-854B-4A99-9CFF-EE2411503C90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CFA7BB-6129-4A72-8688-C2936560D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8" descr="kotak-01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686800" y="1447800"/>
            <a:ext cx="4572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d-ID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251575"/>
            <a:ext cx="86868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0863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asuki@itb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eather.meteo.itb.ac.id/observasi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altLang="id-ID" dirty="0"/>
              <a:t>E-Science Activity in Indonesia </a:t>
            </a:r>
            <a:r>
              <a:rPr lang="id-ID" altLang="id-ID" dirty="0" smtClean="0"/>
              <a:t>2019</a:t>
            </a:r>
            <a:endParaRPr lang="id-ID" altLang="id-ID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altLang="id-ID" dirty="0"/>
              <a:t>Basuki Suhardiman</a:t>
            </a:r>
          </a:p>
          <a:p>
            <a:r>
              <a:rPr lang="id-ID" altLang="id-ID" dirty="0">
                <a:hlinkClick r:id="rId2"/>
              </a:rPr>
              <a:t>basuki@itb.ac.id</a:t>
            </a:r>
            <a:endParaRPr lang="id-ID" altLang="id-ID" dirty="0"/>
          </a:p>
          <a:p>
            <a:r>
              <a:rPr lang="id-ID" altLang="id-ID" dirty="0"/>
              <a:t>Insitut Teknologi Bandung</a:t>
            </a:r>
          </a:p>
          <a:p>
            <a:r>
              <a:rPr lang="en-US" dirty="0">
                <a:solidFill>
                  <a:srgbClr val="0070C0"/>
                </a:solidFill>
              </a:rPr>
              <a:t>ISGC </a:t>
            </a:r>
            <a:r>
              <a:rPr lang="en-US" dirty="0" smtClean="0">
                <a:solidFill>
                  <a:srgbClr val="0070C0"/>
                </a:solidFill>
              </a:rPr>
              <a:t>201</a:t>
            </a:r>
            <a:r>
              <a:rPr lang="id-ID" dirty="0" smtClean="0">
                <a:solidFill>
                  <a:srgbClr val="0070C0"/>
                </a:solidFill>
              </a:rPr>
              <a:t>9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Academia </a:t>
            </a:r>
            <a:r>
              <a:rPr lang="en-US" dirty="0" err="1">
                <a:solidFill>
                  <a:srgbClr val="0070C0"/>
                </a:solidFill>
              </a:rPr>
              <a:t>Sinica</a:t>
            </a:r>
            <a:r>
              <a:rPr lang="en-US" dirty="0">
                <a:solidFill>
                  <a:srgbClr val="0070C0"/>
                </a:solidFill>
              </a:rPr>
              <a:t>, Taipei, Taiwan</a:t>
            </a:r>
          </a:p>
          <a:p>
            <a:r>
              <a:rPr lang="id-ID" dirty="0" smtClean="0">
                <a:solidFill>
                  <a:srgbClr val="0070C0"/>
                </a:solidFill>
              </a:rPr>
              <a:t>31 March – 5 April 2019</a:t>
            </a:r>
            <a:endParaRPr lang="en-US" dirty="0">
              <a:solidFill>
                <a:srgbClr val="0070C0"/>
              </a:solidFill>
            </a:endParaRPr>
          </a:p>
          <a:p>
            <a:pPr eaLnBrk="1" hangingPunct="1"/>
            <a:endParaRPr lang="id-ID" altLang="id-ID" dirty="0" smtClean="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Application Running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Regional model : REGCM4</a:t>
            </a:r>
          </a:p>
          <a:p>
            <a:r>
              <a:rPr lang="id-ID" dirty="0" smtClean="0"/>
              <a:t>Dynamic moleculler : Quantum Expresso </a:t>
            </a:r>
          </a:p>
          <a:p>
            <a:r>
              <a:rPr lang="id-ID" dirty="0" smtClean="0"/>
              <a:t>Machine Learning : Keras</a:t>
            </a:r>
          </a:p>
          <a:p>
            <a:r>
              <a:rPr lang="id-ID" dirty="0" smtClean="0"/>
              <a:t>Tensor Flow</a:t>
            </a:r>
          </a:p>
          <a:p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6517" y="1988840"/>
            <a:ext cx="5278141" cy="3024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2" y="6278563"/>
            <a:ext cx="6840760" cy="4628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/>
              <a:t>http://alimonitor.cern.ch/map.jsp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058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Activity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47800"/>
            <a:ext cx="6192688" cy="2905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6381328"/>
            <a:ext cx="7344816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/>
              <a:t>https://indico.cern.ch/event/638971/contributions/2633823/attachments/1538560/2411618/2017-IndonesianReport.pdf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326065"/>
            <a:ext cx="4499992" cy="19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ITB Support for Science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Weather Prediction Model Labolatory</a:t>
            </a:r>
          </a:p>
          <a:p>
            <a:pPr lvl="1"/>
            <a:r>
              <a:rPr lang="id-ID" dirty="0"/>
              <a:t>Build 4 (2 cluster ) GPU</a:t>
            </a:r>
          </a:p>
          <a:p>
            <a:pPr lvl="2"/>
            <a:r>
              <a:rPr lang="id-ID" dirty="0"/>
              <a:t>2 Machine with GPU 4000 core</a:t>
            </a:r>
          </a:p>
          <a:p>
            <a:pPr lvl="2"/>
            <a:r>
              <a:rPr lang="id-ID" dirty="0"/>
              <a:t>2 machine with GPU 2000 core</a:t>
            </a:r>
          </a:p>
          <a:p>
            <a:pPr lvl="2"/>
            <a:r>
              <a:rPr lang="id-ID" dirty="0"/>
              <a:t>2 machine running on Redhat 6 Entreprises</a:t>
            </a:r>
          </a:p>
          <a:p>
            <a:pPr lvl="2"/>
            <a:r>
              <a:rPr lang="id-ID" dirty="0"/>
              <a:t>2 Machine running on Linux Suse 11</a:t>
            </a:r>
          </a:p>
          <a:p>
            <a:pPr lvl="2"/>
            <a:r>
              <a:rPr lang="id-ID" dirty="0"/>
              <a:t>50 Tbytes </a:t>
            </a:r>
            <a:r>
              <a:rPr lang="id-ID" dirty="0" smtClean="0"/>
              <a:t>storage</a:t>
            </a:r>
          </a:p>
          <a:p>
            <a:pPr lvl="1"/>
            <a:r>
              <a:rPr lang="id-ID" dirty="0" smtClean="0"/>
              <a:t>Release prediction model for weather every 3 hours</a:t>
            </a:r>
            <a:endParaRPr lang="id-ID" dirty="0"/>
          </a:p>
          <a:p>
            <a:pPr lvl="1"/>
            <a:endParaRPr lang="id-ID" dirty="0" smtClean="0"/>
          </a:p>
          <a:p>
            <a:r>
              <a:rPr lang="id-ID" dirty="0" smtClean="0"/>
              <a:t>New Facilities for HPC/Cluster (</a:t>
            </a:r>
            <a:r>
              <a:rPr lang="id-ID" dirty="0" smtClean="0"/>
              <a:t>2019)</a:t>
            </a:r>
            <a:endParaRPr lang="id-ID" dirty="0" smtClean="0"/>
          </a:p>
          <a:p>
            <a:pPr lvl="1"/>
            <a:r>
              <a:rPr lang="id-ID" dirty="0" smtClean="0"/>
              <a:t>40 Machine (with </a:t>
            </a:r>
            <a:r>
              <a:rPr lang="id-ID" dirty="0" smtClean="0"/>
              <a:t>56 </a:t>
            </a:r>
            <a:r>
              <a:rPr lang="id-ID" dirty="0" smtClean="0"/>
              <a:t>Core/machine)</a:t>
            </a:r>
          </a:p>
          <a:p>
            <a:pPr lvl="1"/>
            <a:r>
              <a:rPr lang="id-ID" dirty="0" smtClean="0"/>
              <a:t>Build public and priavte cloud</a:t>
            </a:r>
          </a:p>
          <a:p>
            <a:pPr lvl="1"/>
            <a:r>
              <a:rPr lang="id-ID" dirty="0" smtClean="0"/>
              <a:t>Build base on Openstack</a:t>
            </a:r>
          </a:p>
          <a:p>
            <a:pPr lvl="1"/>
            <a:endParaRPr lang="id-ID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457200" y="6381328"/>
            <a:ext cx="5122912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id-ID" dirty="0">
                <a:hlinkClick r:id="rId2"/>
              </a:rPr>
              <a:t>http://weather.meteo.itb.ac.id/observasi.html</a:t>
            </a:r>
            <a:endParaRPr lang="id-ID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8023" y="4221088"/>
            <a:ext cx="4402153" cy="1743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95" y="1447800"/>
            <a:ext cx="3612144" cy="27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08" y="2132856"/>
            <a:ext cx="3864814" cy="3335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Weather Prediction</a:t>
            </a:r>
            <a:r>
              <a:rPr lang="id-ID" sz="3200" smtClean="0"/>
              <a:t/>
            </a:r>
            <a:br>
              <a:rPr lang="id-ID" sz="3200" smtClean="0"/>
            </a:br>
            <a:r>
              <a:rPr lang="id-ID" sz="3200" smtClean="0"/>
              <a:t>http://weather.meteo.itb.ac.id</a:t>
            </a:r>
            <a:endParaRPr lang="id-ID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538464" cy="4997152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Modifying the resolution of the data input</a:t>
            </a:r>
          </a:p>
          <a:p>
            <a:pPr lvl="1"/>
            <a:r>
              <a:rPr lang="en-US" sz="2400" dirty="0" smtClean="0"/>
              <a:t>Before: 1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(interval prediction every 6 hours)</a:t>
            </a:r>
          </a:p>
          <a:p>
            <a:pPr lvl="1"/>
            <a:r>
              <a:rPr lang="en-US" sz="2400" dirty="0" smtClean="0"/>
              <a:t>Now: 0.5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(interval prediction every 3 hours)</a:t>
            </a:r>
          </a:p>
          <a:p>
            <a:pPr lvl="1"/>
            <a:r>
              <a:rPr lang="en-US" sz="2400" dirty="0" smtClean="0"/>
              <a:t>That is larger download volume but with (roughly) the same latency </a:t>
            </a:r>
            <a:r>
              <a:rPr lang="en-US" sz="2400" dirty="0" smtClean="0">
                <a:sym typeface="Wingdings" pitchFamily="2" charset="2"/>
              </a:rPr>
              <a:t> Bandwidth </a:t>
            </a:r>
            <a:r>
              <a:rPr lang="en-US" sz="2400" dirty="0" smtClean="0">
                <a:sym typeface="Wingdings" pitchFamily="2" charset="2"/>
              </a:rPr>
              <a:t>utilization</a:t>
            </a:r>
            <a:endParaRPr lang="id-ID" sz="2400" dirty="0" smtClean="0">
              <a:sym typeface="Wingdings" pitchFamily="2" charset="2"/>
            </a:endParaRPr>
          </a:p>
          <a:p>
            <a:pPr lvl="1"/>
            <a:r>
              <a:rPr lang="id-ID" sz="2400" dirty="0" smtClean="0">
                <a:sym typeface="Wingdings" pitchFamily="2" charset="2"/>
              </a:rPr>
              <a:t>Computing Power </a:t>
            </a:r>
            <a:endParaRPr lang="id-ID" sz="2400" dirty="0" smtClean="0">
              <a:sym typeface="Wingdings" pitchFamily="2" charset="2"/>
            </a:endParaRPr>
          </a:p>
          <a:p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656" y="857251"/>
            <a:ext cx="2808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0834" y="776189"/>
            <a:ext cx="685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If we have the computing power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734" y="1291574"/>
            <a:ext cx="726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Research Center for </a:t>
            </a:r>
            <a:r>
              <a:rPr lang="en-US" b="1" u="sng" dirty="0">
                <a:solidFill>
                  <a:srgbClr val="002060"/>
                </a:solidFill>
              </a:rPr>
              <a:t>Weather and Climate Impacts </a:t>
            </a:r>
            <a:r>
              <a:rPr lang="en-US" b="1" dirty="0">
                <a:solidFill>
                  <a:srgbClr val="002060"/>
                </a:solidFill>
              </a:rPr>
              <a:t>in South East Asia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830" y="2509780"/>
            <a:ext cx="1569904" cy="2031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Global Numerical Weather Prediction Model (NOAA, JMA, etc.)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867359" y="2823761"/>
            <a:ext cx="495759" cy="297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02207" y="2739757"/>
            <a:ext cx="1569904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Downscaled </a:t>
            </a:r>
            <a:r>
              <a:rPr lang="en-US" dirty="0" smtClean="0">
                <a:solidFill>
                  <a:srgbClr val="C00000"/>
                </a:solidFill>
              </a:rPr>
              <a:t>ensemble</a:t>
            </a:r>
            <a:r>
              <a:rPr lang="en-US" dirty="0" smtClean="0"/>
              <a:t> </a:t>
            </a:r>
            <a:r>
              <a:rPr lang="en-US" i="1" dirty="0" smtClean="0"/>
              <a:t>middle-range weather prediction</a:t>
            </a:r>
            <a:r>
              <a:rPr lang="en-US" dirty="0" smtClean="0"/>
              <a:t> for SEA region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073707" y="2245376"/>
            <a:ext cx="586648" cy="446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64595" y="1840505"/>
            <a:ext cx="1346813" cy="3966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44677" y="190660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Org-1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50834" y="2129699"/>
            <a:ext cx="1355075" cy="51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75941" y="4630972"/>
            <a:ext cx="1346813" cy="3966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91483" y="46524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Org-2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908673" y="5181895"/>
            <a:ext cx="1346813" cy="3966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11318" y="520917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Org-3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29878" y="3896529"/>
            <a:ext cx="454445" cy="69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54654" y="4145874"/>
            <a:ext cx="1231135" cy="1346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0"/>
          </p:cNvCxnSpPr>
          <p:nvPr/>
        </p:nvCxnSpPr>
        <p:spPr>
          <a:xfrm flipV="1">
            <a:off x="2349348" y="4384470"/>
            <a:ext cx="278176" cy="246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175613" y="4471360"/>
            <a:ext cx="396607" cy="999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4147850" y="3088166"/>
            <a:ext cx="545336" cy="231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56533" y="2787956"/>
            <a:ext cx="1569904" cy="2031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Weather/climate impacts prediction: flood, drought, land-slide, etc.</a:t>
            </a:r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6426964" y="3020688"/>
            <a:ext cx="545336" cy="231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52171" y="2513910"/>
            <a:ext cx="1689713" cy="2862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More meaningful information (e.g., more accurate early warning of hydro-meteorological disaster) for the society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935338" y="5440399"/>
            <a:ext cx="429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research center will operate like UCAR-NCAR in the USA, but mainly serving the community in SEA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Firewatch Initiatives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d-ID" dirty="0" smtClean="0"/>
              <a:t>Ministry of Forestry and LAND-gate Australia</a:t>
            </a:r>
          </a:p>
          <a:p>
            <a:pPr lvl="1"/>
            <a:r>
              <a:rPr lang="id-ID" dirty="0" smtClean="0"/>
              <a:t>MODIS-Data from NASA</a:t>
            </a:r>
          </a:p>
          <a:p>
            <a:r>
              <a:rPr lang="id-ID" dirty="0" smtClean="0"/>
              <a:t>Collaboration Ministry Forestry with Ministry of Education (2010) for delivering the Hotspot information (Fire) through the Inherent (University of Palangkaraya and University of Riau ) </a:t>
            </a:r>
          </a:p>
          <a:p>
            <a:r>
              <a:rPr lang="id-ID" dirty="0" smtClean="0"/>
              <a:t>In 2015, ITB initiatives again for firewatch</a:t>
            </a:r>
          </a:p>
          <a:p>
            <a:pPr lvl="1"/>
            <a:r>
              <a:rPr lang="id-ID" dirty="0" smtClean="0"/>
              <a:t>Data Analysis through satellite</a:t>
            </a:r>
          </a:p>
          <a:p>
            <a:pPr lvl="1"/>
            <a:r>
              <a:rPr lang="id-ID" dirty="0" smtClean="0"/>
              <a:t>Sosialize the environment impact through the social media (Facebook/twitter)</a:t>
            </a:r>
          </a:p>
          <a:p>
            <a:pPr lvl="1"/>
            <a:r>
              <a:rPr lang="id-ID" dirty="0" smtClean="0"/>
              <a:t>Prevent air filter system solution in classroom</a:t>
            </a:r>
          </a:p>
          <a:p>
            <a:r>
              <a:rPr lang="id-ID" dirty="0" smtClean="0"/>
              <a:t>In 2016</a:t>
            </a:r>
          </a:p>
          <a:p>
            <a:pPr lvl="1"/>
            <a:r>
              <a:rPr lang="id-ID" dirty="0" smtClean="0"/>
              <a:t>Prevent initiatives for building the near realtime model with Authomatic Weather System and Environment </a:t>
            </a:r>
            <a:r>
              <a:rPr lang="id-ID" dirty="0" smtClean="0"/>
              <a:t>Sensor</a:t>
            </a:r>
          </a:p>
          <a:p>
            <a:r>
              <a:rPr lang="id-ID" dirty="0" smtClean="0"/>
              <a:t>In 2017 </a:t>
            </a:r>
          </a:p>
          <a:p>
            <a:pPr lvl="1"/>
            <a:r>
              <a:rPr lang="id-ID" dirty="0" smtClean="0"/>
              <a:t>Build the Prototype AWS + Sensor </a:t>
            </a:r>
          </a:p>
          <a:p>
            <a:r>
              <a:rPr lang="id-ID" dirty="0" smtClean="0"/>
              <a:t>In 2018 </a:t>
            </a:r>
          </a:p>
          <a:p>
            <a:pPr lvl="1"/>
            <a:r>
              <a:rPr lang="id-ID" dirty="0" smtClean="0"/>
              <a:t>Running the Prototype , operational test</a:t>
            </a:r>
          </a:p>
          <a:p>
            <a:pPr lvl="1"/>
            <a:r>
              <a:rPr lang="id-ID" dirty="0" smtClean="0"/>
              <a:t>Collaboration with SeaHazemon (Interlab AIT) deploy 3 sensor</a:t>
            </a:r>
          </a:p>
          <a:p>
            <a:pPr lvl="1"/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07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Globalfires report on March 2019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559569"/>
            <a:ext cx="6762750" cy="41339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5805264"/>
            <a:ext cx="8352928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/>
              <a:t>http://fires.globalforestwatch.org/report/index.html#aoitype=GLOBAL&amp;reporttype=globalcountryreport&amp;country=Indonesia&amp;dates=fYear-2019!fMonth-3!fDay-18!tYear-2019!tMonth-3!tDay-25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10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81250" y="304800"/>
            <a:ext cx="6762750" cy="1143000"/>
          </a:xfrm>
        </p:spPr>
        <p:txBody>
          <a:bodyPr/>
          <a:lstStyle/>
          <a:p>
            <a:r>
              <a:rPr lang="id-ID" dirty="0" smtClean="0"/>
              <a:t>Prototype 1.0 (2017)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267744" y="2276872"/>
            <a:ext cx="864096" cy="163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Arduinno</a:t>
            </a:r>
          </a:p>
          <a:p>
            <a:pPr algn="ctr"/>
            <a:r>
              <a:rPr lang="id-ID" sz="1200" dirty="0" smtClean="0"/>
              <a:t>Microcontroller</a:t>
            </a:r>
            <a:endParaRPr lang="id-ID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79364" y="2564904"/>
            <a:ext cx="888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1"/>
          </p:cNvCxnSpPr>
          <p:nvPr/>
        </p:nvCxnSpPr>
        <p:spPr>
          <a:xfrm>
            <a:off x="1379364" y="3093810"/>
            <a:ext cx="888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9364" y="3573016"/>
            <a:ext cx="888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31840" y="2420888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8471" y="4144772"/>
            <a:ext cx="1055836" cy="1448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AWS </a:t>
            </a:r>
          </a:p>
          <a:p>
            <a:pPr algn="ctr"/>
            <a:r>
              <a:rPr lang="id-ID" sz="1200" dirty="0" smtClean="0"/>
              <a:t>-Wind Direction</a:t>
            </a:r>
          </a:p>
          <a:p>
            <a:pPr algn="ctr"/>
            <a:r>
              <a:rPr lang="id-ID" sz="1200" dirty="0" smtClean="0"/>
              <a:t>-Wind speed</a:t>
            </a:r>
          </a:p>
          <a:p>
            <a:pPr algn="ctr"/>
            <a:r>
              <a:rPr lang="id-ID" sz="1200" dirty="0" smtClean="0"/>
              <a:t>-Temperature</a:t>
            </a:r>
          </a:p>
          <a:p>
            <a:pPr marL="171450" indent="-171450" algn="ctr">
              <a:buFontTx/>
              <a:buChar char="-"/>
            </a:pPr>
            <a:r>
              <a:rPr lang="id-ID" sz="1200" dirty="0" smtClean="0"/>
              <a:t>Humidity</a:t>
            </a:r>
          </a:p>
          <a:p>
            <a:pPr marL="171450" indent="-171450" algn="ctr">
              <a:buFontTx/>
              <a:buChar char="-"/>
            </a:pPr>
            <a:r>
              <a:rPr lang="id-ID" sz="1200" dirty="0" smtClean="0"/>
              <a:t>Rain fall</a:t>
            </a:r>
            <a:endParaRPr lang="id-ID" sz="1200" dirty="0"/>
          </a:p>
        </p:txBody>
      </p:sp>
      <p:sp>
        <p:nvSpPr>
          <p:cNvPr id="14" name="Rectangle 13"/>
          <p:cNvSpPr/>
          <p:nvPr/>
        </p:nvSpPr>
        <p:spPr>
          <a:xfrm>
            <a:off x="2267744" y="4509120"/>
            <a:ext cx="1080120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CO sensor</a:t>
            </a:r>
          </a:p>
          <a:p>
            <a:pPr algn="ctr"/>
            <a:r>
              <a:rPr lang="id-ID" sz="1600" dirty="0" smtClean="0"/>
              <a:t>And other sensors</a:t>
            </a:r>
            <a:endParaRPr lang="id-ID" sz="1600" dirty="0"/>
          </a:p>
        </p:txBody>
      </p:sp>
      <p:cxnSp>
        <p:nvCxnSpPr>
          <p:cNvPr id="16" name="Straight Connector 15"/>
          <p:cNvCxnSpPr>
            <a:stCxn id="4" idx="2"/>
          </p:cNvCxnSpPr>
          <p:nvPr/>
        </p:nvCxnSpPr>
        <p:spPr>
          <a:xfrm>
            <a:off x="2699792" y="3910747"/>
            <a:ext cx="0" cy="598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923928" y="2132856"/>
            <a:ext cx="1080120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GSM/GPRS Modul</a:t>
            </a:r>
            <a:endParaRPr lang="id-ID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3898973" y="3103226"/>
            <a:ext cx="1224136" cy="4792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GPS modul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3923928" y="3910747"/>
            <a:ext cx="1080120" cy="3823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USB /Storage</a:t>
            </a:r>
            <a:endParaRPr lang="id-ID" sz="1200" dirty="0"/>
          </a:p>
        </p:txBody>
      </p:sp>
      <p:cxnSp>
        <p:nvCxnSpPr>
          <p:cNvPr id="21" name="Elbow Connector 20"/>
          <p:cNvCxnSpPr>
            <a:stCxn id="4" idx="3"/>
            <a:endCxn id="18" idx="1"/>
          </p:cNvCxnSpPr>
          <p:nvPr/>
        </p:nvCxnSpPr>
        <p:spPr>
          <a:xfrm>
            <a:off x="3131840" y="3093810"/>
            <a:ext cx="767133" cy="24901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9" idx="1"/>
          </p:cNvCxnSpPr>
          <p:nvPr/>
        </p:nvCxnSpPr>
        <p:spPr>
          <a:xfrm>
            <a:off x="3156124" y="3463265"/>
            <a:ext cx="767804" cy="63865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44208" y="2060849"/>
            <a:ext cx="1944216" cy="18803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ITB</a:t>
            </a:r>
          </a:p>
          <a:p>
            <a:pPr algn="ctr"/>
            <a:r>
              <a:rPr lang="id-ID" dirty="0" smtClean="0"/>
              <a:t>Web Server</a:t>
            </a:r>
          </a:p>
          <a:p>
            <a:pPr algn="ctr"/>
            <a:r>
              <a:rPr lang="id-ID" dirty="0" smtClean="0"/>
              <a:t>For collecting data</a:t>
            </a:r>
          </a:p>
          <a:p>
            <a:pPr algn="ctr"/>
            <a:r>
              <a:rPr lang="id-ID" dirty="0" smtClean="0"/>
              <a:t>And </a:t>
            </a:r>
          </a:p>
          <a:p>
            <a:pPr algn="ctr"/>
            <a:r>
              <a:rPr lang="id-ID" dirty="0" smtClean="0"/>
              <a:t>Portal</a:t>
            </a:r>
            <a:endParaRPr lang="id-ID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123108" y="2456892"/>
            <a:ext cx="13204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16216" y="4509120"/>
            <a:ext cx="1728192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Middle Ware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6516216" y="5517232"/>
            <a:ext cx="1728192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NASA/NOAA web server ,etc</a:t>
            </a:r>
            <a:endParaRPr lang="id-ID" dirty="0"/>
          </a:p>
        </p:txBody>
      </p:sp>
      <p:cxnSp>
        <p:nvCxnSpPr>
          <p:cNvPr id="29696" name="Straight Arrow Connector 29695"/>
          <p:cNvCxnSpPr/>
          <p:nvPr/>
        </p:nvCxnSpPr>
        <p:spPr>
          <a:xfrm>
            <a:off x="6876256" y="3941202"/>
            <a:ext cx="0" cy="567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99" name="Straight Arrow Connector 29698"/>
          <p:cNvCxnSpPr/>
          <p:nvPr/>
        </p:nvCxnSpPr>
        <p:spPr>
          <a:xfrm>
            <a:off x="6876256" y="508518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01" name="Straight Arrow Connector 29700"/>
          <p:cNvCxnSpPr/>
          <p:nvPr/>
        </p:nvCxnSpPr>
        <p:spPr>
          <a:xfrm flipV="1">
            <a:off x="7812360" y="508518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03" name="Straight Arrow Connector 29702"/>
          <p:cNvCxnSpPr/>
          <p:nvPr/>
        </p:nvCxnSpPr>
        <p:spPr>
          <a:xfrm flipV="1">
            <a:off x="7812360" y="3941202"/>
            <a:ext cx="0" cy="567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Rectangle 29703"/>
          <p:cNvSpPr/>
          <p:nvPr/>
        </p:nvSpPr>
        <p:spPr>
          <a:xfrm>
            <a:off x="5436096" y="2132856"/>
            <a:ext cx="64807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TCP/IP</a:t>
            </a:r>
            <a:endParaRPr lang="id-ID" sz="1200" dirty="0"/>
          </a:p>
        </p:txBody>
      </p:sp>
      <p:cxnSp>
        <p:nvCxnSpPr>
          <p:cNvPr id="29706" name="Straight Connector 29705"/>
          <p:cNvCxnSpPr/>
          <p:nvPr/>
        </p:nvCxnSpPr>
        <p:spPr>
          <a:xfrm>
            <a:off x="539552" y="1916832"/>
            <a:ext cx="4680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7" name="Rectangle 29706"/>
          <p:cNvSpPr/>
          <p:nvPr/>
        </p:nvSpPr>
        <p:spPr>
          <a:xfrm>
            <a:off x="1691680" y="1628800"/>
            <a:ext cx="2376264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Forestry (School)</a:t>
            </a:r>
            <a:endParaRPr lang="id-ID" dirty="0"/>
          </a:p>
        </p:txBody>
      </p:sp>
      <p:sp>
        <p:nvSpPr>
          <p:cNvPr id="29708" name="Cloud Callout 29707"/>
          <p:cNvSpPr/>
          <p:nvPr/>
        </p:nvSpPr>
        <p:spPr>
          <a:xfrm>
            <a:off x="4067944" y="4869160"/>
            <a:ext cx="2016224" cy="93610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Network of Science Community</a:t>
            </a:r>
            <a:endParaRPr lang="id-ID" dirty="0"/>
          </a:p>
        </p:txBody>
      </p:sp>
      <p:cxnSp>
        <p:nvCxnSpPr>
          <p:cNvPr id="29710" name="Straight Arrow Connector 29709"/>
          <p:cNvCxnSpPr/>
          <p:nvPr/>
        </p:nvCxnSpPr>
        <p:spPr>
          <a:xfrm flipV="1">
            <a:off x="5220072" y="3790020"/>
            <a:ext cx="864096" cy="831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12" name="Straight Arrow Connector 29711"/>
          <p:cNvCxnSpPr/>
          <p:nvPr/>
        </p:nvCxnSpPr>
        <p:spPr>
          <a:xfrm flipH="1">
            <a:off x="5580113" y="4101922"/>
            <a:ext cx="720079" cy="731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80"/>
            <a:ext cx="1572620" cy="35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Last capture data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831" y="2353233"/>
            <a:ext cx="8847795" cy="2039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433802"/>
            <a:ext cx="8892480" cy="1041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1680" y="1628800"/>
            <a:ext cx="525658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10 variables, captures per minutes data (on Bandung Location)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393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Sea-Hazemon Sensor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74" y="1600200"/>
            <a:ext cx="2512852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3 Sensor node</a:t>
            </a:r>
          </a:p>
          <a:p>
            <a:pPr lvl="1"/>
            <a:r>
              <a:rPr lang="id-ID" dirty="0" smtClean="0"/>
              <a:t>PM 2.5 microgrm/m3</a:t>
            </a:r>
          </a:p>
          <a:p>
            <a:pPr lvl="1"/>
            <a:r>
              <a:rPr lang="id-ID" dirty="0" smtClean="0"/>
              <a:t>Temperature </a:t>
            </a:r>
          </a:p>
          <a:p>
            <a:pPr lvl="1"/>
            <a:r>
              <a:rPr lang="id-ID" dirty="0" smtClean="0"/>
              <a:t>Relative Humidity (RH)</a:t>
            </a:r>
          </a:p>
          <a:p>
            <a:r>
              <a:rPr lang="id-ID" dirty="0" smtClean="0"/>
              <a:t>Wifi enable </a:t>
            </a:r>
          </a:p>
          <a:p>
            <a:r>
              <a:rPr lang="id-ID" dirty="0" smtClean="0"/>
              <a:t> 1 sensor put in Bandung</a:t>
            </a:r>
          </a:p>
          <a:p>
            <a:r>
              <a:rPr lang="id-ID" dirty="0" smtClean="0"/>
              <a:t>2 sensor put in Sumatra’s Area</a:t>
            </a:r>
          </a:p>
          <a:p>
            <a:pPr lvl="1"/>
            <a:r>
              <a:rPr lang="id-ID" dirty="0" smtClean="0"/>
              <a:t>Palembang </a:t>
            </a:r>
          </a:p>
          <a:p>
            <a:pPr lvl="1"/>
            <a:r>
              <a:rPr lang="id-ID" dirty="0" smtClean="0"/>
              <a:t>Jambi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565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Building the Infrastructure for E-Science Activity</a:t>
            </a:r>
          </a:p>
          <a:p>
            <a:pPr lvl="1"/>
            <a:r>
              <a:rPr lang="id-ID" dirty="0" smtClean="0"/>
              <a:t>IDREN </a:t>
            </a:r>
          </a:p>
          <a:p>
            <a:pPr lvl="1"/>
            <a:r>
              <a:rPr lang="id-ID" dirty="0" smtClean="0"/>
              <a:t>NREN via Asi@Connect</a:t>
            </a:r>
          </a:p>
          <a:p>
            <a:r>
              <a:rPr lang="id-ID" dirty="0" smtClean="0"/>
              <a:t>Activity in E-Science</a:t>
            </a:r>
          </a:p>
          <a:p>
            <a:pPr lvl="1"/>
            <a:r>
              <a:rPr lang="id-ID" dirty="0" smtClean="0"/>
              <a:t>Indonesia Institute of Science (LIPI)</a:t>
            </a:r>
          </a:p>
          <a:p>
            <a:pPr lvl="1"/>
            <a:r>
              <a:rPr lang="id-ID" dirty="0" smtClean="0"/>
              <a:t>ITB facilities for weather prediction model</a:t>
            </a:r>
          </a:p>
          <a:p>
            <a:pPr lvl="1"/>
            <a:endParaRPr lang="id-ID" dirty="0" smtClean="0"/>
          </a:p>
          <a:p>
            <a:r>
              <a:rPr lang="id-ID" dirty="0" smtClean="0"/>
              <a:t>Enviroment monitoring</a:t>
            </a:r>
          </a:p>
          <a:p>
            <a:pPr lvl="1"/>
            <a:r>
              <a:rPr lang="id-ID" dirty="0" smtClean="0"/>
              <a:t>Firewatch activites</a:t>
            </a:r>
          </a:p>
          <a:p>
            <a:pPr lvl="1"/>
            <a:endParaRPr lang="id-ID" dirty="0" smtClean="0"/>
          </a:p>
          <a:p>
            <a:r>
              <a:rPr lang="id-ID" dirty="0" smtClean="0"/>
              <a:t>Collaboration</a:t>
            </a:r>
          </a:p>
          <a:p>
            <a:pPr lvl="1"/>
            <a:r>
              <a:rPr lang="id-ID" dirty="0" smtClean="0"/>
              <a:t>DMCC+ , EOSC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262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Status of Sensors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351226" cy="2260846"/>
          </a:xfrm>
        </p:spPr>
        <p:txBody>
          <a:bodyPr/>
          <a:lstStyle/>
          <a:p>
            <a:r>
              <a:rPr lang="id-ID" sz="2000" dirty="0" smtClean="0"/>
              <a:t>AIT 34 Sensor located in Bandung</a:t>
            </a:r>
          </a:p>
          <a:p>
            <a:r>
              <a:rPr lang="id-ID" sz="2000" dirty="0" smtClean="0"/>
              <a:t>AIT 35 Located in Palembang ( Sumatra)</a:t>
            </a:r>
          </a:p>
          <a:p>
            <a:pPr lvl="1"/>
            <a:r>
              <a:rPr lang="id-ID" sz="2000" dirty="0" smtClean="0"/>
              <a:t>Palembang &amp; Jambi</a:t>
            </a:r>
            <a:endParaRPr lang="id-ID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8426" y="1418718"/>
            <a:ext cx="4038600" cy="2529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100" y="3861047"/>
            <a:ext cx="3623253" cy="28782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6309320"/>
            <a:ext cx="4392488" cy="4300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https://canarin.net/seahazemon/map.html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159865"/>
            <a:ext cx="3924647" cy="31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Future Work For SeaHazemon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AIT with support from TEINCC will provide 50 sensors next year to Indonesia</a:t>
            </a:r>
          </a:p>
          <a:p>
            <a:r>
              <a:rPr lang="id-ID" dirty="0" smtClean="0"/>
              <a:t>Discuss about the location </a:t>
            </a:r>
          </a:p>
          <a:p>
            <a:r>
              <a:rPr lang="id-ID" dirty="0" smtClean="0"/>
              <a:t>Discuss about the possible problems</a:t>
            </a:r>
          </a:p>
          <a:p>
            <a:pPr lvl="1"/>
            <a:r>
              <a:rPr lang="id-ID" dirty="0" smtClean="0"/>
              <a:t>Telecommunication obstacle</a:t>
            </a:r>
          </a:p>
          <a:p>
            <a:pPr lvl="1"/>
            <a:r>
              <a:rPr lang="id-ID" dirty="0" smtClean="0"/>
              <a:t>Internet Obstacle</a:t>
            </a:r>
          </a:p>
          <a:p>
            <a:pPr lvl="1"/>
            <a:r>
              <a:rPr lang="id-ID" dirty="0" smtClean="0"/>
              <a:t>Sensor availability</a:t>
            </a:r>
          </a:p>
          <a:p>
            <a:pPr lvl="1"/>
            <a:r>
              <a:rPr lang="id-ID" dirty="0" smtClean="0"/>
              <a:t>Accuracy of the data</a:t>
            </a:r>
          </a:p>
          <a:p>
            <a:pPr lvl="1"/>
            <a:endParaRPr lang="id-ID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Discuss the format of the raw data</a:t>
            </a:r>
          </a:p>
          <a:p>
            <a:r>
              <a:rPr lang="id-ID" dirty="0" smtClean="0"/>
              <a:t>Discuss the repository server</a:t>
            </a:r>
          </a:p>
          <a:p>
            <a:r>
              <a:rPr lang="id-ID" dirty="0" smtClean="0"/>
              <a:t>Operational Issues on the sensor network</a:t>
            </a:r>
          </a:p>
          <a:p>
            <a:r>
              <a:rPr lang="id-ID" dirty="0" smtClean="0"/>
              <a:t>Reliability and availability of the sensor</a:t>
            </a:r>
          </a:p>
          <a:p>
            <a:r>
              <a:rPr lang="id-ID" dirty="0" smtClean="0"/>
              <a:t>Calibration method, and verification of the data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49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Disaster Mitigation Competence Center (DMCC)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82" y="1418784"/>
            <a:ext cx="5083748" cy="13621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r>
              <a:rPr lang="id-ID" dirty="0" smtClean="0"/>
              <a:t>Focus on Case Study for Simulation on Dust Transportation around Indonesia </a:t>
            </a:r>
          </a:p>
          <a:p>
            <a:pPr lvl="1"/>
            <a:r>
              <a:rPr lang="id-ID" dirty="0" smtClean="0"/>
              <a:t>Provide some data</a:t>
            </a:r>
          </a:p>
          <a:p>
            <a:pPr lvl="1"/>
            <a:r>
              <a:rPr lang="id-ID" dirty="0" smtClean="0"/>
              <a:t>Dissemination on education and research community</a:t>
            </a:r>
          </a:p>
          <a:p>
            <a:r>
              <a:rPr lang="id-ID" dirty="0" smtClean="0"/>
              <a:t>Tsunami Impact analysis using iCOMCOT </a:t>
            </a:r>
            <a:r>
              <a:rPr lang="id-ID" dirty="0" smtClean="0"/>
              <a:t>portal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8" y="2780928"/>
            <a:ext cx="4886134" cy="32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Future (Next) works	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Build the webbase enable and repository data</a:t>
            </a:r>
          </a:p>
          <a:p>
            <a:r>
              <a:rPr lang="id-ID" dirty="0" smtClean="0"/>
              <a:t>Development with Sea-hazemon project for deployment sensor around Indonesia for Air Quality monitoring (PM 2.5) </a:t>
            </a:r>
          </a:p>
          <a:p>
            <a:r>
              <a:rPr lang="id-ID" dirty="0" smtClean="0"/>
              <a:t>Development and deploy AWS(Protype 1.0) for delivering data and build model with Ministry of Forestry and Environment</a:t>
            </a:r>
          </a:p>
          <a:p>
            <a:r>
              <a:rPr lang="id-ID" dirty="0" smtClean="0"/>
              <a:t>Build the case study with DMCC (facilitate for I-Comcot Tsunami and WRF-chem Simulation) </a:t>
            </a:r>
            <a:r>
              <a:rPr lang="id-ID" dirty="0" smtClean="0">
                <a:sym typeface="Wingdings" panose="05000000000000000000" pitchFamily="2" charset="2"/>
              </a:rPr>
              <a:t> DMCC and EOSC-Hub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42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Summary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E-infractures has been develop in Indonesia </a:t>
            </a:r>
          </a:p>
          <a:p>
            <a:pPr lvl="1"/>
            <a:r>
              <a:rPr lang="id-ID" dirty="0" smtClean="0"/>
              <a:t>Network Infrastructure</a:t>
            </a:r>
          </a:p>
          <a:p>
            <a:pPr lvl="1"/>
            <a:r>
              <a:rPr lang="id-ID" dirty="0" smtClean="0"/>
              <a:t>Clustering Computing </a:t>
            </a:r>
            <a:r>
              <a:rPr lang="id-ID" dirty="0" smtClean="0"/>
              <a:t>facilities</a:t>
            </a:r>
          </a:p>
          <a:p>
            <a:pPr lvl="1"/>
            <a:r>
              <a:rPr lang="id-ID" dirty="0" smtClean="0"/>
              <a:t>Some specific application (environment sensors)</a:t>
            </a:r>
            <a:endParaRPr lang="id-ID" dirty="0" smtClean="0"/>
          </a:p>
          <a:p>
            <a:pPr lvl="1"/>
            <a:endParaRPr lang="id-ID" dirty="0" smtClean="0"/>
          </a:p>
          <a:p>
            <a:r>
              <a:rPr lang="id-ID" dirty="0" smtClean="0"/>
              <a:t>Need more collaboration amongs the research community</a:t>
            </a:r>
          </a:p>
          <a:p>
            <a:pPr lvl="1"/>
            <a:r>
              <a:rPr lang="id-ID" dirty="0" smtClean="0"/>
              <a:t>Open the data for public or research community</a:t>
            </a:r>
          </a:p>
          <a:p>
            <a:pPr lvl="1"/>
            <a:r>
              <a:rPr lang="id-ID" dirty="0" smtClean="0"/>
              <a:t>Sharing the knowledge , resources and data within the countries</a:t>
            </a:r>
          </a:p>
          <a:p>
            <a:r>
              <a:rPr lang="id-ID" dirty="0" smtClean="0"/>
              <a:t>Growth up the community of research with the limitation of the Country (Indonesia)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2517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Infrastructure Initiatives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891" indent="-342891">
              <a:buFont typeface="Wingdings" panose="05000000000000000000" pitchFamily="2" charset="2"/>
              <a:buChar char="v"/>
            </a:pPr>
            <a:r>
              <a:rPr lang="id-ID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IDREN</a:t>
            </a:r>
            <a:endParaRPr lang="en-GB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91" lvl="1" indent="-342891">
              <a:buFont typeface="Wingdings" panose="05000000000000000000" pitchFamily="2" charset="2"/>
              <a:buChar char="v"/>
            </a:pPr>
            <a:r>
              <a:rPr lang="id-ID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Initiated by several Universities members 2015 , as continues program of INHERENT</a:t>
            </a:r>
          </a:p>
          <a:p>
            <a:pPr marL="1257291" lvl="2" indent="-342891">
              <a:buFont typeface="Wingdings" panose="05000000000000000000" pitchFamily="2" charset="2"/>
              <a:buChar char="v"/>
            </a:pPr>
            <a:r>
              <a:rPr lang="id-ID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ITB (as TEIN representative in Indonesia</a:t>
            </a:r>
          </a:p>
          <a:p>
            <a:pPr marL="1257291" lvl="2" indent="-342891">
              <a:buFont typeface="Wingdings" panose="05000000000000000000" pitchFamily="2" charset="2"/>
              <a:buChar char="v"/>
            </a:pPr>
            <a:r>
              <a:rPr lang="id-ID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Indonesia (Jakarta)</a:t>
            </a:r>
          </a:p>
          <a:p>
            <a:pPr marL="1257291" lvl="2" indent="-342891">
              <a:buFont typeface="Wingdings" panose="05000000000000000000" pitchFamily="2" charset="2"/>
              <a:buChar char="v"/>
            </a:pPr>
            <a:r>
              <a:rPr lang="id-ID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Gajahmada (Jogjakarta)</a:t>
            </a:r>
          </a:p>
          <a:p>
            <a:pPr marL="1257291" lvl="2" indent="-342891">
              <a:buFont typeface="Wingdings" panose="05000000000000000000" pitchFamily="2" charset="2"/>
              <a:buChar char="v"/>
            </a:pPr>
            <a:r>
              <a:rPr lang="id-ID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Brawijaya (Malang)</a:t>
            </a:r>
          </a:p>
          <a:p>
            <a:pPr marL="1257291" lvl="2" indent="-342891">
              <a:buFont typeface="Wingdings" panose="05000000000000000000" pitchFamily="2" charset="2"/>
              <a:buChar char="v"/>
            </a:pPr>
            <a:r>
              <a:rPr lang="id-ID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Suraya Institute of Technology ( Surabaya)</a:t>
            </a:r>
          </a:p>
          <a:p>
            <a:pPr marL="1257291" lvl="2" indent="-342891">
              <a:buFont typeface="Wingdings" panose="05000000000000000000" pitchFamily="2" charset="2"/>
              <a:buChar char="v"/>
            </a:pPr>
            <a:endParaRPr lang="id-ID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91" lvl="1" indent="-342891">
              <a:buFont typeface="Wingdings" panose="05000000000000000000" pitchFamily="2" charset="2"/>
              <a:buChar char="v"/>
            </a:pPr>
            <a:r>
              <a:rPr lang="id-ID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Approved by Ministry of Science Technology </a:t>
            </a:r>
          </a:p>
          <a:p>
            <a:pPr marL="1257291" lvl="2" indent="-342891">
              <a:buFont typeface="Wingdings" panose="05000000000000000000" pitchFamily="2" charset="2"/>
              <a:buChar char="v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Directorate General of Learning and Student Affairs</a:t>
            </a:r>
            <a:r>
              <a:rPr lang="id-ID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(Higher Education)</a:t>
            </a:r>
          </a:p>
          <a:p>
            <a:pPr marL="1257291" lvl="2" indent="-342891">
              <a:buFont typeface="Wingdings" panose="05000000000000000000" pitchFamily="2" charset="2"/>
              <a:buChar char="v"/>
            </a:pPr>
            <a:r>
              <a:rPr lang="id-ID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Funding for the Link via ITB</a:t>
            </a:r>
            <a:endParaRPr lang="en-GB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>
              <a:buFont typeface="Wingdings" panose="05000000000000000000" pitchFamily="2" charset="2"/>
              <a:buChar char="v"/>
            </a:pPr>
            <a:r>
              <a:rPr lang="en-GB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 of member institutions(connected to your REN) :</a:t>
            </a:r>
            <a:endParaRPr lang="id-ID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91" lvl="1" indent="-342891">
              <a:buFont typeface="Wingdings" panose="05000000000000000000" pitchFamily="2" charset="2"/>
              <a:buChar char="v"/>
            </a:pPr>
            <a:r>
              <a:rPr lang="id-ID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 – 100 Institution , mostly University and several Research Agency  (LIPI and LAPAN)</a:t>
            </a:r>
            <a:endParaRPr lang="en-GB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 Backbone : </a:t>
            </a:r>
            <a:endParaRPr lang="id-ID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91" lvl="1" indent="-342891">
              <a:buFont typeface="Wingdings" panose="05000000000000000000" pitchFamily="2" charset="2"/>
              <a:buChar char="v"/>
            </a:pPr>
            <a:r>
              <a:rPr lang="id-ID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Backbone from Bandung to Singapore </a:t>
            </a:r>
            <a:r>
              <a:rPr lang="id-ID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,1 Gbps</a:t>
            </a:r>
            <a:endParaRPr lang="id-ID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91" lvl="1" indent="-342891">
              <a:buFont typeface="Wingdings" panose="05000000000000000000" pitchFamily="2" charset="2"/>
              <a:buChar char="v"/>
            </a:pPr>
            <a:r>
              <a:rPr lang="id-ID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Domestic Backbone 1 Gbps – 2 Gbps</a:t>
            </a:r>
            <a:endParaRPr lang="en-GB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35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IDREN Development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2592288" cy="4525963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Build on Co-operation with Telco’s Provider (Sharing cost)</a:t>
            </a:r>
          </a:p>
          <a:p>
            <a:r>
              <a:rPr lang="id-ID" dirty="0" smtClean="0"/>
              <a:t>Multihoming and Multi ASN </a:t>
            </a:r>
          </a:p>
          <a:p>
            <a:pPr lvl="1"/>
            <a:r>
              <a:rPr lang="id-ID" dirty="0" smtClean="0"/>
              <a:t>AS 64302 (Telkom)</a:t>
            </a:r>
          </a:p>
          <a:p>
            <a:pPr lvl="1"/>
            <a:r>
              <a:rPr lang="id-ID" dirty="0"/>
              <a:t> </a:t>
            </a:r>
            <a:r>
              <a:rPr lang="id-ID" dirty="0" smtClean="0"/>
              <a:t>AS138826 (Indosat)</a:t>
            </a:r>
            <a:endParaRPr lang="id-ID" dirty="0"/>
          </a:p>
          <a:p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Gambar 5">
            <a:extLst>
              <a:ext uri="{FF2B5EF4-FFF2-40B4-BE49-F238E27FC236}">
                <a16:creationId xmlns="" xmlns:a16="http://schemas.microsoft.com/office/drawing/2014/main" id="{C7D29B58-F765-4FF5-91EA-AB627013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196752"/>
            <a:ext cx="6156176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NREN Backbone @java Island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599" y="2689858"/>
            <a:ext cx="7810500" cy="298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619672" y="3933056"/>
            <a:ext cx="50405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ITB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131130" y="4653136"/>
            <a:ext cx="592997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200" dirty="0" smtClean="0">
                <a:ea typeface="ＭＳ Ｐゴシック" panose="020B0600070205080204" pitchFamily="34" charset="-128"/>
              </a:rPr>
              <a:t>UGM</a:t>
            </a: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94004" y="4685054"/>
            <a:ext cx="432048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200" dirty="0" smtClean="0">
                <a:ea typeface="ＭＳ Ｐゴシック" panose="020B0600070205080204" pitchFamily="34" charset="-128"/>
              </a:rPr>
              <a:t>UB</a:t>
            </a: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94004" y="3789040"/>
            <a:ext cx="447166" cy="3249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ITS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724270" y="3573015"/>
            <a:ext cx="639817" cy="2368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200" dirty="0" smtClean="0">
                <a:ea typeface="ＭＳ Ｐゴシック" panose="020B0600070205080204" pitchFamily="34" charset="-128"/>
              </a:rPr>
              <a:t>Undip</a:t>
            </a: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03648" y="2708920"/>
            <a:ext cx="504056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UI</a:t>
            </a:r>
          </a:p>
        </p:txBody>
      </p:sp>
      <p:cxnSp>
        <p:nvCxnSpPr>
          <p:cNvPr id="13" name="Straight Connector 12"/>
          <p:cNvCxnSpPr>
            <a:endCxn id="6" idx="0"/>
          </p:cNvCxnSpPr>
          <p:nvPr/>
        </p:nvCxnSpPr>
        <p:spPr bwMode="auto">
          <a:xfrm>
            <a:off x="1619672" y="2924944"/>
            <a:ext cx="252028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endCxn id="7" idx="1"/>
          </p:cNvCxnSpPr>
          <p:nvPr/>
        </p:nvCxnSpPr>
        <p:spPr bwMode="auto">
          <a:xfrm>
            <a:off x="2123728" y="4113981"/>
            <a:ext cx="3007402" cy="647167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8" idx="1"/>
          </p:cNvCxnSpPr>
          <p:nvPr/>
        </p:nvCxnSpPr>
        <p:spPr bwMode="auto">
          <a:xfrm flipV="1">
            <a:off x="5724127" y="4793066"/>
            <a:ext cx="1169877" cy="24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9" idx="2"/>
          </p:cNvCxnSpPr>
          <p:nvPr/>
        </p:nvCxnSpPr>
        <p:spPr bwMode="auto">
          <a:xfrm flipV="1">
            <a:off x="7092280" y="4113981"/>
            <a:ext cx="25307" cy="5391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9" idx="1"/>
            <a:endCxn id="10" idx="3"/>
          </p:cNvCxnSpPr>
          <p:nvPr/>
        </p:nvCxnSpPr>
        <p:spPr bwMode="auto">
          <a:xfrm flipH="1" flipV="1">
            <a:off x="5364087" y="3691425"/>
            <a:ext cx="1529917" cy="2600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11" idx="3"/>
            <a:endCxn id="10" idx="1"/>
          </p:cNvCxnSpPr>
          <p:nvPr/>
        </p:nvCxnSpPr>
        <p:spPr bwMode="auto">
          <a:xfrm>
            <a:off x="1907704" y="2816932"/>
            <a:ext cx="2816566" cy="8744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6" idx="0"/>
          </p:cNvCxnSpPr>
          <p:nvPr/>
        </p:nvCxnSpPr>
        <p:spPr bwMode="auto">
          <a:xfrm flipH="1">
            <a:off x="827584" y="3933056"/>
            <a:ext cx="1044116" cy="884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ounded Rectangle 25"/>
          <p:cNvSpPr/>
          <p:nvPr/>
        </p:nvSpPr>
        <p:spPr bwMode="auto">
          <a:xfrm>
            <a:off x="360854" y="4685054"/>
            <a:ext cx="1546850" cy="47213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SG/TEIN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27584" y="6381328"/>
            <a:ext cx="6546353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d-ID" sz="1400" dirty="0" smtClean="0">
                <a:ea typeface="ＭＳ Ｐゴシック" panose="020B0600070205080204" pitchFamily="34" charset="-128"/>
              </a:rPr>
              <a:t>Map source:http</a:t>
            </a:r>
            <a:r>
              <a:rPr lang="id-ID" sz="1400" dirty="0">
                <a:ea typeface="ＭＳ Ｐゴシック" panose="020B0600070205080204" pitchFamily="34" charset="-128"/>
              </a:rPr>
              <a:t>://www.openstreetmap.org/directions#map=7/-7.368/109.094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anose="020B0600070205080204" pitchFamily="34" charset="-128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2051720" y="3691425"/>
            <a:ext cx="2808312" cy="2600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10" idx="2"/>
          </p:cNvCxnSpPr>
          <p:nvPr/>
        </p:nvCxnSpPr>
        <p:spPr bwMode="auto">
          <a:xfrm>
            <a:off x="5044179" y="3809834"/>
            <a:ext cx="535933" cy="875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5580112" y="3951511"/>
            <a:ext cx="1440160" cy="7016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8"/>
          <p:cNvSpPr/>
          <p:nvPr/>
        </p:nvSpPr>
        <p:spPr bwMode="auto">
          <a:xfrm>
            <a:off x="4198814" y="1568627"/>
            <a:ext cx="4824536" cy="4660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Multi connection</a:t>
            </a:r>
            <a:r>
              <a:rPr kumimoji="0" lang="id-ID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Multi operator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1700" y="1596896"/>
            <a:ext cx="2124236" cy="772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Telco’s Clound Network Infrastructure</a:t>
            </a:r>
            <a:endParaRPr lang="id-ID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endCxn id="11" idx="0"/>
          </p:cNvCxnSpPr>
          <p:nvPr/>
        </p:nvCxnSpPr>
        <p:spPr>
          <a:xfrm flipH="1">
            <a:off x="1655676" y="2411048"/>
            <a:ext cx="684076" cy="297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</p:cNvCxnSpPr>
          <p:nvPr/>
        </p:nvCxnSpPr>
        <p:spPr>
          <a:xfrm>
            <a:off x="1907704" y="2816932"/>
            <a:ext cx="144016" cy="3960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3"/>
          </p:cNvCxnSpPr>
          <p:nvPr/>
        </p:nvCxnSpPr>
        <p:spPr>
          <a:xfrm>
            <a:off x="2051720" y="3212976"/>
            <a:ext cx="72008" cy="8280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3"/>
          </p:cNvCxnSpPr>
          <p:nvPr/>
        </p:nvCxnSpPr>
        <p:spPr>
          <a:xfrm>
            <a:off x="2123728" y="4041068"/>
            <a:ext cx="216024" cy="612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39752" y="4653136"/>
            <a:ext cx="2791378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131130" y="4901078"/>
            <a:ext cx="232957" cy="2561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71700" y="2742879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63788" y="2742879"/>
            <a:ext cx="2196244" cy="830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131130" y="3573015"/>
            <a:ext cx="17628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9" idx="0"/>
          </p:cNvCxnSpPr>
          <p:nvPr/>
        </p:nvCxnSpPr>
        <p:spPr>
          <a:xfrm>
            <a:off x="6894004" y="3573015"/>
            <a:ext cx="223583" cy="216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020272" y="4041068"/>
            <a:ext cx="0" cy="612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24127" y="4901078"/>
            <a:ext cx="288033" cy="256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12160" y="5157192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117587" y="4901078"/>
            <a:ext cx="0" cy="2561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326052" y="3212977"/>
            <a:ext cx="342292" cy="596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60919" y="2312876"/>
            <a:ext cx="630116" cy="496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0" y="1657238"/>
            <a:ext cx="1668822" cy="734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To Sumatra Link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497198" y="2559984"/>
            <a:ext cx="1312863" cy="6726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To Sulawesi Island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76" name="Rectangular Callout 75"/>
          <p:cNvSpPr/>
          <p:nvPr/>
        </p:nvSpPr>
        <p:spPr>
          <a:xfrm>
            <a:off x="3293388" y="2774191"/>
            <a:ext cx="2718771" cy="513035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1 Gbps (existing</a:t>
            </a:r>
            <a:r>
              <a:rPr lang="id-ID" dirty="0" smtClean="0">
                <a:solidFill>
                  <a:schemeClr val="tx1"/>
                </a:solidFill>
              </a:rPr>
              <a:t>)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7" name="Rounded Rectangular Callout 76"/>
          <p:cNvSpPr/>
          <p:nvPr/>
        </p:nvSpPr>
        <p:spPr>
          <a:xfrm>
            <a:off x="3445180" y="4519999"/>
            <a:ext cx="1014062" cy="673569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Plan : another Link (10 Gbps)</a:t>
            </a:r>
            <a:endParaRPr lang="id-ID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90328" y="5949280"/>
            <a:ext cx="737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88462" y="5840851"/>
            <a:ext cx="1555746" cy="2695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AS 64302</a:t>
            </a:r>
            <a:endParaRPr lang="id-ID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43608" y="5840851"/>
            <a:ext cx="8280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34188" y="5678382"/>
            <a:ext cx="1241668" cy="2708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AS </a:t>
            </a:r>
            <a:r>
              <a:rPr lang="id-ID" dirty="0" smtClean="0"/>
              <a:t>138826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96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04800"/>
            <a:ext cx="7344816" cy="1143000"/>
          </a:xfrm>
        </p:spPr>
        <p:txBody>
          <a:bodyPr>
            <a:noAutofit/>
          </a:bodyPr>
          <a:lstStyle/>
          <a:p>
            <a:r>
              <a:rPr lang="id-ID" sz="3200" dirty="0" smtClean="0"/>
              <a:t>Network Infrastructure, IDREN( Indonesia Research and Education Network)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id-ID" dirty="0" smtClean="0"/>
              <a:t>Network Infrastructure Connect to Global REN via Asi@connect Connectivity (TEIN) to Singapore</a:t>
            </a:r>
          </a:p>
          <a:p>
            <a:r>
              <a:rPr lang="id-ID" dirty="0" smtClean="0"/>
              <a:t>1 Gbps 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35" y="1447800"/>
            <a:ext cx="6111390" cy="4320480"/>
          </a:xfrm>
        </p:spPr>
      </p:pic>
      <p:sp>
        <p:nvSpPr>
          <p:cNvPr id="7" name="Rectangle 6"/>
          <p:cNvSpPr/>
          <p:nvPr/>
        </p:nvSpPr>
        <p:spPr>
          <a:xfrm>
            <a:off x="1115616" y="6278563"/>
            <a:ext cx="6408712" cy="3907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/>
              <a:t>http://tein.asia/sub/?mc=2030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7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Traffic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3185733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More than 200 Mbps from ITB ( Weather Modelling )</a:t>
            </a:r>
          </a:p>
          <a:p>
            <a:r>
              <a:rPr lang="id-ID" dirty="0" smtClean="0"/>
              <a:t>Alice Connection to Cibinong</a:t>
            </a:r>
          </a:p>
          <a:p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027" y="1231306"/>
            <a:ext cx="5019675" cy="38385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660232" y="1177623"/>
            <a:ext cx="1843696" cy="2035354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109782"/>
            <a:ext cx="8960296" cy="1617785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54752" y="4853387"/>
            <a:ext cx="864096" cy="47822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ITB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7213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04800"/>
            <a:ext cx="7524328" cy="935272"/>
          </a:xfrm>
        </p:spPr>
        <p:txBody>
          <a:bodyPr>
            <a:noAutofit/>
          </a:bodyPr>
          <a:lstStyle/>
          <a:p>
            <a:r>
              <a:rPr lang="id-ID" sz="3200" dirty="0" smtClean="0"/>
              <a:t>National Institute of Science (LIPI=Lembaga Ilmu Pengetahuan Indonesia)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Managed by Research Center for </a:t>
            </a:r>
            <a:r>
              <a:rPr lang="id-ID" dirty="0" smtClean="0"/>
              <a:t>Informatics</a:t>
            </a:r>
          </a:p>
          <a:p>
            <a:r>
              <a:rPr lang="id-ID" dirty="0" smtClean="0"/>
              <a:t>16 </a:t>
            </a:r>
            <a:r>
              <a:rPr lang="id-ID" dirty="0" smtClean="0"/>
              <a:t>Nodes</a:t>
            </a:r>
          </a:p>
          <a:p>
            <a:pPr lvl="1"/>
            <a:r>
              <a:rPr lang="it-IT" dirty="0"/>
              <a:t>8 core Intel Xeon E5-2609 2.4 </a:t>
            </a:r>
            <a:r>
              <a:rPr lang="it-IT" dirty="0" smtClean="0"/>
              <a:t>GHz</a:t>
            </a:r>
            <a:endParaRPr lang="id-ID" dirty="0" smtClean="0"/>
          </a:p>
          <a:p>
            <a:pPr lvl="1"/>
            <a:r>
              <a:rPr lang="id-ID" dirty="0"/>
              <a:t>8 GB </a:t>
            </a:r>
            <a:r>
              <a:rPr lang="id-ID" dirty="0" smtClean="0"/>
              <a:t>RAM</a:t>
            </a:r>
          </a:p>
          <a:p>
            <a:pPr lvl="1"/>
            <a:r>
              <a:rPr lang="id-ID" dirty="0"/>
              <a:t>175 GB /</a:t>
            </a:r>
            <a:r>
              <a:rPr lang="id-ID" dirty="0" smtClean="0"/>
              <a:t>scratch</a:t>
            </a:r>
          </a:p>
          <a:p>
            <a:pPr lvl="1"/>
            <a:r>
              <a:rPr lang="id-ID" dirty="0"/>
              <a:t>10 GB </a:t>
            </a:r>
            <a:r>
              <a:rPr lang="id-ID" dirty="0" smtClean="0"/>
              <a:t>CVMFS</a:t>
            </a:r>
          </a:p>
          <a:p>
            <a:pPr lvl="1"/>
            <a:r>
              <a:rPr lang="id-ID" dirty="0"/>
              <a:t>CentOS </a:t>
            </a:r>
            <a:r>
              <a:rPr lang="id-ID" dirty="0" smtClean="0"/>
              <a:t>6.9</a:t>
            </a:r>
          </a:p>
          <a:p>
            <a:r>
              <a:rPr lang="id-ID" dirty="0" smtClean="0"/>
              <a:t>100 </a:t>
            </a:r>
            <a:r>
              <a:rPr lang="id-ID" dirty="0"/>
              <a:t>job </a:t>
            </a:r>
            <a:r>
              <a:rPr lang="id-ID" dirty="0" smtClean="0"/>
              <a:t>slots</a:t>
            </a:r>
          </a:p>
          <a:p>
            <a:r>
              <a:rPr lang="id-ID" dirty="0" smtClean="0"/>
              <a:t>Connect to ALICE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755576" y="6309320"/>
            <a:ext cx="7488832" cy="5486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/>
              <a:t>https://indico.cern.ch/event/638971/contributions/2633823/attachments/1538560/2411618/2017-IndonesianReport.pdf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0152" y="1240072"/>
            <a:ext cx="261971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Topology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028" y="3197605"/>
            <a:ext cx="7071972" cy="3039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6237312"/>
            <a:ext cx="7272808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/>
              <a:t>https://indico.cern.ch/event/638971/contributions/2633823/attachments/1538560/2411618/2017-IndonesianReport.pdf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028" y="1208526"/>
            <a:ext cx="6772275" cy="19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b-updated-01 [Compatibility Mode]" id="{E4E000D6-B0B9-4AF0-95CA-0859A3693587}" vid="{29E51162-88A7-435A-8144-9176BD5E33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itb-updated-01</Template>
  <TotalTime>9954</TotalTime>
  <Words>1060</Words>
  <Application>Microsoft Office PowerPoint</Application>
  <PresentationFormat>On-screen Show (4:3)</PresentationFormat>
  <Paragraphs>213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ＭＳ Ｐゴシック</vt:lpstr>
      <vt:lpstr>Calibri</vt:lpstr>
      <vt:lpstr>Office Theme</vt:lpstr>
      <vt:lpstr>E-Science Activity in Indonesia 2019</vt:lpstr>
      <vt:lpstr>Outline</vt:lpstr>
      <vt:lpstr>Infrastructure Initiatives</vt:lpstr>
      <vt:lpstr>IDREN Development</vt:lpstr>
      <vt:lpstr>NREN Backbone @java Island</vt:lpstr>
      <vt:lpstr>Network Infrastructure, IDREN( Indonesia Research and Education Network)</vt:lpstr>
      <vt:lpstr>Traffic</vt:lpstr>
      <vt:lpstr>National Institute of Science (LIPI=Lembaga Ilmu Pengetahuan Indonesia)</vt:lpstr>
      <vt:lpstr>Topology</vt:lpstr>
      <vt:lpstr>Application Running</vt:lpstr>
      <vt:lpstr>Activity</vt:lpstr>
      <vt:lpstr>ITB Support for Science</vt:lpstr>
      <vt:lpstr>Weather Prediction http://weather.meteo.itb.ac.id</vt:lpstr>
      <vt:lpstr>PowerPoint Presentation</vt:lpstr>
      <vt:lpstr>Firewatch Initiatives</vt:lpstr>
      <vt:lpstr>Globalfires report on March 2019</vt:lpstr>
      <vt:lpstr>Prototype 1.0 (2017)</vt:lpstr>
      <vt:lpstr>Last capture data</vt:lpstr>
      <vt:lpstr>Sea-Hazemon Sensor</vt:lpstr>
      <vt:lpstr>Status of Sensors</vt:lpstr>
      <vt:lpstr>Future Work For SeaHazemon</vt:lpstr>
      <vt:lpstr>Disaster Mitigation Competence Center (DMCC)</vt:lpstr>
      <vt:lpstr>Future (Next) works 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E-Science Activity in Indonesia 2019</dc:title>
  <dc:creator>basuki suhardiman</dc:creator>
  <cp:lastModifiedBy>basuki suhardiman</cp:lastModifiedBy>
  <cp:revision>26</cp:revision>
  <dcterms:created xsi:type="dcterms:W3CDTF">2019-03-27T04:27:55Z</dcterms:created>
  <dcterms:modified xsi:type="dcterms:W3CDTF">2019-04-03T02:22:07Z</dcterms:modified>
</cp:coreProperties>
</file>