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716" r:id="rId3"/>
    <p:sldMasterId id="2147483729" r:id="rId4"/>
  </p:sldMasterIdLst>
  <p:notesMasterIdLst>
    <p:notesMasterId r:id="rId42"/>
  </p:notesMasterIdLst>
  <p:handoutMasterIdLst>
    <p:handoutMasterId r:id="rId43"/>
  </p:handoutMasterIdLst>
  <p:sldIdLst>
    <p:sldId id="584" r:id="rId5"/>
    <p:sldId id="631" r:id="rId6"/>
    <p:sldId id="603" r:id="rId7"/>
    <p:sldId id="611" r:id="rId8"/>
    <p:sldId id="612" r:id="rId9"/>
    <p:sldId id="1799" r:id="rId10"/>
    <p:sldId id="1822" r:id="rId11"/>
    <p:sldId id="638" r:id="rId12"/>
    <p:sldId id="1809" r:id="rId13"/>
    <p:sldId id="1810" r:id="rId14"/>
    <p:sldId id="1811" r:id="rId15"/>
    <p:sldId id="1823" r:id="rId16"/>
    <p:sldId id="607" r:id="rId17"/>
    <p:sldId id="1808" r:id="rId18"/>
    <p:sldId id="615" r:id="rId19"/>
    <p:sldId id="262" r:id="rId20"/>
    <p:sldId id="620" r:id="rId21"/>
    <p:sldId id="1800" r:id="rId22"/>
    <p:sldId id="617" r:id="rId23"/>
    <p:sldId id="1815" r:id="rId24"/>
    <p:sldId id="1824" r:id="rId25"/>
    <p:sldId id="628" r:id="rId26"/>
    <p:sldId id="1816" r:id="rId27"/>
    <p:sldId id="1817" r:id="rId28"/>
    <p:sldId id="1818" r:id="rId29"/>
    <p:sldId id="622" r:id="rId30"/>
    <p:sldId id="1819" r:id="rId31"/>
    <p:sldId id="1820" r:id="rId32"/>
    <p:sldId id="1821" r:id="rId33"/>
    <p:sldId id="1825" r:id="rId34"/>
    <p:sldId id="1813" r:id="rId35"/>
    <p:sldId id="639" r:id="rId36"/>
    <p:sldId id="640" r:id="rId37"/>
    <p:sldId id="641" r:id="rId38"/>
    <p:sldId id="643" r:id="rId39"/>
    <p:sldId id="624" r:id="rId40"/>
    <p:sldId id="1814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D5"/>
    <a:srgbClr val="92D050"/>
    <a:srgbClr val="5DF3FB"/>
    <a:srgbClr val="B4D3F6"/>
    <a:srgbClr val="BADDE1"/>
    <a:srgbClr val="CECEEF"/>
    <a:srgbClr val="8064A2"/>
    <a:srgbClr val="4BACC6"/>
    <a:srgbClr val="E1C9EF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2" autoAdjust="0"/>
    <p:restoredTop sz="90411" autoAdjust="0"/>
  </p:normalViewPr>
  <p:slideViewPr>
    <p:cSldViewPr>
      <p:cViewPr varScale="1">
        <p:scale>
          <a:sx n="61" d="100"/>
          <a:sy n="61" d="100"/>
        </p:scale>
        <p:origin x="11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68" y="5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16BFD-4E97-49B4-B619-B722D14E1479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E31959EB-2FC6-4326-BBB6-F6C02BF674D6}">
      <dgm:prSet phldrT="[文本]"/>
      <dgm:spPr/>
      <dgm:t>
        <a:bodyPr/>
        <a:lstStyle/>
        <a:p>
          <a:r>
            <a:rPr lang="en-US" altLang="zh-CN" dirty="0"/>
            <a:t>Infrastructure as a Service</a:t>
          </a:r>
          <a:endParaRPr lang="zh-CN" altLang="en-US" dirty="0"/>
        </a:p>
      </dgm:t>
    </dgm:pt>
    <dgm:pt modelId="{10C5F3C8-C23D-466D-9A5C-A50E1D0EBCC7}" type="parTrans" cxnId="{B901543A-2E2D-49C5-8B9A-32E04FC046A7}">
      <dgm:prSet/>
      <dgm:spPr/>
      <dgm:t>
        <a:bodyPr/>
        <a:lstStyle/>
        <a:p>
          <a:endParaRPr lang="zh-CN" altLang="en-US"/>
        </a:p>
      </dgm:t>
    </dgm:pt>
    <dgm:pt modelId="{8D78634E-37AE-487B-98E1-69F090DE7446}" type="sibTrans" cxnId="{B901543A-2E2D-49C5-8B9A-32E04FC046A7}">
      <dgm:prSet/>
      <dgm:spPr/>
      <dgm:t>
        <a:bodyPr/>
        <a:lstStyle/>
        <a:p>
          <a:endParaRPr lang="zh-CN" altLang="en-US"/>
        </a:p>
      </dgm:t>
    </dgm:pt>
    <dgm:pt modelId="{1CA0DF8F-CAC6-4748-96B0-9FDE1D29A106}">
      <dgm:prSet/>
      <dgm:spPr/>
      <dgm:t>
        <a:bodyPr/>
        <a:lstStyle/>
        <a:p>
          <a:r>
            <a:rPr lang="en-US" altLang="zh-CN"/>
            <a:t>Compute, Storage, Networking</a:t>
          </a:r>
          <a:endParaRPr lang="en-US" altLang="zh-CN" dirty="0"/>
        </a:p>
      </dgm:t>
    </dgm:pt>
    <dgm:pt modelId="{CC5A40EF-ED52-4319-B182-DE42F43BAF93}" type="parTrans" cxnId="{4BF681F4-55A5-4379-995E-79103B920F04}">
      <dgm:prSet/>
      <dgm:spPr/>
      <dgm:t>
        <a:bodyPr/>
        <a:lstStyle/>
        <a:p>
          <a:endParaRPr lang="zh-CN" altLang="en-US"/>
        </a:p>
      </dgm:t>
    </dgm:pt>
    <dgm:pt modelId="{981BF6C8-08EC-4F33-BF68-3CAAA1FF184A}" type="sibTrans" cxnId="{4BF681F4-55A5-4379-995E-79103B920F04}">
      <dgm:prSet/>
      <dgm:spPr/>
      <dgm:t>
        <a:bodyPr/>
        <a:lstStyle/>
        <a:p>
          <a:endParaRPr lang="zh-CN" altLang="en-US"/>
        </a:p>
      </dgm:t>
    </dgm:pt>
    <dgm:pt modelId="{98ECDE89-E0E2-4A37-A14C-B57741871BA3}">
      <dgm:prSet/>
      <dgm:spPr/>
      <dgm:t>
        <a:bodyPr/>
        <a:lstStyle/>
        <a:p>
          <a:r>
            <a:rPr lang="en-US" altLang="zh-CN"/>
            <a:t>HPC, EMR, ECS, etc.</a:t>
          </a:r>
          <a:endParaRPr lang="en-US" altLang="zh-CN" dirty="0"/>
        </a:p>
      </dgm:t>
    </dgm:pt>
    <dgm:pt modelId="{5FDD4B0D-869C-46BF-9DE1-D322223D1ED1}" type="parTrans" cxnId="{8D92176A-A26D-4635-83C9-5A7EB7EACACB}">
      <dgm:prSet/>
      <dgm:spPr/>
      <dgm:t>
        <a:bodyPr/>
        <a:lstStyle/>
        <a:p>
          <a:endParaRPr lang="zh-CN" altLang="en-US"/>
        </a:p>
      </dgm:t>
    </dgm:pt>
    <dgm:pt modelId="{981D0E93-C0ED-49F4-AA46-4F224F62A62E}" type="sibTrans" cxnId="{8D92176A-A26D-4635-83C9-5A7EB7EACACB}">
      <dgm:prSet/>
      <dgm:spPr/>
      <dgm:t>
        <a:bodyPr/>
        <a:lstStyle/>
        <a:p>
          <a:endParaRPr lang="zh-CN" altLang="en-US"/>
        </a:p>
      </dgm:t>
    </dgm:pt>
    <dgm:pt modelId="{63110566-88C0-485C-A543-9B3A172E5E64}">
      <dgm:prSet/>
      <dgm:spPr/>
      <dgm:t>
        <a:bodyPr/>
        <a:lstStyle/>
        <a:p>
          <a:r>
            <a:rPr lang="en-US" altLang="zh-CN"/>
            <a:t>Data Management &amp; Sharing</a:t>
          </a:r>
          <a:endParaRPr lang="en-US" altLang="zh-CN" dirty="0"/>
        </a:p>
      </dgm:t>
    </dgm:pt>
    <dgm:pt modelId="{669F11D7-7E3F-4BE8-9219-456354F29227}" type="parTrans" cxnId="{CA0E7BE2-8144-4D37-B674-97DAB68A1B4A}">
      <dgm:prSet/>
      <dgm:spPr/>
      <dgm:t>
        <a:bodyPr/>
        <a:lstStyle/>
        <a:p>
          <a:endParaRPr lang="zh-CN" altLang="en-US"/>
        </a:p>
      </dgm:t>
    </dgm:pt>
    <dgm:pt modelId="{6853F593-535D-4672-94FB-B87CCCF3A27C}" type="sibTrans" cxnId="{CA0E7BE2-8144-4D37-B674-97DAB68A1B4A}">
      <dgm:prSet/>
      <dgm:spPr/>
      <dgm:t>
        <a:bodyPr/>
        <a:lstStyle/>
        <a:p>
          <a:endParaRPr lang="zh-CN" altLang="en-US"/>
        </a:p>
      </dgm:t>
    </dgm:pt>
    <dgm:pt modelId="{E8EEC6E7-2E4D-4869-80BC-66DFFFF9A8D3}">
      <dgm:prSet/>
      <dgm:spPr/>
      <dgm:t>
        <a:bodyPr/>
        <a:lstStyle/>
        <a:p>
          <a:r>
            <a:rPr lang="en-US" altLang="zh-CN"/>
            <a:t>Publishing, Integration, Discovery, Accessing, Sharing</a:t>
          </a:r>
          <a:endParaRPr lang="en-US" altLang="zh-CN" dirty="0"/>
        </a:p>
      </dgm:t>
    </dgm:pt>
    <dgm:pt modelId="{7330BAC4-6D5F-498F-9824-0D021464F38B}" type="parTrans" cxnId="{9A396243-295E-4EAC-943D-C66E8C102415}">
      <dgm:prSet/>
      <dgm:spPr/>
      <dgm:t>
        <a:bodyPr/>
        <a:lstStyle/>
        <a:p>
          <a:endParaRPr lang="zh-CN" altLang="en-US"/>
        </a:p>
      </dgm:t>
    </dgm:pt>
    <dgm:pt modelId="{2988DEA1-65AE-4E6A-B124-BB8B2B1E46F5}" type="sibTrans" cxnId="{9A396243-295E-4EAC-943D-C66E8C102415}">
      <dgm:prSet/>
      <dgm:spPr/>
      <dgm:t>
        <a:bodyPr/>
        <a:lstStyle/>
        <a:p>
          <a:endParaRPr lang="zh-CN" altLang="en-US"/>
        </a:p>
      </dgm:t>
    </dgm:pt>
    <dgm:pt modelId="{1FC81529-AE31-4EBC-B55D-958162F893A4}">
      <dgm:prSet/>
      <dgm:spPr/>
      <dgm:t>
        <a:bodyPr/>
        <a:lstStyle/>
        <a:p>
          <a:r>
            <a:rPr lang="en-US" altLang="zh-CN" dirty="0"/>
            <a:t>Processing &amp; Analysis</a:t>
          </a:r>
        </a:p>
      </dgm:t>
    </dgm:pt>
    <dgm:pt modelId="{7C043770-7D73-4D8F-A822-F7A23E0C3F9B}" type="parTrans" cxnId="{27EE8416-E3BB-43D4-9A9E-ECA38CB38B6B}">
      <dgm:prSet/>
      <dgm:spPr/>
      <dgm:t>
        <a:bodyPr/>
        <a:lstStyle/>
        <a:p>
          <a:endParaRPr lang="zh-CN" altLang="en-US"/>
        </a:p>
      </dgm:t>
    </dgm:pt>
    <dgm:pt modelId="{7AEC4FBC-099B-4A9E-A379-0334576A0488}" type="sibTrans" cxnId="{27EE8416-E3BB-43D4-9A9E-ECA38CB38B6B}">
      <dgm:prSet/>
      <dgm:spPr/>
      <dgm:t>
        <a:bodyPr/>
        <a:lstStyle/>
        <a:p>
          <a:endParaRPr lang="zh-CN" altLang="en-US"/>
        </a:p>
      </dgm:t>
    </dgm:pt>
    <dgm:pt modelId="{0F8785E7-2252-4C85-B6CB-6C5D07A794AE}">
      <dgm:prSet/>
      <dgm:spPr/>
      <dgm:t>
        <a:bodyPr/>
        <a:lstStyle/>
        <a:p>
          <a:r>
            <a:rPr lang="en-US" altLang="zh-CN" dirty="0"/>
            <a:t>Applications</a:t>
          </a:r>
        </a:p>
      </dgm:t>
    </dgm:pt>
    <dgm:pt modelId="{2B56006A-5746-4E96-99D4-516424062476}" type="parTrans" cxnId="{C3A8C06C-A03F-47F0-A5CE-98053393E5E6}">
      <dgm:prSet/>
      <dgm:spPr/>
      <dgm:t>
        <a:bodyPr/>
        <a:lstStyle/>
        <a:p>
          <a:endParaRPr lang="zh-CN" altLang="en-US"/>
        </a:p>
      </dgm:t>
    </dgm:pt>
    <dgm:pt modelId="{74D47DE2-865F-4A5F-A69D-4046AF43ACE0}" type="sibTrans" cxnId="{C3A8C06C-A03F-47F0-A5CE-98053393E5E6}">
      <dgm:prSet/>
      <dgm:spPr/>
      <dgm:t>
        <a:bodyPr/>
        <a:lstStyle/>
        <a:p>
          <a:endParaRPr lang="zh-CN" altLang="en-US"/>
        </a:p>
      </dgm:t>
    </dgm:pt>
    <dgm:pt modelId="{327CED6D-1CE2-4656-A3FE-5CB937E909FC}">
      <dgm:prSet/>
      <dgm:spPr/>
      <dgm:t>
        <a:bodyPr/>
        <a:lstStyle/>
        <a:p>
          <a:r>
            <a:rPr lang="en-US" altLang="zh-CN" dirty="0"/>
            <a:t>Service Registration &amp; Sharing</a:t>
          </a:r>
        </a:p>
      </dgm:t>
    </dgm:pt>
    <dgm:pt modelId="{5C2A71CF-2F45-4599-AA29-D66C8CB07F88}" type="parTrans" cxnId="{E0343E16-9EF3-4D70-8B75-68868183FB2F}">
      <dgm:prSet/>
      <dgm:spPr/>
      <dgm:t>
        <a:bodyPr/>
        <a:lstStyle/>
        <a:p>
          <a:endParaRPr lang="zh-CN" altLang="en-US"/>
        </a:p>
      </dgm:t>
    </dgm:pt>
    <dgm:pt modelId="{6B278ABE-B9A3-4149-9E06-AA862DCA4DA9}" type="sibTrans" cxnId="{E0343E16-9EF3-4D70-8B75-68868183FB2F}">
      <dgm:prSet/>
      <dgm:spPr/>
      <dgm:t>
        <a:bodyPr/>
        <a:lstStyle/>
        <a:p>
          <a:endParaRPr lang="zh-CN" altLang="en-US"/>
        </a:p>
      </dgm:t>
    </dgm:pt>
    <dgm:pt modelId="{335CEAE2-92BC-4C70-861E-9447BD617313}">
      <dgm:prSet/>
      <dgm:spPr/>
      <dgm:t>
        <a:bodyPr/>
        <a:lstStyle/>
        <a:p>
          <a:r>
            <a:rPr lang="en-US" altLang="zh-CN" dirty="0"/>
            <a:t>Processing Engines for </a:t>
          </a:r>
          <a:r>
            <a:rPr lang="en-US" altLang="zh-CN" dirty="0" err="1"/>
            <a:t>CASEarth</a:t>
          </a:r>
          <a:endParaRPr lang="en-US" altLang="zh-CN" dirty="0"/>
        </a:p>
      </dgm:t>
    </dgm:pt>
    <dgm:pt modelId="{1B26C56D-2612-484B-A571-847E170E2C08}" type="parTrans" cxnId="{E28D6E40-5A7E-440E-90A8-CAA92280F3C0}">
      <dgm:prSet/>
      <dgm:spPr/>
      <dgm:t>
        <a:bodyPr/>
        <a:lstStyle/>
        <a:p>
          <a:endParaRPr lang="zh-CN" altLang="en-US"/>
        </a:p>
      </dgm:t>
    </dgm:pt>
    <dgm:pt modelId="{C8D9E8CF-028B-4AFC-8D7A-A66CEFB50976}" type="sibTrans" cxnId="{E28D6E40-5A7E-440E-90A8-CAA92280F3C0}">
      <dgm:prSet/>
      <dgm:spPr/>
      <dgm:t>
        <a:bodyPr/>
        <a:lstStyle/>
        <a:p>
          <a:endParaRPr lang="zh-CN" altLang="en-US"/>
        </a:p>
      </dgm:t>
    </dgm:pt>
    <dgm:pt modelId="{E71B706D-3FC9-49A5-9ABA-97CD0779F4C6}">
      <dgm:prSet/>
      <dgm:spPr/>
      <dgm:t>
        <a:bodyPr/>
        <a:lstStyle/>
        <a:p>
          <a:r>
            <a:rPr lang="en-US" altLang="zh-CN" dirty="0"/>
            <a:t>Online Big Earth Data Analysis </a:t>
          </a:r>
        </a:p>
      </dgm:t>
    </dgm:pt>
    <dgm:pt modelId="{E5D81A5D-EBD0-4DC2-AEC8-A369816F2A4F}" type="parTrans" cxnId="{4E28B377-B62B-44F3-9025-3CAD9C0AA38B}">
      <dgm:prSet/>
      <dgm:spPr/>
      <dgm:t>
        <a:bodyPr/>
        <a:lstStyle/>
        <a:p>
          <a:endParaRPr lang="zh-CN" altLang="en-US"/>
        </a:p>
      </dgm:t>
    </dgm:pt>
    <dgm:pt modelId="{39648345-7791-4140-8E36-D1C1B1003309}" type="sibTrans" cxnId="{4E28B377-B62B-44F3-9025-3CAD9C0AA38B}">
      <dgm:prSet/>
      <dgm:spPr/>
      <dgm:t>
        <a:bodyPr/>
        <a:lstStyle/>
        <a:p>
          <a:endParaRPr lang="zh-CN" altLang="en-US"/>
        </a:p>
      </dgm:t>
    </dgm:pt>
    <dgm:pt modelId="{FFBC71E0-28B7-44E3-B467-C5C97100BF35}">
      <dgm:prSet/>
      <dgm:spPr/>
      <dgm:t>
        <a:bodyPr/>
        <a:lstStyle/>
        <a:p>
          <a:r>
            <a:rPr lang="en-US" altLang="zh-CN" dirty="0"/>
            <a:t>Domain Research Achievements</a:t>
          </a:r>
        </a:p>
      </dgm:t>
    </dgm:pt>
    <dgm:pt modelId="{0FF99B5E-F21C-42EA-8E86-EBB6BDB5EF4C}" type="parTrans" cxnId="{3EBB4F26-AEDB-4AB3-870B-945CE61C551C}">
      <dgm:prSet/>
      <dgm:spPr/>
      <dgm:t>
        <a:bodyPr/>
        <a:lstStyle/>
        <a:p>
          <a:endParaRPr lang="zh-CN" altLang="en-US"/>
        </a:p>
      </dgm:t>
    </dgm:pt>
    <dgm:pt modelId="{3A8B2657-1FF1-44A1-A7B6-760A9EF02380}" type="sibTrans" cxnId="{3EBB4F26-AEDB-4AB3-870B-945CE61C551C}">
      <dgm:prSet/>
      <dgm:spPr/>
      <dgm:t>
        <a:bodyPr/>
        <a:lstStyle/>
        <a:p>
          <a:endParaRPr lang="zh-CN" altLang="en-US"/>
        </a:p>
      </dgm:t>
    </dgm:pt>
    <dgm:pt modelId="{D053EC96-CF7F-473B-B717-AEED6227EDB0}">
      <dgm:prSet/>
      <dgm:spPr/>
      <dgm:t>
        <a:bodyPr/>
        <a:lstStyle/>
        <a:p>
          <a:r>
            <a:rPr lang="en-US" altLang="zh-CN" dirty="0"/>
            <a:t>Specialized Application Services</a:t>
          </a:r>
        </a:p>
      </dgm:t>
    </dgm:pt>
    <dgm:pt modelId="{CAB0C3DA-F1DB-47E1-9CBB-49B574A4B85B}" type="parTrans" cxnId="{DA638E48-2FF6-4822-AD49-69B9B4CDA69E}">
      <dgm:prSet/>
      <dgm:spPr/>
      <dgm:t>
        <a:bodyPr/>
        <a:lstStyle/>
        <a:p>
          <a:endParaRPr lang="zh-CN" altLang="en-US"/>
        </a:p>
      </dgm:t>
    </dgm:pt>
    <dgm:pt modelId="{8608273F-F7FD-43D9-B91A-7DDC0277B724}" type="sibTrans" cxnId="{DA638E48-2FF6-4822-AD49-69B9B4CDA69E}">
      <dgm:prSet/>
      <dgm:spPr/>
      <dgm:t>
        <a:bodyPr/>
        <a:lstStyle/>
        <a:p>
          <a:endParaRPr lang="zh-CN" altLang="en-US"/>
        </a:p>
      </dgm:t>
    </dgm:pt>
    <dgm:pt modelId="{D789B642-104C-4D31-8319-18CB674B13F9}">
      <dgm:prSet/>
      <dgm:spPr/>
      <dgm:t>
        <a:bodyPr/>
        <a:lstStyle/>
        <a:p>
          <a:r>
            <a:rPr lang="en-US" altLang="zh-CN" dirty="0"/>
            <a:t>Open Registration for Services</a:t>
          </a:r>
        </a:p>
      </dgm:t>
    </dgm:pt>
    <dgm:pt modelId="{279CDE58-3D1A-47E1-8B36-785AA0DC9AF7}" type="parTrans" cxnId="{8F3CC42D-F257-4C66-8B23-224271D564F8}">
      <dgm:prSet/>
      <dgm:spPr/>
      <dgm:t>
        <a:bodyPr/>
        <a:lstStyle/>
        <a:p>
          <a:endParaRPr lang="zh-CN" altLang="en-US"/>
        </a:p>
      </dgm:t>
    </dgm:pt>
    <dgm:pt modelId="{D70EF2B6-41EF-4692-9AE9-CB988A82A5CC}" type="sibTrans" cxnId="{8F3CC42D-F257-4C66-8B23-224271D564F8}">
      <dgm:prSet/>
      <dgm:spPr/>
      <dgm:t>
        <a:bodyPr/>
        <a:lstStyle/>
        <a:p>
          <a:endParaRPr lang="zh-CN" altLang="en-US"/>
        </a:p>
      </dgm:t>
    </dgm:pt>
    <dgm:pt modelId="{A835A046-B47B-4D86-8C5C-710E983A96B5}">
      <dgm:prSet/>
      <dgm:spPr/>
      <dgm:t>
        <a:bodyPr/>
        <a:lstStyle/>
        <a:p>
          <a:r>
            <a:rPr lang="en-US" altLang="zh-CN" dirty="0"/>
            <a:t>Universal Discovery of Services</a:t>
          </a:r>
        </a:p>
      </dgm:t>
    </dgm:pt>
    <dgm:pt modelId="{D6C30A1D-0BAD-4593-8FFF-89CEB58D89A1}" type="parTrans" cxnId="{4C8CA44E-A68D-4DBF-8DD7-B5296F2DA1E1}">
      <dgm:prSet/>
      <dgm:spPr/>
      <dgm:t>
        <a:bodyPr/>
        <a:lstStyle/>
        <a:p>
          <a:endParaRPr lang="zh-CN" altLang="en-US"/>
        </a:p>
      </dgm:t>
    </dgm:pt>
    <dgm:pt modelId="{2FFF20FE-9C18-46F3-B3F2-BBBF538AB80C}" type="sibTrans" cxnId="{4C8CA44E-A68D-4DBF-8DD7-B5296F2DA1E1}">
      <dgm:prSet/>
      <dgm:spPr/>
      <dgm:t>
        <a:bodyPr/>
        <a:lstStyle/>
        <a:p>
          <a:endParaRPr lang="zh-CN" altLang="en-US"/>
        </a:p>
      </dgm:t>
    </dgm:pt>
    <dgm:pt modelId="{11BE7331-0BCE-4C92-8FFC-E257CA977D44}" type="pres">
      <dgm:prSet presAssocID="{C1716BFD-4E97-49B4-B619-B722D14E1479}" presName="Name0" presStyleCnt="0">
        <dgm:presLayoutVars>
          <dgm:dir/>
          <dgm:animLvl val="lvl"/>
          <dgm:resizeHandles val="exact"/>
        </dgm:presLayoutVars>
      </dgm:prSet>
      <dgm:spPr/>
    </dgm:pt>
    <dgm:pt modelId="{60C808BA-1AD5-444F-B7B7-5F415540BB96}" type="pres">
      <dgm:prSet presAssocID="{E31959EB-2FC6-4326-BBB6-F6C02BF674D6}" presName="linNode" presStyleCnt="0"/>
      <dgm:spPr/>
    </dgm:pt>
    <dgm:pt modelId="{8C8C2BFE-6A68-44AF-B09D-5D1660F830F4}" type="pres">
      <dgm:prSet presAssocID="{E31959EB-2FC6-4326-BBB6-F6C02BF674D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851C36F4-4FA3-4F3B-BF0E-2AB85640774B}" type="pres">
      <dgm:prSet presAssocID="{E31959EB-2FC6-4326-BBB6-F6C02BF674D6}" presName="descendantText" presStyleLbl="alignAccFollowNode1" presStyleIdx="0" presStyleCnt="5">
        <dgm:presLayoutVars>
          <dgm:bulletEnabled val="1"/>
        </dgm:presLayoutVars>
      </dgm:prSet>
      <dgm:spPr/>
    </dgm:pt>
    <dgm:pt modelId="{031315DC-B45F-413A-8179-73121423A967}" type="pres">
      <dgm:prSet presAssocID="{8D78634E-37AE-487B-98E1-69F090DE7446}" presName="sp" presStyleCnt="0"/>
      <dgm:spPr/>
    </dgm:pt>
    <dgm:pt modelId="{9E1FBE5F-08A0-4E83-B4FE-49E8096B7754}" type="pres">
      <dgm:prSet presAssocID="{63110566-88C0-485C-A543-9B3A172E5E64}" presName="linNode" presStyleCnt="0"/>
      <dgm:spPr/>
    </dgm:pt>
    <dgm:pt modelId="{2E753DD7-20D4-4090-81E1-E6EC4BC9C46A}" type="pres">
      <dgm:prSet presAssocID="{63110566-88C0-485C-A543-9B3A172E5E6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EC209D9D-5AD7-47E2-9998-4A298B2DC205}" type="pres">
      <dgm:prSet presAssocID="{63110566-88C0-485C-A543-9B3A172E5E64}" presName="descendantText" presStyleLbl="alignAccFollowNode1" presStyleIdx="1" presStyleCnt="5">
        <dgm:presLayoutVars>
          <dgm:bulletEnabled val="1"/>
        </dgm:presLayoutVars>
      </dgm:prSet>
      <dgm:spPr/>
    </dgm:pt>
    <dgm:pt modelId="{8A540F48-2495-4A97-AF58-9D64F174C70A}" type="pres">
      <dgm:prSet presAssocID="{6853F593-535D-4672-94FB-B87CCCF3A27C}" presName="sp" presStyleCnt="0"/>
      <dgm:spPr/>
    </dgm:pt>
    <dgm:pt modelId="{20057B21-69E0-4AB8-B570-0C04406AF86B}" type="pres">
      <dgm:prSet presAssocID="{1FC81529-AE31-4EBC-B55D-958162F893A4}" presName="linNode" presStyleCnt="0"/>
      <dgm:spPr/>
    </dgm:pt>
    <dgm:pt modelId="{A43D681D-16B7-4385-9FFC-C40B122E56D7}" type="pres">
      <dgm:prSet presAssocID="{1FC81529-AE31-4EBC-B55D-958162F893A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EDAB95C-149D-48F3-8152-701A64A8E011}" type="pres">
      <dgm:prSet presAssocID="{1FC81529-AE31-4EBC-B55D-958162F893A4}" presName="descendantText" presStyleLbl="alignAccFollowNode1" presStyleIdx="2" presStyleCnt="5">
        <dgm:presLayoutVars>
          <dgm:bulletEnabled val="1"/>
        </dgm:presLayoutVars>
      </dgm:prSet>
      <dgm:spPr/>
    </dgm:pt>
    <dgm:pt modelId="{EF246C66-5E9A-420C-86DD-AEC7909A1AE8}" type="pres">
      <dgm:prSet presAssocID="{7AEC4FBC-099B-4A9E-A379-0334576A0488}" presName="sp" presStyleCnt="0"/>
      <dgm:spPr/>
    </dgm:pt>
    <dgm:pt modelId="{FEE74982-BFF8-494E-AA4F-513B2288C4AA}" type="pres">
      <dgm:prSet presAssocID="{0F8785E7-2252-4C85-B6CB-6C5D07A794AE}" presName="linNode" presStyleCnt="0"/>
      <dgm:spPr/>
    </dgm:pt>
    <dgm:pt modelId="{0A9C81F6-1588-4761-A0AC-5D5B71A655CC}" type="pres">
      <dgm:prSet presAssocID="{0F8785E7-2252-4C85-B6CB-6C5D07A794A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DB3493C-4AC7-4996-B6C9-211FF9B21099}" type="pres">
      <dgm:prSet presAssocID="{0F8785E7-2252-4C85-B6CB-6C5D07A794AE}" presName="descendantText" presStyleLbl="alignAccFollowNode1" presStyleIdx="3" presStyleCnt="5">
        <dgm:presLayoutVars>
          <dgm:bulletEnabled val="1"/>
        </dgm:presLayoutVars>
      </dgm:prSet>
      <dgm:spPr/>
    </dgm:pt>
    <dgm:pt modelId="{7DDCCAB0-9F62-4F38-884B-512CDF46F3D7}" type="pres">
      <dgm:prSet presAssocID="{74D47DE2-865F-4A5F-A69D-4046AF43ACE0}" presName="sp" presStyleCnt="0"/>
      <dgm:spPr/>
    </dgm:pt>
    <dgm:pt modelId="{DECE2A8C-0B59-4658-8B5E-EAEBA6FD8E45}" type="pres">
      <dgm:prSet presAssocID="{327CED6D-1CE2-4656-A3FE-5CB937E909FC}" presName="linNode" presStyleCnt="0"/>
      <dgm:spPr/>
    </dgm:pt>
    <dgm:pt modelId="{900C7F66-3681-4013-8189-23DF92347835}" type="pres">
      <dgm:prSet presAssocID="{327CED6D-1CE2-4656-A3FE-5CB937E909FC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73353A6-B829-406A-AE0C-BB7903D5F278}" type="pres">
      <dgm:prSet presAssocID="{327CED6D-1CE2-4656-A3FE-5CB937E909FC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6D9E10F-0573-4BEE-B8DC-01296E8AC77E}" type="presOf" srcId="{63110566-88C0-485C-A543-9B3A172E5E64}" destId="{2E753DD7-20D4-4090-81E1-E6EC4BC9C46A}" srcOrd="0" destOrd="0" presId="urn:microsoft.com/office/officeart/2005/8/layout/vList5"/>
    <dgm:cxn modelId="{32223B14-B109-4751-8ABE-5ABE61BFE2B2}" type="presOf" srcId="{327CED6D-1CE2-4656-A3FE-5CB937E909FC}" destId="{900C7F66-3681-4013-8189-23DF92347835}" srcOrd="0" destOrd="0" presId="urn:microsoft.com/office/officeart/2005/8/layout/vList5"/>
    <dgm:cxn modelId="{E0343E16-9EF3-4D70-8B75-68868183FB2F}" srcId="{C1716BFD-4E97-49B4-B619-B722D14E1479}" destId="{327CED6D-1CE2-4656-A3FE-5CB937E909FC}" srcOrd="4" destOrd="0" parTransId="{5C2A71CF-2F45-4599-AA29-D66C8CB07F88}" sibTransId="{6B278ABE-B9A3-4149-9E06-AA862DCA4DA9}"/>
    <dgm:cxn modelId="{27EE8416-E3BB-43D4-9A9E-ECA38CB38B6B}" srcId="{C1716BFD-4E97-49B4-B619-B722D14E1479}" destId="{1FC81529-AE31-4EBC-B55D-958162F893A4}" srcOrd="2" destOrd="0" parTransId="{7C043770-7D73-4D8F-A822-F7A23E0C3F9B}" sibTransId="{7AEC4FBC-099B-4A9E-A379-0334576A0488}"/>
    <dgm:cxn modelId="{3EBB4F26-AEDB-4AB3-870B-945CE61C551C}" srcId="{0F8785E7-2252-4C85-B6CB-6C5D07A794AE}" destId="{FFBC71E0-28B7-44E3-B467-C5C97100BF35}" srcOrd="0" destOrd="0" parTransId="{0FF99B5E-F21C-42EA-8E86-EBB6BDB5EF4C}" sibTransId="{3A8B2657-1FF1-44A1-A7B6-760A9EF02380}"/>
    <dgm:cxn modelId="{01A5092A-39C2-48E2-A21A-025ACCB1EB2C}" type="presOf" srcId="{1CA0DF8F-CAC6-4748-96B0-9FDE1D29A106}" destId="{851C36F4-4FA3-4F3B-BF0E-2AB85640774B}" srcOrd="0" destOrd="0" presId="urn:microsoft.com/office/officeart/2005/8/layout/vList5"/>
    <dgm:cxn modelId="{8F3CC42D-F257-4C66-8B23-224271D564F8}" srcId="{327CED6D-1CE2-4656-A3FE-5CB937E909FC}" destId="{D789B642-104C-4D31-8319-18CB674B13F9}" srcOrd="0" destOrd="0" parTransId="{279CDE58-3D1A-47E1-8B36-785AA0DC9AF7}" sibTransId="{D70EF2B6-41EF-4692-9AE9-CB988A82A5CC}"/>
    <dgm:cxn modelId="{B901543A-2E2D-49C5-8B9A-32E04FC046A7}" srcId="{C1716BFD-4E97-49B4-B619-B722D14E1479}" destId="{E31959EB-2FC6-4326-BBB6-F6C02BF674D6}" srcOrd="0" destOrd="0" parTransId="{10C5F3C8-C23D-466D-9A5C-A50E1D0EBCC7}" sibTransId="{8D78634E-37AE-487B-98E1-69F090DE7446}"/>
    <dgm:cxn modelId="{E28D6E40-5A7E-440E-90A8-CAA92280F3C0}" srcId="{1FC81529-AE31-4EBC-B55D-958162F893A4}" destId="{335CEAE2-92BC-4C70-861E-9447BD617313}" srcOrd="0" destOrd="0" parTransId="{1B26C56D-2612-484B-A571-847E170E2C08}" sibTransId="{C8D9E8CF-028B-4AFC-8D7A-A66CEFB50976}"/>
    <dgm:cxn modelId="{9A396243-295E-4EAC-943D-C66E8C102415}" srcId="{63110566-88C0-485C-A543-9B3A172E5E64}" destId="{E8EEC6E7-2E4D-4869-80BC-66DFFFF9A8D3}" srcOrd="0" destOrd="0" parTransId="{7330BAC4-6D5F-498F-9824-0D021464F38B}" sibTransId="{2988DEA1-65AE-4E6A-B124-BB8B2B1E46F5}"/>
    <dgm:cxn modelId="{DA638E48-2FF6-4822-AD49-69B9B4CDA69E}" srcId="{0F8785E7-2252-4C85-B6CB-6C5D07A794AE}" destId="{D053EC96-CF7F-473B-B717-AEED6227EDB0}" srcOrd="1" destOrd="0" parTransId="{CAB0C3DA-F1DB-47E1-9CBB-49B574A4B85B}" sibTransId="{8608273F-F7FD-43D9-B91A-7DDC0277B724}"/>
    <dgm:cxn modelId="{8D92176A-A26D-4635-83C9-5A7EB7EACACB}" srcId="{E31959EB-2FC6-4326-BBB6-F6C02BF674D6}" destId="{98ECDE89-E0E2-4A37-A14C-B57741871BA3}" srcOrd="1" destOrd="0" parTransId="{5FDD4B0D-869C-46BF-9DE1-D322223D1ED1}" sibTransId="{981D0E93-C0ED-49F4-AA46-4F224F62A62E}"/>
    <dgm:cxn modelId="{C3A8C06C-A03F-47F0-A5CE-98053393E5E6}" srcId="{C1716BFD-4E97-49B4-B619-B722D14E1479}" destId="{0F8785E7-2252-4C85-B6CB-6C5D07A794AE}" srcOrd="3" destOrd="0" parTransId="{2B56006A-5746-4E96-99D4-516424062476}" sibTransId="{74D47DE2-865F-4A5F-A69D-4046AF43ACE0}"/>
    <dgm:cxn modelId="{B805B04D-30A4-4110-9B63-3DF0DA89632C}" type="presOf" srcId="{1FC81529-AE31-4EBC-B55D-958162F893A4}" destId="{A43D681D-16B7-4385-9FFC-C40B122E56D7}" srcOrd="0" destOrd="0" presId="urn:microsoft.com/office/officeart/2005/8/layout/vList5"/>
    <dgm:cxn modelId="{4C8CA44E-A68D-4DBF-8DD7-B5296F2DA1E1}" srcId="{327CED6D-1CE2-4656-A3FE-5CB937E909FC}" destId="{A835A046-B47B-4D86-8C5C-710E983A96B5}" srcOrd="1" destOrd="0" parTransId="{D6C30A1D-0BAD-4593-8FFF-89CEB58D89A1}" sibTransId="{2FFF20FE-9C18-46F3-B3F2-BBBF538AB80C}"/>
    <dgm:cxn modelId="{4E28B377-B62B-44F3-9025-3CAD9C0AA38B}" srcId="{1FC81529-AE31-4EBC-B55D-958162F893A4}" destId="{E71B706D-3FC9-49A5-9ABA-97CD0779F4C6}" srcOrd="1" destOrd="0" parTransId="{E5D81A5D-EBD0-4DC2-AEC8-A369816F2A4F}" sibTransId="{39648345-7791-4140-8E36-D1C1B1003309}"/>
    <dgm:cxn modelId="{2A41EC77-5220-4523-AEBA-E780AADD2359}" type="presOf" srcId="{D053EC96-CF7F-473B-B717-AEED6227EDB0}" destId="{BDB3493C-4AC7-4996-B6C9-211FF9B21099}" srcOrd="0" destOrd="1" presId="urn:microsoft.com/office/officeart/2005/8/layout/vList5"/>
    <dgm:cxn modelId="{D21D5959-EDF2-4DF1-8690-4EF70217D330}" type="presOf" srcId="{C1716BFD-4E97-49B4-B619-B722D14E1479}" destId="{11BE7331-0BCE-4C92-8FFC-E257CA977D44}" srcOrd="0" destOrd="0" presId="urn:microsoft.com/office/officeart/2005/8/layout/vList5"/>
    <dgm:cxn modelId="{37085887-9FF7-4E3A-850A-5B097B82EDEC}" type="presOf" srcId="{A835A046-B47B-4D86-8C5C-710E983A96B5}" destId="{773353A6-B829-406A-AE0C-BB7903D5F278}" srcOrd="0" destOrd="1" presId="urn:microsoft.com/office/officeart/2005/8/layout/vList5"/>
    <dgm:cxn modelId="{EEA2758B-3550-4323-9461-9285E18EC924}" type="presOf" srcId="{E31959EB-2FC6-4326-BBB6-F6C02BF674D6}" destId="{8C8C2BFE-6A68-44AF-B09D-5D1660F830F4}" srcOrd="0" destOrd="0" presId="urn:microsoft.com/office/officeart/2005/8/layout/vList5"/>
    <dgm:cxn modelId="{6F87B79B-D6FA-4231-8437-BDB221E19945}" type="presOf" srcId="{D789B642-104C-4D31-8319-18CB674B13F9}" destId="{773353A6-B829-406A-AE0C-BB7903D5F278}" srcOrd="0" destOrd="0" presId="urn:microsoft.com/office/officeart/2005/8/layout/vList5"/>
    <dgm:cxn modelId="{8DDB929E-D615-4956-8218-742B2FF53A41}" type="presOf" srcId="{FFBC71E0-28B7-44E3-B467-C5C97100BF35}" destId="{BDB3493C-4AC7-4996-B6C9-211FF9B21099}" srcOrd="0" destOrd="0" presId="urn:microsoft.com/office/officeart/2005/8/layout/vList5"/>
    <dgm:cxn modelId="{18E98AA5-0045-439B-9279-E8B46E004E95}" type="presOf" srcId="{98ECDE89-E0E2-4A37-A14C-B57741871BA3}" destId="{851C36F4-4FA3-4F3B-BF0E-2AB85640774B}" srcOrd="0" destOrd="1" presId="urn:microsoft.com/office/officeart/2005/8/layout/vList5"/>
    <dgm:cxn modelId="{797A81BC-E981-46A5-BBCE-555205CF31FF}" type="presOf" srcId="{0F8785E7-2252-4C85-B6CB-6C5D07A794AE}" destId="{0A9C81F6-1588-4761-A0AC-5D5B71A655CC}" srcOrd="0" destOrd="0" presId="urn:microsoft.com/office/officeart/2005/8/layout/vList5"/>
    <dgm:cxn modelId="{97864CBD-75D7-43E3-A8CC-238F1074DFFF}" type="presOf" srcId="{335CEAE2-92BC-4C70-861E-9447BD617313}" destId="{1EDAB95C-149D-48F3-8152-701A64A8E011}" srcOrd="0" destOrd="0" presId="urn:microsoft.com/office/officeart/2005/8/layout/vList5"/>
    <dgm:cxn modelId="{D74C5EBE-9CAA-451B-8511-EE740074FCD3}" type="presOf" srcId="{E8EEC6E7-2E4D-4869-80BC-66DFFFF9A8D3}" destId="{EC209D9D-5AD7-47E2-9998-4A298B2DC205}" srcOrd="0" destOrd="0" presId="urn:microsoft.com/office/officeart/2005/8/layout/vList5"/>
    <dgm:cxn modelId="{DAE573CC-7FFC-4269-B0EE-CF9A5099500A}" type="presOf" srcId="{E71B706D-3FC9-49A5-9ABA-97CD0779F4C6}" destId="{1EDAB95C-149D-48F3-8152-701A64A8E011}" srcOrd="0" destOrd="1" presId="urn:microsoft.com/office/officeart/2005/8/layout/vList5"/>
    <dgm:cxn modelId="{CA0E7BE2-8144-4D37-B674-97DAB68A1B4A}" srcId="{C1716BFD-4E97-49B4-B619-B722D14E1479}" destId="{63110566-88C0-485C-A543-9B3A172E5E64}" srcOrd="1" destOrd="0" parTransId="{669F11D7-7E3F-4BE8-9219-456354F29227}" sibTransId="{6853F593-535D-4672-94FB-B87CCCF3A27C}"/>
    <dgm:cxn modelId="{4BF681F4-55A5-4379-995E-79103B920F04}" srcId="{E31959EB-2FC6-4326-BBB6-F6C02BF674D6}" destId="{1CA0DF8F-CAC6-4748-96B0-9FDE1D29A106}" srcOrd="0" destOrd="0" parTransId="{CC5A40EF-ED52-4319-B182-DE42F43BAF93}" sibTransId="{981BF6C8-08EC-4F33-BF68-3CAAA1FF184A}"/>
    <dgm:cxn modelId="{9E6BE6C3-F9BB-4B2C-94F1-A2A5184F456A}" type="presParOf" srcId="{11BE7331-0BCE-4C92-8FFC-E257CA977D44}" destId="{60C808BA-1AD5-444F-B7B7-5F415540BB96}" srcOrd="0" destOrd="0" presId="urn:microsoft.com/office/officeart/2005/8/layout/vList5"/>
    <dgm:cxn modelId="{DD99FC7F-07C7-48C7-98FF-85A7AC8A00F6}" type="presParOf" srcId="{60C808BA-1AD5-444F-B7B7-5F415540BB96}" destId="{8C8C2BFE-6A68-44AF-B09D-5D1660F830F4}" srcOrd="0" destOrd="0" presId="urn:microsoft.com/office/officeart/2005/8/layout/vList5"/>
    <dgm:cxn modelId="{75F69AE9-EA6B-4E73-A650-562C0AE20CAE}" type="presParOf" srcId="{60C808BA-1AD5-444F-B7B7-5F415540BB96}" destId="{851C36F4-4FA3-4F3B-BF0E-2AB85640774B}" srcOrd="1" destOrd="0" presId="urn:microsoft.com/office/officeart/2005/8/layout/vList5"/>
    <dgm:cxn modelId="{577F5E3A-9829-414C-849C-1E8E863C97F8}" type="presParOf" srcId="{11BE7331-0BCE-4C92-8FFC-E257CA977D44}" destId="{031315DC-B45F-413A-8179-73121423A967}" srcOrd="1" destOrd="0" presId="urn:microsoft.com/office/officeart/2005/8/layout/vList5"/>
    <dgm:cxn modelId="{81AADF59-0C13-4EAF-908A-CBAAB297CA6F}" type="presParOf" srcId="{11BE7331-0BCE-4C92-8FFC-E257CA977D44}" destId="{9E1FBE5F-08A0-4E83-B4FE-49E8096B7754}" srcOrd="2" destOrd="0" presId="urn:microsoft.com/office/officeart/2005/8/layout/vList5"/>
    <dgm:cxn modelId="{E5663440-4117-4A8F-A337-ECD8E3F238DD}" type="presParOf" srcId="{9E1FBE5F-08A0-4E83-B4FE-49E8096B7754}" destId="{2E753DD7-20D4-4090-81E1-E6EC4BC9C46A}" srcOrd="0" destOrd="0" presId="urn:microsoft.com/office/officeart/2005/8/layout/vList5"/>
    <dgm:cxn modelId="{18DA2301-4D54-4FAA-959F-4272750C3294}" type="presParOf" srcId="{9E1FBE5F-08A0-4E83-B4FE-49E8096B7754}" destId="{EC209D9D-5AD7-47E2-9998-4A298B2DC205}" srcOrd="1" destOrd="0" presId="urn:microsoft.com/office/officeart/2005/8/layout/vList5"/>
    <dgm:cxn modelId="{6729F3C7-0C2B-4E2E-BF91-BC94EE54FBE8}" type="presParOf" srcId="{11BE7331-0BCE-4C92-8FFC-E257CA977D44}" destId="{8A540F48-2495-4A97-AF58-9D64F174C70A}" srcOrd="3" destOrd="0" presId="urn:microsoft.com/office/officeart/2005/8/layout/vList5"/>
    <dgm:cxn modelId="{F1D02742-5157-45AA-B1C4-13064539B2EC}" type="presParOf" srcId="{11BE7331-0BCE-4C92-8FFC-E257CA977D44}" destId="{20057B21-69E0-4AB8-B570-0C04406AF86B}" srcOrd="4" destOrd="0" presId="urn:microsoft.com/office/officeart/2005/8/layout/vList5"/>
    <dgm:cxn modelId="{DD213EB2-EE41-4537-8DCE-C76D0E747906}" type="presParOf" srcId="{20057B21-69E0-4AB8-B570-0C04406AF86B}" destId="{A43D681D-16B7-4385-9FFC-C40B122E56D7}" srcOrd="0" destOrd="0" presId="urn:microsoft.com/office/officeart/2005/8/layout/vList5"/>
    <dgm:cxn modelId="{2E8D3BE8-4275-427D-9BC8-F697F258D6FD}" type="presParOf" srcId="{20057B21-69E0-4AB8-B570-0C04406AF86B}" destId="{1EDAB95C-149D-48F3-8152-701A64A8E011}" srcOrd="1" destOrd="0" presId="urn:microsoft.com/office/officeart/2005/8/layout/vList5"/>
    <dgm:cxn modelId="{56E93CE8-2AFD-4E6E-A5F5-280A1A8B9878}" type="presParOf" srcId="{11BE7331-0BCE-4C92-8FFC-E257CA977D44}" destId="{EF246C66-5E9A-420C-86DD-AEC7909A1AE8}" srcOrd="5" destOrd="0" presId="urn:microsoft.com/office/officeart/2005/8/layout/vList5"/>
    <dgm:cxn modelId="{15F47787-7EBC-4020-B682-38A134FDA1D6}" type="presParOf" srcId="{11BE7331-0BCE-4C92-8FFC-E257CA977D44}" destId="{FEE74982-BFF8-494E-AA4F-513B2288C4AA}" srcOrd="6" destOrd="0" presId="urn:microsoft.com/office/officeart/2005/8/layout/vList5"/>
    <dgm:cxn modelId="{5C0B2205-51C2-4B28-BAAA-F1110F28A498}" type="presParOf" srcId="{FEE74982-BFF8-494E-AA4F-513B2288C4AA}" destId="{0A9C81F6-1588-4761-A0AC-5D5B71A655CC}" srcOrd="0" destOrd="0" presId="urn:microsoft.com/office/officeart/2005/8/layout/vList5"/>
    <dgm:cxn modelId="{9E6CC924-7C70-4ADB-AC08-72CA6427D61B}" type="presParOf" srcId="{FEE74982-BFF8-494E-AA4F-513B2288C4AA}" destId="{BDB3493C-4AC7-4996-B6C9-211FF9B21099}" srcOrd="1" destOrd="0" presId="urn:microsoft.com/office/officeart/2005/8/layout/vList5"/>
    <dgm:cxn modelId="{B2B4C487-939E-4671-97D9-A1334DE1E711}" type="presParOf" srcId="{11BE7331-0BCE-4C92-8FFC-E257CA977D44}" destId="{7DDCCAB0-9F62-4F38-884B-512CDF46F3D7}" srcOrd="7" destOrd="0" presId="urn:microsoft.com/office/officeart/2005/8/layout/vList5"/>
    <dgm:cxn modelId="{33BB4E5A-C763-4D27-B609-7DAB66A47A15}" type="presParOf" srcId="{11BE7331-0BCE-4C92-8FFC-E257CA977D44}" destId="{DECE2A8C-0B59-4658-8B5E-EAEBA6FD8E45}" srcOrd="8" destOrd="0" presId="urn:microsoft.com/office/officeart/2005/8/layout/vList5"/>
    <dgm:cxn modelId="{4EE2A917-F781-4FB3-990A-72C5F5E1672E}" type="presParOf" srcId="{DECE2A8C-0B59-4658-8B5E-EAEBA6FD8E45}" destId="{900C7F66-3681-4013-8189-23DF92347835}" srcOrd="0" destOrd="0" presId="urn:microsoft.com/office/officeart/2005/8/layout/vList5"/>
    <dgm:cxn modelId="{597B9F73-4CB3-4EFB-ACB7-4E18773B2123}" type="presParOf" srcId="{DECE2A8C-0B59-4658-8B5E-EAEBA6FD8E45}" destId="{773353A6-B829-406A-AE0C-BB7903D5F2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C36F4-4FA3-4F3B-BF0E-2AB85640774B}">
      <dsp:nvSpPr>
        <dsp:cNvPr id="0" name=""/>
        <dsp:cNvSpPr/>
      </dsp:nvSpPr>
      <dsp:spPr>
        <a:xfrm rot="5400000">
          <a:off x="4711620" y="-1918267"/>
          <a:ext cx="761570" cy="47928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/>
            <a:t>Compute, Storage, Networking</a:t>
          </a:r>
          <a:endParaRPr lang="en-US" altLang="zh-CN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/>
            <a:t>HPC, EMR, ECS, etc.</a:t>
          </a:r>
          <a:endParaRPr lang="en-US" altLang="zh-CN" sz="2100" kern="1200" dirty="0"/>
        </a:p>
      </dsp:txBody>
      <dsp:txXfrm rot="-5400000">
        <a:off x="2695980" y="134550"/>
        <a:ext cx="4755675" cy="687216"/>
      </dsp:txXfrm>
    </dsp:sp>
    <dsp:sp modelId="{8C8C2BFE-6A68-44AF-B09D-5D1660F830F4}">
      <dsp:nvSpPr>
        <dsp:cNvPr id="0" name=""/>
        <dsp:cNvSpPr/>
      </dsp:nvSpPr>
      <dsp:spPr>
        <a:xfrm>
          <a:off x="0" y="2177"/>
          <a:ext cx="2695979" cy="95196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Infrastructure as a Service</a:t>
          </a:r>
          <a:endParaRPr lang="zh-CN" altLang="en-US" sz="2100" kern="1200" dirty="0"/>
        </a:p>
      </dsp:txBody>
      <dsp:txXfrm>
        <a:off x="46471" y="48648"/>
        <a:ext cx="2603037" cy="859020"/>
      </dsp:txXfrm>
    </dsp:sp>
    <dsp:sp modelId="{EC209D9D-5AD7-47E2-9998-4A298B2DC205}">
      <dsp:nvSpPr>
        <dsp:cNvPr id="0" name=""/>
        <dsp:cNvSpPr/>
      </dsp:nvSpPr>
      <dsp:spPr>
        <a:xfrm rot="5400000">
          <a:off x="4711620" y="-918706"/>
          <a:ext cx="761570" cy="47928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/>
            <a:t>Publishing, Integration, Discovery, Accessing, Sharing</a:t>
          </a:r>
          <a:endParaRPr lang="en-US" altLang="zh-CN" sz="2100" kern="1200" dirty="0"/>
        </a:p>
      </dsp:txBody>
      <dsp:txXfrm rot="-5400000">
        <a:off x="2695980" y="1134111"/>
        <a:ext cx="4755675" cy="687216"/>
      </dsp:txXfrm>
    </dsp:sp>
    <dsp:sp modelId="{2E753DD7-20D4-4090-81E1-E6EC4BC9C46A}">
      <dsp:nvSpPr>
        <dsp:cNvPr id="0" name=""/>
        <dsp:cNvSpPr/>
      </dsp:nvSpPr>
      <dsp:spPr>
        <a:xfrm>
          <a:off x="0" y="1001738"/>
          <a:ext cx="2695979" cy="951962"/>
        </a:xfrm>
        <a:prstGeom prst="roundRect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/>
            <a:t>Data Management &amp; Sharing</a:t>
          </a:r>
          <a:endParaRPr lang="en-US" altLang="zh-CN" sz="2100" kern="1200" dirty="0"/>
        </a:p>
      </dsp:txBody>
      <dsp:txXfrm>
        <a:off x="46471" y="1048209"/>
        <a:ext cx="2603037" cy="859020"/>
      </dsp:txXfrm>
    </dsp:sp>
    <dsp:sp modelId="{1EDAB95C-149D-48F3-8152-701A64A8E011}">
      <dsp:nvSpPr>
        <dsp:cNvPr id="0" name=""/>
        <dsp:cNvSpPr/>
      </dsp:nvSpPr>
      <dsp:spPr>
        <a:xfrm rot="5400000">
          <a:off x="4711620" y="80854"/>
          <a:ext cx="761570" cy="47928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 dirty="0"/>
            <a:t>Processing Engines for </a:t>
          </a:r>
          <a:r>
            <a:rPr lang="en-US" altLang="zh-CN" sz="2100" kern="1200" dirty="0" err="1"/>
            <a:t>CASEarth</a:t>
          </a:r>
          <a:endParaRPr lang="en-US" altLang="zh-CN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 dirty="0"/>
            <a:t>Online Big Earth Data Analysis </a:t>
          </a:r>
        </a:p>
      </dsp:txBody>
      <dsp:txXfrm rot="-5400000">
        <a:off x="2695980" y="2133672"/>
        <a:ext cx="4755675" cy="687216"/>
      </dsp:txXfrm>
    </dsp:sp>
    <dsp:sp modelId="{A43D681D-16B7-4385-9FFC-C40B122E56D7}">
      <dsp:nvSpPr>
        <dsp:cNvPr id="0" name=""/>
        <dsp:cNvSpPr/>
      </dsp:nvSpPr>
      <dsp:spPr>
        <a:xfrm>
          <a:off x="0" y="2001299"/>
          <a:ext cx="2695979" cy="951962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Processing &amp; Analysis</a:t>
          </a:r>
        </a:p>
      </dsp:txBody>
      <dsp:txXfrm>
        <a:off x="46471" y="2047770"/>
        <a:ext cx="2603037" cy="859020"/>
      </dsp:txXfrm>
    </dsp:sp>
    <dsp:sp modelId="{BDB3493C-4AC7-4996-B6C9-211FF9B21099}">
      <dsp:nvSpPr>
        <dsp:cNvPr id="0" name=""/>
        <dsp:cNvSpPr/>
      </dsp:nvSpPr>
      <dsp:spPr>
        <a:xfrm rot="5400000">
          <a:off x="4711620" y="1080415"/>
          <a:ext cx="761570" cy="47928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 dirty="0"/>
            <a:t>Domain Research Achievements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 dirty="0"/>
            <a:t>Specialized Application Services</a:t>
          </a:r>
        </a:p>
      </dsp:txBody>
      <dsp:txXfrm rot="-5400000">
        <a:off x="2695980" y="3133233"/>
        <a:ext cx="4755675" cy="687216"/>
      </dsp:txXfrm>
    </dsp:sp>
    <dsp:sp modelId="{0A9C81F6-1588-4761-A0AC-5D5B71A655CC}">
      <dsp:nvSpPr>
        <dsp:cNvPr id="0" name=""/>
        <dsp:cNvSpPr/>
      </dsp:nvSpPr>
      <dsp:spPr>
        <a:xfrm>
          <a:off x="0" y="3000860"/>
          <a:ext cx="2695979" cy="951962"/>
        </a:xfrm>
        <a:prstGeom prst="roundRect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Applications</a:t>
          </a:r>
        </a:p>
      </dsp:txBody>
      <dsp:txXfrm>
        <a:off x="46471" y="3047331"/>
        <a:ext cx="2603037" cy="859020"/>
      </dsp:txXfrm>
    </dsp:sp>
    <dsp:sp modelId="{773353A6-B829-406A-AE0C-BB7903D5F278}">
      <dsp:nvSpPr>
        <dsp:cNvPr id="0" name=""/>
        <dsp:cNvSpPr/>
      </dsp:nvSpPr>
      <dsp:spPr>
        <a:xfrm rot="5400000">
          <a:off x="4711620" y="2079976"/>
          <a:ext cx="761570" cy="47928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 dirty="0"/>
            <a:t>Open Registration for Services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100" kern="1200" dirty="0"/>
            <a:t>Universal Discovery of Services</a:t>
          </a:r>
        </a:p>
      </dsp:txBody>
      <dsp:txXfrm rot="-5400000">
        <a:off x="2695980" y="4132794"/>
        <a:ext cx="4755675" cy="687216"/>
      </dsp:txXfrm>
    </dsp:sp>
    <dsp:sp modelId="{900C7F66-3681-4013-8189-23DF92347835}">
      <dsp:nvSpPr>
        <dsp:cNvPr id="0" name=""/>
        <dsp:cNvSpPr/>
      </dsp:nvSpPr>
      <dsp:spPr>
        <a:xfrm>
          <a:off x="0" y="4000421"/>
          <a:ext cx="2695979" cy="951962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/>
            <a:t>Service Registration &amp; Sharing</a:t>
          </a:r>
        </a:p>
      </dsp:txBody>
      <dsp:txXfrm>
        <a:off x="46471" y="4046892"/>
        <a:ext cx="2603037" cy="859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B31BA-BFA1-4E05-A471-4B1AD98DB963}" type="datetimeFigureOut">
              <a:rPr lang="zh-CN" altLang="en-US" smtClean="0"/>
              <a:pPr/>
              <a:t>2019/4/3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80639-2795-44BF-BED8-8B0B648EB6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7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9C44-1689-5A4C-89ED-DAFD998670D6}" type="datetimeFigureOut">
              <a:rPr kumimoji="1" lang="zh-CN" altLang="en-US" smtClean="0"/>
              <a:pPr/>
              <a:t>2019/4/3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A1D37-52FD-0345-9BB4-3260D67CD8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768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1D37-52FD-0345-9BB4-3260D67CD826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454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A1D37-52FD-0345-9BB4-3260D67CD826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636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1D37-52FD-0345-9BB4-3260D67CD826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1670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1D37-52FD-0345-9BB4-3260D67CD826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74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CB996-C4F3-0C4B-8549-8F2AD39E7D3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942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log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25" y="188913"/>
            <a:ext cx="20589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3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5575"/>
            <a:ext cx="2616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60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3760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AFD226-0636-634E-938B-91BD7FF9AD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6625811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2E5E-088E-8B4D-BD1B-0E8D57DCE4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833230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BC0C-737A-D847-A792-0C50E54E7B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798330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0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5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96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9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9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7379B4-4B44-264D-B870-5B7CA11F34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364231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9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10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81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789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31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29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780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89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43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4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1E6A-EEF5-C546-9B78-EC32FBE120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9637014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78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922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756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381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875C1DE-D93B-42C1-858A-F726A8E6F04C}"/>
              </a:ext>
            </a:extLst>
          </p:cNvPr>
          <p:cNvCxnSpPr/>
          <p:nvPr/>
        </p:nvCxnSpPr>
        <p:spPr>
          <a:xfrm rot="5400000" flipH="1">
            <a:off x="4276595" y="-3188023"/>
            <a:ext cx="19310" cy="8572500"/>
          </a:xfrm>
          <a:prstGeom prst="line">
            <a:avLst/>
          </a:prstGeom>
          <a:ln w="3175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5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80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177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606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3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8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C761-5297-8941-A8B4-D278F1D872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1793649"/>
      </p:ext>
    </p:extLst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977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30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33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26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58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45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9D5C-5996-9D49-A1FB-4745D2F905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53567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FC13D-E8CD-BF48-912A-9CC364D07A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0186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DA00-17F1-0740-8AB1-896B41A39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9699782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4499-7370-AA43-A225-1522C937E8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768002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7287-DF27-1D41-BC6B-757C640FF4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801487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36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6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6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3F130E67-6855-8742-8C0A-4034B78FA8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625" y="71414"/>
            <a:ext cx="1677969" cy="4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3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71414"/>
            <a:ext cx="1844657" cy="4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4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22268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22268"/>
          </a:solidFill>
          <a:latin typeface="Arial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22268"/>
          </a:solidFill>
          <a:latin typeface="Arial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22268"/>
          </a:solidFill>
          <a:latin typeface="Arial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22268"/>
          </a:solidFill>
          <a:latin typeface="Arial" pitchFamily="34" charset="0"/>
          <a:ea typeface="宋体" pitchFamily="2" charset="-122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8BFC7E5-8763-4F4D-9D78-1FE6F96472E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2019/4/3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2EBF5DA-71CE-1A41-A921-BF9F37EBC5E2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0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60649"/>
            <a:ext cx="7448852" cy="692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7757"/>
            <a:ext cx="7886700" cy="480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143" y="55280"/>
            <a:ext cx="976004" cy="10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>
            <a:extLst/>
          </p:cNvPr>
          <p:cNvCxnSpPr/>
          <p:nvPr userDrawn="1"/>
        </p:nvCxnSpPr>
        <p:spPr>
          <a:xfrm flipH="1" flipV="1">
            <a:off x="0" y="1124744"/>
            <a:ext cx="8949147" cy="26122"/>
          </a:xfrm>
          <a:prstGeom prst="line">
            <a:avLst/>
          </a:prstGeom>
          <a:ln w="3175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60649"/>
            <a:ext cx="7448852" cy="692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7757"/>
            <a:ext cx="7886700" cy="480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86654-CEFC-4479-BFBF-503F7B81B2D6}" type="datetimeFigureOut">
              <a:rPr lang="zh-CN" altLang="en-US" smtClean="0"/>
              <a:t>2019/4/3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E644-6FE5-410C-8DBC-A48C0BA0371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/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143" y="55280"/>
            <a:ext cx="976004" cy="10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>
            <a:extLst/>
          </p:cNvPr>
          <p:cNvCxnSpPr/>
          <p:nvPr userDrawn="1"/>
        </p:nvCxnSpPr>
        <p:spPr>
          <a:xfrm flipH="1">
            <a:off x="89502" y="1124744"/>
            <a:ext cx="8859645" cy="0"/>
          </a:xfrm>
          <a:prstGeom prst="line">
            <a:avLst/>
          </a:prstGeom>
          <a:ln w="31750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0066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1" kern="1200">
          <a:solidFill>
            <a:srgbClr val="0B276C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1" kern="1200">
          <a:solidFill>
            <a:srgbClr val="0B276C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1" kern="1200">
          <a:solidFill>
            <a:srgbClr val="0B276C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rgbClr val="0B276C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rgbClr val="0B276C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hyperlink" Target="%E5%A4%A7%E6%B0%94%E7%8E%AF%E6%B5%81%E6%A8%A1%E6%8B%9F%E5%89%AA%E8%BE%91.avi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tif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3185" y="1484784"/>
            <a:ext cx="7757247" cy="2088232"/>
          </a:xfrm>
        </p:spPr>
        <p:txBody>
          <a:bodyPr/>
          <a:lstStyle/>
          <a:p>
            <a:r>
              <a:rPr lang="en-US" altLang="zh-CN" dirty="0"/>
              <a:t>Big Earth Data </a:t>
            </a:r>
            <a:br>
              <a:rPr lang="en-US" altLang="zh-CN" dirty="0"/>
            </a:br>
            <a:r>
              <a:rPr lang="en-US" altLang="zh-CN" dirty="0"/>
              <a:t>Cloud Service Platform</a:t>
            </a:r>
            <a:r>
              <a:rPr lang="zh-CN" altLang="en-US" dirty="0"/>
              <a:t>：</a:t>
            </a:r>
            <a:r>
              <a:rPr lang="en-US" altLang="zh-CN" dirty="0"/>
              <a:t>Architecture &amp; Service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1494" y="4149080"/>
            <a:ext cx="8750206" cy="2160240"/>
          </a:xfrm>
        </p:spPr>
        <p:txBody>
          <a:bodyPr>
            <a:normAutofit/>
          </a:bodyPr>
          <a:lstStyle/>
          <a:p>
            <a:r>
              <a:rPr lang="en-US" altLang="zh-CN" sz="2400" dirty="0" err="1"/>
              <a:t>Xuebin</a:t>
            </a:r>
            <a:r>
              <a:rPr lang="en-US" altLang="zh-CN" sz="2400" dirty="0"/>
              <a:t> CHI</a:t>
            </a:r>
            <a:r>
              <a:rPr lang="zh-CN" altLang="en-US" sz="2400" dirty="0"/>
              <a:t>（</a:t>
            </a:r>
            <a:r>
              <a:rPr lang="en-US" altLang="zh-CN" sz="2400" dirty="0" err="1"/>
              <a:t>chi@sccas.cn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r>
              <a:rPr lang="en-US" altLang="zh-CN" sz="2000" dirty="0"/>
              <a:t>Computer Network Information Center</a:t>
            </a:r>
          </a:p>
          <a:p>
            <a:r>
              <a:rPr lang="en-US" altLang="zh-CN" sz="2000" dirty="0"/>
              <a:t>Chinese Academy of Sciences</a:t>
            </a:r>
          </a:p>
          <a:p>
            <a:endParaRPr lang="en-US" altLang="zh-CN" sz="2000" dirty="0"/>
          </a:p>
          <a:p>
            <a:r>
              <a:rPr lang="en-US" altLang="zh-CN" sz="2000" dirty="0"/>
              <a:t>ISGC2019, 2019-04-04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6592870"/>
      </p:ext>
    </p:extLst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上箭头 26"/>
          <p:cNvSpPr/>
          <p:nvPr/>
        </p:nvSpPr>
        <p:spPr bwMode="auto">
          <a:xfrm rot="18900000">
            <a:off x="4333940" y="3511224"/>
            <a:ext cx="360040" cy="1156688"/>
          </a:xfrm>
          <a:prstGeom prst="up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4830"/>
          </a:xfrm>
        </p:spPr>
        <p:txBody>
          <a:bodyPr/>
          <a:lstStyle/>
          <a:p>
            <a:r>
              <a:rPr lang="en-US" altLang="zh-CN" sz="3600" dirty="0"/>
              <a:t>Data Flow Path</a:t>
            </a:r>
            <a:endParaRPr lang="zh-CN" altLang="en-US" sz="36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72" t="13750" r="23724" b="20139"/>
          <a:stretch/>
        </p:blipFill>
        <p:spPr>
          <a:xfrm>
            <a:off x="5148064" y="1700808"/>
            <a:ext cx="3456384" cy="19442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74" t="13667" r="33064" b="20222"/>
          <a:stretch/>
        </p:blipFill>
        <p:spPr>
          <a:xfrm>
            <a:off x="683569" y="1700808"/>
            <a:ext cx="3077528" cy="19442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34" t="28518" r="26979" b="22407"/>
          <a:stretch/>
        </p:blipFill>
        <p:spPr>
          <a:xfrm>
            <a:off x="5292080" y="4509121"/>
            <a:ext cx="3168352" cy="1800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2" t="29677" r="30182" b="20694"/>
          <a:stretch/>
        </p:blipFill>
        <p:spPr>
          <a:xfrm>
            <a:off x="683569" y="4509121"/>
            <a:ext cx="3077528" cy="180020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 bwMode="auto">
          <a:xfrm>
            <a:off x="4067944" y="5285569"/>
            <a:ext cx="792088" cy="30367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 rot="10800000">
            <a:off x="4067944" y="5861633"/>
            <a:ext cx="792088" cy="30367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" name="右箭头 16"/>
          <p:cNvSpPr/>
          <p:nvPr/>
        </p:nvSpPr>
        <p:spPr bwMode="auto">
          <a:xfrm rot="16200000">
            <a:off x="1395828" y="3925237"/>
            <a:ext cx="720079" cy="30367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" name="右箭头 17"/>
          <p:cNvSpPr/>
          <p:nvPr/>
        </p:nvSpPr>
        <p:spPr bwMode="auto">
          <a:xfrm rot="16200000">
            <a:off x="6076348" y="3904856"/>
            <a:ext cx="720081" cy="30367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右箭头 19"/>
          <p:cNvSpPr/>
          <p:nvPr/>
        </p:nvSpPr>
        <p:spPr bwMode="auto">
          <a:xfrm rot="5400000">
            <a:off x="2187916" y="3925237"/>
            <a:ext cx="720081" cy="30367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右箭头 20"/>
          <p:cNvSpPr/>
          <p:nvPr/>
        </p:nvSpPr>
        <p:spPr bwMode="auto">
          <a:xfrm rot="5400000">
            <a:off x="6884075" y="3925610"/>
            <a:ext cx="720081" cy="30367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上下箭头 25"/>
          <p:cNvSpPr/>
          <p:nvPr/>
        </p:nvSpPr>
        <p:spPr bwMode="auto">
          <a:xfrm rot="2700000">
            <a:off x="4348674" y="3511708"/>
            <a:ext cx="360040" cy="1188132"/>
          </a:xfrm>
          <a:prstGeom prst="up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12594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Supercomputing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5832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File storage system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8104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Object storage system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52120" y="12594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</a:rPr>
              <a:t>Cloud Computing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80225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US" altLang="zh-CN" sz="3200" dirty="0"/>
              <a:t>China National High Performance Computing Environment</a:t>
            </a:r>
            <a:endParaRPr lang="zh-CN" altLang="en-US" sz="3200" dirty="0"/>
          </a:p>
        </p:txBody>
      </p:sp>
      <p:pic>
        <p:nvPicPr>
          <p:cNvPr id="4" name="Picture 3" descr="D:\网格环境宣传资料\cngrid_En_单位（19个结点缩小版） 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554461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9512" y="2348880"/>
            <a:ext cx="3031572" cy="720000"/>
            <a:chOff x="816" y="2304"/>
            <a:chExt cx="1385" cy="448"/>
          </a:xfrm>
        </p:grpSpPr>
        <p:sp>
          <p:nvSpPr>
            <p:cNvPr id="18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100 w 1120"/>
                <a:gd name="T1" fmla="*/ 61 h 252"/>
                <a:gd name="T2" fmla="*/ 2091 w 1120"/>
                <a:gd name="T3" fmla="*/ 61 h 252"/>
                <a:gd name="T4" fmla="*/ 2061 w 1120"/>
                <a:gd name="T5" fmla="*/ 60 h 252"/>
                <a:gd name="T6" fmla="*/ 2014 w 1120"/>
                <a:gd name="T7" fmla="*/ 59 h 252"/>
                <a:gd name="T8" fmla="*/ 1947 w 1120"/>
                <a:gd name="T9" fmla="*/ 57 h 252"/>
                <a:gd name="T10" fmla="*/ 1861 w 1120"/>
                <a:gd name="T11" fmla="*/ 54 h 252"/>
                <a:gd name="T12" fmla="*/ 1760 w 1120"/>
                <a:gd name="T13" fmla="*/ 52 h 252"/>
                <a:gd name="T14" fmla="*/ 1642 w 1120"/>
                <a:gd name="T15" fmla="*/ 50 h 252"/>
                <a:gd name="T16" fmla="*/ 1510 w 1120"/>
                <a:gd name="T17" fmla="*/ 48 h 252"/>
                <a:gd name="T18" fmla="*/ 1370 w 1120"/>
                <a:gd name="T19" fmla="*/ 46 h 252"/>
                <a:gd name="T20" fmla="*/ 1211 w 1120"/>
                <a:gd name="T21" fmla="*/ 45 h 252"/>
                <a:gd name="T22" fmla="*/ 1041 w 1120"/>
                <a:gd name="T23" fmla="*/ 45 h 252"/>
                <a:gd name="T24" fmla="*/ 873 w 1120"/>
                <a:gd name="T25" fmla="*/ 45 h 252"/>
                <a:gd name="T26" fmla="*/ 719 w 1120"/>
                <a:gd name="T27" fmla="*/ 46 h 252"/>
                <a:gd name="T28" fmla="*/ 577 w 1120"/>
                <a:gd name="T29" fmla="*/ 48 h 252"/>
                <a:gd name="T30" fmla="*/ 446 w 1120"/>
                <a:gd name="T31" fmla="*/ 50 h 252"/>
                <a:gd name="T32" fmla="*/ 335 w 1120"/>
                <a:gd name="T33" fmla="*/ 52 h 252"/>
                <a:gd name="T34" fmla="*/ 237 w 1120"/>
                <a:gd name="T35" fmla="*/ 54 h 252"/>
                <a:gd name="T36" fmla="*/ 153 w 1120"/>
                <a:gd name="T37" fmla="*/ 57 h 252"/>
                <a:gd name="T38" fmla="*/ 86 w 1120"/>
                <a:gd name="T39" fmla="*/ 59 h 252"/>
                <a:gd name="T40" fmla="*/ 37 w 1120"/>
                <a:gd name="T41" fmla="*/ 60 h 252"/>
                <a:gd name="T42" fmla="*/ 11 w 1120"/>
                <a:gd name="T43" fmla="*/ 61 h 252"/>
                <a:gd name="T44" fmla="*/ 0 w 1120"/>
                <a:gd name="T45" fmla="*/ 61 h 252"/>
                <a:gd name="T46" fmla="*/ 0 w 1120"/>
                <a:gd name="T47" fmla="*/ 15 h 252"/>
                <a:gd name="T48" fmla="*/ 1049 w 1120"/>
                <a:gd name="T49" fmla="*/ 0 h 252"/>
                <a:gd name="T50" fmla="*/ 2100 w 1120"/>
                <a:gd name="T51" fmla="*/ 15 h 252"/>
                <a:gd name="T52" fmla="*/ 2100 w 1120"/>
                <a:gd name="T53" fmla="*/ 61 h 252"/>
                <a:gd name="T54" fmla="*/ 2100 w 1120"/>
                <a:gd name="T55" fmla="*/ 6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385" cy="393"/>
            </a:xfrm>
            <a:prstGeom prst="rect">
              <a:avLst/>
            </a:prstGeom>
            <a:solidFill>
              <a:srgbClr val="7030A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2 Operating Centers</a:t>
              </a:r>
            </a:p>
            <a:p>
              <a:pPr algn="ctr" eaLnBrk="0" hangingPunct="0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( Beijing / Hefei )</a:t>
              </a:r>
            </a:p>
          </p:txBody>
        </p:sp>
      </p:grp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79511" y="3186742"/>
            <a:ext cx="3031572" cy="720000"/>
            <a:chOff x="816" y="2304"/>
            <a:chExt cx="1440" cy="448"/>
          </a:xfrm>
        </p:grpSpPr>
        <p:sp>
          <p:nvSpPr>
            <p:cNvPr id="16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100 w 1120"/>
                <a:gd name="T1" fmla="*/ 61 h 252"/>
                <a:gd name="T2" fmla="*/ 2091 w 1120"/>
                <a:gd name="T3" fmla="*/ 61 h 252"/>
                <a:gd name="T4" fmla="*/ 2061 w 1120"/>
                <a:gd name="T5" fmla="*/ 60 h 252"/>
                <a:gd name="T6" fmla="*/ 2014 w 1120"/>
                <a:gd name="T7" fmla="*/ 59 h 252"/>
                <a:gd name="T8" fmla="*/ 1947 w 1120"/>
                <a:gd name="T9" fmla="*/ 57 h 252"/>
                <a:gd name="T10" fmla="*/ 1861 w 1120"/>
                <a:gd name="T11" fmla="*/ 54 h 252"/>
                <a:gd name="T12" fmla="*/ 1760 w 1120"/>
                <a:gd name="T13" fmla="*/ 52 h 252"/>
                <a:gd name="T14" fmla="*/ 1642 w 1120"/>
                <a:gd name="T15" fmla="*/ 50 h 252"/>
                <a:gd name="T16" fmla="*/ 1510 w 1120"/>
                <a:gd name="T17" fmla="*/ 48 h 252"/>
                <a:gd name="T18" fmla="*/ 1370 w 1120"/>
                <a:gd name="T19" fmla="*/ 46 h 252"/>
                <a:gd name="T20" fmla="*/ 1211 w 1120"/>
                <a:gd name="T21" fmla="*/ 45 h 252"/>
                <a:gd name="T22" fmla="*/ 1041 w 1120"/>
                <a:gd name="T23" fmla="*/ 45 h 252"/>
                <a:gd name="T24" fmla="*/ 873 w 1120"/>
                <a:gd name="T25" fmla="*/ 45 h 252"/>
                <a:gd name="T26" fmla="*/ 719 w 1120"/>
                <a:gd name="T27" fmla="*/ 46 h 252"/>
                <a:gd name="T28" fmla="*/ 577 w 1120"/>
                <a:gd name="T29" fmla="*/ 48 h 252"/>
                <a:gd name="T30" fmla="*/ 446 w 1120"/>
                <a:gd name="T31" fmla="*/ 50 h 252"/>
                <a:gd name="T32" fmla="*/ 335 w 1120"/>
                <a:gd name="T33" fmla="*/ 52 h 252"/>
                <a:gd name="T34" fmla="*/ 237 w 1120"/>
                <a:gd name="T35" fmla="*/ 54 h 252"/>
                <a:gd name="T36" fmla="*/ 153 w 1120"/>
                <a:gd name="T37" fmla="*/ 57 h 252"/>
                <a:gd name="T38" fmla="*/ 86 w 1120"/>
                <a:gd name="T39" fmla="*/ 59 h 252"/>
                <a:gd name="T40" fmla="*/ 37 w 1120"/>
                <a:gd name="T41" fmla="*/ 60 h 252"/>
                <a:gd name="T42" fmla="*/ 11 w 1120"/>
                <a:gd name="T43" fmla="*/ 61 h 252"/>
                <a:gd name="T44" fmla="*/ 0 w 1120"/>
                <a:gd name="T45" fmla="*/ 61 h 252"/>
                <a:gd name="T46" fmla="*/ 0 w 1120"/>
                <a:gd name="T47" fmla="*/ 15 h 252"/>
                <a:gd name="T48" fmla="*/ 1049 w 1120"/>
                <a:gd name="T49" fmla="*/ 0 h 252"/>
                <a:gd name="T50" fmla="*/ 2100 w 1120"/>
                <a:gd name="T51" fmla="*/ 15 h 252"/>
                <a:gd name="T52" fmla="*/ 2100 w 1120"/>
                <a:gd name="T53" fmla="*/ 61 h 252"/>
                <a:gd name="T54" fmla="*/ 2100 w 1120"/>
                <a:gd name="T55" fmla="*/ 6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FF8989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cs typeface="Arial" charset="0"/>
                </a:rPr>
                <a:t>19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cs typeface="Arial" charset="0"/>
                </a:rPr>
                <a:t> 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cs typeface="Arial" charset="0"/>
                </a:rPr>
                <a:t>Sites</a:t>
              </a:r>
            </a:p>
          </p:txBody>
        </p:sp>
      </p:grp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79513" y="4014742"/>
            <a:ext cx="3031572" cy="720000"/>
            <a:chOff x="816" y="2304"/>
            <a:chExt cx="1440" cy="448"/>
          </a:xfrm>
        </p:grpSpPr>
        <p:sp>
          <p:nvSpPr>
            <p:cNvPr id="1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100 w 1120"/>
                <a:gd name="T1" fmla="*/ 61 h 252"/>
                <a:gd name="T2" fmla="*/ 2091 w 1120"/>
                <a:gd name="T3" fmla="*/ 61 h 252"/>
                <a:gd name="T4" fmla="*/ 2061 w 1120"/>
                <a:gd name="T5" fmla="*/ 60 h 252"/>
                <a:gd name="T6" fmla="*/ 2014 w 1120"/>
                <a:gd name="T7" fmla="*/ 59 h 252"/>
                <a:gd name="T8" fmla="*/ 1947 w 1120"/>
                <a:gd name="T9" fmla="*/ 57 h 252"/>
                <a:gd name="T10" fmla="*/ 1861 w 1120"/>
                <a:gd name="T11" fmla="*/ 54 h 252"/>
                <a:gd name="T12" fmla="*/ 1760 w 1120"/>
                <a:gd name="T13" fmla="*/ 52 h 252"/>
                <a:gd name="T14" fmla="*/ 1642 w 1120"/>
                <a:gd name="T15" fmla="*/ 50 h 252"/>
                <a:gd name="T16" fmla="*/ 1510 w 1120"/>
                <a:gd name="T17" fmla="*/ 48 h 252"/>
                <a:gd name="T18" fmla="*/ 1370 w 1120"/>
                <a:gd name="T19" fmla="*/ 46 h 252"/>
                <a:gd name="T20" fmla="*/ 1211 w 1120"/>
                <a:gd name="T21" fmla="*/ 45 h 252"/>
                <a:gd name="T22" fmla="*/ 1041 w 1120"/>
                <a:gd name="T23" fmla="*/ 45 h 252"/>
                <a:gd name="T24" fmla="*/ 873 w 1120"/>
                <a:gd name="T25" fmla="*/ 45 h 252"/>
                <a:gd name="T26" fmla="*/ 719 w 1120"/>
                <a:gd name="T27" fmla="*/ 46 h 252"/>
                <a:gd name="T28" fmla="*/ 577 w 1120"/>
                <a:gd name="T29" fmla="*/ 48 h 252"/>
                <a:gd name="T30" fmla="*/ 446 w 1120"/>
                <a:gd name="T31" fmla="*/ 50 h 252"/>
                <a:gd name="T32" fmla="*/ 335 w 1120"/>
                <a:gd name="T33" fmla="*/ 52 h 252"/>
                <a:gd name="T34" fmla="*/ 237 w 1120"/>
                <a:gd name="T35" fmla="*/ 54 h 252"/>
                <a:gd name="T36" fmla="*/ 153 w 1120"/>
                <a:gd name="T37" fmla="*/ 57 h 252"/>
                <a:gd name="T38" fmla="*/ 86 w 1120"/>
                <a:gd name="T39" fmla="*/ 59 h 252"/>
                <a:gd name="T40" fmla="*/ 37 w 1120"/>
                <a:gd name="T41" fmla="*/ 60 h 252"/>
                <a:gd name="T42" fmla="*/ 11 w 1120"/>
                <a:gd name="T43" fmla="*/ 61 h 252"/>
                <a:gd name="T44" fmla="*/ 0 w 1120"/>
                <a:gd name="T45" fmla="*/ 61 h 252"/>
                <a:gd name="T46" fmla="*/ 0 w 1120"/>
                <a:gd name="T47" fmla="*/ 15 h 252"/>
                <a:gd name="T48" fmla="*/ 1049 w 1120"/>
                <a:gd name="T49" fmla="*/ 0 h 252"/>
                <a:gd name="T50" fmla="*/ 2100 w 1120"/>
                <a:gd name="T51" fmla="*/ 15 h 252"/>
                <a:gd name="T52" fmla="*/ 2100 w 1120"/>
                <a:gd name="T53" fmla="*/ 61 h 252"/>
                <a:gd name="T54" fmla="*/ 2100 w 1120"/>
                <a:gd name="T55" fmla="*/ 6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Portal with Micro-Service </a:t>
              </a:r>
            </a:p>
            <a:p>
              <a:pPr algn="ctr" eaLnBrk="0" hangingPunct="0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Architecture</a:t>
              </a:r>
            </a:p>
          </p:txBody>
        </p: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87611" y="4842926"/>
            <a:ext cx="3031572" cy="720000"/>
            <a:chOff x="816" y="2304"/>
            <a:chExt cx="1355" cy="448"/>
          </a:xfrm>
        </p:grpSpPr>
        <p:sp>
          <p:nvSpPr>
            <p:cNvPr id="12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100 w 1120"/>
                <a:gd name="T1" fmla="*/ 61 h 252"/>
                <a:gd name="T2" fmla="*/ 2091 w 1120"/>
                <a:gd name="T3" fmla="*/ 61 h 252"/>
                <a:gd name="T4" fmla="*/ 2061 w 1120"/>
                <a:gd name="T5" fmla="*/ 60 h 252"/>
                <a:gd name="T6" fmla="*/ 2014 w 1120"/>
                <a:gd name="T7" fmla="*/ 59 h 252"/>
                <a:gd name="T8" fmla="*/ 1947 w 1120"/>
                <a:gd name="T9" fmla="*/ 57 h 252"/>
                <a:gd name="T10" fmla="*/ 1861 w 1120"/>
                <a:gd name="T11" fmla="*/ 54 h 252"/>
                <a:gd name="T12" fmla="*/ 1760 w 1120"/>
                <a:gd name="T13" fmla="*/ 52 h 252"/>
                <a:gd name="T14" fmla="*/ 1642 w 1120"/>
                <a:gd name="T15" fmla="*/ 50 h 252"/>
                <a:gd name="T16" fmla="*/ 1510 w 1120"/>
                <a:gd name="T17" fmla="*/ 48 h 252"/>
                <a:gd name="T18" fmla="*/ 1370 w 1120"/>
                <a:gd name="T19" fmla="*/ 46 h 252"/>
                <a:gd name="T20" fmla="*/ 1211 w 1120"/>
                <a:gd name="T21" fmla="*/ 45 h 252"/>
                <a:gd name="T22" fmla="*/ 1041 w 1120"/>
                <a:gd name="T23" fmla="*/ 45 h 252"/>
                <a:gd name="T24" fmla="*/ 873 w 1120"/>
                <a:gd name="T25" fmla="*/ 45 h 252"/>
                <a:gd name="T26" fmla="*/ 719 w 1120"/>
                <a:gd name="T27" fmla="*/ 46 h 252"/>
                <a:gd name="T28" fmla="*/ 577 w 1120"/>
                <a:gd name="T29" fmla="*/ 48 h 252"/>
                <a:gd name="T30" fmla="*/ 446 w 1120"/>
                <a:gd name="T31" fmla="*/ 50 h 252"/>
                <a:gd name="T32" fmla="*/ 335 w 1120"/>
                <a:gd name="T33" fmla="*/ 52 h 252"/>
                <a:gd name="T34" fmla="*/ 237 w 1120"/>
                <a:gd name="T35" fmla="*/ 54 h 252"/>
                <a:gd name="T36" fmla="*/ 153 w 1120"/>
                <a:gd name="T37" fmla="*/ 57 h 252"/>
                <a:gd name="T38" fmla="*/ 86 w 1120"/>
                <a:gd name="T39" fmla="*/ 59 h 252"/>
                <a:gd name="T40" fmla="*/ 37 w 1120"/>
                <a:gd name="T41" fmla="*/ 60 h 252"/>
                <a:gd name="T42" fmla="*/ 11 w 1120"/>
                <a:gd name="T43" fmla="*/ 61 h 252"/>
                <a:gd name="T44" fmla="*/ 0 w 1120"/>
                <a:gd name="T45" fmla="*/ 61 h 252"/>
                <a:gd name="T46" fmla="*/ 0 w 1120"/>
                <a:gd name="T47" fmla="*/ 15 h 252"/>
                <a:gd name="T48" fmla="*/ 1049 w 1120"/>
                <a:gd name="T49" fmla="*/ 0 h 252"/>
                <a:gd name="T50" fmla="*/ 2100 w 1120"/>
                <a:gd name="T51" fmla="*/ 15 h 252"/>
                <a:gd name="T52" fmla="*/ 2100 w 1120"/>
                <a:gd name="T53" fmla="*/ 61 h 252"/>
                <a:gd name="T54" fmla="*/ 2100 w 1120"/>
                <a:gd name="T55" fmla="*/ 6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355" cy="39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Application Oriented </a:t>
              </a:r>
            </a:p>
            <a:p>
              <a:pPr algn="ctr" eaLnBrk="0" hangingPunct="0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Global Scheduling &amp; Predicting</a:t>
              </a:r>
            </a:p>
          </p:txBody>
        </p:sp>
      </p:grp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87612" y="5670926"/>
            <a:ext cx="3031572" cy="720000"/>
            <a:chOff x="816" y="2304"/>
            <a:chExt cx="1440" cy="448"/>
          </a:xfrm>
        </p:grpSpPr>
        <p:sp>
          <p:nvSpPr>
            <p:cNvPr id="1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100 w 1120"/>
                <a:gd name="T1" fmla="*/ 61 h 252"/>
                <a:gd name="T2" fmla="*/ 2091 w 1120"/>
                <a:gd name="T3" fmla="*/ 61 h 252"/>
                <a:gd name="T4" fmla="*/ 2061 w 1120"/>
                <a:gd name="T5" fmla="*/ 60 h 252"/>
                <a:gd name="T6" fmla="*/ 2014 w 1120"/>
                <a:gd name="T7" fmla="*/ 59 h 252"/>
                <a:gd name="T8" fmla="*/ 1947 w 1120"/>
                <a:gd name="T9" fmla="*/ 57 h 252"/>
                <a:gd name="T10" fmla="*/ 1861 w 1120"/>
                <a:gd name="T11" fmla="*/ 54 h 252"/>
                <a:gd name="T12" fmla="*/ 1760 w 1120"/>
                <a:gd name="T13" fmla="*/ 52 h 252"/>
                <a:gd name="T14" fmla="*/ 1642 w 1120"/>
                <a:gd name="T15" fmla="*/ 50 h 252"/>
                <a:gd name="T16" fmla="*/ 1510 w 1120"/>
                <a:gd name="T17" fmla="*/ 48 h 252"/>
                <a:gd name="T18" fmla="*/ 1370 w 1120"/>
                <a:gd name="T19" fmla="*/ 46 h 252"/>
                <a:gd name="T20" fmla="*/ 1211 w 1120"/>
                <a:gd name="T21" fmla="*/ 45 h 252"/>
                <a:gd name="T22" fmla="*/ 1041 w 1120"/>
                <a:gd name="T23" fmla="*/ 45 h 252"/>
                <a:gd name="T24" fmla="*/ 873 w 1120"/>
                <a:gd name="T25" fmla="*/ 45 h 252"/>
                <a:gd name="T26" fmla="*/ 719 w 1120"/>
                <a:gd name="T27" fmla="*/ 46 h 252"/>
                <a:gd name="T28" fmla="*/ 577 w 1120"/>
                <a:gd name="T29" fmla="*/ 48 h 252"/>
                <a:gd name="T30" fmla="*/ 446 w 1120"/>
                <a:gd name="T31" fmla="*/ 50 h 252"/>
                <a:gd name="T32" fmla="*/ 335 w 1120"/>
                <a:gd name="T33" fmla="*/ 52 h 252"/>
                <a:gd name="T34" fmla="*/ 237 w 1120"/>
                <a:gd name="T35" fmla="*/ 54 h 252"/>
                <a:gd name="T36" fmla="*/ 153 w 1120"/>
                <a:gd name="T37" fmla="*/ 57 h 252"/>
                <a:gd name="T38" fmla="*/ 86 w 1120"/>
                <a:gd name="T39" fmla="*/ 59 h 252"/>
                <a:gd name="T40" fmla="*/ 37 w 1120"/>
                <a:gd name="T41" fmla="*/ 60 h 252"/>
                <a:gd name="T42" fmla="*/ 11 w 1120"/>
                <a:gd name="T43" fmla="*/ 61 h 252"/>
                <a:gd name="T44" fmla="*/ 0 w 1120"/>
                <a:gd name="T45" fmla="*/ 61 h 252"/>
                <a:gd name="T46" fmla="*/ 0 w 1120"/>
                <a:gd name="T47" fmla="*/ 15 h 252"/>
                <a:gd name="T48" fmla="*/ 1049 w 1120"/>
                <a:gd name="T49" fmla="*/ 0 h 252"/>
                <a:gd name="T50" fmla="*/ 2100 w 1120"/>
                <a:gd name="T51" fmla="*/ 15 h 252"/>
                <a:gd name="T52" fmla="*/ 2100 w 1120"/>
                <a:gd name="T53" fmla="*/ 61 h 252"/>
                <a:gd name="T54" fmla="*/ 2100 w 1120"/>
                <a:gd name="T55" fmla="*/ 61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60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Resource Evaluation Standard &amp;</a:t>
              </a:r>
            </a:p>
            <a:p>
              <a:pPr algn="ctr" eaLnBrk="0" hangingPunct="0"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ea typeface="宋体" pitchFamily="2" charset="-122"/>
                  <a:cs typeface="Arial" charset="0"/>
                </a:rPr>
                <a:t>Comprehensive Evaluation 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771566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46DEB-B680-A943-82E2-F5E40A6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7E87B8-A9C2-524A-AE91-A9664892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637112"/>
          </a:xfrm>
        </p:spPr>
        <p:txBody>
          <a:bodyPr/>
          <a:lstStyle/>
          <a:p>
            <a:r>
              <a:rPr kumimoji="1" lang="en-US" altLang="zh-CN" sz="2800" dirty="0"/>
              <a:t>Background</a:t>
            </a:r>
          </a:p>
          <a:p>
            <a:r>
              <a:rPr lang="en-US" altLang="zh-CN" sz="2800" dirty="0"/>
              <a:t>Computing Facilities &amp; Storage System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Data Management and Data Infrastructure</a:t>
            </a:r>
          </a:p>
          <a:p>
            <a:r>
              <a:rPr lang="en-US" altLang="zh-CN" sz="2800" dirty="0"/>
              <a:t>Computing Engines &amp; Data Analysis Services</a:t>
            </a:r>
          </a:p>
          <a:p>
            <a:r>
              <a:rPr lang="en-US" altLang="zh-CN" sz="2800" dirty="0"/>
              <a:t>Cloud Service Catalog and Portal</a:t>
            </a:r>
          </a:p>
          <a:p>
            <a:r>
              <a:rPr lang="en-US" altLang="zh-CN" sz="2800" dirty="0"/>
              <a:t>Conclusion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39617926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Key</a:t>
            </a:r>
            <a:r>
              <a:rPr lang="zh-CN" altLang="en-US" sz="3200" dirty="0"/>
              <a:t> </a:t>
            </a:r>
            <a:r>
              <a:rPr lang="en-US" altLang="zh-CN" sz="3200" dirty="0"/>
              <a:t>Components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Data Infrastructure</a:t>
            </a:r>
            <a:endParaRPr lang="zh-CN" altLang="en-US" sz="3200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37A7971E-8CCE-6043-963D-CEFD7D18191C}"/>
              </a:ext>
            </a:extLst>
          </p:cNvPr>
          <p:cNvSpPr/>
          <p:nvPr/>
        </p:nvSpPr>
        <p:spPr>
          <a:xfrm>
            <a:off x="893903" y="5401000"/>
            <a:ext cx="7950708" cy="108711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err="1">
                <a:solidFill>
                  <a:srgbClr val="FF0000"/>
                </a:solidFill>
              </a:rPr>
              <a:t>DataStor</a:t>
            </a:r>
            <a:endParaRPr kumimoji="1" lang="en-US" altLang="zh-CN" sz="20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Object storage, SQL, NoSQL, File system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B5EA5934-18D4-7C49-AAD5-9817C870A473}"/>
              </a:ext>
            </a:extLst>
          </p:cNvPr>
          <p:cNvSpPr/>
          <p:nvPr/>
        </p:nvSpPr>
        <p:spPr>
          <a:xfrm>
            <a:off x="755575" y="3780522"/>
            <a:ext cx="2365921" cy="1150812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Data Repository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Online data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publishing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&amp;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sharing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 citable, evaluable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5092FCE6-108F-1F43-BA38-29213EAC97FF}"/>
              </a:ext>
            </a:extLst>
          </p:cNvPr>
          <p:cNvSpPr/>
          <p:nvPr/>
        </p:nvSpPr>
        <p:spPr>
          <a:xfrm>
            <a:off x="3778963" y="3361965"/>
            <a:ext cx="2098577" cy="146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Data Fabric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Distributed data sources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dynamic aggregating accessing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DA043633-6E3F-2846-843F-F77B307714AA}"/>
              </a:ext>
            </a:extLst>
          </p:cNvPr>
          <p:cNvSpPr/>
          <p:nvPr/>
        </p:nvSpPr>
        <p:spPr>
          <a:xfrm>
            <a:off x="602166" y="1674431"/>
            <a:ext cx="8290313" cy="8868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Data Portal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Unified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data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access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interface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Finable, Accessible, Usable</a:t>
            </a:r>
            <a:endParaRPr kumimoji="1"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8" name="直线箭头连接符 22">
            <a:extLst>
              <a:ext uri="{FF2B5EF4-FFF2-40B4-BE49-F238E27FC236}">
                <a16:creationId xmlns:a16="http://schemas.microsoft.com/office/drawing/2014/main" id="{953A30F1-24F5-6E43-B81E-61EEEE7C3C45}"/>
              </a:ext>
            </a:extLst>
          </p:cNvPr>
          <p:cNvCxnSpPr/>
          <p:nvPr/>
        </p:nvCxnSpPr>
        <p:spPr>
          <a:xfrm>
            <a:off x="1843576" y="4980465"/>
            <a:ext cx="0" cy="420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线箭头连接符 31">
            <a:extLst>
              <a:ext uri="{FF2B5EF4-FFF2-40B4-BE49-F238E27FC236}">
                <a16:creationId xmlns:a16="http://schemas.microsoft.com/office/drawing/2014/main" id="{404953B8-9836-4F4A-A0AA-D09B745EF0AA}"/>
              </a:ext>
            </a:extLst>
          </p:cNvPr>
          <p:cNvCxnSpPr>
            <a:cxnSpLocks/>
          </p:cNvCxnSpPr>
          <p:nvPr/>
        </p:nvCxnSpPr>
        <p:spPr>
          <a:xfrm flipV="1">
            <a:off x="1547664" y="2586608"/>
            <a:ext cx="0" cy="1193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线箭头连接符 34">
            <a:extLst>
              <a:ext uri="{FF2B5EF4-FFF2-40B4-BE49-F238E27FC236}">
                <a16:creationId xmlns:a16="http://schemas.microsoft.com/office/drawing/2014/main" id="{FE589E16-71FA-7F4F-9750-B264043DC5D3}"/>
              </a:ext>
            </a:extLst>
          </p:cNvPr>
          <p:cNvCxnSpPr>
            <a:cxnSpLocks/>
          </p:cNvCxnSpPr>
          <p:nvPr/>
        </p:nvCxnSpPr>
        <p:spPr>
          <a:xfrm flipV="1">
            <a:off x="4735458" y="2571593"/>
            <a:ext cx="0" cy="790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直线箭头连接符 37">
            <a:extLst>
              <a:ext uri="{FF2B5EF4-FFF2-40B4-BE49-F238E27FC236}">
                <a16:creationId xmlns:a16="http://schemas.microsoft.com/office/drawing/2014/main" id="{33CEF129-787B-1744-83FF-8C80A60C6F50}"/>
              </a:ext>
            </a:extLst>
          </p:cNvPr>
          <p:cNvCxnSpPr>
            <a:cxnSpLocks/>
          </p:cNvCxnSpPr>
          <p:nvPr/>
        </p:nvCxnSpPr>
        <p:spPr>
          <a:xfrm>
            <a:off x="4735458" y="4797152"/>
            <a:ext cx="0" cy="6550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586B9025-088A-A345-933F-262C01A07BF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121496" y="3780522"/>
            <a:ext cx="657467" cy="57540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526AA528-CF51-AE41-AC52-BE34B1E0D2C4}"/>
              </a:ext>
            </a:extLst>
          </p:cNvPr>
          <p:cNvSpPr/>
          <p:nvPr/>
        </p:nvSpPr>
        <p:spPr>
          <a:xfrm>
            <a:off x="6209285" y="4196767"/>
            <a:ext cx="2635326" cy="856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Data Box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Analysis-oriented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Remote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sensing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data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management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endParaRPr kumimoji="1" lang="en-US" altLang="zh-CN" sz="1400" dirty="0">
              <a:solidFill>
                <a:schemeClr val="tx1"/>
              </a:solidFill>
            </a:endParaRP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A0F55306-F9E3-A94C-BD7C-2D74DE12AA60}"/>
              </a:ext>
            </a:extLst>
          </p:cNvPr>
          <p:cNvSpPr/>
          <p:nvPr/>
        </p:nvSpPr>
        <p:spPr>
          <a:xfrm>
            <a:off x="6144884" y="2981811"/>
            <a:ext cx="2747595" cy="958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</a:rPr>
              <a:t>Data Bank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Remote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sensing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data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pool</a:t>
            </a:r>
          </a:p>
          <a:p>
            <a:pPr algn="ctr"/>
            <a:r>
              <a:rPr kumimoji="1" lang="en-US" altLang="zh-CN" sz="1400" dirty="0">
                <a:solidFill>
                  <a:schemeClr val="tx1"/>
                </a:solidFill>
              </a:rPr>
              <a:t>on-demand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computing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and</a:t>
            </a:r>
            <a:r>
              <a:rPr kumimoji="1" lang="zh-CN" altLang="en-US" sz="1400" dirty="0">
                <a:solidFill>
                  <a:schemeClr val="tx1"/>
                </a:solidFill>
              </a:rPr>
              <a:t> </a:t>
            </a:r>
            <a:r>
              <a:rPr kumimoji="1" lang="en-US" altLang="zh-CN" sz="1400" dirty="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1DDD7762-6198-5A44-B464-C160E61DEFC0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526947" y="5052930"/>
            <a:ext cx="1" cy="399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61B74E5B-D4D5-EA46-A470-7A959572E7D5}"/>
              </a:ext>
            </a:extLst>
          </p:cNvPr>
          <p:cNvCxnSpPr>
            <a:cxnSpLocks/>
          </p:cNvCxnSpPr>
          <p:nvPr/>
        </p:nvCxnSpPr>
        <p:spPr>
          <a:xfrm flipV="1">
            <a:off x="7527433" y="3925363"/>
            <a:ext cx="0" cy="271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直线箭头连接符 42">
            <a:extLst>
              <a:ext uri="{FF2B5EF4-FFF2-40B4-BE49-F238E27FC236}">
                <a16:creationId xmlns:a16="http://schemas.microsoft.com/office/drawing/2014/main" id="{AD4522B9-C43E-2146-AD07-91EF9F589C73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7518682" y="2586608"/>
            <a:ext cx="0" cy="395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66028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2290" y="279231"/>
            <a:ext cx="8229600" cy="1143000"/>
          </a:xfrm>
        </p:spPr>
        <p:txBody>
          <a:bodyPr/>
          <a:lstStyle/>
          <a:p>
            <a:r>
              <a:rPr lang="en-US" altLang="zh-CN" sz="3600" dirty="0" err="1"/>
              <a:t>DataStore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854" y="1139889"/>
            <a:ext cx="8041856" cy="1497023"/>
          </a:xfrm>
        </p:spPr>
        <p:txBody>
          <a:bodyPr/>
          <a:lstStyle/>
          <a:p>
            <a:r>
              <a:rPr lang="en-US" altLang="zh-CN" sz="2400" dirty="0"/>
              <a:t>Multi-mode Storage </a:t>
            </a:r>
          </a:p>
          <a:p>
            <a:pPr lvl="1"/>
            <a:r>
              <a:rPr lang="en-US" altLang="zh-CN" sz="2000" dirty="0"/>
              <a:t>Object</a:t>
            </a:r>
            <a:r>
              <a:rPr lang="zh-CN" altLang="en-US" sz="2000" dirty="0"/>
              <a:t> </a:t>
            </a:r>
            <a:r>
              <a:rPr lang="en-US" altLang="zh-CN" sz="2000" dirty="0"/>
              <a:t>+</a:t>
            </a:r>
            <a:r>
              <a:rPr lang="zh-CN" altLang="en-US" sz="2000" dirty="0"/>
              <a:t> </a:t>
            </a:r>
            <a:r>
              <a:rPr lang="en-US" altLang="zh-CN" sz="2000" dirty="0"/>
              <a:t>SQL</a:t>
            </a:r>
            <a:r>
              <a:rPr lang="zh-CN" altLang="en-US" sz="2000" dirty="0"/>
              <a:t> </a:t>
            </a:r>
            <a:r>
              <a:rPr lang="en-US" altLang="zh-CN" sz="2000" dirty="0"/>
              <a:t>+</a:t>
            </a:r>
            <a:r>
              <a:rPr lang="zh-CN" altLang="en-US" sz="2000" dirty="0"/>
              <a:t> </a:t>
            </a:r>
            <a:r>
              <a:rPr lang="en-US" altLang="zh-CN" sz="2000" dirty="0"/>
              <a:t>NoSQL</a:t>
            </a:r>
            <a:r>
              <a:rPr lang="zh-CN" altLang="en-US" sz="2000" dirty="0"/>
              <a:t> </a:t>
            </a:r>
            <a:r>
              <a:rPr lang="en-US" altLang="zh-CN" sz="2000" dirty="0"/>
              <a:t>+</a:t>
            </a:r>
            <a:r>
              <a:rPr lang="zh-CN" altLang="en-US" sz="2000" dirty="0"/>
              <a:t> </a:t>
            </a:r>
            <a:r>
              <a:rPr lang="en-US" altLang="zh-CN" sz="2000" dirty="0"/>
              <a:t>Filesystem</a:t>
            </a:r>
          </a:p>
          <a:p>
            <a:pPr lvl="1"/>
            <a:r>
              <a:rPr lang="en-US" altLang="zh-CN" sz="2000" dirty="0"/>
              <a:t>Object storage system architecture &amp; </a:t>
            </a:r>
            <a:r>
              <a:rPr lang="en-IE" sz="2000" dirty="0"/>
              <a:t>pressure test</a:t>
            </a:r>
            <a:endParaRPr lang="en-US" altLang="zh-CN" sz="2000" dirty="0"/>
          </a:p>
          <a:p>
            <a:endParaRPr lang="zh-CN" altLang="en-US" sz="2400" dirty="0"/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7F0B235C-708E-40BB-89D0-290210F182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2936"/>
            <a:ext cx="6901200" cy="3581817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id="{28ED454D-15B7-44CA-BFDF-B2D605F1E0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448" y="2422400"/>
            <a:ext cx="3858631" cy="16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89230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altLang="zh-CN" sz="3600" dirty="0"/>
              <a:t>Data Repository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650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Research data long-term storing, sharing and discovering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2000" dirty="0"/>
              <a:t>Uploading data online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2000" dirty="0"/>
              <a:t>Self-management, publish on demand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2000" dirty="0"/>
              <a:t>Unique identification, citable, evaluable</a:t>
            </a:r>
            <a:endParaRPr lang="zh-CN" altLang="en-US" sz="1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55C12E-A4A0-0C4D-8BC8-2211F86524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27" y="3088849"/>
            <a:ext cx="8567761" cy="3724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39" y="4543955"/>
            <a:ext cx="10707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Create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3741" y="4535639"/>
            <a:ext cx="108012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Upload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1973" y="4391324"/>
            <a:ext cx="114178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Store&amp;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Manage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8197" y="4535639"/>
            <a:ext cx="1306488" cy="369332"/>
          </a:xfrm>
          <a:prstGeom prst="rect">
            <a:avLst/>
          </a:prstGeom>
          <a:solidFill>
            <a:srgbClr val="92D050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Publish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23539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内容占位符 3">
            <a:extLst>
              <a:ext uri="{FF2B5EF4-FFF2-40B4-BE49-F238E27FC236}">
                <a16:creationId xmlns:a16="http://schemas.microsoft.com/office/drawing/2014/main" id="{4390108C-9555-614A-AE00-585153763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9656" y="2625774"/>
            <a:ext cx="5047977" cy="1717828"/>
          </a:xfr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A94A0342-16A9-7D49-B730-85A30B82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1477"/>
            <a:ext cx="8229600" cy="922114"/>
          </a:xfrm>
        </p:spPr>
        <p:txBody>
          <a:bodyPr/>
          <a:lstStyle/>
          <a:p>
            <a:r>
              <a:rPr lang="en-US" altLang="zh-CN" sz="3200" dirty="0"/>
              <a:t>Data Management for Research projects</a:t>
            </a:r>
            <a:endParaRPr lang="zh-CN" altLang="en-US" sz="32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4432293-F8D8-7B4A-ADD5-A0B8ECBFBF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757" y="4340699"/>
            <a:ext cx="3888432" cy="2678376"/>
          </a:xfrm>
          <a:prstGeom prst="rect">
            <a:avLst/>
          </a:prstGeom>
        </p:spPr>
      </p:pic>
      <p:pic>
        <p:nvPicPr>
          <p:cNvPr id="13" name="内容占位符 3">
            <a:extLst>
              <a:ext uri="{FF2B5EF4-FFF2-40B4-BE49-F238E27FC236}">
                <a16:creationId xmlns:a16="http://schemas.microsoft.com/office/drawing/2014/main" id="{7DB057F8-F06E-D843-A429-282C0B4CA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5181" y="2708920"/>
            <a:ext cx="2009017" cy="37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F0675D8B-9BFE-A743-AEC6-A56028A76592}"/>
              </a:ext>
            </a:extLst>
          </p:cNvPr>
          <p:cNvSpPr txBox="1">
            <a:spLocks/>
          </p:cNvSpPr>
          <p:nvPr/>
        </p:nvSpPr>
        <p:spPr bwMode="auto">
          <a:xfrm>
            <a:off x="467544" y="1124744"/>
            <a:ext cx="8229600" cy="468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宋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kern="0" dirty="0"/>
              <a:t>data management cloud service for data produced by research projects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sz="1600" kern="0" dirty="0"/>
              <a:t>Covering data life cycle, from data management plan, data upload, data curation and publish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ECCEC58-8889-6840-972C-81F8189B9C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235538" y="4935859"/>
            <a:ext cx="2694219" cy="128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548164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/>
              <a:t>DataBox</a:t>
            </a:r>
            <a:r>
              <a:rPr lang="zh-CN" altLang="en-US" sz="3600" dirty="0"/>
              <a:t> </a:t>
            </a:r>
            <a:r>
              <a:rPr lang="en-US" altLang="zh-CN" sz="3600" dirty="0"/>
              <a:t>&amp;</a:t>
            </a:r>
            <a:r>
              <a:rPr lang="zh-CN" altLang="en-US" sz="3600" dirty="0"/>
              <a:t> </a:t>
            </a:r>
            <a:r>
              <a:rPr lang="en-US" altLang="zh-CN" sz="3600" dirty="0" err="1"/>
              <a:t>DataBank</a:t>
            </a:r>
            <a:endParaRPr lang="zh-CN" altLang="en-US" sz="3600" baseline="-2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en-US" altLang="zh-CN" sz="2400" dirty="0"/>
              <a:t>Efficient search and access for PB-scale RS data </a:t>
            </a:r>
            <a:endParaRPr lang="zh-CN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3" y="1968325"/>
            <a:ext cx="8877175" cy="488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610176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sym typeface="+mn-ea"/>
              </a:rPr>
              <a:t>Databox: a </a:t>
            </a:r>
            <a:r>
              <a:rPr lang="en-US" altLang="zh-CN" sz="3200" dirty="0" err="1">
                <a:sym typeface="+mn-ea"/>
              </a:rPr>
              <a:t>spatio</a:t>
            </a:r>
            <a:r>
              <a:rPr lang="en-US" altLang="zh-CN" sz="3200" dirty="0">
                <a:sym typeface="+mn-ea"/>
              </a:rPr>
              <a:t>-temporal data management engine </a:t>
            </a:r>
            <a:endParaRPr lang="x-none" altLang="zh-CN" sz="3200" dirty="0"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152817" y="2474632"/>
            <a:ext cx="3621235" cy="7383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80604020202020204" charset="0"/>
              <a:buChar char="•"/>
            </a:pPr>
            <a:r>
              <a:rPr lang="x-none" sz="1200">
                <a:latin typeface="微软雅黑" pitchFamily="34" charset="-122"/>
                <a:ea typeface="微软雅黑" pitchFamily="34" charset="-122"/>
                <a:sym typeface="+mn-ea"/>
              </a:rPr>
              <a:t>DboxStorage：IO</a:t>
            </a:r>
            <a:r>
              <a:rPr lang="en-US" sz="1200" dirty="0">
                <a:latin typeface="微软雅黑" pitchFamily="34" charset="-122"/>
                <a:ea typeface="微软雅黑" pitchFamily="34" charset="-122"/>
                <a:sym typeface="+mn-ea"/>
              </a:rPr>
              <a:t> Middleware</a:t>
            </a:r>
            <a:endParaRPr lang="x-none" sz="1200" dirty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171450" indent="-171450">
              <a:lnSpc>
                <a:spcPct val="120000"/>
              </a:lnSpc>
              <a:buFont typeface="Arial" panose="02080604020202020204" charset="0"/>
              <a:buChar char="•"/>
            </a:pPr>
            <a:r>
              <a:rPr lang="en-US" altLang="zh-CN" sz="1200" dirty="0" err="1">
                <a:latin typeface="微软雅黑" pitchFamily="34" charset="-122"/>
                <a:ea typeface="微软雅黑" pitchFamily="34" charset="-122"/>
                <a:sym typeface="+mn-ea"/>
              </a:rPr>
              <a:t>DBoxDataset</a:t>
            </a:r>
            <a:r>
              <a:rPr lang="x-none" sz="1200">
                <a:latin typeface="微软雅黑" pitchFamily="34" charset="-122"/>
                <a:ea typeface="微软雅黑" pitchFamily="34" charset="-122"/>
                <a:sym typeface="+mn-ea"/>
              </a:rPr>
              <a:t>：</a:t>
            </a:r>
            <a:r>
              <a:rPr lang="x-none" altLang="en-US" sz="1200">
                <a:latin typeface="微软雅黑" pitchFamily="34" charset="-122"/>
                <a:ea typeface="微软雅黑" pitchFamily="34" charset="-122"/>
                <a:sym typeface="+mn-ea"/>
              </a:rPr>
              <a:t>GDAL</a:t>
            </a:r>
            <a:r>
              <a:rPr lang="en-US" altLang="en-US" sz="1200" dirty="0">
                <a:latin typeface="微软雅黑" pitchFamily="34" charset="-122"/>
                <a:ea typeface="微软雅黑" pitchFamily="34" charset="-122"/>
                <a:sym typeface="+mn-ea"/>
              </a:rPr>
              <a:t>Driver</a:t>
            </a:r>
            <a:endParaRPr lang="x-none" altLang="en-US" sz="1200" dirty="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171450" indent="-171450">
              <a:lnSpc>
                <a:spcPct val="120000"/>
              </a:lnSpc>
              <a:buFont typeface="Arial" panose="02080604020202020204" charset="0"/>
              <a:buChar char="•"/>
            </a:pPr>
            <a:r>
              <a:rPr lang="x-none" altLang="zh-CN" sz="1200">
                <a:latin typeface="微软雅黑" pitchFamily="34" charset="-122"/>
                <a:ea typeface="微软雅黑" pitchFamily="34" charset="-122"/>
                <a:sym typeface="+mn-ea"/>
              </a:rPr>
              <a:t>DBoxMapServer：</a:t>
            </a:r>
            <a:r>
              <a:rPr lang="en-US" altLang="en-US" sz="1200" dirty="0">
                <a:latin typeface="微软雅黑" pitchFamily="34" charset="-122"/>
                <a:ea typeface="微软雅黑" pitchFamily="34" charset="-122"/>
                <a:sym typeface="+mn-ea"/>
              </a:rPr>
              <a:t>map serve engine</a:t>
            </a:r>
            <a:endParaRPr lang="x-none" altLang="en-US" sz="1200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0E53B38-C8E3-5B48-94AB-90AAB0C40F1F}"/>
              </a:ext>
            </a:extLst>
          </p:cNvPr>
          <p:cNvGrpSpPr/>
          <p:nvPr/>
        </p:nvGrpSpPr>
        <p:grpSpPr>
          <a:xfrm>
            <a:off x="1152817" y="3356992"/>
            <a:ext cx="7164800" cy="3512519"/>
            <a:chOff x="394335" y="1916485"/>
            <a:chExt cx="8271510" cy="4684340"/>
          </a:xfrm>
        </p:grpSpPr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D20FC6DE-63D8-1242-BDC9-FFCD286EB9A0}"/>
                </a:ext>
              </a:extLst>
            </p:cNvPr>
            <p:cNvSpPr/>
            <p:nvPr/>
          </p:nvSpPr>
          <p:spPr>
            <a:xfrm>
              <a:off x="2940685" y="5998845"/>
              <a:ext cx="3293110" cy="57594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Ceph cluster</a:t>
              </a:r>
            </a:p>
          </p:txBody>
        </p:sp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1C539832-95E8-964F-B581-019C3A146FAF}"/>
                </a:ext>
              </a:extLst>
            </p:cNvPr>
            <p:cNvSpPr/>
            <p:nvPr/>
          </p:nvSpPr>
          <p:spPr>
            <a:xfrm>
              <a:off x="6363335" y="5998210"/>
              <a:ext cx="2234565" cy="576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Mongodb cluster</a:t>
              </a:r>
            </a:p>
          </p:txBody>
        </p:sp>
        <p:sp>
          <p:nvSpPr>
            <p:cNvPr id="45" name="Hexagon 4">
              <a:extLst>
                <a:ext uri="{FF2B5EF4-FFF2-40B4-BE49-F238E27FC236}">
                  <a16:creationId xmlns:a16="http://schemas.microsoft.com/office/drawing/2014/main" id="{9DF6D496-FDB7-8647-9AF2-98435DC956D7}"/>
                </a:ext>
              </a:extLst>
            </p:cNvPr>
            <p:cNvSpPr/>
            <p:nvPr/>
          </p:nvSpPr>
          <p:spPr>
            <a:xfrm>
              <a:off x="6584315" y="4943475"/>
              <a:ext cx="1731010" cy="511810"/>
            </a:xfrm>
            <a:prstGeom prst="hexagon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mongos</a:t>
              </a:r>
            </a:p>
          </p:txBody>
        </p:sp>
        <p:sp>
          <p:nvSpPr>
            <p:cNvPr id="46" name="Parallelogram 5">
              <a:extLst>
                <a:ext uri="{FF2B5EF4-FFF2-40B4-BE49-F238E27FC236}">
                  <a16:creationId xmlns:a16="http://schemas.microsoft.com/office/drawing/2014/main" id="{18E208AF-4C82-074B-BBCA-EC54EEA711B3}"/>
                </a:ext>
              </a:extLst>
            </p:cNvPr>
            <p:cNvSpPr/>
            <p:nvPr/>
          </p:nvSpPr>
          <p:spPr>
            <a:xfrm>
              <a:off x="4363720" y="4946015"/>
              <a:ext cx="1891665" cy="517525"/>
            </a:xfrm>
            <a:prstGeom prst="parallelogram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DboxStorage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Up-Down Arrow 6">
              <a:extLst>
                <a:ext uri="{FF2B5EF4-FFF2-40B4-BE49-F238E27FC236}">
                  <a16:creationId xmlns:a16="http://schemas.microsoft.com/office/drawing/2014/main" id="{68EB452D-DB9B-F94D-82FE-CF5DA3BF6144}"/>
                </a:ext>
              </a:extLst>
            </p:cNvPr>
            <p:cNvSpPr/>
            <p:nvPr/>
          </p:nvSpPr>
          <p:spPr>
            <a:xfrm>
              <a:off x="7359650" y="5589270"/>
              <a:ext cx="144145" cy="360000"/>
            </a:xfrm>
            <a:prstGeom prst="up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  <a:cs typeface="+mn-cs"/>
              </a:endParaRPr>
            </a:p>
          </p:txBody>
        </p:sp>
        <p:sp>
          <p:nvSpPr>
            <p:cNvPr id="48" name="Up-Down Arrow 7">
              <a:extLst>
                <a:ext uri="{FF2B5EF4-FFF2-40B4-BE49-F238E27FC236}">
                  <a16:creationId xmlns:a16="http://schemas.microsoft.com/office/drawing/2014/main" id="{B0546E5E-77A9-0548-8627-294C8067D8E3}"/>
                </a:ext>
              </a:extLst>
            </p:cNvPr>
            <p:cNvSpPr/>
            <p:nvPr/>
          </p:nvSpPr>
          <p:spPr>
            <a:xfrm>
              <a:off x="5139055" y="5589270"/>
              <a:ext cx="144145" cy="360000"/>
            </a:xfrm>
            <a:prstGeom prst="up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  <a:cs typeface="+mn-cs"/>
              </a:endParaRPr>
            </a:p>
          </p:txBody>
        </p:sp>
        <p:sp>
          <p:nvSpPr>
            <p:cNvPr id="49" name="Folded Corner 8">
              <a:extLst>
                <a:ext uri="{FF2B5EF4-FFF2-40B4-BE49-F238E27FC236}">
                  <a16:creationId xmlns:a16="http://schemas.microsoft.com/office/drawing/2014/main" id="{569F1BEA-70B7-B946-85A9-7E756660483A}"/>
                </a:ext>
              </a:extLst>
            </p:cNvPr>
            <p:cNvSpPr/>
            <p:nvPr/>
          </p:nvSpPr>
          <p:spPr>
            <a:xfrm>
              <a:off x="3122930" y="4959350"/>
              <a:ext cx="802005" cy="503555"/>
            </a:xfrm>
            <a:prstGeom prst="foldedCorner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Local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kern="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Cache</a:t>
              </a:r>
              <a:endParaRPr kumimoji="0" lang="x-none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0" name="Straight Arrow Connector 9">
              <a:extLst>
                <a:ext uri="{FF2B5EF4-FFF2-40B4-BE49-F238E27FC236}">
                  <a16:creationId xmlns:a16="http://schemas.microsoft.com/office/drawing/2014/main" id="{1ADF5725-F641-DA46-9242-4C823E18F866}"/>
                </a:ext>
              </a:extLst>
            </p:cNvPr>
            <p:cNvCxnSpPr/>
            <p:nvPr/>
          </p:nvCxnSpPr>
          <p:spPr>
            <a:xfrm flipV="1">
              <a:off x="3945255" y="5204460"/>
              <a:ext cx="468000" cy="635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F7EB1844-3AF6-1742-9BC0-DA1683646BE1}"/>
                </a:ext>
              </a:extLst>
            </p:cNvPr>
            <p:cNvSpPr/>
            <p:nvPr/>
          </p:nvSpPr>
          <p:spPr>
            <a:xfrm>
              <a:off x="3193415" y="3629025"/>
              <a:ext cx="2580005" cy="57594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GDAL &amp; DBoxDataset</a:t>
              </a:r>
            </a:p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Up-Down Arrow 11">
              <a:extLst>
                <a:ext uri="{FF2B5EF4-FFF2-40B4-BE49-F238E27FC236}">
                  <a16:creationId xmlns:a16="http://schemas.microsoft.com/office/drawing/2014/main" id="{4E723D9A-D9C5-F64A-8DBE-87194CF1BC52}"/>
                </a:ext>
              </a:extLst>
            </p:cNvPr>
            <p:cNvSpPr/>
            <p:nvPr/>
          </p:nvSpPr>
          <p:spPr>
            <a:xfrm>
              <a:off x="4418330" y="4319905"/>
              <a:ext cx="144145" cy="540000"/>
            </a:xfrm>
            <a:prstGeom prst="upDown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  <a:cs typeface="+mn-cs"/>
              </a:endParaRPr>
            </a:p>
          </p:txBody>
        </p:sp>
        <p:sp>
          <p:nvSpPr>
            <p:cNvPr id="53" name="Rectangle 12">
              <a:extLst>
                <a:ext uri="{FF2B5EF4-FFF2-40B4-BE49-F238E27FC236}">
                  <a16:creationId xmlns:a16="http://schemas.microsoft.com/office/drawing/2014/main" id="{769C3A90-0566-BD44-ADA9-5BAA690A13F3}"/>
                </a:ext>
              </a:extLst>
            </p:cNvPr>
            <p:cNvSpPr/>
            <p:nvPr/>
          </p:nvSpPr>
          <p:spPr>
            <a:xfrm>
              <a:off x="6650355" y="3628390"/>
              <a:ext cx="1621790" cy="59499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DBoxCache</a:t>
              </a:r>
            </a:p>
          </p:txBody>
        </p:sp>
        <p:cxnSp>
          <p:nvCxnSpPr>
            <p:cNvPr id="54" name="Straight Arrow Connector 14">
              <a:extLst>
                <a:ext uri="{FF2B5EF4-FFF2-40B4-BE49-F238E27FC236}">
                  <a16:creationId xmlns:a16="http://schemas.microsoft.com/office/drawing/2014/main" id="{B0E00BDE-EDC2-4F4A-B852-9139799BFD96}"/>
                </a:ext>
              </a:extLst>
            </p:cNvPr>
            <p:cNvCxnSpPr/>
            <p:nvPr/>
          </p:nvCxnSpPr>
          <p:spPr>
            <a:xfrm flipV="1">
              <a:off x="7420610" y="4232275"/>
              <a:ext cx="0" cy="5760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5" name="Elbow Connector 15">
              <a:extLst>
                <a:ext uri="{FF2B5EF4-FFF2-40B4-BE49-F238E27FC236}">
                  <a16:creationId xmlns:a16="http://schemas.microsoft.com/office/drawing/2014/main" id="{DED167FF-0484-0C4B-B5F9-0AE8E02CC17F}"/>
                </a:ext>
              </a:extLst>
            </p:cNvPr>
            <p:cNvCxnSpPr/>
            <p:nvPr/>
          </p:nvCxnSpPr>
          <p:spPr>
            <a:xfrm rot="10800000" flipV="1">
              <a:off x="6002020" y="3997315"/>
              <a:ext cx="576580" cy="936000"/>
            </a:xfrm>
            <a:prstGeom prst="bentConnector2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B34E398D-4613-D84A-A20E-5CF7286F38DF}"/>
                </a:ext>
              </a:extLst>
            </p:cNvPr>
            <p:cNvSpPr/>
            <p:nvPr/>
          </p:nvSpPr>
          <p:spPr>
            <a:xfrm>
              <a:off x="2984500" y="1920240"/>
              <a:ext cx="3470910" cy="57594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DBoxMapServd</a:t>
              </a:r>
            </a:p>
          </p:txBody>
        </p:sp>
        <p:cxnSp>
          <p:nvCxnSpPr>
            <p:cNvPr id="57" name="Straight Arrow Connector 18">
              <a:extLst>
                <a:ext uri="{FF2B5EF4-FFF2-40B4-BE49-F238E27FC236}">
                  <a16:creationId xmlns:a16="http://schemas.microsoft.com/office/drawing/2014/main" id="{B759F084-EFF0-354C-9A7D-1E698C44F179}"/>
                </a:ext>
              </a:extLst>
            </p:cNvPr>
            <p:cNvCxnSpPr/>
            <p:nvPr/>
          </p:nvCxnSpPr>
          <p:spPr>
            <a:xfrm flipV="1">
              <a:off x="4490085" y="3166110"/>
              <a:ext cx="0" cy="4320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none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8" name="Rounded Rectangle 22">
              <a:extLst>
                <a:ext uri="{FF2B5EF4-FFF2-40B4-BE49-F238E27FC236}">
                  <a16:creationId xmlns:a16="http://schemas.microsoft.com/office/drawing/2014/main" id="{570F0428-22AD-5542-8FAA-657A8CCA1BAD}"/>
                </a:ext>
              </a:extLst>
            </p:cNvPr>
            <p:cNvSpPr/>
            <p:nvPr/>
          </p:nvSpPr>
          <p:spPr>
            <a:xfrm>
              <a:off x="589915" y="3939540"/>
              <a:ext cx="1765300" cy="57340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lIns="36195" tIns="36195" rIns="36195" bIns="36195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Python3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Dboxio API</a:t>
              </a:r>
            </a:p>
          </p:txBody>
        </p: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24F59920-60F4-E843-ABC4-31DA3435A476}"/>
                </a:ext>
              </a:extLst>
            </p:cNvPr>
            <p:cNvSpPr/>
            <p:nvPr/>
          </p:nvSpPr>
          <p:spPr>
            <a:xfrm>
              <a:off x="6805295" y="1916485"/>
              <a:ext cx="1860550" cy="57594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DBoxWebServd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60" name="Straight Arrow Connector 24">
              <a:extLst>
                <a:ext uri="{FF2B5EF4-FFF2-40B4-BE49-F238E27FC236}">
                  <a16:creationId xmlns:a16="http://schemas.microsoft.com/office/drawing/2014/main" id="{5AC8178C-B48C-2A43-8FC4-3D4522E54359}"/>
                </a:ext>
              </a:extLst>
            </p:cNvPr>
            <p:cNvCxnSpPr/>
            <p:nvPr/>
          </p:nvCxnSpPr>
          <p:spPr>
            <a:xfrm flipV="1">
              <a:off x="8530590" y="2567940"/>
              <a:ext cx="0" cy="33480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1BD570D7-8C24-2746-8030-3C3F4921D078}"/>
                </a:ext>
              </a:extLst>
            </p:cNvPr>
            <p:cNvSpPr/>
            <p:nvPr/>
          </p:nvSpPr>
          <p:spPr>
            <a:xfrm>
              <a:off x="809625" y="5013960"/>
              <a:ext cx="1336675" cy="504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Task Queue</a:t>
              </a:r>
            </a:p>
          </p:txBody>
        </p:sp>
        <p:sp>
          <p:nvSpPr>
            <p:cNvPr id="62" name="Text Box 30">
              <a:extLst>
                <a:ext uri="{FF2B5EF4-FFF2-40B4-BE49-F238E27FC236}">
                  <a16:creationId xmlns:a16="http://schemas.microsoft.com/office/drawing/2014/main" id="{B52D4E63-B1F0-7F4C-8F00-F53160D4E9AC}"/>
                </a:ext>
              </a:extLst>
            </p:cNvPr>
            <p:cNvSpPr txBox="1"/>
            <p:nvPr/>
          </p:nvSpPr>
          <p:spPr>
            <a:xfrm>
              <a:off x="812953" y="3068955"/>
              <a:ext cx="1067761" cy="40035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x-none" sz="1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DBoxMR</a:t>
              </a: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8A63851B-7D61-664F-9BDA-9B411F35A52C}"/>
                </a:ext>
              </a:extLst>
            </p:cNvPr>
            <p:cNvSpPr/>
            <p:nvPr/>
          </p:nvSpPr>
          <p:spPr>
            <a:xfrm>
              <a:off x="394970" y="2914015"/>
              <a:ext cx="2160270" cy="3686810"/>
            </a:xfrm>
            <a:prstGeom prst="rect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  <a:cs typeface="+mn-cs"/>
              </a:endParaRPr>
            </a:p>
          </p:txBody>
        </p:sp>
        <p:sp>
          <p:nvSpPr>
            <p:cNvPr id="64" name="Rectangle 32">
              <a:extLst>
                <a:ext uri="{FF2B5EF4-FFF2-40B4-BE49-F238E27FC236}">
                  <a16:creationId xmlns:a16="http://schemas.microsoft.com/office/drawing/2014/main" id="{599BE3C7-BE7E-684D-94AF-4C124C69F31E}"/>
                </a:ext>
              </a:extLst>
            </p:cNvPr>
            <p:cNvSpPr/>
            <p:nvPr/>
          </p:nvSpPr>
          <p:spPr>
            <a:xfrm>
              <a:off x="394335" y="1917065"/>
              <a:ext cx="2160000" cy="575945"/>
            </a:xfrm>
            <a:prstGeom prst="rect">
              <a:avLst/>
            </a:prstGeom>
            <a:solidFill>
              <a:srgbClr val="BEE4F3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DBoxTask</a:t>
              </a: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Servd</a:t>
              </a:r>
              <a:endParaRPr kumimoji="0" lang="x-none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65" name="Straight Arrow Connector 33">
              <a:extLst>
                <a:ext uri="{FF2B5EF4-FFF2-40B4-BE49-F238E27FC236}">
                  <a16:creationId xmlns:a16="http://schemas.microsoft.com/office/drawing/2014/main" id="{BC141598-6C08-4D49-B313-08A838350626}"/>
                </a:ext>
              </a:extLst>
            </p:cNvPr>
            <p:cNvCxnSpPr/>
            <p:nvPr/>
          </p:nvCxnSpPr>
          <p:spPr>
            <a:xfrm flipV="1">
              <a:off x="1474470" y="2540000"/>
              <a:ext cx="0" cy="3600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arrow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6" name="Left-Right Arrow 36">
              <a:extLst>
                <a:ext uri="{FF2B5EF4-FFF2-40B4-BE49-F238E27FC236}">
                  <a16:creationId xmlns:a16="http://schemas.microsoft.com/office/drawing/2014/main" id="{DECCE096-2223-C44A-87FC-1607E86C2D4D}"/>
                </a:ext>
              </a:extLst>
            </p:cNvPr>
            <p:cNvSpPr/>
            <p:nvPr/>
          </p:nvSpPr>
          <p:spPr>
            <a:xfrm>
              <a:off x="2602230" y="4652645"/>
              <a:ext cx="324000" cy="215900"/>
            </a:xfrm>
            <a:prstGeom prst="leftRightArrow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  <a:cs typeface="+mn-cs"/>
                <a:sym typeface="+mn-ea"/>
              </a:endParaRPr>
            </a:p>
          </p:txBody>
        </p:sp>
        <p:grpSp>
          <p:nvGrpSpPr>
            <p:cNvPr id="67" name="Group 39">
              <a:extLst>
                <a:ext uri="{FF2B5EF4-FFF2-40B4-BE49-F238E27FC236}">
                  <a16:creationId xmlns:a16="http://schemas.microsoft.com/office/drawing/2014/main" id="{37A892D7-B7B7-9745-9D83-9C52D2B278C8}"/>
                </a:ext>
              </a:extLst>
            </p:cNvPr>
            <p:cNvGrpSpPr/>
            <p:nvPr/>
          </p:nvGrpSpPr>
          <p:grpSpPr>
            <a:xfrm>
              <a:off x="4492625" y="3175000"/>
              <a:ext cx="2926080" cy="391795"/>
              <a:chOff x="6436" y="4887"/>
              <a:chExt cx="4608" cy="617"/>
            </a:xfrm>
          </p:grpSpPr>
          <p:cxnSp>
            <p:nvCxnSpPr>
              <p:cNvPr id="71" name="Straight Arrow Connector 37">
                <a:extLst>
                  <a:ext uri="{FF2B5EF4-FFF2-40B4-BE49-F238E27FC236}">
                    <a16:creationId xmlns:a16="http://schemas.microsoft.com/office/drawing/2014/main" id="{526BA4D4-6AE9-704A-9F2F-8DF8A1CAD468}"/>
                  </a:ext>
                </a:extLst>
              </p:cNvPr>
              <p:cNvCxnSpPr/>
              <p:nvPr/>
            </p:nvCxnSpPr>
            <p:spPr>
              <a:xfrm>
                <a:off x="11031" y="4892"/>
                <a:ext cx="0" cy="61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2" name="Straight Connector 38">
                <a:extLst>
                  <a:ext uri="{FF2B5EF4-FFF2-40B4-BE49-F238E27FC236}">
                    <a16:creationId xmlns:a16="http://schemas.microsoft.com/office/drawing/2014/main" id="{F1F69C97-8C14-8F48-B40B-97C9434AD3BF}"/>
                  </a:ext>
                </a:extLst>
              </p:cNvPr>
              <p:cNvCxnSpPr/>
              <p:nvPr/>
            </p:nvCxnSpPr>
            <p:spPr>
              <a:xfrm>
                <a:off x="6436" y="4887"/>
                <a:ext cx="460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cxnSp>
          <p:nvCxnSpPr>
            <p:cNvPr id="68" name="Straight Arrow Connector 41">
              <a:extLst>
                <a:ext uri="{FF2B5EF4-FFF2-40B4-BE49-F238E27FC236}">
                  <a16:creationId xmlns:a16="http://schemas.microsoft.com/office/drawing/2014/main" id="{77895AE2-2335-5340-AE08-99C0FDDF090A}"/>
                </a:ext>
              </a:extLst>
            </p:cNvPr>
            <p:cNvCxnSpPr/>
            <p:nvPr/>
          </p:nvCxnSpPr>
          <p:spPr>
            <a:xfrm flipV="1">
              <a:off x="4787900" y="2564765"/>
              <a:ext cx="0" cy="6120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headEnd type="none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9" name="Rectangle 13">
              <a:extLst>
                <a:ext uri="{FF2B5EF4-FFF2-40B4-BE49-F238E27FC236}">
                  <a16:creationId xmlns:a16="http://schemas.microsoft.com/office/drawing/2014/main" id="{DE686ADC-5550-024B-8F36-6F0471227451}"/>
                </a:ext>
              </a:extLst>
            </p:cNvPr>
            <p:cNvSpPr/>
            <p:nvPr/>
          </p:nvSpPr>
          <p:spPr>
            <a:xfrm>
              <a:off x="2988945" y="2925445"/>
              <a:ext cx="5426075" cy="2811145"/>
            </a:xfrm>
            <a:prstGeom prst="rect">
              <a:avLst/>
            </a:prstGeom>
            <a:noFill/>
            <a:ln w="28575" cap="flat" cmpd="sng" algn="ctr">
              <a:solidFill>
                <a:srgbClr val="4F81BD">
                  <a:shade val="50000"/>
                </a:srgbClr>
              </a:solidFill>
              <a:prstDash val="sysDot"/>
            </a:ln>
            <a:effectLst/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/>
                <a:cs typeface="+mn-cs"/>
              </a:endParaRPr>
            </a:p>
          </p:txBody>
        </p:sp>
        <p:sp>
          <p:nvSpPr>
            <p:cNvPr id="70" name="Rectangle 17">
              <a:extLst>
                <a:ext uri="{FF2B5EF4-FFF2-40B4-BE49-F238E27FC236}">
                  <a16:creationId xmlns:a16="http://schemas.microsoft.com/office/drawing/2014/main" id="{B84D41FF-39A4-8348-A4B0-4539B32006D5}"/>
                </a:ext>
              </a:extLst>
            </p:cNvPr>
            <p:cNvSpPr/>
            <p:nvPr/>
          </p:nvSpPr>
          <p:spPr>
            <a:xfrm>
              <a:off x="810895" y="5659755"/>
              <a:ext cx="1336675" cy="50419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Workers</a:t>
              </a:r>
            </a:p>
          </p:txBody>
        </p:sp>
      </p:grpSp>
      <p:sp>
        <p:nvSpPr>
          <p:cNvPr id="73" name="内容占位符 2">
            <a:extLst>
              <a:ext uri="{FF2B5EF4-FFF2-40B4-BE49-F238E27FC236}">
                <a16:creationId xmlns:a16="http://schemas.microsoft.com/office/drawing/2014/main" id="{24294748-7EBB-964D-B7C1-E6D76D9BD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37" y="1415986"/>
            <a:ext cx="8290343" cy="924433"/>
          </a:xfrm>
        </p:spPr>
        <p:txBody>
          <a:bodyPr/>
          <a:lstStyle/>
          <a:p>
            <a:r>
              <a:rPr lang="en-US" altLang="zh-CN" sz="2000" dirty="0"/>
              <a:t>reduces processing time of traditional image analysis by calibrating, pre-computing known extents, pixel alignment and storing metadata in a cell lattice structure, makes data analysis ready</a:t>
            </a:r>
            <a:endParaRPr lang="zh-CN" altLang="en-US" sz="2000" dirty="0"/>
          </a:p>
        </p:txBody>
      </p:sp>
      <p:sp>
        <p:nvSpPr>
          <p:cNvPr id="74" name="Text Box 14">
            <a:extLst>
              <a:ext uri="{FF2B5EF4-FFF2-40B4-BE49-F238E27FC236}">
                <a16:creationId xmlns:a16="http://schemas.microsoft.com/office/drawing/2014/main" id="{FC59760D-76A0-244B-A61B-AD173A49F016}"/>
              </a:ext>
            </a:extLst>
          </p:cNvPr>
          <p:cNvSpPr txBox="1"/>
          <p:nvPr/>
        </p:nvSpPr>
        <p:spPr>
          <a:xfrm>
            <a:off x="4586533" y="2564904"/>
            <a:ext cx="3621235" cy="5167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80604020202020204" charset="0"/>
              <a:buChar char="•"/>
            </a:pPr>
            <a:r>
              <a:rPr kumimoji="1" lang="x-none" sz="120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Calibri"/>
              </a:rPr>
              <a:t>DBoxCache：</a:t>
            </a:r>
            <a:r>
              <a:rPr kumimoji="1" lang="en-US" sz="120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distribute cache</a:t>
            </a:r>
            <a:endParaRPr kumimoji="1" lang="x-none" altLang="en-US" sz="1200" dirty="0">
              <a:latin typeface="微软雅黑" pitchFamily="34" charset="-122"/>
              <a:ea typeface="微软雅黑" pitchFamily="34" charset="-122"/>
              <a:cs typeface="微软雅黑" pitchFamily="34" charset="-122"/>
              <a:sym typeface="+mn-ea"/>
            </a:endParaRPr>
          </a:p>
          <a:p>
            <a:pPr marL="171450" indent="-171450">
              <a:lnSpc>
                <a:spcPct val="120000"/>
              </a:lnSpc>
              <a:buFont typeface="Arial" panose="02080604020202020204" charset="0"/>
              <a:buChar char="•"/>
            </a:pPr>
            <a:r>
              <a:rPr lang="x-none" altLang="zh-CN" sz="1200">
                <a:latin typeface="微软雅黑" pitchFamily="34" charset="-122"/>
                <a:ea typeface="微软雅黑" pitchFamily="34" charset="-122"/>
                <a:sym typeface="+mn-ea"/>
              </a:rPr>
              <a:t>DBoxMR：</a:t>
            </a:r>
            <a:r>
              <a:rPr lang="en-US" altLang="en-US" sz="1200" dirty="0">
                <a:latin typeface="微软雅黑" pitchFamily="34" charset="-122"/>
                <a:ea typeface="微软雅黑" pitchFamily="34" charset="-122"/>
                <a:sym typeface="+mn-ea"/>
              </a:rPr>
              <a:t>real-time scheduling</a:t>
            </a:r>
            <a:endParaRPr lang="x-none" altLang="en-US" sz="1200" dirty="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0817063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339" y="50760"/>
            <a:ext cx="8229600" cy="1143000"/>
          </a:xfrm>
        </p:spPr>
        <p:txBody>
          <a:bodyPr/>
          <a:lstStyle/>
          <a:p>
            <a:r>
              <a:rPr lang="en-US" altLang="zh-CN" sz="3600" dirty="0"/>
              <a:t>Data Portal</a:t>
            </a:r>
            <a:endParaRPr lang="zh-CN" altLang="en-US" sz="3600" baseline="-25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203" y="1207570"/>
            <a:ext cx="8229600" cy="4525963"/>
          </a:xfrm>
        </p:spPr>
        <p:txBody>
          <a:bodyPr/>
          <a:lstStyle/>
          <a:p>
            <a:r>
              <a:rPr lang="en-US" altLang="zh-CN" sz="2400" dirty="0"/>
              <a:t>To Browse, Search, Access, Download, and Visualize</a:t>
            </a:r>
          </a:p>
          <a:p>
            <a:r>
              <a:rPr lang="en-US" altLang="zh-CN" sz="2400" dirty="0"/>
              <a:t>Data linking &amp; data recommendation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779" y="2274723"/>
            <a:ext cx="2664296" cy="389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03" y="2411018"/>
            <a:ext cx="5003242" cy="12567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00" y="4439493"/>
            <a:ext cx="4269390" cy="17308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13"/>
          <p:cNvSpPr txBox="1"/>
          <p:nvPr/>
        </p:nvSpPr>
        <p:spPr>
          <a:xfrm>
            <a:off x="1135138" y="3888113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Search by keywords &amp; categories</a:t>
            </a:r>
            <a:endParaRPr kumimoji="1" lang="zh-CN" altLang="en-US" sz="1600" dirty="0"/>
          </a:p>
        </p:txBody>
      </p:sp>
      <p:sp>
        <p:nvSpPr>
          <p:cNvPr id="12" name="TextBox 13"/>
          <p:cNvSpPr txBox="1"/>
          <p:nvPr/>
        </p:nvSpPr>
        <p:spPr>
          <a:xfrm>
            <a:off x="752203" y="6234523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Hybrid search by keywords and geographical coverage</a:t>
            </a: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86572147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46DEB-B680-A943-82E2-F5E40A6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7E87B8-A9C2-524A-AE91-A9664892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637112"/>
          </a:xfrm>
        </p:spPr>
        <p:txBody>
          <a:bodyPr/>
          <a:lstStyle/>
          <a:p>
            <a:r>
              <a:rPr kumimoji="1" lang="en-US" altLang="zh-CN" sz="2800" dirty="0">
                <a:solidFill>
                  <a:srgbClr val="FF0000"/>
                </a:solidFill>
              </a:rPr>
              <a:t>Background</a:t>
            </a:r>
          </a:p>
          <a:p>
            <a:r>
              <a:rPr lang="en-US" altLang="zh-CN" sz="2800" dirty="0"/>
              <a:t>Computing Facilities &amp; Storage System</a:t>
            </a:r>
          </a:p>
          <a:p>
            <a:r>
              <a:rPr lang="en-US" altLang="zh-CN" sz="2800" dirty="0"/>
              <a:t>Data Management and Data Infrastructure</a:t>
            </a:r>
          </a:p>
          <a:p>
            <a:r>
              <a:rPr lang="en-US" altLang="zh-CN" sz="2800" dirty="0"/>
              <a:t>Computing Engines &amp; Data Analysis Services</a:t>
            </a:r>
          </a:p>
          <a:p>
            <a:r>
              <a:rPr lang="en-US" altLang="zh-CN" sz="2800" dirty="0"/>
              <a:t>Cloud Service Catalog and Portal</a:t>
            </a:r>
          </a:p>
          <a:p>
            <a:r>
              <a:rPr lang="en-US" altLang="zh-CN" sz="2800" dirty="0"/>
              <a:t>Conclusion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996485967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43879-3F92-4021-88DE-6EB5DC7A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3600" dirty="0"/>
              <a:t>Fair Data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30C24-D7D7-415F-963F-7B634B654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Make each data set Findable, Accessible, Interoperable and Reusable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400" dirty="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9D06A589-264E-4357-9CFD-40FD4734EB0B}"/>
              </a:ext>
            </a:extLst>
          </p:cNvPr>
          <p:cNvSpPr txBox="1"/>
          <p:nvPr/>
        </p:nvSpPr>
        <p:spPr>
          <a:xfrm>
            <a:off x="1051276" y="2198375"/>
            <a:ext cx="572429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135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PID</a:t>
            </a:r>
            <a:endParaRPr lang="zh-CN" altLang="en-US" sz="1350" b="1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TextBox 30">
            <a:extLst>
              <a:ext uri="{FF2B5EF4-FFF2-40B4-BE49-F238E27FC236}">
                <a16:creationId xmlns:a16="http://schemas.microsoft.com/office/drawing/2014/main" id="{D3794D3C-D2D8-4155-BFD5-116446F883AE}"/>
              </a:ext>
            </a:extLst>
          </p:cNvPr>
          <p:cNvSpPr txBox="1"/>
          <p:nvPr/>
        </p:nvSpPr>
        <p:spPr>
          <a:xfrm>
            <a:off x="4012809" y="2789899"/>
            <a:ext cx="968474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135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Citation</a:t>
            </a:r>
            <a:endParaRPr lang="zh-CN" altLang="en-US" sz="1350" b="1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08D669D-3D1D-42C9-91B0-68AEE187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981" y="1930625"/>
            <a:ext cx="4778260" cy="487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08D83AA-FAEE-470F-9ED4-467E7A57105C}"/>
              </a:ext>
            </a:extLst>
          </p:cNvPr>
          <p:cNvSpPr/>
          <p:nvPr/>
        </p:nvSpPr>
        <p:spPr>
          <a:xfrm flipV="1">
            <a:off x="1623705" y="2200310"/>
            <a:ext cx="2214246" cy="241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486CA6-5846-4041-9242-8888F6ABBD13}"/>
              </a:ext>
            </a:extLst>
          </p:cNvPr>
          <p:cNvSpPr/>
          <p:nvPr/>
        </p:nvSpPr>
        <p:spPr>
          <a:xfrm>
            <a:off x="1623704" y="2573875"/>
            <a:ext cx="3956409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909506F-CA09-4514-BFBF-BB11D5473B6F}"/>
              </a:ext>
            </a:extLst>
          </p:cNvPr>
          <p:cNvSpPr txBox="1"/>
          <p:nvPr/>
        </p:nvSpPr>
        <p:spPr>
          <a:xfrm>
            <a:off x="801854" y="2663972"/>
            <a:ext cx="961836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135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Citation</a:t>
            </a:r>
            <a:endParaRPr lang="zh-CN" altLang="en-US" sz="1350" b="1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08D6D82-4562-4B59-92F1-FD335E2F58E6}"/>
              </a:ext>
            </a:extLst>
          </p:cNvPr>
          <p:cNvSpPr/>
          <p:nvPr/>
        </p:nvSpPr>
        <p:spPr>
          <a:xfrm>
            <a:off x="1727539" y="5157191"/>
            <a:ext cx="3996589" cy="16495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927DCC45-6392-4A60-867E-BE3C1F944D0A}"/>
              </a:ext>
            </a:extLst>
          </p:cNvPr>
          <p:cNvSpPr txBox="1"/>
          <p:nvPr/>
        </p:nvSpPr>
        <p:spPr>
          <a:xfrm>
            <a:off x="801854" y="5668309"/>
            <a:ext cx="96183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135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APIs for Machine</a:t>
            </a:r>
            <a:endParaRPr lang="zh-CN" altLang="en-US" sz="1350" b="1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8BA43B5-238A-4F44-80CB-89E90D5055FB}"/>
              </a:ext>
            </a:extLst>
          </p:cNvPr>
          <p:cNvSpPr/>
          <p:nvPr/>
        </p:nvSpPr>
        <p:spPr>
          <a:xfrm>
            <a:off x="5806555" y="2930651"/>
            <a:ext cx="966481" cy="890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F9D217D8-8FE7-4833-A11F-B422C6DBDEFC}"/>
              </a:ext>
            </a:extLst>
          </p:cNvPr>
          <p:cNvSpPr txBox="1"/>
          <p:nvPr/>
        </p:nvSpPr>
        <p:spPr>
          <a:xfrm>
            <a:off x="6869363" y="3225758"/>
            <a:ext cx="1376300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135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Data linkage</a:t>
            </a:r>
            <a:endParaRPr lang="zh-CN" altLang="en-US" sz="1350" b="1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9C3D3E6-63BB-487B-BFD8-FA259C524AEC}"/>
              </a:ext>
            </a:extLst>
          </p:cNvPr>
          <p:cNvSpPr/>
          <p:nvPr/>
        </p:nvSpPr>
        <p:spPr>
          <a:xfrm>
            <a:off x="5789243" y="4071701"/>
            <a:ext cx="1273274" cy="15966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CBE2AFF5-B148-4FEC-B275-AAB0752BCF55}"/>
              </a:ext>
            </a:extLst>
          </p:cNvPr>
          <p:cNvSpPr txBox="1"/>
          <p:nvPr/>
        </p:nvSpPr>
        <p:spPr>
          <a:xfrm>
            <a:off x="7127631" y="4381275"/>
            <a:ext cx="1980873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1350" b="1" dirty="0">
                <a:solidFill>
                  <a:srgbClr val="FF0000"/>
                </a:solidFill>
                <a:latin typeface="等线" panose="020F0502020204030204"/>
                <a:ea typeface="等线" panose="02010600030101010101" pitchFamily="2" charset="-122"/>
              </a:rPr>
              <a:t>Data Recommendation </a:t>
            </a:r>
            <a:endParaRPr lang="zh-CN" altLang="en-US" sz="1350" b="1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496434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46DEB-B680-A943-82E2-F5E40A6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7E87B8-A9C2-524A-AE91-A9664892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637112"/>
          </a:xfrm>
        </p:spPr>
        <p:txBody>
          <a:bodyPr/>
          <a:lstStyle/>
          <a:p>
            <a:r>
              <a:rPr kumimoji="1" lang="en-US" altLang="zh-CN" sz="2800" dirty="0"/>
              <a:t>Background</a:t>
            </a:r>
          </a:p>
          <a:p>
            <a:r>
              <a:rPr lang="en-US" altLang="zh-CN" sz="2800" dirty="0"/>
              <a:t>Computing Facilities &amp; Storage System</a:t>
            </a:r>
          </a:p>
          <a:p>
            <a:r>
              <a:rPr lang="en-US" altLang="zh-CN" sz="2800" dirty="0"/>
              <a:t>Data Management and Data Infrastructure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Computing Engines &amp; Data Analysis Services</a:t>
            </a:r>
          </a:p>
          <a:p>
            <a:r>
              <a:rPr lang="en-US" altLang="zh-CN" sz="2800" dirty="0"/>
              <a:t>Cloud Service Catalog and Portal</a:t>
            </a:r>
          </a:p>
          <a:p>
            <a:r>
              <a:rPr lang="en-US" altLang="zh-CN" sz="2800" dirty="0"/>
              <a:t>Conclusion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80650171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628" y="432375"/>
            <a:ext cx="8769146" cy="696269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zh-CN" sz="2400" dirty="0"/>
              <a:t>Multiple Data Process Engines </a:t>
            </a:r>
            <a:br>
              <a:rPr lang="en-US" altLang="zh-CN" sz="2400" dirty="0"/>
            </a:br>
            <a:r>
              <a:rPr lang="en-US" altLang="zh-CN" sz="2400" dirty="0"/>
              <a:t>based on Virtualization and Caching Technology</a:t>
            </a:r>
            <a:endParaRPr lang="zh-CN" altLang="en-US" sz="2400" dirty="0"/>
          </a:p>
        </p:txBody>
      </p:sp>
      <p:sp>
        <p:nvSpPr>
          <p:cNvPr id="4" name="圆角矩形 96"/>
          <p:cNvSpPr/>
          <p:nvPr/>
        </p:nvSpPr>
        <p:spPr bwMode="auto">
          <a:xfrm>
            <a:off x="261152" y="1260515"/>
            <a:ext cx="3473638" cy="2554985"/>
          </a:xfrm>
          <a:prstGeom prst="roundRect">
            <a:avLst>
              <a:gd name="adj" fmla="val 653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CE for Images</a:t>
            </a:r>
          </a:p>
        </p:txBody>
      </p:sp>
      <p:sp>
        <p:nvSpPr>
          <p:cNvPr id="5" name="圆角矩形 96"/>
          <p:cNvSpPr/>
          <p:nvPr/>
        </p:nvSpPr>
        <p:spPr bwMode="auto">
          <a:xfrm>
            <a:off x="438137" y="1584767"/>
            <a:ext cx="3585622" cy="2554985"/>
          </a:xfrm>
          <a:prstGeom prst="roundRect">
            <a:avLst>
              <a:gd name="adj" fmla="val 653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 for Multi- Dimensional Spatial Data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96"/>
          <p:cNvSpPr/>
          <p:nvPr/>
        </p:nvSpPr>
        <p:spPr bwMode="auto">
          <a:xfrm>
            <a:off x="616935" y="1984111"/>
            <a:ext cx="3661640" cy="2422584"/>
          </a:xfrm>
          <a:prstGeom prst="roundRect">
            <a:avLst>
              <a:gd name="adj" fmla="val 653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lvl="0" algn="ctr"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Computing</a:t>
            </a:r>
            <a:r>
              <a:rPr kumimoji="0" lang="en-US" altLang="zh-CN" sz="11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Engine for </a:t>
            </a:r>
            <a:r>
              <a:rPr lang="en-US" altLang="zh-CN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Time-Series Data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96"/>
          <p:cNvSpPr/>
          <p:nvPr/>
        </p:nvSpPr>
        <p:spPr bwMode="auto">
          <a:xfrm>
            <a:off x="4754256" y="3926182"/>
            <a:ext cx="2914688" cy="2620953"/>
          </a:xfrm>
          <a:prstGeom prst="roundRect">
            <a:avLst>
              <a:gd name="adj" fmla="val 653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Distributed Hierarchical Cache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74"/>
          <p:cNvSpPr/>
          <p:nvPr/>
        </p:nvSpPr>
        <p:spPr bwMode="auto">
          <a:xfrm>
            <a:off x="4827929" y="4287091"/>
            <a:ext cx="2764816" cy="43865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KV, File System and Object Interfaces</a:t>
            </a:r>
            <a:endParaRPr lang="zh-CN" altLang="en-US" sz="1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96"/>
          <p:cNvSpPr/>
          <p:nvPr/>
        </p:nvSpPr>
        <p:spPr bwMode="auto">
          <a:xfrm>
            <a:off x="4827929" y="4765938"/>
            <a:ext cx="2764816" cy="1165231"/>
          </a:xfrm>
          <a:prstGeom prst="roundRect">
            <a:avLst>
              <a:gd name="adj" fmla="val 653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Mgmt. for Local Cache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77"/>
          <p:cNvSpPr/>
          <p:nvPr/>
        </p:nvSpPr>
        <p:spPr bwMode="auto">
          <a:xfrm>
            <a:off x="4898635" y="5109072"/>
            <a:ext cx="2611559" cy="3422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Distributed In-Memory </a:t>
            </a: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KV Cache</a:t>
            </a:r>
          </a:p>
        </p:txBody>
      </p:sp>
      <p:sp>
        <p:nvSpPr>
          <p:cNvPr id="15" name="圆角矩形 77"/>
          <p:cNvSpPr/>
          <p:nvPr/>
        </p:nvSpPr>
        <p:spPr bwMode="auto">
          <a:xfrm>
            <a:off x="4898635" y="5488373"/>
            <a:ext cx="2611559" cy="3422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Data persistency</a:t>
            </a:r>
            <a:r>
              <a:rPr kumimoji="0" lang="en-US" altLang="zh-CN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based on Local File System (SSD+HD)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4872" y="2339194"/>
            <a:ext cx="3621518" cy="2385950"/>
            <a:chOff x="955844" y="2248814"/>
            <a:chExt cx="4828690" cy="2385950"/>
          </a:xfrm>
        </p:grpSpPr>
        <p:sp>
          <p:nvSpPr>
            <p:cNvPr id="16" name="圆角矩形 96"/>
            <p:cNvSpPr/>
            <p:nvPr/>
          </p:nvSpPr>
          <p:spPr bwMode="auto">
            <a:xfrm>
              <a:off x="955844" y="2248814"/>
              <a:ext cx="4828690" cy="2385950"/>
            </a:xfrm>
            <a:prstGeom prst="roundRect">
              <a:avLst>
                <a:gd name="adj" fmla="val 6539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MPP DB with Spatial Computing Extension</a:t>
              </a:r>
            </a:p>
          </p:txBody>
        </p:sp>
        <p:sp>
          <p:nvSpPr>
            <p:cNvPr id="18" name="圆角矩形 96"/>
            <p:cNvSpPr/>
            <p:nvPr/>
          </p:nvSpPr>
          <p:spPr bwMode="auto">
            <a:xfrm>
              <a:off x="1064201" y="2625168"/>
              <a:ext cx="2258741" cy="1448528"/>
            </a:xfrm>
            <a:prstGeom prst="roundRect">
              <a:avLst>
                <a:gd name="adj" fmla="val 6539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MPP DB</a:t>
              </a:r>
              <a:r>
                <a:rPr kumimoji="0" lang="en-US" altLang="zh-CN" sz="105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for </a:t>
              </a:r>
              <a:r>
                <a:rPr kumimoji="0" lang="en-US" altLang="zh-CN" sz="1050" b="0" i="0" u="none" strike="noStrike" kern="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PostGIS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77"/>
            <p:cNvSpPr/>
            <p:nvPr/>
          </p:nvSpPr>
          <p:spPr bwMode="auto">
            <a:xfrm>
              <a:off x="1166236" y="3030134"/>
              <a:ext cx="2066308" cy="4316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Parallel</a:t>
              </a:r>
              <a:r>
                <a:rPr kumimoji="0" lang="en-US" altLang="zh-CN" sz="105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Spatial </a:t>
              </a:r>
              <a:r>
                <a:rPr kumimoji="0" lang="en-US" altLang="zh-CN" sz="105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Aggregation Functions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77"/>
            <p:cNvSpPr/>
            <p:nvPr/>
          </p:nvSpPr>
          <p:spPr bwMode="auto">
            <a:xfrm>
              <a:off x="1166236" y="3591538"/>
              <a:ext cx="2066308" cy="38727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Index for Spatial </a:t>
              </a:r>
              <a:r>
                <a:rPr kumimoji="0" lang="en-US" altLang="zh-CN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Objs</a:t>
              </a:r>
              <a:endPara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矩形 96"/>
            <p:cNvSpPr/>
            <p:nvPr/>
          </p:nvSpPr>
          <p:spPr bwMode="auto">
            <a:xfrm>
              <a:off x="1034078" y="4131689"/>
              <a:ext cx="4610845" cy="439795"/>
            </a:xfrm>
            <a:prstGeom prst="roundRect">
              <a:avLst>
                <a:gd name="adj" fmla="val 6539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Apache HAWQ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PostgreSQL 8.2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96"/>
            <p:cNvSpPr/>
            <p:nvPr/>
          </p:nvSpPr>
          <p:spPr bwMode="auto">
            <a:xfrm>
              <a:off x="3433011" y="2625168"/>
              <a:ext cx="2211912" cy="1448528"/>
            </a:xfrm>
            <a:prstGeom prst="roundRect">
              <a:avLst>
                <a:gd name="adj" fmla="val 6539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MPP</a:t>
              </a:r>
              <a:r>
                <a: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kumimoji="0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DB on Cloud</a:t>
              </a:r>
            </a:p>
          </p:txBody>
        </p:sp>
        <p:sp>
          <p:nvSpPr>
            <p:cNvPr id="26" name="圆角矩形 77"/>
            <p:cNvSpPr/>
            <p:nvPr/>
          </p:nvSpPr>
          <p:spPr bwMode="auto">
            <a:xfrm>
              <a:off x="3528709" y="3004454"/>
              <a:ext cx="2042703" cy="47800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Centralized Storage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77"/>
            <p:cNvSpPr/>
            <p:nvPr/>
          </p:nvSpPr>
          <p:spPr bwMode="auto">
            <a:xfrm>
              <a:off x="3528709" y="3579675"/>
              <a:ext cx="2042703" cy="3968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00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Multi-Tenancy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4516769" y="1353282"/>
            <a:ext cx="4159687" cy="2219553"/>
          </a:xfrm>
        </p:spPr>
        <p:txBody>
          <a:bodyPr>
            <a:noAutofit/>
          </a:bodyPr>
          <a:lstStyle/>
          <a:p>
            <a:pPr marL="277813" indent="-277813">
              <a:buFont typeface="Arial" pitchFamily="34" charset="0"/>
              <a:buChar char="•"/>
            </a:pPr>
            <a:r>
              <a:rPr kumimoji="1" lang="en-US" altLang="zh-CN" sz="1600" dirty="0"/>
              <a:t>Utilizing Container and Virtualization Technology pack-up Computing Engine Logic for rapid deployment and hybrid deployment</a:t>
            </a:r>
          </a:p>
          <a:p>
            <a:pPr marL="277813" indent="-277813">
              <a:buFont typeface="Arial" pitchFamily="34" charset="0"/>
              <a:buChar char="•"/>
            </a:pPr>
            <a:r>
              <a:rPr kumimoji="1" lang="en-US" altLang="zh-CN" sz="1600" dirty="0"/>
              <a:t>The Distributed Cache can solve data persistent issue and enhance the performance of  mass data process as well</a:t>
            </a:r>
            <a:endParaRPr kumimoji="1" lang="en-US" altLang="zh-CN" sz="1600" dirty="0">
              <a:solidFill>
                <a:srgbClr val="FF0000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8" y="4660452"/>
            <a:ext cx="4596902" cy="2131121"/>
          </a:xfrm>
          <a:prstGeom prst="rect">
            <a:avLst/>
          </a:prstGeom>
        </p:spPr>
      </p:pic>
      <p:sp>
        <p:nvSpPr>
          <p:cNvPr id="43" name="上箭头 42"/>
          <p:cNvSpPr/>
          <p:nvPr/>
        </p:nvSpPr>
        <p:spPr>
          <a:xfrm rot="2502629">
            <a:off x="4525209" y="4207785"/>
            <a:ext cx="288758" cy="5941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4" name="圆角矩形 96"/>
          <p:cNvSpPr/>
          <p:nvPr/>
        </p:nvSpPr>
        <p:spPr bwMode="auto">
          <a:xfrm>
            <a:off x="7966530" y="3926182"/>
            <a:ext cx="1127861" cy="2627709"/>
          </a:xfrm>
          <a:prstGeom prst="roundRect">
            <a:avLst>
              <a:gd name="adj" fmla="val 653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DHC</a:t>
            </a:r>
          </a:p>
        </p:txBody>
      </p:sp>
      <p:sp>
        <p:nvSpPr>
          <p:cNvPr id="65" name="圆角矩形 74"/>
          <p:cNvSpPr/>
          <p:nvPr/>
        </p:nvSpPr>
        <p:spPr bwMode="auto">
          <a:xfrm>
            <a:off x="8053372" y="4287091"/>
            <a:ext cx="970313" cy="43865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APIs</a:t>
            </a:r>
          </a:p>
        </p:txBody>
      </p:sp>
      <p:sp>
        <p:nvSpPr>
          <p:cNvPr id="66" name="圆角矩形 96"/>
          <p:cNvSpPr/>
          <p:nvPr/>
        </p:nvSpPr>
        <p:spPr bwMode="auto">
          <a:xfrm>
            <a:off x="8053372" y="4765938"/>
            <a:ext cx="970313" cy="1165231"/>
          </a:xfrm>
          <a:prstGeom prst="roundRect">
            <a:avLst>
              <a:gd name="adj" fmla="val 653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Local Cache</a:t>
            </a:r>
          </a:p>
        </p:txBody>
      </p:sp>
      <p:sp>
        <p:nvSpPr>
          <p:cNvPr id="67" name="圆角矩形 77"/>
          <p:cNvSpPr/>
          <p:nvPr/>
        </p:nvSpPr>
        <p:spPr bwMode="auto">
          <a:xfrm>
            <a:off x="8141238" y="5109072"/>
            <a:ext cx="810256" cy="3422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IM</a:t>
            </a:r>
            <a:r>
              <a:rPr kumimoji="0" lang="en-US" altLang="zh-CN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Cache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77"/>
          <p:cNvSpPr/>
          <p:nvPr/>
        </p:nvSpPr>
        <p:spPr bwMode="auto">
          <a:xfrm>
            <a:off x="8141238" y="5488373"/>
            <a:ext cx="810257" cy="34226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5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 FS</a:t>
            </a:r>
            <a:endParaRPr kumimoji="0" lang="en-US" altLang="zh-CN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96"/>
          <p:cNvSpPr/>
          <p:nvPr/>
        </p:nvSpPr>
        <p:spPr bwMode="auto">
          <a:xfrm>
            <a:off x="4827929" y="6012096"/>
            <a:ext cx="4195756" cy="439795"/>
          </a:xfrm>
          <a:prstGeom prst="roundRect">
            <a:avLst>
              <a:gd name="adj" fmla="val 653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Persistent Storage (HDFS</a:t>
            </a:r>
            <a:r>
              <a:rPr lang="zh-CN" altLang="en-US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S3</a:t>
            </a:r>
            <a:r>
              <a:rPr lang="zh-CN" altLang="en-US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Swift</a:t>
            </a:r>
            <a:r>
              <a:rPr lang="zh-CN" altLang="en-US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000" kern="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Ceph</a:t>
            </a:r>
            <a:r>
              <a:rPr lang="zh-CN" altLang="en-US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Luster</a:t>
            </a:r>
            <a:r>
              <a:rPr lang="zh-CN" altLang="en-US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NFS</a:t>
            </a:r>
            <a:r>
              <a:rPr lang="zh-CN" altLang="en-US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1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etc.)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>
            <a:stCxn id="14" idx="3"/>
            <a:endCxn id="67" idx="1"/>
          </p:cNvCxnSpPr>
          <p:nvPr/>
        </p:nvCxnSpPr>
        <p:spPr>
          <a:xfrm>
            <a:off x="7510194" y="5280202"/>
            <a:ext cx="63104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15" idx="3"/>
            <a:endCxn id="68" idx="1"/>
          </p:cNvCxnSpPr>
          <p:nvPr/>
        </p:nvCxnSpPr>
        <p:spPr>
          <a:xfrm>
            <a:off x="7510194" y="5659503"/>
            <a:ext cx="631045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7623113" y="4448262"/>
            <a:ext cx="369332" cy="15700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1200" dirty="0"/>
              <a:t>RMDA over IB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14829785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BB152-97F2-463E-938E-7D59DADF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CN" sz="2400" dirty="0"/>
              <a:t>MPP DB </a:t>
            </a:r>
            <a:br>
              <a:rPr lang="en-US" altLang="zh-CN" sz="2400" dirty="0"/>
            </a:br>
            <a:r>
              <a:rPr lang="en-US" altLang="zh-CN" sz="2400" dirty="0"/>
              <a:t>with Spatial Computing Extension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006958-ED7B-4813-BB94-EF5B231A16B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26" y="1441904"/>
            <a:ext cx="3402378" cy="21311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0D3E48B-4BE9-4F9E-B425-2D39E2AB3CFC}"/>
              </a:ext>
            </a:extLst>
          </p:cNvPr>
          <p:cNvSpPr/>
          <p:nvPr/>
        </p:nvSpPr>
        <p:spPr>
          <a:xfrm>
            <a:off x="4088667" y="167815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/>
            <a:r>
              <a:rPr lang="en-US" altLang="zh-CN" b="1" dirty="0">
                <a:solidFill>
                  <a:srgbClr val="333333"/>
                </a:solidFill>
                <a:latin typeface="STSongti-SC-Bold"/>
                <a:ea typeface="等线" panose="02010600030101010101" pitchFamily="2" charset="-122"/>
              </a:rPr>
              <a:t>Performance test</a:t>
            </a:r>
            <a:endParaRPr lang="zh-CN" altLang="en-US" sz="1200" dirty="0">
              <a:solidFill>
                <a:srgbClr val="333333"/>
              </a:solidFill>
              <a:latin typeface="STSongti-SC-Regular"/>
              <a:ea typeface="等线" panose="02010600030101010101" pitchFamily="2" charset="-122"/>
            </a:endParaRP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Output format: </a:t>
            </a:r>
            <a:r>
              <a:rPr lang="en-US" altLang="zh-CN" sz="1200" dirty="0" err="1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netCDF</a:t>
            </a:r>
            <a:endParaRPr lang="en-US" altLang="zh-CN" sz="1200" dirty="0">
              <a:solidFill>
                <a:srgbClr val="333333"/>
              </a:solidFill>
              <a:latin typeface="Georgia" panose="02040502050405020303" pitchFamily="18" charset="0"/>
              <a:ea typeface="等线" panose="02010600030101010101" pitchFamily="2" charset="-122"/>
            </a:endParaRP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Start date: 2015-01-15 00:00</a:t>
            </a: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End date: 2018-05-24 12:00</a:t>
            </a: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Parameter(s):</a:t>
            </a: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Temperature</a:t>
            </a: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Vertical level(s):</a:t>
            </a: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Ground or water surface</a:t>
            </a: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Product(s):</a:t>
            </a:r>
          </a:p>
          <a:p>
            <a:pPr defTabSz="342900"/>
            <a:r>
              <a:rPr lang="en-US" altLang="zh-CN" sz="1200" dirty="0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3-hour Forecast</a:t>
            </a:r>
          </a:p>
          <a:p>
            <a:pPr defTabSz="342900"/>
            <a:r>
              <a:rPr lang="en-US" altLang="zh-CN" sz="1200" dirty="0" err="1">
                <a:solidFill>
                  <a:srgbClr val="333333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Link:</a:t>
            </a:r>
            <a:r>
              <a:rPr lang="en-US" altLang="zh-CN" sz="1200" dirty="0" err="1">
                <a:solidFill>
                  <a:srgbClr val="0000EF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https</a:t>
            </a:r>
            <a:r>
              <a:rPr lang="en-US" altLang="zh-CN" sz="1200" dirty="0">
                <a:solidFill>
                  <a:srgbClr val="0000EF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://rda.ucar.edu/#</a:t>
            </a:r>
            <a:r>
              <a:rPr lang="en-US" altLang="zh-CN" sz="1200" dirty="0" err="1">
                <a:solidFill>
                  <a:srgbClr val="0000EF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dsrqst</a:t>
            </a:r>
            <a:r>
              <a:rPr lang="en-US" altLang="zh-CN" sz="1200" dirty="0">
                <a:solidFill>
                  <a:srgbClr val="0000EF"/>
                </a:solidFill>
                <a:latin typeface="Georgia" panose="02040502050405020303" pitchFamily="18" charset="0"/>
                <a:ea typeface="等线" panose="02010600030101010101" pitchFamily="2" charset="-122"/>
              </a:rPr>
              <a:t>/JIAN295398/index.html</a:t>
            </a:r>
            <a:endParaRPr lang="zh-CN" altLang="en-US" sz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AE10F6-CFCD-4912-BD20-9DE28ACE178A}"/>
              </a:ext>
            </a:extLst>
          </p:cNvPr>
          <p:cNvSpPr/>
          <p:nvPr/>
        </p:nvSpPr>
        <p:spPr>
          <a:xfrm>
            <a:off x="4139953" y="4401991"/>
            <a:ext cx="4914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SELECT 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avg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ST_Value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rast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, 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ST_Point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(103.23087483, 24.531609336))) from test</a:t>
            </a:r>
            <a:endParaRPr lang="zh-CN" altLang="en-US" sz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9E021A-01B0-4143-A8B8-B766237090F6}"/>
              </a:ext>
            </a:extLst>
          </p:cNvPr>
          <p:cNvSpPr/>
          <p:nvPr/>
        </p:nvSpPr>
        <p:spPr>
          <a:xfrm>
            <a:off x="4114676" y="5124851"/>
            <a:ext cx="4939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SELECT 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avg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ST_Value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rast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, 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ST_Point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(103.23087483, 24.531609336))) as value from 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test_tile</a:t>
            </a:r>
            <a:endParaRPr lang="en-US" altLang="zh-CN" sz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defTabSz="342900"/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where 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ST_Intersects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</a:t>
            </a:r>
            <a:r>
              <a:rPr lang="en-US" altLang="zh-CN" sz="120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ST_Point</a:t>
            </a:r>
            <a:r>
              <a:rPr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(103.23087483, 24.531609336), bounding ) =true</a:t>
            </a:r>
            <a:endParaRPr lang="zh-CN" altLang="en-US" sz="12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6B278E2-0E99-4971-B472-5724EBD222B7}"/>
              </a:ext>
            </a:extLst>
          </p:cNvPr>
          <p:cNvSpPr/>
          <p:nvPr/>
        </p:nvSpPr>
        <p:spPr>
          <a:xfrm>
            <a:off x="4139952" y="4000000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altLang="zh-CN" b="1" dirty="0">
                <a:solidFill>
                  <a:srgbClr val="333333"/>
                </a:solidFill>
                <a:latin typeface="STSongti-SC-Bold"/>
                <a:ea typeface="等线" panose="02010600030101010101" pitchFamily="2" charset="-122"/>
              </a:rPr>
              <a:t>Query</a:t>
            </a:r>
            <a:r>
              <a:rPr lang="zh-CN" altLang="en-US" b="1" dirty="0">
                <a:solidFill>
                  <a:srgbClr val="333333"/>
                </a:solidFill>
                <a:latin typeface="STSongti-SC-Bold"/>
                <a:ea typeface="等线" panose="02010600030101010101" pitchFamily="2" charset="-122"/>
              </a:rPr>
              <a:t>：</a:t>
            </a:r>
            <a:endParaRPr lang="zh-CN" altLang="en-US" sz="135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9861117-4DA7-463E-910D-CA845139A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19971"/>
              </p:ext>
            </p:extLst>
          </p:nvPr>
        </p:nvGraphicFramePr>
        <p:xfrm>
          <a:off x="143508" y="3873087"/>
          <a:ext cx="3888432" cy="195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451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original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splitted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Records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14845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2116206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Size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pre record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253x205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20x20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Query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109.5 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112.8 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Optimized query time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109.5 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4.3s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下箭头 20">
            <a:extLst>
              <a:ext uri="{FF2B5EF4-FFF2-40B4-BE49-F238E27FC236}">
                <a16:creationId xmlns:a16="http://schemas.microsoft.com/office/drawing/2014/main" id="{5DD72883-F7E0-4611-B67D-C4E6C4141090}"/>
              </a:ext>
            </a:extLst>
          </p:cNvPr>
          <p:cNvSpPr/>
          <p:nvPr/>
        </p:nvSpPr>
        <p:spPr>
          <a:xfrm>
            <a:off x="6084168" y="4725144"/>
            <a:ext cx="341784" cy="399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D25D0F-1700-4B6C-8E55-601F20349264}"/>
              </a:ext>
            </a:extLst>
          </p:cNvPr>
          <p:cNvSpPr txBox="1"/>
          <p:nvPr/>
        </p:nvSpPr>
        <p:spPr>
          <a:xfrm>
            <a:off x="1155516" y="6205099"/>
            <a:ext cx="596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altLang="zh-CN" dirty="0">
                <a:solidFill>
                  <a:srgbClr val="FF0000"/>
                </a:solidFill>
              </a:rPr>
              <a:t>Optimized performance speed up by 23 times</a:t>
            </a:r>
            <a:endParaRPr lang="zh-CN" altLang="en-US" dirty="0">
              <a:solidFill>
                <a:srgbClr val="FF0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9F12EFF-73A7-404B-862B-740446B975D6}"/>
              </a:ext>
            </a:extLst>
          </p:cNvPr>
          <p:cNvSpPr txBox="1"/>
          <p:nvPr/>
        </p:nvSpPr>
        <p:spPr>
          <a:xfrm>
            <a:off x="6425952" y="2402886"/>
            <a:ext cx="246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4.1GB </a:t>
            </a:r>
            <a:r>
              <a:rPr lang="en-US" altLang="zh-CN" sz="135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netcdf</a:t>
            </a: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compressed</a:t>
            </a: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data</a:t>
            </a:r>
          </a:p>
          <a:p>
            <a:pPr defTabSz="342900"/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13GB</a:t>
            </a:r>
            <a:r>
              <a:rPr lang="zh-CN" altLang="en-US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netcdf</a:t>
            </a:r>
            <a:endParaRPr lang="en-US" altLang="zh-CN" sz="135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defTabSz="342900"/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12GB Tiff</a:t>
            </a:r>
          </a:p>
          <a:p>
            <a:pPr defTabSz="342900"/>
            <a:r>
              <a:rPr lang="en-US" altLang="zh-CN" sz="135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23GB loaded database</a:t>
            </a:r>
            <a:endParaRPr lang="zh-CN" altLang="en-US" sz="135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5117961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5CDA4-BAF7-47BE-A2BC-894E7966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Computing Engine for Time-Series Data</a:t>
            </a:r>
            <a:endParaRPr lang="zh-CN" altLang="en-US" sz="2800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9EF9781-2A3C-4897-AC06-D85B8B6AE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429" y="1459058"/>
            <a:ext cx="5781059" cy="21859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Second-level task distribution and startup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Container enabled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US" altLang="zh-CN" dirty="0"/>
              <a:t>Average delay, mirror volume, and startup time are better than </a:t>
            </a:r>
            <a:r>
              <a:rPr lang="en-US" altLang="zh-CN" dirty="0">
                <a:solidFill>
                  <a:srgbClr val="FF0000"/>
                </a:solidFill>
              </a:rPr>
              <a:t>Apache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Spark &amp; Apache</a:t>
            </a:r>
            <a:r>
              <a:rPr lang="en-US" altLang="zh-CN" dirty="0"/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Flink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3B07960-A072-404F-82F5-693AE542D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91759"/>
              </p:ext>
            </p:extLst>
          </p:nvPr>
        </p:nvGraphicFramePr>
        <p:xfrm>
          <a:off x="3151401" y="4005064"/>
          <a:ext cx="5938986" cy="220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270">
                  <a:extLst>
                    <a:ext uri="{9D8B030D-6E8A-4147-A177-3AD203B41FA5}">
                      <a16:colId xmlns:a16="http://schemas.microsoft.com/office/drawing/2014/main" val="2393837213"/>
                    </a:ext>
                  </a:extLst>
                </a:gridCol>
                <a:gridCol w="1169572">
                  <a:extLst>
                    <a:ext uri="{9D8B030D-6E8A-4147-A177-3AD203B41FA5}">
                      <a16:colId xmlns:a16="http://schemas.microsoft.com/office/drawing/2014/main" val="612120211"/>
                    </a:ext>
                  </a:extLst>
                </a:gridCol>
                <a:gridCol w="1169572">
                  <a:extLst>
                    <a:ext uri="{9D8B030D-6E8A-4147-A177-3AD203B41FA5}">
                      <a16:colId xmlns:a16="http://schemas.microsoft.com/office/drawing/2014/main" val="3703983234"/>
                    </a:ext>
                  </a:extLst>
                </a:gridCol>
                <a:gridCol w="1169572">
                  <a:extLst>
                    <a:ext uri="{9D8B030D-6E8A-4147-A177-3AD203B41FA5}">
                      <a16:colId xmlns:a16="http://schemas.microsoft.com/office/drawing/2014/main" val="2313684152"/>
                    </a:ext>
                  </a:extLst>
                </a:gridCol>
              </a:tblGrid>
              <a:tr h="254122"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系统名称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平均延迟</a:t>
                      </a:r>
                      <a:r>
                        <a:rPr lang="en-US" altLang="zh-CN" sz="1000" dirty="0"/>
                        <a:t>(ms)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镜像体积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 dirty="0"/>
                        <a:t>启动时间</a:t>
                      </a:r>
                      <a:r>
                        <a:rPr lang="en-US" altLang="zh-CN" sz="1000" dirty="0"/>
                        <a:t>(s)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88763271"/>
                  </a:ext>
                </a:extLst>
              </a:tr>
              <a:tr h="356866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Spark Streaming(KVM)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351.90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5GB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~60s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60613978"/>
                  </a:ext>
                </a:extLst>
              </a:tr>
              <a:tr h="356866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Spark Streaming(Docker)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416.76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1.2G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~6s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76213390"/>
                  </a:ext>
                </a:extLst>
              </a:tr>
              <a:tr h="356866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Flink(KVM)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129.83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5GB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~60s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23865179"/>
                  </a:ext>
                </a:extLst>
              </a:tr>
              <a:tr h="356866"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Flink(Docker)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35.57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800MB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/>
                        <a:t>~6s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22133400"/>
                  </a:ext>
                </a:extLst>
              </a:tr>
              <a:tr h="356866"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rgbClr val="FF0000"/>
                          </a:solidFill>
                        </a:rPr>
                        <a:t>Computing Engine for Time-Series Data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rgbClr val="FF0000"/>
                          </a:solidFill>
                        </a:rPr>
                        <a:t>28.42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rgbClr val="FF0000"/>
                          </a:solidFill>
                        </a:rPr>
                        <a:t>100MB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500" dirty="0">
                          <a:solidFill>
                            <a:srgbClr val="FF0000"/>
                          </a:solidFill>
                        </a:rPr>
                        <a:t>~2s</a:t>
                      </a:r>
                      <a:endParaRPr lang="zh-CN" alt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33723267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2C0748E3-E3BC-4D42-97F1-B8B3B0D139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34" y="1470757"/>
            <a:ext cx="2884622" cy="42442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AA789F-17B0-4065-B8F3-9C98714A800C}"/>
              </a:ext>
            </a:extLst>
          </p:cNvPr>
          <p:cNvSpPr txBox="1"/>
          <p:nvPr/>
        </p:nvSpPr>
        <p:spPr>
          <a:xfrm>
            <a:off x="412604" y="5834689"/>
            <a:ext cx="2538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altLang="zh-CN" b="1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Architecture</a:t>
            </a:r>
            <a:endParaRPr lang="zh-CN" altLang="en-US" b="1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824241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E05BD-7025-4E97-9A7E-4DEAFE61F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/>
              <a:t>EarthDataMiner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D06A60-EFE4-471F-97E4-0863E305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</a:rPr>
              <a:t>Online interactive data analysis environment </a:t>
            </a:r>
          </a:p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Using the data processing and analysis function API provided by the system, writing mining analysis code (Python)</a:t>
            </a:r>
          </a:p>
          <a:p>
            <a:pPr lvl="1"/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BB0775A-3501-4A63-BE0E-B623FD7086B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28" y="2765338"/>
            <a:ext cx="4185408" cy="19587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58F3FF-E316-4FA4-80BB-AFDE1D4C865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39" y="4916788"/>
            <a:ext cx="4185408" cy="1609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1C2F00-9459-4184-9240-461235584F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054" y="2589613"/>
            <a:ext cx="4126886" cy="22353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8E3E22-F429-4AAE-8A73-CB37C376C0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054" y="4794198"/>
            <a:ext cx="4207451" cy="19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4537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534910"/>
          </a:xfrm>
        </p:spPr>
        <p:txBody>
          <a:bodyPr/>
          <a:lstStyle/>
          <a:p>
            <a:r>
              <a:rPr lang="en-US" altLang="zh-CN" sz="3600" dirty="0"/>
              <a:t>Architecture of </a:t>
            </a:r>
            <a:r>
              <a:rPr lang="en-US" altLang="zh-CN" sz="3600" dirty="0" err="1"/>
              <a:t>EarthDataMiner</a:t>
            </a:r>
            <a:br>
              <a:rPr lang="en-US" altLang="zh-CN" sz="3600" dirty="0"/>
            </a:b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23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1520"/>
      </p:ext>
    </p:extLst>
  </p:cSld>
  <p:clrMapOvr>
    <a:masterClrMapping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3A12B-B180-42A3-B5FE-0E2E7D9A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/>
              <a:t>Web IDE for </a:t>
            </a:r>
            <a:r>
              <a:rPr kumimoji="1" lang="en-US" altLang="zh-CN" sz="3600" dirty="0" err="1"/>
              <a:t>EarthDataMiner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55BC23-0ED7-40A6-8F36-A6286278E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kumimoji="0" lang="en-US" altLang="zh-CN" sz="2400" kern="1200" dirty="0"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A prototype been developed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Supporting users to write data analysis code (Python) online, providing a batch of basic data processing and analysis function API</a:t>
            </a:r>
            <a:endParaRPr kumimoji="0" lang="en-US" altLang="zh-CN" sz="2400" kern="1200" dirty="0"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0D7B9A-1049-419D-A614-D18454104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46577"/>
            <a:ext cx="8393339" cy="43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6198"/>
      </p:ext>
    </p:extLst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8E346C-D0B0-4465-9D8A-6937B891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Algorithm &amp; Model Library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0C2922-7E68-4DB9-872B-A9B30B584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kumimoji="0" lang="en-US" altLang="zh-CN" sz="2400" kern="1200" dirty="0"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More than 20 algorithm developed and provide cloud service: FAAS(Function As A Service)</a:t>
            </a:r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2163E2-6052-475D-8A90-731C6F57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7" y="2683592"/>
            <a:ext cx="2751415" cy="354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79FD21-D4C4-4902-B6AD-B27079843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850" y="2690814"/>
            <a:ext cx="2561804" cy="354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22451D-31D9-477F-A754-EAD279545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42" y="2690814"/>
            <a:ext cx="2651138" cy="353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3E6470-1471-4DC9-B7EB-558BCF7EB9BD}"/>
              </a:ext>
            </a:extLst>
          </p:cNvPr>
          <p:cNvSpPr/>
          <p:nvPr/>
        </p:nvSpPr>
        <p:spPr>
          <a:xfrm>
            <a:off x="963155" y="23214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Data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BDFDA2A-9CB5-4A9E-BD4D-6159879CE6FA}"/>
              </a:ext>
            </a:extLst>
          </p:cNvPr>
          <p:cNvSpPr/>
          <p:nvPr/>
        </p:nvSpPr>
        <p:spPr>
          <a:xfrm>
            <a:off x="3946338" y="232148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Algorithm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584BCA5-C27D-49F8-B495-8B43410BAD4A}"/>
              </a:ext>
            </a:extLst>
          </p:cNvPr>
          <p:cNvSpPr/>
          <p:nvPr/>
        </p:nvSpPr>
        <p:spPr>
          <a:xfrm>
            <a:off x="6897497" y="2321482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Model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99509"/>
      </p:ext>
    </p:extLst>
  </p:cSld>
  <p:clrMapOvr>
    <a:masterClrMapping/>
  </p:clrMapOvr>
  <p:transition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6B4445-D011-4A3D-ABCC-41877DE8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Integrated with </a:t>
            </a:r>
            <a:r>
              <a:rPr lang="en-US" altLang="zh-CN" sz="3600" dirty="0" err="1"/>
              <a:t>DataBank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3AC5DE-B5AF-4DAD-A65A-38B9BA51C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Upload models, select data, and process data products through instruction operations</a:t>
            </a:r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EE409C-C4EA-4B07-9794-B318C5D92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60848"/>
            <a:ext cx="885564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36754"/>
      </p:ext>
    </p:extLst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7303"/>
            <a:ext cx="8229600" cy="931457"/>
          </a:xfrm>
        </p:spPr>
        <p:txBody>
          <a:bodyPr/>
          <a:lstStyle/>
          <a:p>
            <a:r>
              <a:rPr lang="en-US" altLang="zh-CN" sz="3600" dirty="0" err="1"/>
              <a:t>CASEarth</a:t>
            </a:r>
            <a:r>
              <a:rPr lang="en-US" altLang="zh-CN" sz="3600" dirty="0"/>
              <a:t> Program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157" y="1308687"/>
            <a:ext cx="4624539" cy="5288665"/>
          </a:xfrm>
        </p:spPr>
        <p:txBody>
          <a:bodyPr/>
          <a:lstStyle/>
          <a:p>
            <a:r>
              <a:rPr lang="en-US" altLang="zh-CN" sz="2000" dirty="0"/>
              <a:t>A CAS Strategic Pioneer Research and Development Program</a:t>
            </a:r>
          </a:p>
          <a:p>
            <a:pPr lvl="1"/>
            <a:r>
              <a:rPr lang="en-US" altLang="zh-CN" sz="1600" dirty="0"/>
              <a:t>Total investment is almost 1.8 billion RMB (almost 250 million euro) for 5 years (2018-2022)</a:t>
            </a:r>
          </a:p>
          <a:p>
            <a:pPr lvl="1"/>
            <a:r>
              <a:rPr lang="en-US" altLang="zh-CN" sz="1600" dirty="0" err="1"/>
              <a:t>CASEarth</a:t>
            </a:r>
            <a:r>
              <a:rPr lang="en-US" altLang="zh-CN" sz="1600" dirty="0"/>
              <a:t> Satellite, </a:t>
            </a:r>
            <a:r>
              <a:rPr lang="en-US" altLang="zh-CN" sz="1600" dirty="0" err="1"/>
              <a:t>CASEarth</a:t>
            </a:r>
            <a:r>
              <a:rPr lang="en-US" altLang="zh-CN" sz="1600" dirty="0"/>
              <a:t> Cloud platform, Digital Earth platform</a:t>
            </a:r>
          </a:p>
          <a:p>
            <a:endParaRPr lang="en-US" altLang="zh-CN" sz="2000" dirty="0"/>
          </a:p>
          <a:p>
            <a:r>
              <a:rPr lang="en-US" altLang="zh-CN" sz="2000" dirty="0"/>
              <a:t>Aims to build the International Big Earth data Science Center</a:t>
            </a:r>
          </a:p>
          <a:p>
            <a:pPr lvl="1"/>
            <a:r>
              <a:rPr lang="en-US" altLang="zh-CN" sz="1600" dirty="0"/>
              <a:t>Building the leading edge big earth data infrastructure</a:t>
            </a:r>
          </a:p>
          <a:p>
            <a:pPr lvl="1"/>
            <a:r>
              <a:rPr lang="en-US" altLang="zh-CN" sz="1600" dirty="0"/>
              <a:t>Accelerating Big data driven science discovery </a:t>
            </a:r>
          </a:p>
          <a:p>
            <a:pPr lvl="1"/>
            <a:r>
              <a:rPr lang="en-US" altLang="zh-CN" sz="1600" dirty="0"/>
              <a:t>Providing decision supporting services for government </a:t>
            </a:r>
            <a:endParaRPr lang="zh-CN" altLang="en-US" sz="1600" dirty="0"/>
          </a:p>
        </p:txBody>
      </p:sp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501" y="1548110"/>
            <a:ext cx="4283968" cy="471995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4715501" y="1412777"/>
            <a:ext cx="720080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Census data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641058" y="1412776"/>
            <a:ext cx="720080" cy="7180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Aviation data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497445" y="1412776"/>
            <a:ext cx="810344" cy="6930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Remote-sensing data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379797" y="1426306"/>
            <a:ext cx="810344" cy="6930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Navigation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data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243893" y="1412775"/>
            <a:ext cx="810344" cy="6930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Monitoring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data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6" name="椭圆 15"/>
          <p:cNvSpPr/>
          <p:nvPr/>
        </p:nvSpPr>
        <p:spPr bwMode="auto">
          <a:xfrm>
            <a:off x="5435582" y="2492895"/>
            <a:ext cx="2987612" cy="58275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Big Earth data Cloud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4847003" y="3573016"/>
            <a:ext cx="858354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BioOne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5705357" y="3573016"/>
            <a:ext cx="792088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Beautiful China</a:t>
            </a:r>
            <a:endParaRPr kumimoji="0" lang="zh-CN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6484788" y="3573016"/>
            <a:ext cx="732594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DBAR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7276876" y="3573016"/>
            <a:ext cx="763507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Tri-poles</a:t>
            </a: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8099876" y="3573016"/>
            <a:ext cx="765709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Ocean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5959149" y="4581128"/>
            <a:ext cx="1783871" cy="7920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Digital Earth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715501" y="5870579"/>
            <a:ext cx="998254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Technical Innovation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795621" y="5870579"/>
            <a:ext cx="936104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Scientific Discovery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6815731" y="5870579"/>
            <a:ext cx="1068121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Macro Decision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8040383" y="5870579"/>
            <a:ext cx="1068121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Social benefits</a:t>
            </a:r>
            <a:endParaRPr kumimoji="0" lang="zh-CN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5" name="流程图: 多文档 4"/>
          <p:cNvSpPr/>
          <p:nvPr/>
        </p:nvSpPr>
        <p:spPr bwMode="auto">
          <a:xfrm>
            <a:off x="4931525" y="4689140"/>
            <a:ext cx="773832" cy="576064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rPr>
              <a:t>CAS Projects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流程图: 多文档 26"/>
          <p:cNvSpPr/>
          <p:nvPr/>
        </p:nvSpPr>
        <p:spPr bwMode="auto">
          <a:xfrm>
            <a:off x="8040383" y="4689140"/>
            <a:ext cx="923590" cy="576064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National Projects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792574"/>
      </p:ext>
    </p:extLst>
  </p:cSld>
  <p:clrMapOvr>
    <a:masterClrMapping/>
  </p:clrMapOvr>
  <p:transition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46DEB-B680-A943-82E2-F5E40A6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7E87B8-A9C2-524A-AE91-A9664892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637112"/>
          </a:xfrm>
        </p:spPr>
        <p:txBody>
          <a:bodyPr/>
          <a:lstStyle/>
          <a:p>
            <a:r>
              <a:rPr kumimoji="1" lang="en-US" altLang="zh-CN" sz="2800" dirty="0"/>
              <a:t>Background</a:t>
            </a:r>
          </a:p>
          <a:p>
            <a:r>
              <a:rPr lang="en-US" altLang="zh-CN" sz="2800" dirty="0"/>
              <a:t>Computing Facilities &amp; Storage System</a:t>
            </a:r>
          </a:p>
          <a:p>
            <a:r>
              <a:rPr lang="en-US" altLang="zh-CN" sz="2800" dirty="0"/>
              <a:t>Data Management and Data Infrastructure</a:t>
            </a:r>
          </a:p>
          <a:p>
            <a:r>
              <a:rPr lang="en-US" altLang="zh-CN" sz="2800" dirty="0"/>
              <a:t>Computing Engines &amp; Data Analysis Services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Cloud Service Catalog and Portal</a:t>
            </a:r>
          </a:p>
          <a:p>
            <a:r>
              <a:rPr lang="en-US" altLang="zh-CN" sz="2800" dirty="0"/>
              <a:t>Conclusion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158118593"/>
      </p:ext>
    </p:extLst>
  </p:cSld>
  <p:clrMapOvr>
    <a:masterClrMapping/>
  </p:clrMapOvr>
  <p:transition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87D80-0D97-4AD3-A60E-B5742A6D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Cloud Service: Category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EB5FCC-A1B3-4354-8F37-0BD172522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525963"/>
          </a:xfrm>
        </p:spPr>
        <p:txBody>
          <a:bodyPr/>
          <a:lstStyle/>
          <a:p>
            <a:endParaRPr lang="en-US" altLang="zh-CN" sz="2800" dirty="0"/>
          </a:p>
          <a:p>
            <a:endParaRPr lang="zh-CN" altLang="en-US" dirty="0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762258B-C87E-4D56-B20E-2EC9266E6478}"/>
              </a:ext>
            </a:extLst>
          </p:cNvPr>
          <p:cNvGraphicFramePr/>
          <p:nvPr>
            <p:extLst/>
          </p:nvPr>
        </p:nvGraphicFramePr>
        <p:xfrm>
          <a:off x="971600" y="1628800"/>
          <a:ext cx="7488832" cy="49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180290"/>
      </p:ext>
    </p:extLst>
  </p:cSld>
  <p:clrMapOvr>
    <a:masterClrMapping/>
  </p:clrMapOvr>
  <p:transition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DE6A8F-0196-4282-B122-68401572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Cloud Service</a:t>
            </a:r>
            <a:r>
              <a:rPr lang="zh-CN" altLang="en-US" sz="3600" dirty="0"/>
              <a:t>：</a:t>
            </a:r>
            <a:br>
              <a:rPr lang="en-US" altLang="zh-CN" sz="3600" dirty="0"/>
            </a:br>
            <a:r>
              <a:rPr lang="en-US" altLang="zh-CN" sz="3600" dirty="0"/>
              <a:t>Infrastructure as a Service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6E861C-68AD-4F53-8FC4-D452B6140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en-US" altLang="zh-CN" sz="2800" dirty="0"/>
              <a:t>Integrating HPC, Cloud Computing, Cloud Storage as a Unity</a:t>
            </a:r>
          </a:p>
          <a:p>
            <a:r>
              <a:rPr lang="en-US" altLang="zh-CN" sz="2800" dirty="0"/>
              <a:t>Online Application &amp; On-demand Rapid Deployment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F89D3A-2E6C-443B-A403-AD0CDCC5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05064"/>
            <a:ext cx="8064896" cy="2736304"/>
          </a:xfrm>
          <a:prstGeom prst="rect">
            <a:avLst/>
          </a:prstGeom>
        </p:spPr>
      </p:pic>
      <p:pic>
        <p:nvPicPr>
          <p:cNvPr id="5" name="图片 4" descr="2015_Global">
            <a:extLst>
              <a:ext uri="{FF2B5EF4-FFF2-40B4-BE49-F238E27FC236}">
                <a16:creationId xmlns:a16="http://schemas.microsoft.com/office/drawing/2014/main" id="{615679E0-2C16-4879-89F2-7589154C5C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0055" y="4114062"/>
            <a:ext cx="2389708" cy="1383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18BA43-96F0-4A41-9480-AFACAEBAB87F}"/>
              </a:ext>
            </a:extLst>
          </p:cNvPr>
          <p:cNvSpPr txBox="1"/>
          <p:nvPr/>
        </p:nvSpPr>
        <p:spPr>
          <a:xfrm>
            <a:off x="6460055" y="5508740"/>
            <a:ext cx="250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Remote Sensing Image Processing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59895B3-2A40-4A32-B19C-3D6B876F3B25}"/>
              </a:ext>
            </a:extLst>
          </p:cNvPr>
          <p:cNvSpPr/>
          <p:nvPr/>
        </p:nvSpPr>
        <p:spPr>
          <a:xfrm>
            <a:off x="6289064" y="3306860"/>
            <a:ext cx="2560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atmospheric circulation simulation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pic>
        <p:nvPicPr>
          <p:cNvPr id="8" name="图片 6" descr="G:\DOCU\工作了\2013工作\famil1.jpg">
            <a:hlinkClick r:id="rId4" action="ppaction://hlinkfile"/>
            <a:extLst>
              <a:ext uri="{FF2B5EF4-FFF2-40B4-BE49-F238E27FC236}">
                <a16:creationId xmlns:a16="http://schemas.microsoft.com/office/drawing/2014/main" id="{57D25693-8CDA-4F35-9454-B0C023A3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371" y="1700808"/>
            <a:ext cx="2478101" cy="163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72047"/>
      </p:ext>
    </p:extLst>
  </p:cSld>
  <p:clrMapOvr>
    <a:masterClrMapping/>
  </p:clrMapOvr>
  <p:transition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2DE18-B69F-4587-9004-E7A9A5F5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Cloud Service</a:t>
            </a:r>
            <a:r>
              <a:rPr lang="zh-CN" altLang="en-US" sz="3600" dirty="0"/>
              <a:t>：</a:t>
            </a:r>
            <a:br>
              <a:rPr lang="en-US" altLang="zh-CN" sz="3600" dirty="0"/>
            </a:br>
            <a:r>
              <a:rPr lang="en-US" altLang="zh-CN" sz="3600" dirty="0"/>
              <a:t>Data Management &amp; Sharing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1E26F5-23C3-4E8D-ABCF-E9798F341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Data Discovery &amp; Accessing</a:t>
            </a:r>
          </a:p>
          <a:p>
            <a:pPr lvl="1"/>
            <a:r>
              <a:rPr lang="en-US" altLang="zh-CN" sz="2400" dirty="0"/>
              <a:t>Both for Web Users &amp; Shell Users</a:t>
            </a:r>
          </a:p>
          <a:p>
            <a:pPr lvl="1"/>
            <a:r>
              <a:rPr lang="en-US" altLang="zh-CN" sz="2400" dirty="0"/>
              <a:t>Data Reproduction Supported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r>
              <a:rPr lang="en-US" altLang="zh-CN" sz="2800" dirty="0"/>
              <a:t>Data Publish &amp; Publication Online </a:t>
            </a:r>
          </a:p>
          <a:p>
            <a:pPr lvl="1"/>
            <a:r>
              <a:rPr lang="en-US" altLang="zh-CN" sz="2400" dirty="0"/>
              <a:t>Hybrid integration mode: Centralized &amp; Distributed</a:t>
            </a:r>
          </a:p>
          <a:p>
            <a:pPr lvl="1"/>
            <a:r>
              <a:rPr lang="en-US" altLang="zh-CN" sz="2400" dirty="0"/>
              <a:t>Unique Identification, Intelligible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71EBC8-9898-4DF0-8BD3-8AEEA0698E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96952"/>
            <a:ext cx="4081468" cy="19433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75605E-664F-4832-8D0F-ED660D75E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715" y="3153585"/>
            <a:ext cx="3855100" cy="178668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B981CFE-31E8-48CD-882A-9CC4B422D605}"/>
              </a:ext>
            </a:extLst>
          </p:cNvPr>
          <p:cNvSpPr txBox="1"/>
          <p:nvPr/>
        </p:nvSpPr>
        <p:spPr>
          <a:xfrm>
            <a:off x="7817797" y="3835063"/>
            <a:ext cx="1296144" cy="92333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Shell data access for workspace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40677"/>
      </p:ext>
    </p:extLst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15F33-E147-4CAF-8755-B0254BF5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Cloud Service:</a:t>
            </a:r>
            <a:br>
              <a:rPr lang="en-US" altLang="zh-CN" sz="3600" dirty="0"/>
            </a:br>
            <a:r>
              <a:rPr lang="en-US" altLang="zh-CN" sz="3600" dirty="0"/>
              <a:t>Processing &amp; Analysis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A5B92B-B6CF-451F-AF00-BD0CAB50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Specialized processing engines and analysis platform for Earth study</a:t>
            </a:r>
          </a:p>
          <a:p>
            <a:pPr lvl="1"/>
            <a:r>
              <a:rPr lang="en-US" altLang="zh-CN" sz="2400" dirty="0"/>
              <a:t>Processing engines are applied and used online</a:t>
            </a:r>
          </a:p>
          <a:p>
            <a:pPr lvl="1"/>
            <a:r>
              <a:rPr lang="en-US" altLang="zh-CN" sz="2400" dirty="0"/>
              <a:t>Accelerating querying and computing of remote sensing data</a:t>
            </a:r>
          </a:p>
          <a:p>
            <a:pPr lvl="1"/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D07BD3-643C-4925-BB5E-6B42C000C5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08148"/>
            <a:ext cx="5184576" cy="266317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B297E7-857B-42DA-892F-FE430B273FE2}"/>
              </a:ext>
            </a:extLst>
          </p:cNvPr>
          <p:cNvSpPr txBox="1"/>
          <p:nvPr/>
        </p:nvSpPr>
        <p:spPr>
          <a:xfrm>
            <a:off x="5780820" y="3928347"/>
            <a:ext cx="33631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/>
              <a:t>EarthDataMiner</a:t>
            </a:r>
            <a:r>
              <a:rPr lang="en-US" altLang="zh-CN" sz="2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Online code editing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Code management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Task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Map Service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761698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FFE68-84B8-4DBC-8ECC-FD18A4C6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Cloud Service</a:t>
            </a:r>
            <a:r>
              <a:rPr lang="zh-CN" altLang="en-US" sz="3600" dirty="0"/>
              <a:t>：</a:t>
            </a:r>
            <a:r>
              <a:rPr lang="en-US" altLang="zh-CN" sz="3600" dirty="0"/>
              <a:t>Applications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869FD8-A4C7-44E6-A1D7-0A9CAC460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800"/>
            <a:ext cx="5626968" cy="4525963"/>
          </a:xfrm>
        </p:spPr>
        <p:txBody>
          <a:bodyPr/>
          <a:lstStyle/>
          <a:p>
            <a:r>
              <a:rPr lang="en-US" altLang="zh-CN" sz="2800" dirty="0"/>
              <a:t>Integrating Research Achievement of </a:t>
            </a:r>
            <a:r>
              <a:rPr lang="en-US" altLang="zh-CN" sz="2800" dirty="0" err="1"/>
              <a:t>CASEarth</a:t>
            </a:r>
            <a:r>
              <a:rPr lang="en-US" altLang="zh-CN" sz="2800" dirty="0"/>
              <a:t> projects</a:t>
            </a:r>
          </a:p>
          <a:p>
            <a:pPr lvl="1"/>
            <a:r>
              <a:rPr lang="en-US" altLang="zh-CN" sz="2400" dirty="0" err="1"/>
              <a:t>BioONE</a:t>
            </a:r>
            <a:r>
              <a:rPr lang="en-US" altLang="zh-CN" sz="2400" dirty="0"/>
              <a:t>(Biodiversity),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Belt</a:t>
            </a:r>
            <a:r>
              <a:rPr lang="zh-CN" altLang="en-US" sz="2400" dirty="0"/>
              <a:t> </a:t>
            </a:r>
            <a:r>
              <a:rPr lang="en-US" altLang="zh-CN" sz="2400" dirty="0"/>
              <a:t>One</a:t>
            </a:r>
            <a:r>
              <a:rPr lang="zh-CN" altLang="en-US" sz="2400" dirty="0"/>
              <a:t> </a:t>
            </a:r>
            <a:r>
              <a:rPr lang="en-US" altLang="zh-CN" sz="2400" dirty="0"/>
              <a:t>Road, Tri-polar, Ocean</a:t>
            </a:r>
          </a:p>
          <a:p>
            <a:r>
              <a:rPr lang="en-US" altLang="zh-CN" sz="2800" dirty="0" err="1"/>
              <a:t>DataBank</a:t>
            </a:r>
            <a:endParaRPr lang="en-US" altLang="zh-CN" sz="2800" dirty="0"/>
          </a:p>
          <a:p>
            <a:pPr lvl="1"/>
            <a:r>
              <a:rPr lang="en-US" altLang="zh-CN" sz="2400" dirty="0"/>
              <a:t>A Specialized Application Service for </a:t>
            </a:r>
            <a:r>
              <a:rPr lang="en-US" altLang="zh-CN" sz="2400" dirty="0" err="1"/>
              <a:t>CASEarth</a:t>
            </a:r>
            <a:endParaRPr lang="en-US" altLang="zh-CN" sz="2400" dirty="0"/>
          </a:p>
          <a:p>
            <a:pPr lvl="1"/>
            <a:r>
              <a:rPr lang="en-US" altLang="zh-CN" sz="2400" dirty="0"/>
              <a:t>Ready to Use Remote Sensing Image Data</a:t>
            </a:r>
          </a:p>
          <a:p>
            <a:pPr lvl="1"/>
            <a:r>
              <a:rPr lang="en-US" altLang="zh-CN" sz="2400" dirty="0"/>
              <a:t>High-efficiency RS Data Engine</a:t>
            </a:r>
          </a:p>
          <a:p>
            <a:pPr lvl="2"/>
            <a:r>
              <a:rPr lang="en-US" altLang="zh-CN" sz="2000" dirty="0"/>
              <a:t>Querying, Accessing, Computing</a:t>
            </a:r>
          </a:p>
          <a:p>
            <a:pPr lvl="1"/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4F46DA-0DF1-4C43-B49D-8165C458E8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97" y="4976897"/>
            <a:ext cx="3180186" cy="17904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4AB982-A455-4EF0-B6D9-235D9C5344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614" y="1268760"/>
            <a:ext cx="3180186" cy="17872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259F0B-6522-4F7A-B56F-D7E724FC8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197" y="3108744"/>
            <a:ext cx="3180186" cy="18056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234E476-A337-4F47-B6B7-ABF30E0EA136}"/>
              </a:ext>
            </a:extLst>
          </p:cNvPr>
          <p:cNvSpPr txBox="1"/>
          <p:nvPr/>
        </p:nvSpPr>
        <p:spPr>
          <a:xfrm>
            <a:off x="8574831" y="1417638"/>
            <a:ext cx="461665" cy="1219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err="1"/>
              <a:t>BioONE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3C649A3-A73F-4F27-AD57-5259FF6E6528}"/>
              </a:ext>
            </a:extLst>
          </p:cNvPr>
          <p:cNvSpPr txBox="1"/>
          <p:nvPr/>
        </p:nvSpPr>
        <p:spPr>
          <a:xfrm>
            <a:off x="8574831" y="3440509"/>
            <a:ext cx="461665" cy="1219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DBAR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182863-F70A-4806-BF4F-A455096D63E5}"/>
              </a:ext>
            </a:extLst>
          </p:cNvPr>
          <p:cNvSpPr txBox="1"/>
          <p:nvPr/>
        </p:nvSpPr>
        <p:spPr>
          <a:xfrm>
            <a:off x="8574830" y="5262482"/>
            <a:ext cx="461665" cy="1219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err="1"/>
              <a:t>DataBank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0939135"/>
      </p:ext>
    </p:extLst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Conclusion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861" y="1392238"/>
            <a:ext cx="8572277" cy="5035673"/>
          </a:xfrm>
        </p:spPr>
        <p:txBody>
          <a:bodyPr/>
          <a:lstStyle/>
          <a:p>
            <a:r>
              <a:rPr lang="en-US" altLang="zh-CN" sz="2800" dirty="0"/>
              <a:t>A integrated environment based on super-computing and cloud computing technology is crucial for Big earth data driven discovery and decision supporting </a:t>
            </a:r>
          </a:p>
          <a:p>
            <a:r>
              <a:rPr lang="en-US" altLang="zh-CN" sz="2800" dirty="0"/>
              <a:t>The Big Earth Data Cloud Service Project will be a good exploration on how to integrate computing power, algorithms and data to accelerate science discovery  </a:t>
            </a:r>
          </a:p>
          <a:p>
            <a:pPr lvl="1"/>
            <a:r>
              <a:rPr lang="en-US" altLang="zh-CN" sz="2400" dirty="0"/>
              <a:t>Just beginning, long way to go</a:t>
            </a:r>
          </a:p>
        </p:txBody>
      </p:sp>
    </p:spTree>
    <p:extLst>
      <p:ext uri="{BB962C8B-B14F-4D97-AF65-F5344CB8AC3E}">
        <p14:creationId xmlns:p14="http://schemas.microsoft.com/office/powerpoint/2010/main" val="2348231537"/>
      </p:ext>
    </p:extLst>
  </p:cSld>
  <p:clrMapOvr>
    <a:masterClrMapping/>
  </p:clrMapOvr>
  <p:transition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760F-6470-7749-B1BB-46887E6F4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3650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4000" b="1" dirty="0">
                <a:solidFill>
                  <a:srgbClr val="002060"/>
                </a:solidFill>
              </a:rPr>
              <a:t>Thank You very much </a:t>
            </a:r>
          </a:p>
          <a:p>
            <a:pPr marL="0" indent="0" algn="ctr">
              <a:buNone/>
            </a:pPr>
            <a:r>
              <a:rPr kumimoji="1" lang="en-US" altLang="zh-CN" sz="4000" b="1" dirty="0">
                <a:solidFill>
                  <a:srgbClr val="002060"/>
                </a:solidFill>
              </a:rPr>
              <a:t>for Your Attention!</a:t>
            </a:r>
          </a:p>
          <a:p>
            <a:pPr marL="0" indent="0" algn="ctr">
              <a:buNone/>
            </a:pPr>
            <a:endParaRPr lang="en-US" altLang="zh-CN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kumimoji="1" lang="en-US" altLang="zh-CN" sz="4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altLang="zh-CN" sz="4000" b="1" dirty="0">
                <a:solidFill>
                  <a:srgbClr val="002060"/>
                </a:solidFill>
              </a:rPr>
              <a:t>Thank my colleagues</a:t>
            </a:r>
          </a:p>
          <a:p>
            <a:pPr marL="0" indent="0" algn="ctr">
              <a:buNone/>
            </a:pPr>
            <a:r>
              <a:rPr lang="en-US" altLang="zh-CN" sz="4000" b="1" dirty="0" err="1">
                <a:solidFill>
                  <a:srgbClr val="002060"/>
                </a:solidFill>
              </a:rPr>
              <a:t>Jianhui</a:t>
            </a:r>
            <a:r>
              <a:rPr lang="en-US" altLang="zh-CN" sz="4000" b="1" dirty="0">
                <a:solidFill>
                  <a:srgbClr val="002060"/>
                </a:solidFill>
              </a:rPr>
              <a:t> Li, </a:t>
            </a:r>
            <a:r>
              <a:rPr lang="en-US" altLang="zh-CN" sz="4000" b="1" dirty="0" err="1">
                <a:solidFill>
                  <a:srgbClr val="002060"/>
                </a:solidFill>
              </a:rPr>
              <a:t>Yining</a:t>
            </a:r>
            <a:r>
              <a:rPr lang="en-US" altLang="zh-CN" sz="4000" b="1" dirty="0">
                <a:solidFill>
                  <a:srgbClr val="002060"/>
                </a:solidFill>
              </a:rPr>
              <a:t> Zhao, etc.</a:t>
            </a:r>
            <a:endParaRPr kumimoji="1" lang="zh-CN" alt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18027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4"/>
          <p:cNvSpPr/>
          <p:nvPr/>
        </p:nvSpPr>
        <p:spPr>
          <a:xfrm>
            <a:off x="2428860" y="2288831"/>
            <a:ext cx="3316941" cy="176604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b="1" dirty="0">
                <a:solidFill>
                  <a:srgbClr val="FF0000"/>
                </a:solidFill>
              </a:rPr>
              <a:t>Big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Earth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Data</a:t>
            </a:r>
          </a:p>
          <a:p>
            <a:pPr algn="ctr" defTabSz="457200"/>
            <a:r>
              <a:rPr kumimoji="1" lang="en-US" altLang="zh-CN" b="1" dirty="0">
                <a:solidFill>
                  <a:srgbClr val="FF0000"/>
                </a:solidFill>
              </a:rPr>
              <a:t>Cloud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Service</a:t>
            </a:r>
            <a:r>
              <a:rPr kumimoji="1" lang="zh-CN" altLang="en-US" b="1" dirty="0">
                <a:solidFill>
                  <a:srgbClr val="FF0000"/>
                </a:solidFill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</a:rPr>
              <a:t>Platform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511" y="455097"/>
            <a:ext cx="2226235" cy="1693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椭圆 14"/>
          <p:cNvSpPr/>
          <p:nvPr/>
        </p:nvSpPr>
        <p:spPr>
          <a:xfrm>
            <a:off x="1679406" y="3897909"/>
            <a:ext cx="1334839" cy="10291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en-US" altLang="zh-CN" dirty="0" err="1">
                <a:solidFill>
                  <a:prstClr val="black"/>
                </a:solidFill>
              </a:rPr>
              <a:t>BioONE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" y="3948785"/>
            <a:ext cx="1001059" cy="6723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/>
            <a:r>
              <a:rPr lang="en-US" altLang="zh-CN" sz="1400" dirty="0">
                <a:solidFill>
                  <a:prstClr val="black"/>
                </a:solidFill>
              </a:rPr>
              <a:t>Bio</a:t>
            </a:r>
          </a:p>
          <a:p>
            <a:pPr algn="ctr" defTabSz="457200"/>
            <a:r>
              <a:rPr lang="en-US" altLang="zh-CN" sz="1400" dirty="0">
                <a:solidFill>
                  <a:prstClr val="black"/>
                </a:solidFill>
              </a:rPr>
              <a:t>diversity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6659" y="4880386"/>
            <a:ext cx="914400" cy="717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sz="1600" dirty="0">
                <a:solidFill>
                  <a:prstClr val="black"/>
                </a:solidFill>
              </a:rPr>
              <a:t>sequences</a:t>
            </a:r>
            <a:endParaRPr kumimoji="1"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65005" y="5857675"/>
            <a:ext cx="914400" cy="717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sz="1600" dirty="0">
                <a:solidFill>
                  <a:prstClr val="black"/>
                </a:solidFill>
              </a:rPr>
              <a:t>Eco</a:t>
            </a:r>
          </a:p>
          <a:p>
            <a:pPr algn="ctr" defTabSz="457200"/>
            <a:r>
              <a:rPr kumimoji="1" lang="en-US" altLang="zh-CN" sz="1600" dirty="0">
                <a:solidFill>
                  <a:prstClr val="black"/>
                </a:solidFill>
              </a:rPr>
              <a:t>system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981206" y="5857675"/>
            <a:ext cx="914400" cy="717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</a:rPr>
              <a:t>…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998239" y="4442742"/>
            <a:ext cx="1334839" cy="10291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en-US" altLang="zh-CN" dirty="0">
                <a:solidFill>
                  <a:prstClr val="black"/>
                </a:solidFill>
              </a:rPr>
              <a:t>Ocean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025648" y="4677396"/>
            <a:ext cx="1001059" cy="6723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/>
            <a:r>
              <a:rPr lang="en-US" altLang="zh-CN" sz="1400" dirty="0">
                <a:solidFill>
                  <a:prstClr val="black"/>
                </a:solidFill>
              </a:rPr>
              <a:t>Bio</a:t>
            </a:r>
          </a:p>
          <a:p>
            <a:pPr algn="ctr" defTabSz="457200"/>
            <a:r>
              <a:rPr lang="en-US" altLang="zh-CN" sz="1400" dirty="0">
                <a:solidFill>
                  <a:prstClr val="black"/>
                </a:solidFill>
              </a:rPr>
              <a:t>diversity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722382" y="5946874"/>
            <a:ext cx="914400" cy="717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sz="1600" dirty="0">
                <a:solidFill>
                  <a:prstClr val="black"/>
                </a:solidFill>
              </a:rPr>
              <a:t>sequences</a:t>
            </a:r>
            <a:endParaRPr kumimoji="1"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112306" y="5550904"/>
            <a:ext cx="914400" cy="717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</a:rPr>
              <a:t>…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66389" y="4672470"/>
            <a:ext cx="1334839" cy="10291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en-US" altLang="zh-CN" dirty="0" err="1">
                <a:solidFill>
                  <a:prstClr val="black"/>
                </a:solidFill>
              </a:rPr>
              <a:t>DeBar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570779" y="3448920"/>
            <a:ext cx="1334839" cy="102914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en-US" altLang="zh-CN" dirty="0">
                <a:solidFill>
                  <a:prstClr val="black"/>
                </a:solidFill>
              </a:rPr>
              <a:t>	…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227297" y="5946874"/>
            <a:ext cx="914400" cy="717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</a:rPr>
              <a:t>…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578142" y="5997973"/>
            <a:ext cx="914400" cy="717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</a:rPr>
              <a:t>…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cxnSp>
        <p:nvCxnSpPr>
          <p:cNvPr id="36" name="曲线连接符 35"/>
          <p:cNvCxnSpPr>
            <a:stCxn id="17" idx="3"/>
            <a:endCxn id="15" idx="2"/>
          </p:cNvCxnSpPr>
          <p:nvPr/>
        </p:nvCxnSpPr>
        <p:spPr>
          <a:xfrm>
            <a:off x="1001060" y="4284964"/>
            <a:ext cx="678346" cy="12752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曲线连接符 37"/>
          <p:cNvCxnSpPr>
            <a:stCxn id="18" idx="3"/>
            <a:endCxn id="15" idx="3"/>
          </p:cNvCxnSpPr>
          <p:nvPr/>
        </p:nvCxnSpPr>
        <p:spPr>
          <a:xfrm flipV="1">
            <a:off x="1001060" y="4776342"/>
            <a:ext cx="873829" cy="4626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曲线连接符 41"/>
          <p:cNvCxnSpPr>
            <a:stCxn id="19" idx="0"/>
            <a:endCxn id="15" idx="4"/>
          </p:cNvCxnSpPr>
          <p:nvPr/>
        </p:nvCxnSpPr>
        <p:spPr>
          <a:xfrm rot="5400000" flipH="1" flipV="1">
            <a:off x="1319207" y="4830056"/>
            <a:ext cx="930616" cy="112462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>
            <a:stCxn id="23" idx="0"/>
            <a:endCxn id="15" idx="4"/>
          </p:cNvCxnSpPr>
          <p:nvPr/>
        </p:nvCxnSpPr>
        <p:spPr>
          <a:xfrm rot="16200000" flipV="1">
            <a:off x="1927308" y="5346575"/>
            <a:ext cx="930616" cy="9158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/>
          <p:cNvCxnSpPr>
            <a:stCxn id="33" idx="0"/>
          </p:cNvCxnSpPr>
          <p:nvPr/>
        </p:nvCxnSpPr>
        <p:spPr>
          <a:xfrm rot="5400000" flipH="1" flipV="1">
            <a:off x="3790471" y="5595645"/>
            <a:ext cx="245254" cy="45720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曲线连接符 47"/>
          <p:cNvCxnSpPr>
            <a:stCxn id="34" idx="0"/>
            <a:endCxn id="29" idx="5"/>
          </p:cNvCxnSpPr>
          <p:nvPr/>
        </p:nvCxnSpPr>
        <p:spPr>
          <a:xfrm rot="16200000" flipV="1">
            <a:off x="5247009" y="5209639"/>
            <a:ext cx="447068" cy="112959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曲线连接符 49"/>
          <p:cNvCxnSpPr>
            <a:stCxn id="26" idx="0"/>
            <a:endCxn id="24" idx="4"/>
          </p:cNvCxnSpPr>
          <p:nvPr/>
        </p:nvCxnSpPr>
        <p:spPr>
          <a:xfrm rot="16200000" flipV="1">
            <a:off x="6685129" y="5452419"/>
            <a:ext cx="474982" cy="51392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曲线连接符 51"/>
          <p:cNvCxnSpPr>
            <a:endCxn id="24" idx="5"/>
          </p:cNvCxnSpPr>
          <p:nvPr/>
        </p:nvCxnSpPr>
        <p:spPr>
          <a:xfrm rot="10800000">
            <a:off x="7137594" y="5321178"/>
            <a:ext cx="974712" cy="56025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曲线连接符 53"/>
          <p:cNvCxnSpPr>
            <a:stCxn id="25" idx="1"/>
            <a:endCxn id="24" idx="6"/>
          </p:cNvCxnSpPr>
          <p:nvPr/>
        </p:nvCxnSpPr>
        <p:spPr>
          <a:xfrm rot="10800000">
            <a:off x="7333078" y="4957319"/>
            <a:ext cx="692570" cy="5625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/>
          <p:cNvCxnSpPr>
            <a:stCxn id="15" idx="7"/>
          </p:cNvCxnSpPr>
          <p:nvPr/>
        </p:nvCxnSpPr>
        <p:spPr>
          <a:xfrm rot="5400000" flipH="1" flipV="1">
            <a:off x="2822398" y="3799218"/>
            <a:ext cx="245770" cy="253042"/>
          </a:xfrm>
          <a:prstGeom prst="line">
            <a:avLst/>
          </a:prstGeom>
          <a:ln>
            <a:headEnd type="triangle" w="lg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直线连接符 66"/>
          <p:cNvCxnSpPr>
            <a:stCxn id="29" idx="0"/>
            <a:endCxn id="5" idx="1"/>
          </p:cNvCxnSpPr>
          <p:nvPr/>
        </p:nvCxnSpPr>
        <p:spPr>
          <a:xfrm rot="16200000" flipV="1">
            <a:off x="3950834" y="4189495"/>
            <a:ext cx="619472" cy="346478"/>
          </a:xfrm>
          <a:prstGeom prst="line">
            <a:avLst/>
          </a:prstGeom>
          <a:ln>
            <a:headEnd type="triangle" w="lg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直线连接符 69"/>
          <p:cNvCxnSpPr/>
          <p:nvPr/>
        </p:nvCxnSpPr>
        <p:spPr>
          <a:xfrm rot="10800000">
            <a:off x="5000628" y="3802855"/>
            <a:ext cx="1383368" cy="669927"/>
          </a:xfrm>
          <a:prstGeom prst="line">
            <a:avLst/>
          </a:prstGeom>
          <a:ln>
            <a:headEnd type="triangle" w="lg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直线连接符 71"/>
          <p:cNvCxnSpPr/>
          <p:nvPr/>
        </p:nvCxnSpPr>
        <p:spPr>
          <a:xfrm rot="10800000">
            <a:off x="5572132" y="3445664"/>
            <a:ext cx="1974218" cy="400560"/>
          </a:xfrm>
          <a:prstGeom prst="line">
            <a:avLst/>
          </a:prstGeom>
          <a:ln>
            <a:headEnd type="triangle" w="lg"/>
            <a:tailEnd type="triangle" w="lg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2" name="圆角矩形 91"/>
          <p:cNvSpPr/>
          <p:nvPr/>
        </p:nvSpPr>
        <p:spPr>
          <a:xfrm>
            <a:off x="4392706" y="5997973"/>
            <a:ext cx="914400" cy="7171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kumimoji="1" lang="en-US" altLang="zh-CN" dirty="0">
                <a:solidFill>
                  <a:prstClr val="black"/>
                </a:solidFill>
              </a:rPr>
              <a:t>…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14666" y="463809"/>
            <a:ext cx="16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kumimoji="1" lang="en-US" altLang="zh-CN" sz="2000" dirty="0">
                <a:solidFill>
                  <a:srgbClr val="FF0000"/>
                </a:solidFill>
              </a:rPr>
              <a:t>Digital Earth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2" name="上箭头 31"/>
          <p:cNvSpPr/>
          <p:nvPr/>
        </p:nvSpPr>
        <p:spPr>
          <a:xfrm>
            <a:off x="3335048" y="1975583"/>
            <a:ext cx="498134" cy="574791"/>
          </a:xfrm>
          <a:prstGeom prst="upArrow">
            <a:avLst>
              <a:gd name="adj1" fmla="val 50000"/>
              <a:gd name="adj2" fmla="val 44553"/>
            </a:avLst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5" name="下箭头 34"/>
          <p:cNvSpPr/>
          <p:nvPr/>
        </p:nvSpPr>
        <p:spPr>
          <a:xfrm>
            <a:off x="4213375" y="2016376"/>
            <a:ext cx="459292" cy="564404"/>
          </a:xfrm>
          <a:prstGeom prst="downArrow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5074028" y="2411350"/>
            <a:ext cx="363668" cy="457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7" name="内容占位符 2"/>
          <p:cNvSpPr>
            <a:spLocks noGrp="1"/>
          </p:cNvSpPr>
          <p:nvPr>
            <p:ph idx="1"/>
          </p:nvPr>
        </p:nvSpPr>
        <p:spPr>
          <a:xfrm>
            <a:off x="184872" y="333448"/>
            <a:ext cx="3018948" cy="2685119"/>
          </a:xfrm>
        </p:spPr>
        <p:txBody>
          <a:bodyPr>
            <a:normAutofit/>
          </a:bodyPr>
          <a:lstStyle/>
          <a:p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lot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Legacy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edge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systems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r>
              <a:rPr kumimoji="1" lang="en-US" altLang="zh-CN" sz="2000" dirty="0"/>
              <a:t>Multi-discipline</a:t>
            </a:r>
            <a:r>
              <a:rPr kumimoji="1" lang="zh-CN" altLang="en-US" sz="2000" dirty="0"/>
              <a:t> </a:t>
            </a:r>
            <a:r>
              <a:rPr kumimoji="1" lang="zh-CN" altLang="zh-CN" sz="2000" dirty="0"/>
              <a:t>d</a:t>
            </a:r>
            <a:r>
              <a:rPr kumimoji="1" lang="en-US" altLang="zh-CN" sz="2000" dirty="0" err="1"/>
              <a:t>ata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applications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r>
              <a:rPr kumimoji="1" lang="en-US" altLang="zh-CN" sz="2000" dirty="0"/>
              <a:t>Edge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computing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+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Cloud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computing</a:t>
            </a:r>
          </a:p>
          <a:p>
            <a:r>
              <a:rPr kumimoji="1" lang="en-US" altLang="zh-CN" sz="2000" dirty="0"/>
              <a:t>…</a:t>
            </a:r>
          </a:p>
          <a:p>
            <a:endParaRPr kumimoji="1" lang="en-US" altLang="zh-CN" sz="2000" dirty="0"/>
          </a:p>
        </p:txBody>
      </p:sp>
      <p:sp>
        <p:nvSpPr>
          <p:cNvPr id="49" name="内容占位符 2"/>
          <p:cNvSpPr txBox="1">
            <a:spLocks/>
          </p:cNvSpPr>
          <p:nvPr/>
        </p:nvSpPr>
        <p:spPr>
          <a:xfrm>
            <a:off x="5786446" y="302392"/>
            <a:ext cx="3429817" cy="2755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>
                <a:solidFill>
                  <a:prstClr val="black"/>
                </a:solidFill>
              </a:rPr>
              <a:t>Data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can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be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 err="1">
                <a:solidFill>
                  <a:prstClr val="black"/>
                </a:solidFill>
              </a:rPr>
              <a:t>transfered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and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shared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on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demand</a:t>
            </a:r>
          </a:p>
          <a:p>
            <a:r>
              <a:rPr kumimoji="1" lang="en-US" altLang="zh-CN" sz="2000" dirty="0">
                <a:solidFill>
                  <a:prstClr val="black"/>
                </a:solidFill>
              </a:rPr>
              <a:t>Computing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capacity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can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be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shared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on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demand</a:t>
            </a:r>
          </a:p>
          <a:p>
            <a:r>
              <a:rPr kumimoji="1" lang="en-US" altLang="zh-CN" sz="2000" dirty="0">
                <a:solidFill>
                  <a:prstClr val="black"/>
                </a:solidFill>
              </a:rPr>
              <a:t>Data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analysis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methods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and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algorithms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can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be</a:t>
            </a:r>
            <a:r>
              <a:rPr kumimoji="1" lang="zh-CN" altLang="en-US" sz="2000" dirty="0">
                <a:solidFill>
                  <a:prstClr val="black"/>
                </a:solidFill>
              </a:rPr>
              <a:t> </a:t>
            </a:r>
            <a:r>
              <a:rPr kumimoji="1" lang="en-US" altLang="zh-CN" sz="2000" dirty="0">
                <a:solidFill>
                  <a:prstClr val="black"/>
                </a:solidFill>
              </a:rPr>
              <a:t>shared</a:t>
            </a:r>
          </a:p>
          <a:p>
            <a:r>
              <a:rPr kumimoji="1" lang="en-US" altLang="zh-CN" sz="2000" dirty="0">
                <a:solidFill>
                  <a:prstClr val="black"/>
                </a:solidFill>
              </a:rPr>
              <a:t>Cross disciplinary discovery can be supported</a:t>
            </a:r>
          </a:p>
          <a:p>
            <a:r>
              <a:rPr kumimoji="1" lang="en-US" altLang="zh-CN" sz="2000" dirty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558497"/>
      </p:ext>
    </p:extLst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b="1" dirty="0">
                <a:solidFill>
                  <a:srgbClr val="002060"/>
                </a:solidFill>
              </a:rPr>
              <a:t>Big</a:t>
            </a:r>
            <a:r>
              <a:rPr kumimoji="1" lang="zh-CN" altLang="en-US" sz="3600" b="1" dirty="0">
                <a:solidFill>
                  <a:srgbClr val="002060"/>
                </a:solidFill>
              </a:rPr>
              <a:t> </a:t>
            </a:r>
            <a:r>
              <a:rPr kumimoji="1" lang="en-US" altLang="zh-CN" sz="3600" b="1" dirty="0">
                <a:solidFill>
                  <a:srgbClr val="002060"/>
                </a:solidFill>
              </a:rPr>
              <a:t>Challenges</a:t>
            </a:r>
            <a:r>
              <a:rPr kumimoji="1" lang="zh-CN" altLang="en-US" sz="3600" dirty="0">
                <a:solidFill>
                  <a:srgbClr val="002060"/>
                </a:solidFill>
              </a:rPr>
              <a:t> </a:t>
            </a:r>
            <a:endParaRPr kumimoji="1" lang="zh-CN" altLang="en-US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sz="2600" dirty="0"/>
              <a:t>How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to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make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data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findable,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accessible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and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usable?</a:t>
            </a:r>
          </a:p>
          <a:p>
            <a:pPr lvl="1"/>
            <a:r>
              <a:rPr kumimoji="1" lang="en-US" altLang="zh-CN" sz="1900" dirty="0"/>
              <a:t>Flowing</a:t>
            </a:r>
            <a:r>
              <a:rPr kumimoji="1" lang="zh-CN" altLang="en-US" sz="1900" dirty="0"/>
              <a:t> </a:t>
            </a:r>
            <a:r>
              <a:rPr kumimoji="1" lang="zh-CN" altLang="zh-CN" sz="1900" dirty="0"/>
              <a:t>f</a:t>
            </a:r>
            <a:r>
              <a:rPr kumimoji="1" lang="en-US" altLang="zh-CN" sz="1900" dirty="0"/>
              <a:t>rom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the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source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to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target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applications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automatically</a:t>
            </a:r>
          </a:p>
          <a:p>
            <a:pPr lvl="1"/>
            <a:r>
              <a:rPr kumimoji="1" lang="en-US" altLang="zh-CN" sz="1900" dirty="0"/>
              <a:t>Heterogeneous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data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integrating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and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processing</a:t>
            </a:r>
          </a:p>
          <a:p>
            <a:pPr lvl="1"/>
            <a:endParaRPr kumimoji="1" lang="en-US" altLang="zh-CN" sz="1900" dirty="0"/>
          </a:p>
          <a:p>
            <a:r>
              <a:rPr kumimoji="1" lang="en-US" altLang="zh-CN" sz="2600" dirty="0"/>
              <a:t>How to make cyber infrastructure and computing facilities be easily shared by multiple applications and users</a:t>
            </a:r>
          </a:p>
          <a:p>
            <a:pPr lvl="1"/>
            <a:r>
              <a:rPr kumimoji="1" lang="en-US" altLang="zh-CN" sz="1900" dirty="0"/>
              <a:t>Software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defined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deployment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for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specific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applications</a:t>
            </a:r>
          </a:p>
          <a:p>
            <a:pPr lvl="1"/>
            <a:r>
              <a:rPr kumimoji="1" lang="en-US" altLang="zh-CN" sz="1900" dirty="0"/>
              <a:t>Autonomous and elastic scaling out</a:t>
            </a:r>
          </a:p>
          <a:p>
            <a:pPr lvl="1"/>
            <a:r>
              <a:rPr kumimoji="1" lang="en-US" altLang="zh-CN" sz="1900" dirty="0"/>
              <a:t>Invisible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for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scientist</a:t>
            </a:r>
            <a:r>
              <a:rPr kumimoji="1" lang="zh-CN" altLang="en-US" sz="1900" dirty="0"/>
              <a:t>s </a:t>
            </a:r>
            <a:endParaRPr kumimoji="1" lang="en-US" altLang="zh-CN" sz="1900" dirty="0"/>
          </a:p>
          <a:p>
            <a:pPr lvl="1"/>
            <a:endParaRPr kumimoji="1" lang="en-US" altLang="zh-CN" sz="1900" dirty="0"/>
          </a:p>
          <a:p>
            <a:r>
              <a:rPr kumimoji="1" lang="zh-CN" altLang="zh-CN" sz="2600" dirty="0"/>
              <a:t>H</a:t>
            </a:r>
            <a:r>
              <a:rPr kumimoji="1" lang="en-US" altLang="zh-CN" sz="2600" dirty="0"/>
              <a:t>ow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to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shar</a:t>
            </a:r>
            <a:r>
              <a:rPr kumimoji="1" lang="zh-CN" altLang="en-US" sz="2600" dirty="0"/>
              <a:t>e </a:t>
            </a:r>
            <a:r>
              <a:rPr kumimoji="1" lang="en-US" altLang="zh-CN" sz="2600" dirty="0"/>
              <a:t>scientific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models,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big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data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analysis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methods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and</a:t>
            </a:r>
            <a:r>
              <a:rPr kumimoji="1" lang="zh-CN" altLang="en-US" sz="2600" dirty="0"/>
              <a:t> </a:t>
            </a:r>
            <a:r>
              <a:rPr kumimoji="1" lang="en-US" altLang="zh-CN" sz="2600" dirty="0"/>
              <a:t>algorithms</a:t>
            </a:r>
          </a:p>
          <a:p>
            <a:pPr lvl="1"/>
            <a:r>
              <a:rPr kumimoji="1" lang="en-US" altLang="zh-CN" sz="1900" dirty="0" err="1"/>
              <a:t>e.g</a:t>
            </a:r>
            <a:r>
              <a:rPr kumimoji="1" lang="zh-CN" altLang="en-US" sz="1900" dirty="0"/>
              <a:t>  </a:t>
            </a:r>
            <a:r>
              <a:rPr kumimoji="1" lang="en-US" altLang="zh-CN" sz="1900" dirty="0"/>
              <a:t>pre-trained machine learning algorithm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can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be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used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by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multiple</a:t>
            </a:r>
            <a:r>
              <a:rPr kumimoji="1" lang="zh-CN" altLang="en-US" sz="1900" dirty="0"/>
              <a:t> </a:t>
            </a:r>
            <a:r>
              <a:rPr kumimoji="1" lang="en-US" altLang="zh-CN" sz="1900" dirty="0"/>
              <a:t>applications</a:t>
            </a:r>
          </a:p>
          <a:p>
            <a:pPr lvl="1"/>
            <a:endParaRPr kumimoji="1" lang="en-US" altLang="zh-CN" sz="1900" dirty="0"/>
          </a:p>
          <a:p>
            <a:r>
              <a:rPr kumimoji="1" lang="en-US" altLang="zh-CN" sz="2600" dirty="0"/>
              <a:t>…</a:t>
            </a:r>
            <a:endParaRPr kumimoji="1"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58304296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071" y="410439"/>
            <a:ext cx="8222207" cy="920076"/>
          </a:xfrm>
        </p:spPr>
        <p:txBody>
          <a:bodyPr/>
          <a:lstStyle/>
          <a:p>
            <a:r>
              <a:rPr lang="en-US" altLang="zh-CN" sz="2400" dirty="0"/>
              <a:t>High-level architecture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Cloud</a:t>
            </a:r>
            <a:r>
              <a:rPr lang="zh-CN" altLang="en-US" sz="2400" dirty="0"/>
              <a:t> </a:t>
            </a:r>
            <a:r>
              <a:rPr lang="en-US" altLang="zh-CN" sz="2400" dirty="0"/>
              <a:t>Service</a:t>
            </a:r>
            <a:r>
              <a:rPr lang="zh-CN" altLang="en-US" sz="2400" dirty="0"/>
              <a:t> </a:t>
            </a:r>
            <a:r>
              <a:rPr lang="en-US" altLang="zh-CN" sz="2400" dirty="0"/>
              <a:t>Platform</a:t>
            </a:r>
            <a:endParaRPr lang="zh-CN" altLang="en-US" sz="2400" dirty="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227" y="4151940"/>
            <a:ext cx="5935173" cy="1529044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</p:pic>
      <p:sp>
        <p:nvSpPr>
          <p:cNvPr id="56" name="矩形 55"/>
          <p:cNvSpPr/>
          <p:nvPr/>
        </p:nvSpPr>
        <p:spPr>
          <a:xfrm>
            <a:off x="6084168" y="5330490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100" dirty="0">
                <a:solidFill>
                  <a:schemeClr val="bg1"/>
                </a:solidFill>
              </a:rPr>
              <a:t>航空监测数据</a:t>
            </a:r>
          </a:p>
        </p:txBody>
      </p:sp>
      <p:sp>
        <p:nvSpPr>
          <p:cNvPr id="57" name="矩形 56"/>
          <p:cNvSpPr/>
          <p:nvPr/>
        </p:nvSpPr>
        <p:spPr>
          <a:xfrm>
            <a:off x="7164288" y="5232060"/>
            <a:ext cx="10054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050" dirty="0">
                <a:solidFill>
                  <a:schemeClr val="bg1"/>
                </a:solidFill>
              </a:rPr>
              <a:t>导航定位数据</a:t>
            </a:r>
          </a:p>
        </p:txBody>
      </p:sp>
      <p:sp>
        <p:nvSpPr>
          <p:cNvPr id="58" name="矩形 57"/>
          <p:cNvSpPr/>
          <p:nvPr/>
        </p:nvSpPr>
        <p:spPr>
          <a:xfrm>
            <a:off x="3707904" y="5448084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100" dirty="0">
                <a:solidFill>
                  <a:schemeClr val="bg1"/>
                </a:solidFill>
              </a:rPr>
              <a:t>地面调查数据</a:t>
            </a:r>
          </a:p>
        </p:txBody>
      </p:sp>
      <p:sp>
        <p:nvSpPr>
          <p:cNvPr id="59" name="矩形 58"/>
          <p:cNvSpPr/>
          <p:nvPr/>
        </p:nvSpPr>
        <p:spPr>
          <a:xfrm>
            <a:off x="2324381" y="5160052"/>
            <a:ext cx="999323" cy="233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100" dirty="0">
                <a:solidFill>
                  <a:schemeClr val="bg1"/>
                </a:solidFill>
              </a:rPr>
              <a:t>卫星遥感数据</a:t>
            </a:r>
          </a:p>
        </p:txBody>
      </p:sp>
      <p:sp>
        <p:nvSpPr>
          <p:cNvPr id="60" name="矩形 59"/>
          <p:cNvSpPr/>
          <p:nvPr/>
        </p:nvSpPr>
        <p:spPr>
          <a:xfrm>
            <a:off x="4139952" y="4439972"/>
            <a:ext cx="2088231" cy="3693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0000"/>
                </a:solidFill>
              </a:rPr>
              <a:t>Earth data Pool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699792" y="4151940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100" dirty="0">
                <a:solidFill>
                  <a:schemeClr val="bg1"/>
                </a:solidFill>
              </a:rPr>
              <a:t>社会统计数据</a:t>
            </a:r>
          </a:p>
        </p:txBody>
      </p:sp>
      <p:sp>
        <p:nvSpPr>
          <p:cNvPr id="62" name="矩形 61"/>
          <p:cNvSpPr/>
          <p:nvPr/>
        </p:nvSpPr>
        <p:spPr>
          <a:xfrm>
            <a:off x="6732240" y="4151940"/>
            <a:ext cx="10310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100" dirty="0">
                <a:solidFill>
                  <a:schemeClr val="bg1"/>
                </a:solidFill>
              </a:rPr>
              <a:t>专题数据产品</a:t>
            </a:r>
          </a:p>
        </p:txBody>
      </p:sp>
      <p:sp>
        <p:nvSpPr>
          <p:cNvPr id="63" name="Rectangle 21"/>
          <p:cNvSpPr/>
          <p:nvPr/>
        </p:nvSpPr>
        <p:spPr>
          <a:xfrm>
            <a:off x="648071" y="5971377"/>
            <a:ext cx="1336061" cy="6352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Infrastructure</a:t>
            </a:r>
            <a:endParaRPr lang="zh-CN" altLang="zh-CN" sz="1200" b="1" kern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Rectangle 21"/>
          <p:cNvSpPr/>
          <p:nvPr/>
        </p:nvSpPr>
        <p:spPr>
          <a:xfrm>
            <a:off x="653051" y="4439972"/>
            <a:ext cx="1331010" cy="6352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Research data</a:t>
            </a:r>
            <a:endParaRPr lang="zh-CN" altLang="zh-CN" sz="1200" b="1" kern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5" name="Rectangle 77"/>
          <p:cNvSpPr/>
          <p:nvPr/>
        </p:nvSpPr>
        <p:spPr>
          <a:xfrm>
            <a:off x="2237227" y="3728065"/>
            <a:ext cx="173264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management</a:t>
            </a:r>
            <a:endParaRPr lang="zh-CN" altLang="en-US" sz="1200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78"/>
          <p:cNvSpPr/>
          <p:nvPr/>
        </p:nvSpPr>
        <p:spPr>
          <a:xfrm>
            <a:off x="4040033" y="3728065"/>
            <a:ext cx="165364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Computing engines</a:t>
            </a:r>
            <a:endParaRPr lang="zh-CN" altLang="en-US" sz="1200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21"/>
          <p:cNvSpPr/>
          <p:nvPr/>
        </p:nvSpPr>
        <p:spPr>
          <a:xfrm>
            <a:off x="653051" y="3300624"/>
            <a:ext cx="1331010" cy="6352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Middle ware &amp; software</a:t>
            </a:r>
            <a:endParaRPr lang="zh-CN" altLang="zh-CN" sz="1200" b="1" kern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Rectangle 21"/>
          <p:cNvSpPr/>
          <p:nvPr/>
        </p:nvSpPr>
        <p:spPr>
          <a:xfrm>
            <a:off x="687917" y="2186014"/>
            <a:ext cx="1296144" cy="6352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Cloud service</a:t>
            </a:r>
            <a:endParaRPr lang="zh-CN" altLang="zh-CN" sz="1200" b="1" kern="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Rectangle 76"/>
          <p:cNvSpPr/>
          <p:nvPr/>
        </p:nvSpPr>
        <p:spPr>
          <a:xfrm>
            <a:off x="4295703" y="2619709"/>
            <a:ext cx="978272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access service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77"/>
          <p:cNvSpPr/>
          <p:nvPr/>
        </p:nvSpPr>
        <p:spPr>
          <a:xfrm>
            <a:off x="2165219" y="2560799"/>
            <a:ext cx="10500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Computing service</a:t>
            </a:r>
            <a:endParaRPr lang="zh-CN" altLang="en-US" sz="12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Rectangle 78"/>
          <p:cNvSpPr/>
          <p:nvPr/>
        </p:nvSpPr>
        <p:spPr>
          <a:xfrm>
            <a:off x="3302089" y="2580544"/>
            <a:ext cx="95136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Storage service</a:t>
            </a:r>
          </a:p>
        </p:txBody>
      </p:sp>
      <p:pic>
        <p:nvPicPr>
          <p:cNvPr id="72" name="图片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188" y="5736116"/>
            <a:ext cx="122413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" name="直接连接符 9"/>
          <p:cNvCxnSpPr/>
          <p:nvPr/>
        </p:nvCxnSpPr>
        <p:spPr>
          <a:xfrm>
            <a:off x="648072" y="4079932"/>
            <a:ext cx="759633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9"/>
          <p:cNvCxnSpPr/>
          <p:nvPr/>
        </p:nvCxnSpPr>
        <p:spPr>
          <a:xfrm>
            <a:off x="653051" y="5736116"/>
            <a:ext cx="7519349" cy="7200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 76"/>
          <p:cNvGrpSpPr/>
          <p:nvPr/>
        </p:nvGrpSpPr>
        <p:grpSpPr>
          <a:xfrm>
            <a:off x="7092280" y="5808124"/>
            <a:ext cx="1080120" cy="720080"/>
            <a:chOff x="4893558" y="5518637"/>
            <a:chExt cx="1182114" cy="797828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3558" y="5545445"/>
              <a:ext cx="614546" cy="725433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9797" y="5518637"/>
              <a:ext cx="675875" cy="797828"/>
            </a:xfrm>
            <a:prstGeom prst="rect">
              <a:avLst/>
            </a:prstGeom>
          </p:spPr>
        </p:pic>
      </p:grpSp>
      <p:grpSp>
        <p:nvGrpSpPr>
          <p:cNvPr id="79" name="组 80"/>
          <p:cNvGrpSpPr/>
          <p:nvPr/>
        </p:nvGrpSpPr>
        <p:grpSpPr>
          <a:xfrm>
            <a:off x="5718564" y="5880133"/>
            <a:ext cx="1080120" cy="648072"/>
            <a:chOff x="3190156" y="3501008"/>
            <a:chExt cx="1827584" cy="2002532"/>
          </a:xfrm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856" y="3501008"/>
              <a:ext cx="1556792" cy="1556792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928" y="4149080"/>
              <a:ext cx="1093812" cy="1093812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88" y="4279404"/>
              <a:ext cx="1093812" cy="1093812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0156" y="4409728"/>
              <a:ext cx="1093812" cy="1093812"/>
            </a:xfrm>
            <a:prstGeom prst="rect">
              <a:avLst/>
            </a:prstGeom>
          </p:spPr>
        </p:pic>
      </p:grpSp>
      <p:sp>
        <p:nvSpPr>
          <p:cNvPr id="84" name="圆角矩形 83"/>
          <p:cNvSpPr/>
          <p:nvPr/>
        </p:nvSpPr>
        <p:spPr>
          <a:xfrm>
            <a:off x="2411760" y="6528204"/>
            <a:ext cx="1249089" cy="216024"/>
          </a:xfrm>
          <a:prstGeom prst="roundRect">
            <a:avLst/>
          </a:prstGeom>
          <a:solidFill>
            <a:schemeClr val="bg2"/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rgbClr val="002060"/>
                </a:solidFill>
                <a:latin typeface="Microsoft YaHei" charset="0"/>
                <a:ea typeface="Microsoft YaHei" charset="0"/>
              </a:rPr>
              <a:t>Network</a:t>
            </a:r>
          </a:p>
        </p:txBody>
      </p:sp>
      <p:sp>
        <p:nvSpPr>
          <p:cNvPr id="85" name="圆角矩形 84"/>
          <p:cNvSpPr/>
          <p:nvPr/>
        </p:nvSpPr>
        <p:spPr>
          <a:xfrm>
            <a:off x="4067944" y="6456196"/>
            <a:ext cx="1296144" cy="357180"/>
          </a:xfrm>
          <a:prstGeom prst="roundRect">
            <a:avLst/>
          </a:prstGeom>
          <a:solidFill>
            <a:schemeClr val="bg2"/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b="1" dirty="0">
                <a:solidFill>
                  <a:srgbClr val="002060"/>
                </a:solidFill>
                <a:latin typeface="Microsoft YaHei" charset="0"/>
                <a:ea typeface="Microsoft YaHei" charset="0"/>
              </a:rPr>
              <a:t>High-performance computing</a:t>
            </a:r>
          </a:p>
        </p:txBody>
      </p:sp>
      <p:sp>
        <p:nvSpPr>
          <p:cNvPr id="86" name="圆角矩形 85"/>
          <p:cNvSpPr/>
          <p:nvPr/>
        </p:nvSpPr>
        <p:spPr>
          <a:xfrm>
            <a:off x="5580112" y="6456196"/>
            <a:ext cx="1224136" cy="357180"/>
          </a:xfrm>
          <a:prstGeom prst="roundRect">
            <a:avLst/>
          </a:prstGeom>
          <a:solidFill>
            <a:schemeClr val="bg2"/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>
                <a:solidFill>
                  <a:srgbClr val="002060"/>
                </a:solidFill>
                <a:latin typeface="Microsoft YaHei" charset="0"/>
                <a:ea typeface="Microsoft YaHei" charset="0"/>
              </a:rPr>
              <a:t>High-Throughput  computing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020272" y="6456196"/>
            <a:ext cx="1224136" cy="357180"/>
          </a:xfrm>
          <a:prstGeom prst="roundRect">
            <a:avLst/>
          </a:prstGeom>
          <a:solidFill>
            <a:schemeClr val="bg2"/>
          </a:solidFill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b="1" dirty="0">
                <a:solidFill>
                  <a:srgbClr val="002060"/>
                </a:solidFill>
                <a:latin typeface="Microsoft YaHei" charset="0"/>
                <a:ea typeface="Microsoft YaHei" charset="0"/>
              </a:rPr>
              <a:t>Massive storage system</a:t>
            </a:r>
          </a:p>
        </p:txBody>
      </p:sp>
      <p:sp>
        <p:nvSpPr>
          <p:cNvPr id="88" name="AutoShape 3"/>
          <p:cNvSpPr>
            <a:spLocks noChangeArrowheads="1"/>
          </p:cNvSpPr>
          <p:nvPr/>
        </p:nvSpPr>
        <p:spPr bwMode="gray">
          <a:xfrm>
            <a:off x="2165219" y="2155388"/>
            <a:ext cx="6007182" cy="409516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zh-CN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Portal</a:t>
            </a:r>
            <a:endParaRPr lang="zh-CN" altLang="en-US" sz="1200" kern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AutoShape 3"/>
          <p:cNvSpPr>
            <a:spLocks noChangeArrowheads="1"/>
          </p:cNvSpPr>
          <p:nvPr/>
        </p:nvSpPr>
        <p:spPr bwMode="gray">
          <a:xfrm>
            <a:off x="2237227" y="3228616"/>
            <a:ext cx="5904656" cy="432048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zh-CN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Big earth data software stacks</a:t>
            </a:r>
            <a:endParaRPr lang="zh-CN" altLang="en-US" b="1" kern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211" y="1323780"/>
            <a:ext cx="758194" cy="5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116" y="1342860"/>
            <a:ext cx="758195" cy="54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953" y="1342860"/>
            <a:ext cx="802681" cy="54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011" y="1342860"/>
            <a:ext cx="866011" cy="51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199" y="1342859"/>
            <a:ext cx="814147" cy="54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左右箭头 94"/>
          <p:cNvSpPr/>
          <p:nvPr/>
        </p:nvSpPr>
        <p:spPr bwMode="auto">
          <a:xfrm>
            <a:off x="6341992" y="1504207"/>
            <a:ext cx="286942" cy="22975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6" name="Picture 21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316" y="1212392"/>
            <a:ext cx="1126990" cy="8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7" name="直接连接符 9"/>
          <p:cNvCxnSpPr/>
          <p:nvPr/>
        </p:nvCxnSpPr>
        <p:spPr>
          <a:xfrm>
            <a:off x="612776" y="1932472"/>
            <a:ext cx="7559624" cy="7200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6845739" y="1572432"/>
            <a:ext cx="835622" cy="315942"/>
          </a:xfrm>
          <a:prstGeom prst="rect">
            <a:avLst/>
          </a:prstGeom>
          <a:solidFill>
            <a:srgbClr val="8064A2">
              <a:lumMod val="50000"/>
              <a:lumOff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Digital earth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9" name="Up-Down Arrow 70"/>
          <p:cNvSpPr/>
          <p:nvPr/>
        </p:nvSpPr>
        <p:spPr>
          <a:xfrm>
            <a:off x="3923927" y="1810929"/>
            <a:ext cx="257515" cy="337567"/>
          </a:xfrm>
          <a:prstGeom prst="upDownArrow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400" kern="0">
              <a:solidFill>
                <a:srgbClr val="FFFFFF"/>
              </a:solidFill>
              <a:latin typeface="Arial"/>
              <a:ea typeface="宋体"/>
              <a:cs typeface="Arial" panose="020B0604020202020204" pitchFamily="34" charset="0"/>
            </a:endParaRPr>
          </a:p>
        </p:txBody>
      </p:sp>
      <p:sp>
        <p:nvSpPr>
          <p:cNvPr id="100" name="Up-Down Arrow 70"/>
          <p:cNvSpPr/>
          <p:nvPr/>
        </p:nvSpPr>
        <p:spPr>
          <a:xfrm>
            <a:off x="6952350" y="1916832"/>
            <a:ext cx="253429" cy="288032"/>
          </a:xfrm>
          <a:prstGeom prst="upDownArrow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FFFFFF"/>
              </a:solidFill>
              <a:latin typeface="Arial"/>
              <a:ea typeface="宋体"/>
              <a:cs typeface="Arial" panose="020B0604020202020204" pitchFamily="34" charset="0"/>
            </a:endParaRPr>
          </a:p>
        </p:txBody>
      </p:sp>
      <p:sp>
        <p:nvSpPr>
          <p:cNvPr id="101" name="Rectangle 76"/>
          <p:cNvSpPr/>
          <p:nvPr/>
        </p:nvSpPr>
        <p:spPr>
          <a:xfrm>
            <a:off x="5321493" y="2619709"/>
            <a:ext cx="928833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service</a:t>
            </a:r>
            <a:endParaRPr lang="zh-CN" altLang="en-US" sz="11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Rectangle 76"/>
          <p:cNvSpPr/>
          <p:nvPr/>
        </p:nvSpPr>
        <p:spPr>
          <a:xfrm>
            <a:off x="6279241" y="2618433"/>
            <a:ext cx="1255474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Subject-oriented service</a:t>
            </a:r>
            <a:endParaRPr lang="zh-CN" altLang="en-US" sz="105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Rectangle 76"/>
          <p:cNvSpPr/>
          <p:nvPr/>
        </p:nvSpPr>
        <p:spPr>
          <a:xfrm>
            <a:off x="7580446" y="2619174"/>
            <a:ext cx="663962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algn="ctr"/>
            <a:endParaRPr lang="en-US" altLang="zh-CN" sz="11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Rectangle 78"/>
          <p:cNvSpPr/>
          <p:nvPr/>
        </p:nvSpPr>
        <p:spPr>
          <a:xfrm>
            <a:off x="5772596" y="3728065"/>
            <a:ext cx="150960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Engines</a:t>
            </a:r>
            <a:endParaRPr lang="zh-CN" altLang="en-US" sz="1200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5" name="直接连接符 9"/>
          <p:cNvCxnSpPr/>
          <p:nvPr/>
        </p:nvCxnSpPr>
        <p:spPr>
          <a:xfrm>
            <a:off x="648072" y="3156608"/>
            <a:ext cx="759633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78"/>
          <p:cNvSpPr/>
          <p:nvPr/>
        </p:nvSpPr>
        <p:spPr>
          <a:xfrm>
            <a:off x="7339819" y="3709916"/>
            <a:ext cx="1145215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Visualization</a:t>
            </a:r>
            <a:endParaRPr lang="zh-CN" altLang="en-US" sz="1100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" name="Picture 4" descr="https://timgsa.baidu.com/timg?image&amp;quality=80&amp;size=b9999_10000&amp;sec=1553571802971&amp;di=3bbeb0c1d812073d29243bb6c7f52f69&amp;imgtype=0&amp;src=http%3A%2F%2Fimg2.zol.com.cn%2Fproduct%2F25_500x2000%2F581%2Fcee4NkU3RIwiY.jpg">
            <a:extLst>
              <a:ext uri="{FF2B5EF4-FFF2-40B4-BE49-F238E27FC236}">
                <a16:creationId xmlns:a16="http://schemas.microsoft.com/office/drawing/2014/main" id="{953B363B-962B-8845-901C-5345AE7DF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7013" y="5842873"/>
            <a:ext cx="1142953" cy="5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15502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46DEB-B680-A943-82E2-F5E40A6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7E87B8-A9C2-524A-AE91-A9664892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637112"/>
          </a:xfrm>
        </p:spPr>
        <p:txBody>
          <a:bodyPr/>
          <a:lstStyle/>
          <a:p>
            <a:r>
              <a:rPr kumimoji="1" lang="en-US" altLang="zh-CN" sz="2800" dirty="0"/>
              <a:t>Background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Computing Facilities &amp; Storage System</a:t>
            </a:r>
          </a:p>
          <a:p>
            <a:r>
              <a:rPr lang="en-US" altLang="zh-CN" sz="2800" dirty="0"/>
              <a:t>Data Management and Data Infrastructure</a:t>
            </a:r>
          </a:p>
          <a:p>
            <a:r>
              <a:rPr lang="en-US" altLang="zh-CN" sz="2800" dirty="0"/>
              <a:t>Computing Engines &amp; Data Analysis Services</a:t>
            </a:r>
          </a:p>
          <a:p>
            <a:r>
              <a:rPr lang="en-US" altLang="zh-CN" sz="2800" dirty="0"/>
              <a:t>Cloud Service Catalog and Portal</a:t>
            </a:r>
          </a:p>
          <a:p>
            <a:r>
              <a:rPr lang="en-US" altLang="zh-CN" sz="2800" dirty="0"/>
              <a:t>Conclusion</a:t>
            </a:r>
          </a:p>
          <a:p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703292499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858"/>
          </a:xfrm>
        </p:spPr>
        <p:txBody>
          <a:bodyPr/>
          <a:lstStyle/>
          <a:p>
            <a:r>
              <a:rPr lang="en-US" altLang="zh-CN" sz="3200" dirty="0"/>
              <a:t>Hybrid Solution</a:t>
            </a:r>
            <a:endParaRPr lang="zh-CN" altLang="en-US" sz="32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39355"/>
            <a:ext cx="3600400" cy="1001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8400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Cloud service platform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76971"/>
            <a:ext cx="936104" cy="9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1276971"/>
            <a:ext cx="936104" cy="9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3" y="1276971"/>
            <a:ext cx="936104" cy="9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996" y="3491483"/>
            <a:ext cx="1581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Special-purpose computing system for big earth data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616530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China National High Performance Computing Environment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06494"/>
            <a:ext cx="4536504" cy="4114794"/>
          </a:xfrm>
          <a:prstGeom prst="rect">
            <a:avLst/>
          </a:prstGeom>
        </p:spPr>
      </p:pic>
      <p:sp>
        <p:nvSpPr>
          <p:cNvPr id="2" name="右箭头 1"/>
          <p:cNvSpPr/>
          <p:nvPr/>
        </p:nvSpPr>
        <p:spPr bwMode="auto">
          <a:xfrm>
            <a:off x="3995936" y="2799978"/>
            <a:ext cx="792088" cy="4285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028" name="Picture 4" descr="https://timgsa.baidu.com/timg?image&amp;quality=80&amp;size=b9999_10000&amp;sec=1553571802971&amp;di=3bbeb0c1d812073d29243bb6c7f52f69&amp;imgtype=0&amp;src=http%3A%2F%2Fimg2.zol.com.cn%2Fproduct%2F25_500x2000%2F581%2Fcee4NkU3RIwiY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516" y="4306441"/>
            <a:ext cx="3348371" cy="171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2152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1" cy="1143000"/>
          </a:xfrm>
        </p:spPr>
        <p:txBody>
          <a:bodyPr/>
          <a:lstStyle/>
          <a:p>
            <a:r>
              <a:rPr lang="en-US" altLang="zh-CN" sz="3200" dirty="0"/>
              <a:t>A special-purpose computing system for </a:t>
            </a:r>
            <a:br>
              <a:rPr lang="en-US" altLang="zh-CN" sz="3200" dirty="0"/>
            </a:br>
            <a:r>
              <a:rPr lang="en-US" altLang="zh-CN" sz="3200" dirty="0"/>
              <a:t> big Earth data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844824"/>
            <a:ext cx="8551473" cy="4958011"/>
          </a:xfrm>
        </p:spPr>
        <p:txBody>
          <a:bodyPr/>
          <a:lstStyle/>
          <a:p>
            <a:r>
              <a:rPr lang="en-US" altLang="zh-CN" sz="2400" dirty="0"/>
              <a:t>Integrating HPC/Big Data/Cloud Computing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2492896"/>
            <a:ext cx="2555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Hybrid architecture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1Pflops HPC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≥10000 CPU cores support 10000 VMs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≥ 35PB available storage space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High speed  data exchange network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GPU acceleration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Unified authentication, administration, portal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24" y="2492896"/>
            <a:ext cx="63722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5480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CNIC-blank">
  <a:themeElements>
    <a:clrScheme name="CNIC-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NIC-blan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CNIC-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-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-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-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-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NIC-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-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-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-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-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-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NIC-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26886</TotalTime>
  <Words>1640</Words>
  <Application>Microsoft Office PowerPoint</Application>
  <PresentationFormat>全屏显示(4:3)</PresentationFormat>
  <Paragraphs>413</Paragraphs>
  <Slides>37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STSongti-SC-Bold</vt:lpstr>
      <vt:lpstr>STSongti-SC-Regular</vt:lpstr>
      <vt:lpstr>等线</vt:lpstr>
      <vt:lpstr>等线 Light</vt:lpstr>
      <vt:lpstr>黑体</vt:lpstr>
      <vt:lpstr>微软雅黑</vt:lpstr>
      <vt:lpstr>微软雅黑</vt:lpstr>
      <vt:lpstr>Arial</vt:lpstr>
      <vt:lpstr>Calibri</vt:lpstr>
      <vt:lpstr>Georgia</vt:lpstr>
      <vt:lpstr>Times New Roman</vt:lpstr>
      <vt:lpstr>CNIC-blank</vt:lpstr>
      <vt:lpstr>Office 主题</vt:lpstr>
      <vt:lpstr>自定义设计方案</vt:lpstr>
      <vt:lpstr>1_自定义设计方案</vt:lpstr>
      <vt:lpstr>Big Earth Data  Cloud Service Platform：Architecture &amp; Service</vt:lpstr>
      <vt:lpstr>Outline</vt:lpstr>
      <vt:lpstr>CASEarth Program</vt:lpstr>
      <vt:lpstr>PowerPoint 演示文稿</vt:lpstr>
      <vt:lpstr>Big Challenges </vt:lpstr>
      <vt:lpstr>High-level architecture of Cloud Service Platform</vt:lpstr>
      <vt:lpstr>Outline</vt:lpstr>
      <vt:lpstr>Hybrid Solution</vt:lpstr>
      <vt:lpstr>A special-purpose computing system for   big Earth data </vt:lpstr>
      <vt:lpstr>Data Flow Path</vt:lpstr>
      <vt:lpstr>China National High Performance Computing Environment</vt:lpstr>
      <vt:lpstr>Outline</vt:lpstr>
      <vt:lpstr>Key Components of Data Infrastructure</vt:lpstr>
      <vt:lpstr>DataStore</vt:lpstr>
      <vt:lpstr>Data Repository</vt:lpstr>
      <vt:lpstr>Data Management for Research projects</vt:lpstr>
      <vt:lpstr>DataBox &amp; DataBank</vt:lpstr>
      <vt:lpstr>Databox: a spatio-temporal data management engine </vt:lpstr>
      <vt:lpstr>Data Portal</vt:lpstr>
      <vt:lpstr>Fair Data</vt:lpstr>
      <vt:lpstr>Outline</vt:lpstr>
      <vt:lpstr>Multiple Data Process Engines  based on Virtualization and Caching Technology</vt:lpstr>
      <vt:lpstr>MPP DB  with Spatial Computing Extension</vt:lpstr>
      <vt:lpstr>Computing Engine for Time-Series Data</vt:lpstr>
      <vt:lpstr>EarthDataMiner</vt:lpstr>
      <vt:lpstr>Architecture of EarthDataMiner </vt:lpstr>
      <vt:lpstr>Web IDE for EarthDataMiner</vt:lpstr>
      <vt:lpstr>Algorithm &amp; Model Library</vt:lpstr>
      <vt:lpstr>Integrated with DataBank</vt:lpstr>
      <vt:lpstr>Outline</vt:lpstr>
      <vt:lpstr>Cloud Service: Category</vt:lpstr>
      <vt:lpstr>Cloud Service： Infrastructure as a Service</vt:lpstr>
      <vt:lpstr>Cloud Service： Data Management &amp; Sharing</vt:lpstr>
      <vt:lpstr>Cloud Service: Processing &amp; Analysis</vt:lpstr>
      <vt:lpstr>Cloud Service：Applications</vt:lpstr>
      <vt:lpstr>Conclusion</vt:lpstr>
      <vt:lpstr>PowerPoint 演示文稿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刘峰</dc:creator>
  <cp:lastModifiedBy> </cp:lastModifiedBy>
  <cp:revision>1076</cp:revision>
  <dcterms:created xsi:type="dcterms:W3CDTF">2017-01-23T02:01:55Z</dcterms:created>
  <dcterms:modified xsi:type="dcterms:W3CDTF">2019-04-03T13:23:41Z</dcterms:modified>
</cp:coreProperties>
</file>