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467" r:id="rId3"/>
    <p:sldId id="468" r:id="rId4"/>
    <p:sldId id="469" r:id="rId5"/>
    <p:sldId id="490" r:id="rId6"/>
    <p:sldId id="470" r:id="rId7"/>
    <p:sldId id="471" r:id="rId8"/>
    <p:sldId id="473" r:id="rId9"/>
    <p:sldId id="476" r:id="rId10"/>
    <p:sldId id="478" r:id="rId11"/>
    <p:sldId id="479" r:id="rId12"/>
    <p:sldId id="480" r:id="rId13"/>
    <p:sldId id="482" r:id="rId14"/>
    <p:sldId id="485" r:id="rId15"/>
    <p:sldId id="510" r:id="rId16"/>
    <p:sldId id="445" r:id="rId17"/>
    <p:sldId id="511" r:id="rId18"/>
    <p:sldId id="512" r:id="rId19"/>
    <p:sldId id="491" r:id="rId20"/>
    <p:sldId id="493" r:id="rId21"/>
    <p:sldId id="494" r:id="rId22"/>
    <p:sldId id="496" r:id="rId23"/>
    <p:sldId id="498" r:id="rId24"/>
    <p:sldId id="499" r:id="rId25"/>
    <p:sldId id="500" r:id="rId26"/>
    <p:sldId id="501" r:id="rId27"/>
    <p:sldId id="504" r:id="rId28"/>
    <p:sldId id="505" r:id="rId29"/>
    <p:sldId id="508" r:id="rId30"/>
    <p:sldId id="281" r:id="rId31"/>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761C"/>
    <a:srgbClr val="D55C05"/>
    <a:srgbClr val="2194D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3" autoAdjust="0"/>
    <p:restoredTop sz="90967" autoAdjust="0"/>
  </p:normalViewPr>
  <p:slideViewPr>
    <p:cSldViewPr snapToGrid="0" snapToObjects="1">
      <p:cViewPr>
        <p:scale>
          <a:sx n="81" d="100"/>
          <a:sy n="81" d="100"/>
        </p:scale>
        <p:origin x="-200" y="-8"/>
      </p:cViewPr>
      <p:guideLst>
        <p:guide orient="horz" pos="2160"/>
        <p:guide pos="2880"/>
      </p:guideLst>
    </p:cSldViewPr>
  </p:slideViewPr>
  <p:outlineViewPr>
    <p:cViewPr>
      <p:scale>
        <a:sx n="33" d="100"/>
        <a:sy n="33" d="100"/>
      </p:scale>
      <p:origin x="0" y="4176"/>
    </p:cViewPr>
  </p:outlineViewPr>
  <p:notesTextViewPr>
    <p:cViewPr>
      <p:scale>
        <a:sx n="100" d="100"/>
        <a:sy n="100" d="100"/>
      </p:scale>
      <p:origin x="0" y="0"/>
    </p:cViewPr>
  </p:notesTextViewPr>
  <p:sorterViewPr>
    <p:cViewPr>
      <p:scale>
        <a:sx n="141" d="100"/>
        <a:sy n="141" d="100"/>
      </p:scale>
      <p:origin x="0" y="150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sers\rdu\Documents\work2019\&#35745;&#31639;&#24179;&#21488;&#25253;&#21578;\&#20316;&#19994;&#25968;&#373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rdu\Documents\work2019\&#35745;&#31639;&#24179;&#21488;&#25253;&#21578;\cpuhour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Amount</a:t>
            </a:r>
            <a:r>
              <a:rPr lang="zh-CN" b="1" dirty="0">
                <a:solidFill>
                  <a:schemeClr val="tx1"/>
                </a:solidFill>
              </a:rPr>
              <a:t> </a:t>
            </a:r>
            <a:r>
              <a:rPr lang="en-US" b="1" dirty="0">
                <a:solidFill>
                  <a:schemeClr val="tx1"/>
                </a:solidFill>
              </a:rPr>
              <a:t>of</a:t>
            </a:r>
            <a:r>
              <a:rPr lang="zh-CN" b="1" dirty="0">
                <a:solidFill>
                  <a:schemeClr val="tx1"/>
                </a:solidFill>
              </a:rPr>
              <a:t> </a:t>
            </a:r>
            <a:r>
              <a:rPr lang="en-US" b="1" dirty="0">
                <a:solidFill>
                  <a:schemeClr val="tx1"/>
                </a:solidFill>
              </a:rPr>
              <a:t>Jobs</a:t>
            </a:r>
            <a:endParaRPr lang="zh-CN" b="1"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工作表1!$A$1:$N$1</c:f>
              <c:strCache>
                <c:ptCount val="1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strCache>
            </c:strRef>
          </c:cat>
          <c:val>
            <c:numRef>
              <c:f>工作表1!$A$2:$N$2</c:f>
              <c:numCache>
                <c:formatCode>General</c:formatCode>
                <c:ptCount val="14"/>
                <c:pt idx="0">
                  <c:v>1544.0</c:v>
                </c:pt>
                <c:pt idx="1">
                  <c:v>999.0</c:v>
                </c:pt>
                <c:pt idx="2">
                  <c:v>1285.0</c:v>
                </c:pt>
                <c:pt idx="3">
                  <c:v>1547.0</c:v>
                </c:pt>
                <c:pt idx="4">
                  <c:v>2530.0</c:v>
                </c:pt>
                <c:pt idx="5">
                  <c:v>2900.0</c:v>
                </c:pt>
                <c:pt idx="6">
                  <c:v>1686.0</c:v>
                </c:pt>
                <c:pt idx="7">
                  <c:v>3399.0</c:v>
                </c:pt>
                <c:pt idx="8">
                  <c:v>1812.0</c:v>
                </c:pt>
                <c:pt idx="9">
                  <c:v>2324.0</c:v>
                </c:pt>
                <c:pt idx="10">
                  <c:v>1100.0</c:v>
                </c:pt>
                <c:pt idx="11">
                  <c:v>4205.0</c:v>
                </c:pt>
                <c:pt idx="12">
                  <c:v>854.0</c:v>
                </c:pt>
                <c:pt idx="13">
                  <c:v>923.0</c:v>
                </c:pt>
              </c:numCache>
            </c:numRef>
          </c:val>
          <c:extLst xmlns:c16r2="http://schemas.microsoft.com/office/drawing/2015/06/chart">
            <c:ext xmlns:c16="http://schemas.microsoft.com/office/drawing/2014/chart" uri="{C3380CC4-5D6E-409C-BE32-E72D297353CC}">
              <c16:uniqueId val="{00000000-F9E3-F349-BB76-E27B4C639EEE}"/>
            </c:ext>
          </c:extLst>
        </c:ser>
        <c:dLbls>
          <c:showLegendKey val="0"/>
          <c:showVal val="0"/>
          <c:showCatName val="0"/>
          <c:showSerName val="0"/>
          <c:showPercent val="0"/>
          <c:showBubbleSize val="0"/>
        </c:dLbls>
        <c:gapWidth val="219"/>
        <c:overlap val="-27"/>
        <c:axId val="2070654184"/>
        <c:axId val="2070657976"/>
      </c:barChart>
      <c:catAx>
        <c:axId val="207065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0657976"/>
        <c:crosses val="autoZero"/>
        <c:auto val="1"/>
        <c:lblAlgn val="ctr"/>
        <c:lblOffset val="100"/>
        <c:noMultiLvlLbl val="0"/>
      </c:catAx>
      <c:valAx>
        <c:axId val="2070657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0654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b="1" dirty="0">
                <a:solidFill>
                  <a:schemeClr val="tx1"/>
                </a:solidFill>
              </a:rPr>
              <a:t>CPU</a:t>
            </a:r>
            <a:r>
              <a:rPr lang="zh-CN" altLang="en-US" b="1" baseline="0" dirty="0">
                <a:solidFill>
                  <a:schemeClr val="tx1"/>
                </a:solidFill>
              </a:rPr>
              <a:t> * </a:t>
            </a:r>
            <a:r>
              <a:rPr lang="en-US" altLang="zh-CN" b="1" baseline="0" dirty="0">
                <a:solidFill>
                  <a:schemeClr val="tx1"/>
                </a:solidFill>
              </a:rPr>
              <a:t>Hours</a:t>
            </a:r>
            <a:r>
              <a:rPr lang="zh-CN" altLang="en-US" b="1" baseline="0" dirty="0">
                <a:solidFill>
                  <a:schemeClr val="tx1"/>
                </a:solidFill>
              </a:rPr>
              <a:t> </a:t>
            </a:r>
            <a:r>
              <a:rPr lang="en-US" altLang="zh-CN" b="1" baseline="0" dirty="0">
                <a:solidFill>
                  <a:schemeClr val="tx1"/>
                </a:solidFill>
              </a:rPr>
              <a:t>of</a:t>
            </a:r>
            <a:r>
              <a:rPr lang="zh-CN" altLang="en-US" b="1" baseline="0" dirty="0">
                <a:solidFill>
                  <a:schemeClr val="tx1"/>
                </a:solidFill>
              </a:rPr>
              <a:t> </a:t>
            </a:r>
            <a:r>
              <a:rPr lang="en-US" altLang="zh-CN" b="1" baseline="0" dirty="0">
                <a:solidFill>
                  <a:schemeClr val="tx1"/>
                </a:solidFill>
              </a:rPr>
              <a:t>Jobs</a:t>
            </a:r>
          </a:p>
        </c:rich>
      </c:tx>
      <c:layout/>
      <c:overlay val="0"/>
      <c:spPr>
        <a:noFill/>
        <a:ln>
          <a:noFill/>
        </a:ln>
        <a:effectLst/>
      </c:spPr>
    </c:title>
    <c:autoTitleDeleted val="0"/>
    <c:plotArea>
      <c:layout/>
      <c:barChart>
        <c:barDir val="col"/>
        <c:grouping val="clustered"/>
        <c:varyColors val="0"/>
        <c:ser>
          <c:idx val="0"/>
          <c:order val="0"/>
          <c:spPr>
            <a:solidFill>
              <a:schemeClr val="accent2"/>
            </a:solidFill>
            <a:ln>
              <a:noFill/>
            </a:ln>
            <a:effectLst/>
          </c:spPr>
          <c:invertIfNegative val="0"/>
          <c:cat>
            <c:strRef>
              <c:f>工作表1!$A$1:$N$1</c:f>
              <c:strCache>
                <c:ptCount val="1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strCache>
            </c:strRef>
          </c:cat>
          <c:val>
            <c:numRef>
              <c:f>工作表1!$A$2:$N$2</c:f>
              <c:numCache>
                <c:formatCode>General</c:formatCode>
                <c:ptCount val="14"/>
                <c:pt idx="0">
                  <c:v>908529.0</c:v>
                </c:pt>
                <c:pt idx="1">
                  <c:v>731098.0</c:v>
                </c:pt>
                <c:pt idx="2">
                  <c:v>797401.0</c:v>
                </c:pt>
                <c:pt idx="3">
                  <c:v>695181.0</c:v>
                </c:pt>
                <c:pt idx="4">
                  <c:v>723066.0</c:v>
                </c:pt>
                <c:pt idx="5">
                  <c:v>843971.0</c:v>
                </c:pt>
                <c:pt idx="6">
                  <c:v>446312.0</c:v>
                </c:pt>
                <c:pt idx="7">
                  <c:v>796801.0</c:v>
                </c:pt>
                <c:pt idx="8">
                  <c:v>705832.0</c:v>
                </c:pt>
                <c:pt idx="9">
                  <c:v>1.21986E6</c:v>
                </c:pt>
                <c:pt idx="10">
                  <c:v>671862.0</c:v>
                </c:pt>
                <c:pt idx="11">
                  <c:v>1.200602E6</c:v>
                </c:pt>
                <c:pt idx="12">
                  <c:v>1.406082E6</c:v>
                </c:pt>
                <c:pt idx="13">
                  <c:v>1.124489E6</c:v>
                </c:pt>
              </c:numCache>
            </c:numRef>
          </c:val>
          <c:extLst xmlns:c16r2="http://schemas.microsoft.com/office/drawing/2015/06/chart">
            <c:ext xmlns:c16="http://schemas.microsoft.com/office/drawing/2014/chart" uri="{C3380CC4-5D6E-409C-BE32-E72D297353CC}">
              <c16:uniqueId val="{00000000-BDE1-EF4E-81A6-E26AE6305A7E}"/>
            </c:ext>
          </c:extLst>
        </c:ser>
        <c:dLbls>
          <c:showLegendKey val="0"/>
          <c:showVal val="0"/>
          <c:showCatName val="0"/>
          <c:showSerName val="0"/>
          <c:showPercent val="0"/>
          <c:showBubbleSize val="0"/>
        </c:dLbls>
        <c:gapWidth val="219"/>
        <c:overlap val="-27"/>
        <c:axId val="2078895272"/>
        <c:axId val="2078898872"/>
      </c:barChart>
      <c:catAx>
        <c:axId val="207889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8898872"/>
        <c:crosses val="autoZero"/>
        <c:auto val="1"/>
        <c:lblAlgn val="ctr"/>
        <c:lblOffset val="100"/>
        <c:noMultiLvlLbl val="0"/>
      </c:catAx>
      <c:valAx>
        <c:axId val="2078898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8895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altLang="zh-CN" sz="1050" dirty="0" smtClean="0"/>
              <a:t>CPU</a:t>
            </a:r>
            <a:r>
              <a:rPr lang="en-US" altLang="zh-CN" sz="1050" baseline="0" dirty="0" smtClean="0"/>
              <a:t>(HEP-SPEC06X1000)</a:t>
            </a:r>
            <a:endParaRPr lang="zh-CN" altLang="en-US" sz="1050" dirty="0"/>
          </a:p>
        </c:rich>
      </c:tx>
      <c:layout/>
      <c:overlay val="0"/>
      <c:spPr>
        <a:noFill/>
        <a:ln>
          <a:noFill/>
        </a:ln>
        <a:effectLst/>
      </c:spPr>
    </c:title>
    <c:autoTitleDeleted val="0"/>
    <c:plotArea>
      <c:layout>
        <c:manualLayout>
          <c:layoutTarget val="inner"/>
          <c:xMode val="edge"/>
          <c:yMode val="edge"/>
          <c:x val="0.100444859264849"/>
          <c:y val="0.256087036239516"/>
          <c:w val="0.899555140735151"/>
          <c:h val="0.410949032717473"/>
        </c:manualLayout>
      </c:layout>
      <c:barChart>
        <c:barDir val="col"/>
        <c:grouping val="clustered"/>
        <c:varyColors val="0"/>
        <c:ser>
          <c:idx val="0"/>
          <c:order val="0"/>
          <c:tx>
            <c:strRef>
              <c:f>Sheet1!$B$1</c:f>
              <c:strCache>
                <c:ptCount val="1"/>
                <c:pt idx="0">
                  <c:v>Pledged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2015.0</c:v>
                </c:pt>
                <c:pt idx="1">
                  <c:v>2016.0</c:v>
                </c:pt>
                <c:pt idx="2">
                  <c:v>2017.0</c:v>
                </c:pt>
                <c:pt idx="3">
                  <c:v>2018.0</c:v>
                </c:pt>
                <c:pt idx="4">
                  <c:v>2019.0</c:v>
                </c:pt>
              </c:numCache>
            </c:numRef>
          </c:cat>
          <c:val>
            <c:numRef>
              <c:f>Sheet1!$B$2:$B$6</c:f>
              <c:numCache>
                <c:formatCode>General</c:formatCode>
                <c:ptCount val="5"/>
                <c:pt idx="0">
                  <c:v>9.0</c:v>
                </c:pt>
                <c:pt idx="1">
                  <c:v>11.5</c:v>
                </c:pt>
                <c:pt idx="2">
                  <c:v>11.5</c:v>
                </c:pt>
                <c:pt idx="3">
                  <c:v>11.5</c:v>
                </c:pt>
                <c:pt idx="4">
                  <c:v>22.7</c:v>
                </c:pt>
              </c:numCache>
            </c:numRef>
          </c:val>
        </c:ser>
        <c:ser>
          <c:idx val="1"/>
          <c:order val="1"/>
          <c:tx>
            <c:strRef>
              <c:f>Sheet1!$C$1</c:f>
              <c:strCache>
                <c:ptCount val="1"/>
                <c:pt idx="0">
                  <c:v>Offered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2015.0</c:v>
                </c:pt>
                <c:pt idx="1">
                  <c:v>2016.0</c:v>
                </c:pt>
                <c:pt idx="2">
                  <c:v>2017.0</c:v>
                </c:pt>
                <c:pt idx="3">
                  <c:v>2018.0</c:v>
                </c:pt>
                <c:pt idx="4">
                  <c:v>2019.0</c:v>
                </c:pt>
              </c:numCache>
            </c:numRef>
          </c:cat>
          <c:val>
            <c:numRef>
              <c:f>Sheet1!$C$2:$C$6</c:f>
              <c:numCache>
                <c:formatCode>General</c:formatCode>
                <c:ptCount val="5"/>
                <c:pt idx="0">
                  <c:v>10.6</c:v>
                </c:pt>
                <c:pt idx="1">
                  <c:v>16.0</c:v>
                </c:pt>
                <c:pt idx="2">
                  <c:v>16.0</c:v>
                </c:pt>
                <c:pt idx="3">
                  <c:v>27.2</c:v>
                </c:pt>
                <c:pt idx="4">
                  <c:v>27.2</c:v>
                </c:pt>
              </c:numCache>
            </c:numRef>
          </c:val>
        </c:ser>
        <c:dLbls>
          <c:showLegendKey val="0"/>
          <c:showVal val="0"/>
          <c:showCatName val="0"/>
          <c:showSerName val="0"/>
          <c:showPercent val="0"/>
          <c:showBubbleSize val="0"/>
        </c:dLbls>
        <c:gapWidth val="219"/>
        <c:overlap val="-27"/>
        <c:axId val="2080724520"/>
        <c:axId val="2080804872"/>
      </c:barChart>
      <c:catAx>
        <c:axId val="208072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2080804872"/>
        <c:crosses val="autoZero"/>
        <c:auto val="1"/>
        <c:lblAlgn val="ctr"/>
        <c:lblOffset val="100"/>
        <c:noMultiLvlLbl val="0"/>
      </c:catAx>
      <c:valAx>
        <c:axId val="2080804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crossAx val="2080724520"/>
        <c:crosses val="autoZero"/>
        <c:crossBetween val="between"/>
      </c:valAx>
      <c:spPr>
        <a:noFill/>
        <a:ln>
          <a:noFill/>
        </a:ln>
        <a:effectLst/>
      </c:spPr>
    </c:plotArea>
    <c:legend>
      <c:legendPos val="b"/>
      <c:layout>
        <c:manualLayout>
          <c:xMode val="edge"/>
          <c:yMode val="edge"/>
          <c:x val="0.27909053913356"/>
          <c:y val="0.780381880132736"/>
          <c:w val="0.44181892173288"/>
          <c:h val="0.21961811986726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accent1"/>
      </a:solid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DISK(Tbytes)</a:t>
            </a:r>
            <a:endParaRPr lang="zh-CN"/>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Pledged</c:v>
                </c:pt>
              </c:strCache>
            </c:strRef>
          </c:tx>
          <c:spPr>
            <a:solidFill>
              <a:schemeClr val="accent1"/>
            </a:solidFill>
            <a:ln>
              <a:noFill/>
            </a:ln>
            <a:effectLst/>
          </c:spPr>
          <c:invertIfNegative val="0"/>
          <c:dLbls>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2015.0</c:v>
                </c:pt>
                <c:pt idx="1">
                  <c:v>2016.0</c:v>
                </c:pt>
                <c:pt idx="2">
                  <c:v>2017.0</c:v>
                </c:pt>
                <c:pt idx="3">
                  <c:v>2018.0</c:v>
                </c:pt>
                <c:pt idx="4">
                  <c:v>2019.0</c:v>
                </c:pt>
              </c:numCache>
            </c:numRef>
          </c:cat>
          <c:val>
            <c:numRef>
              <c:f>Sheet1!$B$2:$B$6</c:f>
              <c:numCache>
                <c:formatCode>General</c:formatCode>
                <c:ptCount val="5"/>
                <c:pt idx="0">
                  <c:v>640.0</c:v>
                </c:pt>
                <c:pt idx="1">
                  <c:v>640.0</c:v>
                </c:pt>
                <c:pt idx="2">
                  <c:v>640.0</c:v>
                </c:pt>
                <c:pt idx="3">
                  <c:v>940.0</c:v>
                </c:pt>
                <c:pt idx="4">
                  <c:v>940.0</c:v>
                </c:pt>
              </c:numCache>
            </c:numRef>
          </c:val>
        </c:ser>
        <c:ser>
          <c:idx val="1"/>
          <c:order val="1"/>
          <c:tx>
            <c:strRef>
              <c:f>Sheet1!$C$1</c:f>
              <c:strCache>
                <c:ptCount val="1"/>
                <c:pt idx="0">
                  <c:v>Offered</c:v>
                </c:pt>
              </c:strCache>
            </c:strRef>
          </c:tx>
          <c:spPr>
            <a:solidFill>
              <a:schemeClr val="accent2"/>
            </a:solidFill>
            <a:ln>
              <a:noFill/>
            </a:ln>
            <a:effectLst/>
          </c:spPr>
          <c:invertIfNegative val="0"/>
          <c:dLbls>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2015.0</c:v>
                </c:pt>
                <c:pt idx="1">
                  <c:v>2016.0</c:v>
                </c:pt>
                <c:pt idx="2">
                  <c:v>2017.0</c:v>
                </c:pt>
                <c:pt idx="3">
                  <c:v>2018.0</c:v>
                </c:pt>
                <c:pt idx="4">
                  <c:v>2019.0</c:v>
                </c:pt>
              </c:numCache>
            </c:numRef>
          </c:cat>
          <c:val>
            <c:numRef>
              <c:f>Sheet1!$C$2:$C$6</c:f>
              <c:numCache>
                <c:formatCode>General</c:formatCode>
                <c:ptCount val="5"/>
                <c:pt idx="0">
                  <c:v>940.0</c:v>
                </c:pt>
                <c:pt idx="1">
                  <c:v>940.0</c:v>
                </c:pt>
                <c:pt idx="2">
                  <c:v>940.0</c:v>
                </c:pt>
                <c:pt idx="3">
                  <c:v>940.0</c:v>
                </c:pt>
                <c:pt idx="4">
                  <c:v>1315.0</c:v>
                </c:pt>
              </c:numCache>
            </c:numRef>
          </c:val>
        </c:ser>
        <c:dLbls>
          <c:showLegendKey val="0"/>
          <c:showVal val="0"/>
          <c:showCatName val="0"/>
          <c:showSerName val="0"/>
          <c:showPercent val="0"/>
          <c:showBubbleSize val="0"/>
        </c:dLbls>
        <c:gapWidth val="219"/>
        <c:overlap val="-27"/>
        <c:axId val="2076389752"/>
        <c:axId val="2076914440"/>
      </c:barChart>
      <c:catAx>
        <c:axId val="207638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2076914440"/>
        <c:crosses val="autoZero"/>
        <c:auto val="1"/>
        <c:lblAlgn val="ctr"/>
        <c:lblOffset val="100"/>
        <c:noMultiLvlLbl val="0"/>
      </c:catAx>
      <c:valAx>
        <c:axId val="2076914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2076389752"/>
        <c:crosses val="autoZero"/>
        <c:crossBetween val="between"/>
      </c:valAx>
      <c:spPr>
        <a:noFill/>
        <a:ln>
          <a:noFill/>
        </a:ln>
        <a:effectLst/>
      </c:spPr>
    </c:plotArea>
    <c:legend>
      <c:legendPos val="b"/>
      <c:layout/>
      <c:overlay val="0"/>
      <c:spPr>
        <a:noFill/>
        <a:ln>
          <a:noFill/>
        </a:ln>
        <a:effectLst/>
      </c:spPr>
      <c:txPr>
        <a:bodyPr rot="0" vert="horz"/>
        <a:lstStyle/>
        <a:p>
          <a:pPr>
            <a:defRPr/>
          </a:pPr>
          <a:endParaRPr lang="zh-CN"/>
        </a:p>
      </c:txPr>
    </c:legend>
    <c:plotVisOnly val="1"/>
    <c:dispBlanksAs val="gap"/>
    <c:showDLblsOverMax val="0"/>
  </c:chart>
  <c:spPr>
    <a:noFill/>
    <a:ln>
      <a:solidFill>
        <a:schemeClr val="accent1"/>
      </a:solidFill>
    </a:ln>
    <a:effectLst/>
  </c:spPr>
  <c:txPr>
    <a:bodyPr/>
    <a:lstStyle/>
    <a:p>
      <a:pPr>
        <a:defRPr sz="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US"/>
              <a:t>Reliability of BEIJING-LCG2</a:t>
            </a:r>
            <a:endParaRPr lang="zh-CN"/>
          </a:p>
        </c:rich>
      </c:tx>
      <c:layout/>
      <c:overlay val="0"/>
      <c:spPr>
        <a:noFill/>
        <a:ln>
          <a:noFill/>
        </a:ln>
        <a:effectLst/>
      </c:spPr>
    </c:title>
    <c:autoTitleDeleted val="0"/>
    <c:plotArea>
      <c:layout/>
      <c:lineChart>
        <c:grouping val="standard"/>
        <c:varyColors val="0"/>
        <c:ser>
          <c:idx val="0"/>
          <c:order val="0"/>
          <c:tx>
            <c:strRef>
              <c:f>Sheet1!$B$1</c:f>
              <c:strCache>
                <c:ptCount val="1"/>
                <c:pt idx="0">
                  <c:v>ATLAS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09/18</c:v>
                </c:pt>
                <c:pt idx="1">
                  <c:v>10/18</c:v>
                </c:pt>
                <c:pt idx="2">
                  <c:v>11/18</c:v>
                </c:pt>
                <c:pt idx="3">
                  <c:v>12/18</c:v>
                </c:pt>
                <c:pt idx="4">
                  <c:v>01/19</c:v>
                </c:pt>
                <c:pt idx="5">
                  <c:v>02/19</c:v>
                </c:pt>
              </c:strCache>
            </c:strRef>
          </c:cat>
          <c:val>
            <c:numRef>
              <c:f>Sheet1!$B$2:$B$7</c:f>
              <c:numCache>
                <c:formatCode>0.00%</c:formatCode>
                <c:ptCount val="6"/>
                <c:pt idx="0">
                  <c:v>0.97</c:v>
                </c:pt>
                <c:pt idx="1">
                  <c:v>1.0</c:v>
                </c:pt>
                <c:pt idx="2">
                  <c:v>1.0</c:v>
                </c:pt>
                <c:pt idx="3">
                  <c:v>1.0</c:v>
                </c:pt>
                <c:pt idx="4">
                  <c:v>0.99</c:v>
                </c:pt>
                <c:pt idx="5">
                  <c:v>1.0</c:v>
                </c:pt>
              </c:numCache>
            </c:numRef>
          </c:val>
          <c:smooth val="0"/>
        </c:ser>
        <c:ser>
          <c:idx val="1"/>
          <c:order val="1"/>
          <c:tx>
            <c:strRef>
              <c:f>Sheet1!$C$1</c:f>
              <c:strCache>
                <c:ptCount val="1"/>
                <c:pt idx="0">
                  <c:v>CMS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09/18</c:v>
                </c:pt>
                <c:pt idx="1">
                  <c:v>10/18</c:v>
                </c:pt>
                <c:pt idx="2">
                  <c:v>11/18</c:v>
                </c:pt>
                <c:pt idx="3">
                  <c:v>12/18</c:v>
                </c:pt>
                <c:pt idx="4">
                  <c:v>01/19</c:v>
                </c:pt>
                <c:pt idx="5">
                  <c:v>02/19</c:v>
                </c:pt>
              </c:strCache>
            </c:strRef>
          </c:cat>
          <c:val>
            <c:numRef>
              <c:f>Sheet1!$C$2:$C$7</c:f>
              <c:numCache>
                <c:formatCode>0.00%</c:formatCode>
                <c:ptCount val="6"/>
                <c:pt idx="0">
                  <c:v>1.0</c:v>
                </c:pt>
                <c:pt idx="1">
                  <c:v>0.99</c:v>
                </c:pt>
                <c:pt idx="2">
                  <c:v>1.0</c:v>
                </c:pt>
                <c:pt idx="3">
                  <c:v>1.0</c:v>
                </c:pt>
                <c:pt idx="4">
                  <c:v>1.0</c:v>
                </c:pt>
                <c:pt idx="5">
                  <c:v>1.0</c:v>
                </c:pt>
              </c:numCache>
            </c:numRef>
          </c:val>
          <c:smooth val="0"/>
        </c:ser>
        <c:dLbls>
          <c:showLegendKey val="0"/>
          <c:showVal val="0"/>
          <c:showCatName val="0"/>
          <c:showSerName val="0"/>
          <c:showPercent val="0"/>
          <c:showBubbleSize val="0"/>
        </c:dLbls>
        <c:marker val="1"/>
        <c:smooth val="0"/>
        <c:axId val="2081213560"/>
        <c:axId val="2081218696"/>
      </c:lineChart>
      <c:catAx>
        <c:axId val="208121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2081218696"/>
        <c:crosses val="autoZero"/>
        <c:auto val="1"/>
        <c:lblAlgn val="ctr"/>
        <c:lblOffset val="100"/>
        <c:noMultiLvlLbl val="0"/>
      </c:catAx>
      <c:valAx>
        <c:axId val="2081218696"/>
        <c:scaling>
          <c:orientation val="minMax"/>
          <c:max val="1.0"/>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zh-CN"/>
          </a:p>
        </c:txPr>
        <c:crossAx val="208121356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zh-CN"/>
        </a:p>
      </c:txPr>
    </c:legend>
    <c:plotVisOnly val="1"/>
    <c:dispBlanksAs val="gap"/>
    <c:showDLblsOverMax val="0"/>
  </c:chart>
  <c:spPr>
    <a:noFill/>
    <a:ln>
      <a:solidFill>
        <a:schemeClr val="accent5"/>
      </a:solidFill>
    </a:ln>
    <a:effectLst/>
  </c:spPr>
  <c:txPr>
    <a:bodyPr/>
    <a:lstStyle/>
    <a:p>
      <a:pPr>
        <a:defRPr sz="9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9C7F4-CE8A-324E-A619-F6A7CACBD3E6}" type="datetimeFigureOut">
              <a:rPr kumimoji="1" lang="zh-CN" altLang="en-US" smtClean="0"/>
              <a:t>19/4/3</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2DA6B-2E59-4744-9219-3B1807F47B2A}" type="slidenum">
              <a:rPr kumimoji="1" lang="zh-CN" altLang="en-US" smtClean="0"/>
              <a:t>‹#›</a:t>
            </a:fld>
            <a:endParaRPr kumimoji="1" lang="zh-CN" altLang="en-US"/>
          </a:p>
        </p:txBody>
      </p:sp>
    </p:spTree>
    <p:extLst>
      <p:ext uri="{BB962C8B-B14F-4D97-AF65-F5344CB8AC3E}">
        <p14:creationId xmlns:p14="http://schemas.microsoft.com/office/powerpoint/2010/main" val="1985704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微软雅黑" charset="0"/>
                <a:cs typeface="微软雅黑" charset="0"/>
              </a:defRPr>
            </a:lvl1pPr>
            <a:lvl2pPr marL="742950" indent="-285750">
              <a:defRPr>
                <a:solidFill>
                  <a:schemeClr val="tx1"/>
                </a:solidFill>
                <a:latin typeface="Arial" charset="0"/>
                <a:ea typeface="微软雅黑" charset="0"/>
                <a:cs typeface="微软雅黑" charset="0"/>
              </a:defRPr>
            </a:lvl2pPr>
            <a:lvl3pPr marL="1143000" indent="-228600">
              <a:defRPr>
                <a:solidFill>
                  <a:schemeClr val="tx1"/>
                </a:solidFill>
                <a:latin typeface="Arial" charset="0"/>
                <a:ea typeface="微软雅黑" charset="0"/>
                <a:cs typeface="微软雅黑" charset="0"/>
              </a:defRPr>
            </a:lvl3pPr>
            <a:lvl4pPr marL="1600200" indent="-228600">
              <a:defRPr>
                <a:solidFill>
                  <a:schemeClr val="tx1"/>
                </a:solidFill>
                <a:latin typeface="Arial" charset="0"/>
                <a:ea typeface="微软雅黑" charset="0"/>
                <a:cs typeface="微软雅黑" charset="0"/>
              </a:defRPr>
            </a:lvl4pPr>
            <a:lvl5pPr marL="2057400" indent="-228600">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defRPr>
                <a:solidFill>
                  <a:schemeClr val="tx1"/>
                </a:solidFill>
                <a:latin typeface="Arial" charset="0"/>
                <a:ea typeface="微软雅黑" charset="0"/>
                <a:cs typeface="微软雅黑" charset="0"/>
              </a:defRPr>
            </a:lvl9pPr>
          </a:lstStyle>
          <a:p>
            <a:fld id="{4E2303E5-C07F-ED40-A54A-341584C7EA5A}" type="slidenum">
              <a:rPr lang="en-US" altLang="zh-CN">
                <a:ea typeface="宋体" charset="0"/>
                <a:cs typeface="宋体" charset="0"/>
              </a:rPr>
              <a:pPr/>
              <a:t>9</a:t>
            </a:fld>
            <a:endParaRPr lang="en-US" altLang="zh-CN">
              <a:ea typeface="宋体" charset="0"/>
              <a:cs typeface="宋体" charset="0"/>
            </a:endParaRPr>
          </a:p>
        </p:txBody>
      </p:sp>
      <p:sp>
        <p:nvSpPr>
          <p:cNvPr id="1945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9pPr>
          </a:lstStyle>
          <a:p>
            <a:pPr algn="r"/>
            <a:fld id="{EB51510E-7D9D-4346-84A1-52AFE66817C9}" type="slidenum">
              <a:rPr lang="en-US" altLang="zh-CN" sz="1200">
                <a:solidFill>
                  <a:srgbClr val="000000"/>
                </a:solidFill>
                <a:ea typeface="宋体" charset="0"/>
                <a:cs typeface="宋体" charset="0"/>
              </a:rPr>
              <a:pPr algn="r"/>
              <a:t>9</a:t>
            </a:fld>
            <a:endParaRPr lang="en-US" altLang="zh-CN" sz="1200">
              <a:solidFill>
                <a:srgbClr val="000000"/>
              </a:solidFill>
              <a:ea typeface="宋体" charset="0"/>
              <a:cs typeface="宋体" charset="0"/>
            </a:endParaRPr>
          </a:p>
        </p:txBody>
      </p:sp>
      <p:sp>
        <p:nvSpPr>
          <p:cNvPr id="19460" name="Rectangle 2"/>
          <p:cNvSpPr>
            <a:spLocks noGrp="1" noRot="1" noChangeAspect="1" noChangeArrowheads="1" noTextEdit="1"/>
          </p:cNvSpPr>
          <p:nvPr>
            <p:ph type="sldImg"/>
          </p:nvPr>
        </p:nvSpPr>
        <p:spPr>
          <a:solidFill>
            <a:srgbClr val="FFFFFF"/>
          </a:solidFill>
          <a:ln/>
        </p:spPr>
      </p:sp>
      <p:sp>
        <p:nvSpPr>
          <p:cNvPr id="19461" name="Text Box 3"/>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微软雅黑" charset="0"/>
                <a:cs typeface="微软雅黑" charset="0"/>
              </a:defRPr>
            </a:lvl9pPr>
          </a:lstStyle>
          <a:p>
            <a:pPr>
              <a:spcBef>
                <a:spcPts val="450"/>
              </a:spcBef>
            </a:pPr>
            <a:r>
              <a:rPr lang="zh-CN" sz="1200">
                <a:solidFill>
                  <a:srgbClr val="000000"/>
                </a:solidFill>
                <a:latin typeface="黑体" charset="0"/>
                <a:ea typeface="宋体" charset="0"/>
                <a:cs typeface="宋体" charset="0"/>
              </a:rPr>
              <a:t>为了应对两个挑战，我们确定四项研究内容</a:t>
            </a:r>
          </a:p>
          <a:p>
            <a:pPr>
              <a:spcBef>
                <a:spcPts val="450"/>
              </a:spcBef>
            </a:pPr>
            <a:r>
              <a:rPr lang="zh-CN" sz="1200">
                <a:solidFill>
                  <a:srgbClr val="000000"/>
                </a:solidFill>
                <a:latin typeface="黑体" charset="0"/>
                <a:ea typeface="宋体" charset="0"/>
                <a:cs typeface="宋体" charset="0"/>
              </a:rPr>
              <a:t>从这些研究内容提出三个核心的科学问题</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a:solidFill>
                  <a:schemeClr val="tx1"/>
                </a:solidFill>
                <a:latin typeface="Arial" charset="0"/>
                <a:ea typeface="微软雅黑" charset="0"/>
                <a:cs typeface="微软雅黑" charset="0"/>
              </a:defRPr>
            </a:lvl1pPr>
            <a:lvl2pPr marL="742950" indent="-285750" defTabSz="930275">
              <a:defRPr>
                <a:solidFill>
                  <a:schemeClr val="tx1"/>
                </a:solidFill>
                <a:latin typeface="Arial" charset="0"/>
                <a:ea typeface="微软雅黑" charset="0"/>
                <a:cs typeface="微软雅黑" charset="0"/>
              </a:defRPr>
            </a:lvl2pPr>
            <a:lvl3pPr marL="1143000" indent="-228600" defTabSz="930275">
              <a:defRPr>
                <a:solidFill>
                  <a:schemeClr val="tx1"/>
                </a:solidFill>
                <a:latin typeface="Arial" charset="0"/>
                <a:ea typeface="微软雅黑" charset="0"/>
                <a:cs typeface="微软雅黑" charset="0"/>
              </a:defRPr>
            </a:lvl3pPr>
            <a:lvl4pPr marL="1600200" indent="-228600" defTabSz="930275">
              <a:defRPr>
                <a:solidFill>
                  <a:schemeClr val="tx1"/>
                </a:solidFill>
                <a:latin typeface="Arial" charset="0"/>
                <a:ea typeface="微软雅黑" charset="0"/>
                <a:cs typeface="微软雅黑" charset="0"/>
              </a:defRPr>
            </a:lvl4pPr>
            <a:lvl5pPr marL="2057400" indent="-228600" defTabSz="930275">
              <a:defRPr>
                <a:solidFill>
                  <a:schemeClr val="tx1"/>
                </a:solidFill>
                <a:latin typeface="Arial" charset="0"/>
                <a:ea typeface="微软雅黑" charset="0"/>
                <a:cs typeface="微软雅黑" charset="0"/>
              </a:defRPr>
            </a:lvl5pPr>
            <a:lvl6pPr marL="2514600" indent="-228600" defTabSz="930275"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defTabSz="930275"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defTabSz="930275"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defTabSz="930275" eaLnBrk="0" fontAlgn="base" hangingPunct="0">
              <a:spcBef>
                <a:spcPct val="0"/>
              </a:spcBef>
              <a:spcAft>
                <a:spcPct val="0"/>
              </a:spcAft>
              <a:defRPr>
                <a:solidFill>
                  <a:schemeClr val="tx1"/>
                </a:solidFill>
                <a:latin typeface="Arial" charset="0"/>
                <a:ea typeface="微软雅黑" charset="0"/>
                <a:cs typeface="微软雅黑" charset="0"/>
              </a:defRPr>
            </a:lvl9pPr>
          </a:lstStyle>
          <a:p>
            <a:fld id="{22BF80EA-F85A-7245-8909-857E20EBA2B4}" type="slidenum">
              <a:rPr lang="en-US">
                <a:latin typeface="Times New Roman" charset="0"/>
                <a:ea typeface="宋体" charset="0"/>
                <a:cs typeface="宋体" charset="0"/>
              </a:rPr>
              <a:pPr/>
              <a:t>11</a:t>
            </a:fld>
            <a:endParaRPr lang="en-US">
              <a:latin typeface="Times New Roman" charset="0"/>
              <a:ea typeface="宋体" charset="0"/>
              <a:cs typeface="宋体"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Arial" charset="0"/>
                <a:ea typeface="宋体" charset="0"/>
              </a:rPr>
              <a:t>This slide uses the atmospheric general circulation model (AGCM) in the Chinese Academy of Sciences (CAS) Earth System Model (ESM) as an example to describe the computations. The computations in the atmospheric model include solving the geophysical dynamical equations of the rotating atmosphere (as described by the subset of equations in the figure), and physical parameterizations of atmospheric radiative transfer, turbulence, convection, cloud microphysics etc (as described by the schematic figure). The left bottom panel shows the various component models of the CAS-ESM. These component models are coupled together to simulate climate and earth environmental changes. </a:t>
            </a:r>
          </a:p>
          <a:p>
            <a:pPr eaLnBrk="1" hangingPunct="1"/>
            <a:r>
              <a:rPr lang="zh-CN" altLang="en-US">
                <a:latin typeface="Arial" charset="0"/>
                <a:ea typeface="宋体" charset="0"/>
              </a:rPr>
              <a:t>这张图用大气环流模式为例，介绍模式的计算内容，包括求解旋转地球流体动力学方程和物理过程参数化（辐射传输、湍流、对流、云维物理等）的计算。右下图描述中科院地球系统模式（</a:t>
            </a:r>
            <a:r>
              <a:rPr lang="en-US" altLang="zh-CN">
                <a:latin typeface="Arial" charset="0"/>
                <a:ea typeface="宋体" charset="0"/>
              </a:rPr>
              <a:t>CAS-ESM</a:t>
            </a:r>
            <a:r>
              <a:rPr lang="zh-CN" altLang="en-US">
                <a:latin typeface="Arial" charset="0"/>
                <a:ea typeface="宋体" charset="0"/>
              </a:rPr>
              <a:t>）包含的分系统模式，大气环流模式是其中的一个分量模式。</a:t>
            </a:r>
            <a:endParaRPr lang="en-US" altLang="zh-CN">
              <a:latin typeface="Arial" charset="0"/>
              <a:ea typeface="宋体" charset="0"/>
            </a:endParaRPr>
          </a:p>
          <a:p>
            <a:pPr eaLnBrk="1" hangingPunct="1"/>
            <a:endParaRPr lang="en-US">
              <a:latin typeface="Arial" charset="0"/>
              <a:ea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lstStyle/>
          <a:p>
            <a:pPr eaLnBrk="1" hangingPunct="1">
              <a:spcBef>
                <a:spcPct val="0"/>
              </a:spcBef>
            </a:pPr>
            <a:r>
              <a:rPr lang="en-US" altLang="zh-CN">
                <a:latin typeface="Calibri" charset="0"/>
                <a:ea typeface="宋体" charset="0"/>
              </a:rPr>
              <a:t>Several medical applications, such as Artificial Intelligence Doctors, have been well used in Tianhe Supercomputers.</a:t>
            </a:r>
            <a:r>
              <a:rPr lang="zh-CN">
                <a:latin typeface="Calibri" charset="0"/>
                <a:ea typeface="宋体" charset="0"/>
              </a:rPr>
              <a:t> Recently we have also made good progress in artificial intelligence, a paper on the joint application of artificial intelligence and precision medicine has been published in Science.</a:t>
            </a:r>
          </a:p>
          <a:p>
            <a:endParaRPr lang="en-US" altLang="zh-CN">
              <a:latin typeface="Arial" charset="0"/>
              <a:ea typeface="宋体" charset="0"/>
            </a:endParaRPr>
          </a:p>
          <a:p>
            <a:r>
              <a:rPr lang="zh-CN" altLang="en-US">
                <a:latin typeface="Arial" charset="0"/>
                <a:ea typeface="宋体" charset="0"/>
              </a:rPr>
              <a:t>一些医学上的应用已在天河超级计算机上取得很好应用， 比如人工智能医生。近期我们在人工智能方面也获得不错的进展，一篇关于人工智能和精准医学联合应用的论文已发表在</a:t>
            </a:r>
            <a:r>
              <a:rPr lang="en-US" altLang="zh-CN">
                <a:latin typeface="Arial" charset="0"/>
                <a:ea typeface="宋体" charset="0"/>
              </a:rPr>
              <a:t>Science</a:t>
            </a:r>
            <a:r>
              <a:rPr lang="zh-CN" altLang="en-US">
                <a:latin typeface="Arial" charset="0"/>
                <a:ea typeface="宋体" charset="0"/>
              </a:rPr>
              <a:t>上。</a:t>
            </a:r>
          </a:p>
        </p:txBody>
      </p:sp>
      <p:sp>
        <p:nvSpPr>
          <p:cNvPr id="25604" name="灯片编号占位符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微软雅黑" charset="0"/>
                <a:cs typeface="微软雅黑" charset="0"/>
              </a:defRPr>
            </a:lvl1pPr>
            <a:lvl2pPr marL="742950" indent="-285750">
              <a:defRPr>
                <a:solidFill>
                  <a:schemeClr val="tx1"/>
                </a:solidFill>
                <a:latin typeface="Arial" charset="0"/>
                <a:ea typeface="微软雅黑" charset="0"/>
                <a:cs typeface="微软雅黑" charset="0"/>
              </a:defRPr>
            </a:lvl2pPr>
            <a:lvl3pPr marL="1143000" indent="-228600">
              <a:defRPr>
                <a:solidFill>
                  <a:schemeClr val="tx1"/>
                </a:solidFill>
                <a:latin typeface="Arial" charset="0"/>
                <a:ea typeface="微软雅黑" charset="0"/>
                <a:cs typeface="微软雅黑" charset="0"/>
              </a:defRPr>
            </a:lvl3pPr>
            <a:lvl4pPr marL="1600200" indent="-228600">
              <a:defRPr>
                <a:solidFill>
                  <a:schemeClr val="tx1"/>
                </a:solidFill>
                <a:latin typeface="Arial" charset="0"/>
                <a:ea typeface="微软雅黑" charset="0"/>
                <a:cs typeface="微软雅黑" charset="0"/>
              </a:defRPr>
            </a:lvl4pPr>
            <a:lvl5pPr marL="2057400" indent="-228600">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defRPr>
                <a:solidFill>
                  <a:schemeClr val="tx1"/>
                </a:solidFill>
                <a:latin typeface="Arial" charset="0"/>
                <a:ea typeface="微软雅黑" charset="0"/>
                <a:cs typeface="微软雅黑" charset="0"/>
              </a:defRPr>
            </a:lvl9pPr>
          </a:lstStyle>
          <a:p>
            <a:pPr eaLnBrk="0" hangingPunct="0"/>
            <a:fld id="{58982B56-D0B7-6D49-96AD-F2DE496DD362}" type="slidenum">
              <a:rPr lang="zh-CN" altLang="en-US">
                <a:solidFill>
                  <a:srgbClr val="000000"/>
                </a:solidFill>
                <a:latin typeface="Calibri" charset="0"/>
              </a:rPr>
              <a:pPr eaLnBrk="0" hangingPunct="0"/>
              <a:t>12</a:t>
            </a:fld>
            <a:endParaRPr lang="zh-CN" altLang="en-US">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zh-CN" altLang="en-US">
                <a:latin typeface="Arial" charset="0"/>
                <a:ea typeface="宋体" charset="0"/>
              </a:rPr>
              <a:t>这张图需要重新画</a:t>
            </a:r>
          </a:p>
        </p:txBody>
      </p:sp>
      <p:sp>
        <p:nvSpPr>
          <p:cNvPr id="29700" name="日期占位符 3"/>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微软雅黑" charset="0"/>
                <a:cs typeface="微软雅黑" charset="0"/>
              </a:defRPr>
            </a:lvl1pPr>
            <a:lvl2pPr marL="742950" indent="-285750">
              <a:defRPr>
                <a:solidFill>
                  <a:schemeClr val="tx1"/>
                </a:solidFill>
                <a:latin typeface="Arial" charset="0"/>
                <a:ea typeface="微软雅黑" charset="0"/>
                <a:cs typeface="微软雅黑" charset="0"/>
              </a:defRPr>
            </a:lvl2pPr>
            <a:lvl3pPr marL="1143000" indent="-228600">
              <a:defRPr>
                <a:solidFill>
                  <a:schemeClr val="tx1"/>
                </a:solidFill>
                <a:latin typeface="Arial" charset="0"/>
                <a:ea typeface="微软雅黑" charset="0"/>
                <a:cs typeface="微软雅黑" charset="0"/>
              </a:defRPr>
            </a:lvl3pPr>
            <a:lvl4pPr marL="1600200" indent="-228600">
              <a:defRPr>
                <a:solidFill>
                  <a:schemeClr val="tx1"/>
                </a:solidFill>
                <a:latin typeface="Arial" charset="0"/>
                <a:ea typeface="微软雅黑" charset="0"/>
                <a:cs typeface="微软雅黑" charset="0"/>
              </a:defRPr>
            </a:lvl4pPr>
            <a:lvl5pPr marL="2057400" indent="-228600">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defRPr>
                <a:solidFill>
                  <a:schemeClr val="tx1"/>
                </a:solidFill>
                <a:latin typeface="Arial" charset="0"/>
                <a:ea typeface="微软雅黑" charset="0"/>
                <a:cs typeface="微软雅黑" charset="0"/>
              </a:defRPr>
            </a:lvl9pPr>
          </a:lstStyle>
          <a:p>
            <a:fld id="{9A7A412C-F26D-7746-A2BF-7A038A72625A}" type="datetime1">
              <a:rPr lang="zh-CN" altLang="en-US">
                <a:ea typeface="宋体" charset="0"/>
                <a:cs typeface="宋体" charset="0"/>
              </a:rPr>
              <a:pPr/>
              <a:t>19/4/3</a:t>
            </a:fld>
            <a:endParaRPr lang="zh-CN" altLang="en-US">
              <a:ea typeface="宋体" charset="0"/>
              <a:cs typeface="宋体" charset="0"/>
            </a:endParaRPr>
          </a:p>
        </p:txBody>
      </p:sp>
      <p:sp>
        <p:nvSpPr>
          <p:cNvPr id="29701" name="灯片编号占位符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微软雅黑" charset="0"/>
                <a:cs typeface="微软雅黑" charset="0"/>
              </a:defRPr>
            </a:lvl1pPr>
            <a:lvl2pPr marL="742950" indent="-285750">
              <a:defRPr>
                <a:solidFill>
                  <a:schemeClr val="tx1"/>
                </a:solidFill>
                <a:latin typeface="Arial" charset="0"/>
                <a:ea typeface="微软雅黑" charset="0"/>
                <a:cs typeface="微软雅黑" charset="0"/>
              </a:defRPr>
            </a:lvl2pPr>
            <a:lvl3pPr marL="1143000" indent="-228600">
              <a:defRPr>
                <a:solidFill>
                  <a:schemeClr val="tx1"/>
                </a:solidFill>
                <a:latin typeface="Arial" charset="0"/>
                <a:ea typeface="微软雅黑" charset="0"/>
                <a:cs typeface="微软雅黑" charset="0"/>
              </a:defRPr>
            </a:lvl3pPr>
            <a:lvl4pPr marL="1600200" indent="-228600">
              <a:defRPr>
                <a:solidFill>
                  <a:schemeClr val="tx1"/>
                </a:solidFill>
                <a:latin typeface="Arial" charset="0"/>
                <a:ea typeface="微软雅黑" charset="0"/>
                <a:cs typeface="微软雅黑" charset="0"/>
              </a:defRPr>
            </a:lvl4pPr>
            <a:lvl5pPr marL="2057400" indent="-228600">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defRPr>
                <a:solidFill>
                  <a:schemeClr val="tx1"/>
                </a:solidFill>
                <a:latin typeface="Arial" charset="0"/>
                <a:ea typeface="微软雅黑" charset="0"/>
                <a:cs typeface="微软雅黑" charset="0"/>
              </a:defRPr>
            </a:lvl9pPr>
          </a:lstStyle>
          <a:p>
            <a:fld id="{A430CAC1-BC60-CA4B-AED8-22C12E16D770}" type="slidenum">
              <a:rPr lang="zh-CN" altLang="en-US">
                <a:ea typeface="宋体" charset="0"/>
                <a:cs typeface="宋体" charset="0"/>
              </a:rPr>
              <a:pPr/>
              <a:t>13</a:t>
            </a:fld>
            <a:endParaRPr lang="zh-CN" altLang="en-US">
              <a:ea typeface="宋体" charset="0"/>
              <a:cs typeface="宋体"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CN" altLang="en-US" smtClean="0">
              <a:latin typeface="Arial" panose="020B0604020202020204" pitchFamily="34" charset="0"/>
            </a:endParaRPr>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0971B2-6F09-4CD0-BD13-306A852CD9D4}" type="slidenum">
              <a:rPr lang="zh-CN" altLang="en-US">
                <a:latin typeface="Times New Roman" panose="02020603050405020304" pitchFamily="18" charset="0"/>
              </a:rPr>
              <a:pPr/>
              <a:t>19</a:t>
            </a:fld>
            <a:endParaRPr lang="en-US" altLang="zh-CN">
              <a:latin typeface="Times New Roman" panose="02020603050405020304" pitchFamily="18" charset="0"/>
            </a:endParaRPr>
          </a:p>
        </p:txBody>
      </p:sp>
    </p:spTree>
    <p:extLst>
      <p:ext uri="{BB962C8B-B14F-4D97-AF65-F5344CB8AC3E}">
        <p14:creationId xmlns:p14="http://schemas.microsoft.com/office/powerpoint/2010/main" val="114812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CN" altLang="en-US" smtClean="0">
              <a:latin typeface="Arial" panose="020B0604020202020204" pitchFamily="34" charset="0"/>
            </a:endParaRPr>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4BD64AE-F167-4F82-8330-8C01A49B8074}" type="slidenum">
              <a:rPr lang="zh-CN" altLang="en-US">
                <a:latin typeface="Times New Roman" panose="02020603050405020304" pitchFamily="18" charset="0"/>
              </a:rPr>
              <a:pPr/>
              <a:t>20</a:t>
            </a:fld>
            <a:endParaRPr lang="en-US" altLang="zh-CN">
              <a:latin typeface="Times New Roman" panose="02020603050405020304" pitchFamily="18" charset="0"/>
            </a:endParaRPr>
          </a:p>
        </p:txBody>
      </p:sp>
    </p:spTree>
    <p:extLst>
      <p:ext uri="{BB962C8B-B14F-4D97-AF65-F5344CB8AC3E}">
        <p14:creationId xmlns:p14="http://schemas.microsoft.com/office/powerpoint/2010/main" val="394177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8453D3C-FF2A-4554-97F6-6A8C47673962}" type="slidenum">
              <a:rPr lang="zh-CN" altLang="en-US" smtClean="0"/>
              <a:pPr>
                <a:defRPr/>
              </a:pPr>
              <a:t>22</a:t>
            </a:fld>
            <a:endParaRPr lang="zh-CN" altLang="en-US"/>
          </a:p>
        </p:txBody>
      </p:sp>
    </p:spTree>
    <p:extLst>
      <p:ext uri="{BB962C8B-B14F-4D97-AF65-F5344CB8AC3E}">
        <p14:creationId xmlns:p14="http://schemas.microsoft.com/office/powerpoint/2010/main" val="96228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UMD4</a:t>
            </a:r>
            <a:r>
              <a:rPr lang="en-US" altLang="zh-CN" baseline="0" dirty="0" smtClean="0"/>
              <a:t> is the latest version of EGI middleware</a:t>
            </a:r>
            <a:endParaRPr lang="zh-CN" altLang="en-US" dirty="0"/>
          </a:p>
        </p:txBody>
      </p:sp>
      <p:sp>
        <p:nvSpPr>
          <p:cNvPr id="4" name="灯片编号占位符 3"/>
          <p:cNvSpPr>
            <a:spLocks noGrp="1"/>
          </p:cNvSpPr>
          <p:nvPr>
            <p:ph type="sldNum" sz="quarter" idx="10"/>
          </p:nvPr>
        </p:nvSpPr>
        <p:spPr/>
        <p:txBody>
          <a:bodyPr/>
          <a:lstStyle/>
          <a:p>
            <a:fld id="{391C33EA-021B-AF44-BB26-290FBC11BC3C}" type="slidenum">
              <a:rPr kumimoji="1" lang="zh-CN" altLang="en-US" smtClean="0"/>
              <a:t>24</a:t>
            </a:fld>
            <a:endParaRPr kumimoji="1" lang="zh-CN" altLang="en-US"/>
          </a:p>
        </p:txBody>
      </p:sp>
    </p:spTree>
    <p:extLst>
      <p:ext uri="{BB962C8B-B14F-4D97-AF65-F5344CB8AC3E}">
        <p14:creationId xmlns:p14="http://schemas.microsoft.com/office/powerpoint/2010/main" val="323345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238AE57D-A510-4200-9B00-860DC53997A8}" type="slidenum">
              <a:rPr lang="zh-CN" altLang="en-US">
                <a:latin typeface="Calibri" panose="020F0502020204030204" pitchFamily="34" charset="0"/>
                <a:ea typeface="宋体" panose="02010600030101010101" pitchFamily="2" charset="-122"/>
              </a:rPr>
              <a:pPr/>
              <a:t>27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231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098" name="Rectangle 1026"/>
          <p:cNvSpPr>
            <a:spLocks noChangeArrowheads="1"/>
          </p:cNvSpPr>
          <p:nvPr/>
        </p:nvSpPr>
        <p:spPr bwMode="auto">
          <a:xfrm>
            <a:off x="0" y="6553200"/>
            <a:ext cx="9144000" cy="30480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4099" name="Line 1027"/>
          <p:cNvSpPr>
            <a:spLocks noChangeShapeType="1"/>
          </p:cNvSpPr>
          <p:nvPr/>
        </p:nvSpPr>
        <p:spPr bwMode="auto">
          <a:xfrm>
            <a:off x="0" y="6553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107511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2750" y="304800"/>
            <a:ext cx="2152650" cy="5867400"/>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304800" y="304800"/>
            <a:ext cx="6305550" cy="58674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338744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628BCBBB-0999-754D-97EC-FBE5414A40A0}" type="datetimeFigureOut">
              <a:rPr kumimoji="1" lang="zh-CN" altLang="en-US" smtClean="0"/>
              <a:t>19/4/3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a:lstStyle/>
          <a:p>
            <a:fld id="{9A260BFB-E4FD-9E44-BD1C-E3125CB676E3}" type="slidenum">
              <a:rPr kumimoji="1" lang="zh-CN" altLang="en-US" smtClean="0"/>
              <a:t>‹#›</a:t>
            </a:fld>
            <a:endParaRPr kumimoji="1" lang="zh-CN" altLang="en-US"/>
          </a:p>
        </p:txBody>
      </p:sp>
    </p:spTree>
    <p:extLst>
      <p:ext uri="{BB962C8B-B14F-4D97-AF65-F5344CB8AC3E}">
        <p14:creationId xmlns:p14="http://schemas.microsoft.com/office/powerpoint/2010/main" val="3981466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0"/>
            <a:ext cx="8207375" cy="765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FA54AB1-3EEB-8B44-ACB9-12219F7817AC}" type="slidenum">
              <a:rPr lang="en-US" altLang="zh-CN"/>
              <a:pPr/>
              <a:t>‹#›</a:t>
            </a:fld>
            <a:endParaRPr lang="en-US" altLang="zh-CN"/>
          </a:p>
        </p:txBody>
      </p:sp>
    </p:spTree>
    <p:extLst>
      <p:ext uri="{BB962C8B-B14F-4D97-AF65-F5344CB8AC3E}">
        <p14:creationId xmlns:p14="http://schemas.microsoft.com/office/powerpoint/2010/main" val="15252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4" name="标题 1"/>
          <p:cNvSpPr>
            <a:spLocks noGrp="1"/>
          </p:cNvSpPr>
          <p:nvPr>
            <p:ph type="title"/>
          </p:nvPr>
        </p:nvSpPr>
        <p:spPr>
          <a:xfrm>
            <a:off x="0" y="44624"/>
            <a:ext cx="9144000" cy="790401"/>
          </a:xfrm>
        </p:spPr>
        <p:txBody>
          <a:bodyPr/>
          <a:lstStyle>
            <a:lvl1pPr algn="l" defTabSz="449263" rtl="0" fontAlgn="base">
              <a:spcBef>
                <a:spcPct val="50000"/>
              </a:spcBef>
              <a:spcAft>
                <a:spcPct val="0"/>
              </a:spcAft>
              <a:buClr>
                <a:srgbClr val="000000"/>
              </a:buClr>
              <a:buSzPct val="100000"/>
              <a:buFont typeface="Times New Roman" pitchFamily="18" charset="0"/>
              <a:defRPr lang="zh-CN" altLang="en-US" sz="3200" b="1" kern="1200" dirty="0">
                <a:solidFill>
                  <a:srgbClr val="3333FF"/>
                </a:solidFill>
                <a:latin typeface="Times New Roman" pitchFamily="18" charset="0"/>
                <a:ea typeface="黑体" pitchFamily="2" charset="-122"/>
                <a:cs typeface="Times New Roman" pitchFamily="18" charset="0"/>
              </a:defRPr>
            </a:lvl1pPr>
          </a:lstStyle>
          <a:p>
            <a:r>
              <a:rPr lang="zh-CN" altLang="en-US" dirty="0" smtClean="0"/>
              <a:t>单击此处编辑母版标题样式</a:t>
            </a:r>
            <a:endParaRPr lang="zh-CN" altLang="en-US" dirty="0"/>
          </a:p>
        </p:txBody>
      </p:sp>
      <p:sp>
        <p:nvSpPr>
          <p:cNvPr id="3" name="Rectangle 5"/>
          <p:cNvSpPr>
            <a:spLocks noGrp="1" noChangeArrowheads="1"/>
          </p:cNvSpPr>
          <p:nvPr>
            <p:ph type="sldNum" idx="10"/>
          </p:nvPr>
        </p:nvSpPr>
        <p:spPr>
          <a:xfrm>
            <a:off x="6553200" y="6245225"/>
            <a:ext cx="2133600" cy="476250"/>
          </a:xfrm>
          <a:prstGeom prst="rect">
            <a:avLst/>
          </a:prstGeom>
        </p:spPr>
        <p:txBody>
          <a:bodyPr/>
          <a:lstStyle>
            <a:lvl1pPr>
              <a:defRPr/>
            </a:lvl1pPr>
          </a:lstStyle>
          <a:p>
            <a:fld id="{A20A1866-195D-8C43-B69F-B4F5BD7F2986}" type="slidenum">
              <a:rPr lang="en-US" altLang="zh-CN"/>
              <a:pPr/>
              <a:t>‹#›</a:t>
            </a:fld>
            <a:endParaRPr lang="en-US" altLang="zh-CN"/>
          </a:p>
        </p:txBody>
      </p:sp>
    </p:spTree>
    <p:extLst>
      <p:ext uri="{BB962C8B-B14F-4D97-AF65-F5344CB8AC3E}">
        <p14:creationId xmlns:p14="http://schemas.microsoft.com/office/powerpoint/2010/main" val="123310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rial" charset="0"/>
                <a:ea typeface="宋体" charset="0"/>
                <a:cs typeface="宋体" charset="0"/>
              </a:defRPr>
            </a:lvl1pPr>
          </a:lstStyle>
          <a:p>
            <a:fld id="{CFFD1CE6-CBAB-1244-A93D-AE648F1213ED}" type="datetime1">
              <a:rPr lang="en-US" altLang="zh-CN"/>
              <a:pPr/>
              <a:t>19/4/3</a:t>
            </a:fld>
            <a:endParaRPr lang="en-US" altLang="zh-CN"/>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fld id="{4FE80709-A643-4C4C-BDDA-0B2027C54AAC}"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a:t>Climate Modeling</a:t>
            </a:r>
          </a:p>
        </p:txBody>
      </p:sp>
    </p:spTree>
    <p:extLst>
      <p:ext uri="{BB962C8B-B14F-4D97-AF65-F5344CB8AC3E}">
        <p14:creationId xmlns:p14="http://schemas.microsoft.com/office/powerpoint/2010/main" val="237574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3423256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2424477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620000" y="77789"/>
            <a:ext cx="151520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smtClean="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a:extLst/>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pPr>
                <a:defRPr/>
              </a:pPr>
              <a:t>19/4/3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pPr>
                <a:defRPr/>
              </a:pPr>
              <a:t>‹#›</a:t>
            </a:fld>
            <a:endParaRPr lang="zh-CN" altLang="en-US"/>
          </a:p>
        </p:txBody>
      </p:sp>
    </p:spTree>
    <p:extLst>
      <p:ext uri="{BB962C8B-B14F-4D97-AF65-F5344CB8AC3E}">
        <p14:creationId xmlns:p14="http://schemas.microsoft.com/office/powerpoint/2010/main" val="36199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219200"/>
            <a:ext cx="4229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86300" y="1219200"/>
            <a:ext cx="4229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页脚占位符 4"/>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313271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页脚占位符 6"/>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409923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211540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25196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28595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kumimoji="1" lang="zh-CN" altLang="en-US"/>
          </a:p>
        </p:txBody>
      </p:sp>
    </p:spTree>
    <p:extLst>
      <p:ext uri="{BB962C8B-B14F-4D97-AF65-F5344CB8AC3E}">
        <p14:creationId xmlns:p14="http://schemas.microsoft.com/office/powerpoint/2010/main" val="216630982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6553200"/>
            <a:ext cx="9144000" cy="30480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3076" name="Rectangle 4"/>
          <p:cNvSpPr>
            <a:spLocks noGrp="1" noChangeArrowheads="1"/>
          </p:cNvSpPr>
          <p:nvPr>
            <p:ph type="title"/>
          </p:nvPr>
        </p:nvSpPr>
        <p:spPr bwMode="auto">
          <a:xfrm>
            <a:off x="1409700" y="304800"/>
            <a:ext cx="632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标题</a:t>
            </a:r>
          </a:p>
        </p:txBody>
      </p:sp>
      <p:sp>
        <p:nvSpPr>
          <p:cNvPr id="3077" name="Rectangle 5"/>
          <p:cNvSpPr>
            <a:spLocks noGrp="1" noChangeArrowheads="1"/>
          </p:cNvSpPr>
          <p:nvPr>
            <p:ph type="body" idx="1"/>
          </p:nvPr>
        </p:nvSpPr>
        <p:spPr bwMode="auto">
          <a:xfrm>
            <a:off x="304800" y="1219200"/>
            <a:ext cx="861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正文第一级标题</a:t>
            </a:r>
            <a:endParaRPr lang="en-US" altLang="zh-CN"/>
          </a:p>
          <a:p>
            <a:pPr lvl="1"/>
            <a:r>
              <a:rPr lang="zh-CN" altLang="en-US"/>
              <a:t>正文第二级标题</a:t>
            </a:r>
            <a:endParaRPr lang="en-US" altLang="zh-CN"/>
          </a:p>
          <a:p>
            <a:pPr lvl="2"/>
            <a:r>
              <a:rPr lang="zh-CN" altLang="en-US"/>
              <a:t>正文第三级标题</a:t>
            </a:r>
            <a:endParaRPr lang="en-US" altLang="zh-CN"/>
          </a:p>
          <a:p>
            <a:pPr lvl="1"/>
            <a:endParaRPr lang="zh-CN" altLang="en-US"/>
          </a:p>
        </p:txBody>
      </p:sp>
      <p:sp>
        <p:nvSpPr>
          <p:cNvPr id="3078" name="Rectangle 6"/>
          <p:cNvSpPr>
            <a:spLocks noGrp="1" noChangeArrowheads="1"/>
          </p:cNvSpPr>
          <p:nvPr>
            <p:ph type="ftr" sz="quarter" idx="3"/>
          </p:nvPr>
        </p:nvSpPr>
        <p:spPr bwMode="auto">
          <a:xfrm>
            <a:off x="3276600" y="6553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ffectLst/>
                <a:latin typeface="Arial" charset="0"/>
                <a:ea typeface="宋体" charset="0"/>
                <a:cs typeface="宋体" charset="0"/>
              </a:defRPr>
            </a:lvl1pPr>
          </a:lstStyle>
          <a:p>
            <a:endParaRPr kumimoji="1" lang="zh-CN" altLang="en-US"/>
          </a:p>
        </p:txBody>
      </p:sp>
      <p:sp>
        <p:nvSpPr>
          <p:cNvPr id="3079" name="Line 7"/>
          <p:cNvSpPr>
            <a:spLocks noChangeShapeType="1"/>
          </p:cNvSpPr>
          <p:nvPr/>
        </p:nvSpPr>
        <p:spPr bwMode="auto">
          <a:xfrm>
            <a:off x="0" y="6553200"/>
            <a:ext cx="9144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pic>
        <p:nvPicPr>
          <p:cNvPr id="3081" name="Picture 9" descr="Untitled-1"/>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0" y="6456363"/>
            <a:ext cx="609600" cy="401637"/>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11"/>
          <p:cNvSpPr>
            <a:spLocks noChangeArrowheads="1"/>
          </p:cNvSpPr>
          <p:nvPr/>
        </p:nvSpPr>
        <p:spPr bwMode="auto">
          <a:xfrm>
            <a:off x="0" y="152400"/>
            <a:ext cx="76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3084" name="Rectangle 12"/>
          <p:cNvSpPr>
            <a:spLocks noChangeArrowheads="1"/>
          </p:cNvSpPr>
          <p:nvPr/>
        </p:nvSpPr>
        <p:spPr bwMode="auto">
          <a:xfrm>
            <a:off x="0" y="1219200"/>
            <a:ext cx="76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2pPr>
      <a:lvl3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3pPr>
      <a:lvl4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4pPr>
      <a:lvl5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9pPr>
    </p:titleStyle>
    <p:bodyStyle>
      <a:lvl1pPr marL="342900" indent="-342900" algn="l" rtl="0" eaLnBrk="1" fontAlgn="base" hangingPunct="1">
        <a:lnSpc>
          <a:spcPct val="110000"/>
        </a:lnSpc>
        <a:spcBef>
          <a:spcPct val="20000"/>
        </a:spcBef>
        <a:spcAft>
          <a:spcPct val="0"/>
        </a:spcAft>
        <a:buClr>
          <a:srgbClr val="ECAE14"/>
        </a:buClr>
        <a:buSzPct val="110000"/>
        <a:buChar char="•"/>
        <a:defRPr sz="3200" b="1">
          <a:solidFill>
            <a:schemeClr val="tx2"/>
          </a:solidFill>
          <a:effectLst>
            <a:outerShdw blurRad="38100" dist="38100" dir="2700000" algn="tl">
              <a:srgbClr val="DDDDDD"/>
            </a:outerShdw>
          </a:effectLst>
          <a:latin typeface="+mn-lt"/>
          <a:ea typeface="+mn-ea"/>
          <a:cs typeface="+mn-cs"/>
        </a:defRPr>
      </a:lvl1pPr>
      <a:lvl2pPr marL="742950" indent="-285750" algn="l" rtl="0" eaLnBrk="1" fontAlgn="base" hangingPunct="1">
        <a:lnSpc>
          <a:spcPct val="110000"/>
        </a:lnSpc>
        <a:spcBef>
          <a:spcPct val="20000"/>
        </a:spcBef>
        <a:spcAft>
          <a:spcPct val="0"/>
        </a:spcAft>
        <a:buClr>
          <a:srgbClr val="000066"/>
        </a:buClr>
        <a:buChar char="•"/>
        <a:defRPr sz="2400" b="1">
          <a:solidFill>
            <a:schemeClr val="tx2"/>
          </a:solidFill>
          <a:effectLst>
            <a:outerShdw blurRad="38100" dist="38100" dir="2700000" algn="tl">
              <a:srgbClr val="DDDDDD"/>
            </a:outerShdw>
          </a:effectLst>
          <a:latin typeface="+mn-lt"/>
          <a:ea typeface="+mn-ea"/>
          <a:cs typeface="+mn-cs"/>
        </a:defRPr>
      </a:lvl2pPr>
      <a:lvl3pPr marL="1143000" indent="-228600" algn="l" rtl="0" eaLnBrk="1" fontAlgn="base" hangingPunct="1">
        <a:lnSpc>
          <a:spcPct val="110000"/>
        </a:lnSpc>
        <a:spcBef>
          <a:spcPct val="20000"/>
        </a:spcBef>
        <a:spcAft>
          <a:spcPct val="0"/>
        </a:spcAft>
        <a:buClr>
          <a:srgbClr val="000066"/>
        </a:buClr>
        <a:buSzPct val="80000"/>
        <a:buFont typeface="Wingdings" charset="0"/>
        <a:buChar char="§"/>
        <a:defRPr b="1">
          <a:solidFill>
            <a:schemeClr val="tx2"/>
          </a:solidFill>
          <a:effectLst>
            <a:outerShdw blurRad="38100" dist="38100" dir="2700000" algn="tl">
              <a:srgbClr val="DDDDDD"/>
            </a:outerShdw>
          </a:effectLst>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Arial" charset="0"/>
          <a:ea typeface="+mn-ea"/>
          <a:cs typeface="+mn-cs"/>
        </a:defRPr>
      </a:lvl4pPr>
      <a:lvl5pPr marL="2057400" indent="-228600" algn="l" rtl="0" eaLnBrk="1" fontAlgn="base" hangingPunct="1">
        <a:spcBef>
          <a:spcPct val="20000"/>
        </a:spcBef>
        <a:spcAft>
          <a:spcPct val="0"/>
        </a:spcAft>
        <a:buChar char="»"/>
        <a:defRPr sz="1600">
          <a:solidFill>
            <a:schemeClr val="tx1"/>
          </a:solidFill>
          <a:latin typeface="Arial" charset="0"/>
          <a:ea typeface="+mn-ea"/>
          <a:cs typeface="+mn-cs"/>
        </a:defRPr>
      </a:lvl5pPr>
      <a:lvl6pPr marL="2514600" indent="-228600" algn="l" rtl="0" eaLnBrk="1" fontAlgn="base" hangingPunct="1">
        <a:spcBef>
          <a:spcPct val="20000"/>
        </a:spcBef>
        <a:spcAft>
          <a:spcPct val="0"/>
        </a:spcAft>
        <a:buChar char="»"/>
        <a:defRPr sz="1600">
          <a:solidFill>
            <a:schemeClr val="tx1"/>
          </a:solidFill>
          <a:latin typeface="Arial" charset="0"/>
          <a:ea typeface="+mn-ea"/>
          <a:cs typeface="+mn-cs"/>
        </a:defRPr>
      </a:lvl6pPr>
      <a:lvl7pPr marL="2971800" indent="-228600" algn="l" rtl="0" eaLnBrk="1" fontAlgn="base" hangingPunct="1">
        <a:spcBef>
          <a:spcPct val="20000"/>
        </a:spcBef>
        <a:spcAft>
          <a:spcPct val="0"/>
        </a:spcAft>
        <a:buChar char="»"/>
        <a:defRPr sz="1600">
          <a:solidFill>
            <a:schemeClr val="tx1"/>
          </a:solidFill>
          <a:latin typeface="Arial" charset="0"/>
          <a:ea typeface="+mn-ea"/>
          <a:cs typeface="+mn-cs"/>
        </a:defRPr>
      </a:lvl7pPr>
      <a:lvl8pPr marL="3429000" indent="-228600" algn="l" rtl="0" eaLnBrk="1" fontAlgn="base" hangingPunct="1">
        <a:spcBef>
          <a:spcPct val="20000"/>
        </a:spcBef>
        <a:spcAft>
          <a:spcPct val="0"/>
        </a:spcAft>
        <a:buChar char="»"/>
        <a:defRPr sz="1600">
          <a:solidFill>
            <a:schemeClr val="tx1"/>
          </a:solidFill>
          <a:latin typeface="Arial" charset="0"/>
          <a:ea typeface="+mn-ea"/>
          <a:cs typeface="+mn-cs"/>
        </a:defRPr>
      </a:lvl8pPr>
      <a:lvl9pPr marL="3886200" indent="-228600" algn="l" rtl="0" eaLnBrk="1" fontAlgn="base" hangingPunct="1">
        <a:spcBef>
          <a:spcPct val="20000"/>
        </a:spcBef>
        <a:spcAft>
          <a:spcPct val="0"/>
        </a:spcAft>
        <a:buChar char="»"/>
        <a:defRPr sz="1600">
          <a:solidFill>
            <a:schemeClr val="tx1"/>
          </a:solidFill>
          <a:latin typeface="Arial" charset="0"/>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emf"/><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056585"/>
            <a:ext cx="7772400" cy="1470025"/>
          </a:xfrm>
        </p:spPr>
        <p:txBody>
          <a:bodyPr>
            <a:normAutofit/>
          </a:bodyPr>
          <a:lstStyle/>
          <a:p>
            <a:r>
              <a:rPr lang="en-US" altLang="zh-CN" dirty="0"/>
              <a:t>e-Science </a:t>
            </a:r>
            <a:r>
              <a:rPr lang="en-US" altLang="zh-CN" dirty="0" smtClean="0"/>
              <a:t>Activities</a:t>
            </a:r>
            <a:br>
              <a:rPr lang="en-US" altLang="zh-CN" dirty="0" smtClean="0"/>
            </a:br>
            <a:r>
              <a:rPr lang="en-US" altLang="zh-CN" dirty="0" smtClean="0"/>
              <a:t>in China</a:t>
            </a:r>
            <a:endParaRPr kumimoji="1" lang="zh-CN" altLang="en-US" dirty="0"/>
          </a:p>
        </p:txBody>
      </p:sp>
      <p:sp>
        <p:nvSpPr>
          <p:cNvPr id="3" name="副标题 2"/>
          <p:cNvSpPr>
            <a:spLocks noGrp="1"/>
          </p:cNvSpPr>
          <p:nvPr>
            <p:ph type="subTitle" idx="1"/>
          </p:nvPr>
        </p:nvSpPr>
        <p:spPr>
          <a:xfrm>
            <a:off x="1371600" y="3752067"/>
            <a:ext cx="6400800" cy="2347215"/>
          </a:xfrm>
        </p:spPr>
        <p:txBody>
          <a:bodyPr/>
          <a:lstStyle/>
          <a:p>
            <a:pPr>
              <a:spcBef>
                <a:spcPts val="0"/>
              </a:spcBef>
              <a:spcAft>
                <a:spcPts val="1800"/>
              </a:spcAft>
            </a:pPr>
            <a:r>
              <a:rPr kumimoji="1" lang="en-US" altLang="zh-CN" sz="2000" dirty="0" smtClean="0">
                <a:solidFill>
                  <a:schemeClr val="tx2"/>
                </a:solidFill>
              </a:rPr>
              <a:t>Gang Chen</a:t>
            </a:r>
            <a:r>
              <a:rPr kumimoji="1" lang="en-US" altLang="zh-CN" sz="2000" dirty="0">
                <a:solidFill>
                  <a:schemeClr val="tx2"/>
                </a:solidFill>
              </a:rPr>
              <a:t/>
            </a:r>
            <a:br>
              <a:rPr kumimoji="1" lang="en-US" altLang="zh-CN" sz="2000" dirty="0">
                <a:solidFill>
                  <a:schemeClr val="tx2"/>
                </a:solidFill>
              </a:rPr>
            </a:br>
            <a:r>
              <a:rPr kumimoji="1" lang="en-US" altLang="zh-CN" sz="2000" b="0" dirty="0" smtClean="0">
                <a:solidFill>
                  <a:schemeClr val="tx2"/>
                </a:solidFill>
              </a:rPr>
              <a:t>Institute of High Energy Physics, CAS</a:t>
            </a:r>
          </a:p>
          <a:p>
            <a:r>
              <a:rPr kumimoji="1" lang="en-US" altLang="zh-CN" sz="2000" b="0" dirty="0" smtClean="0">
                <a:solidFill>
                  <a:schemeClr val="tx2"/>
                </a:solidFill>
              </a:rPr>
              <a:t>ISGC2019</a:t>
            </a:r>
          </a:p>
          <a:p>
            <a:r>
              <a:rPr kumimoji="1" lang="en-US" altLang="zh-CN" sz="2000" b="0" dirty="0" smtClean="0">
                <a:solidFill>
                  <a:schemeClr val="tx2"/>
                </a:solidFill>
              </a:rPr>
              <a:t>April 4, 2019 </a:t>
            </a:r>
            <a:endParaRPr kumimoji="1" lang="zh-CN" altLang="en-US" dirty="0"/>
          </a:p>
        </p:txBody>
      </p:sp>
    </p:spTree>
    <p:extLst>
      <p:ext uri="{BB962C8B-B14F-4D97-AF65-F5344CB8AC3E}">
        <p14:creationId xmlns:p14="http://schemas.microsoft.com/office/powerpoint/2010/main" val="20729801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en-US" altLang="zh-CN" sz="3200" b="1" dirty="0">
                <a:ea typeface="微软雅黑" charset="0"/>
                <a:cs typeface="微软雅黑" charset="0"/>
              </a:rPr>
              <a:t>Numerical devices</a:t>
            </a:r>
            <a:endParaRPr lang="zh-CN" altLang="en-US" sz="3200" b="1" dirty="0">
              <a:ea typeface="微软雅黑" charset="0"/>
              <a:cs typeface="微软雅黑" charset="0"/>
            </a:endParaRPr>
          </a:p>
        </p:txBody>
      </p:sp>
      <p:sp>
        <p:nvSpPr>
          <p:cNvPr id="21507" name="内容占位符 2"/>
          <p:cNvSpPr>
            <a:spLocks noGrp="1"/>
          </p:cNvSpPr>
          <p:nvPr>
            <p:ph idx="1"/>
          </p:nvPr>
        </p:nvSpPr>
        <p:spPr>
          <a:xfrm>
            <a:off x="250824" y="1196975"/>
            <a:ext cx="8560025" cy="5119688"/>
          </a:xfrm>
        </p:spPr>
        <p:txBody>
          <a:bodyPr/>
          <a:lstStyle/>
          <a:p>
            <a:r>
              <a:rPr lang="en-US" altLang="zh-CN" sz="2800" b="0" dirty="0">
                <a:ea typeface="宋体" charset="0"/>
                <a:cs typeface="Arial Unicode MS" charset="0"/>
              </a:rPr>
              <a:t>Numerical device refers to a set of software supporting simulation in a specific application domain</a:t>
            </a:r>
          </a:p>
          <a:p>
            <a:r>
              <a:rPr lang="en-US" altLang="zh-CN" sz="2800" b="0" dirty="0">
                <a:ea typeface="宋体" charset="0"/>
                <a:cs typeface="Arial Unicode MS" charset="0"/>
              </a:rPr>
              <a:t>Four numerical devices are being supported</a:t>
            </a:r>
          </a:p>
          <a:p>
            <a:pPr lvl="1"/>
            <a:r>
              <a:rPr lang="en-US" altLang="zh-CN" sz="2000" b="0" dirty="0">
                <a:ea typeface="宋体" charset="0"/>
                <a:cs typeface="Arial Unicode MS" charset="0"/>
              </a:rPr>
              <a:t>numerical aircraft</a:t>
            </a:r>
          </a:p>
          <a:p>
            <a:pPr lvl="1"/>
            <a:r>
              <a:rPr lang="en-US" altLang="zh-CN" sz="2000" b="0" dirty="0">
                <a:ea typeface="宋体" charset="0"/>
                <a:cs typeface="Arial Unicode MS" charset="0"/>
              </a:rPr>
              <a:t>numerical earth system</a:t>
            </a:r>
          </a:p>
          <a:p>
            <a:pPr lvl="1"/>
            <a:r>
              <a:rPr lang="en-US" altLang="zh-CN" sz="2000" b="0" dirty="0">
                <a:ea typeface="宋体" charset="0"/>
                <a:cs typeface="Arial Unicode MS" charset="0"/>
              </a:rPr>
              <a:t>numerical reactor</a:t>
            </a:r>
          </a:p>
          <a:p>
            <a:pPr lvl="1"/>
            <a:r>
              <a:rPr lang="en-US" altLang="zh-CN" sz="2000" b="0" dirty="0">
                <a:ea typeface="宋体" charset="0"/>
                <a:cs typeface="Arial Unicode MS" charset="0"/>
              </a:rPr>
              <a:t>numerical engine</a:t>
            </a:r>
          </a:p>
        </p:txBody>
      </p:sp>
    </p:spTree>
    <p:extLst>
      <p:ext uri="{BB962C8B-B14F-4D97-AF65-F5344CB8AC3E}">
        <p14:creationId xmlns:p14="http://schemas.microsoft.com/office/powerpoint/2010/main" val="37663179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16675" y="698500"/>
            <a:ext cx="2705100" cy="2636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1" name="Picture 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1638" y="2927350"/>
            <a:ext cx="4478337"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32" name="Line 12"/>
          <p:cNvSpPr>
            <a:spLocks noChangeShapeType="1"/>
          </p:cNvSpPr>
          <p:nvPr/>
        </p:nvSpPr>
        <p:spPr bwMode="auto">
          <a:xfrm flipH="1">
            <a:off x="5114925" y="2557463"/>
            <a:ext cx="2336800" cy="179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33" name="Line 12"/>
          <p:cNvSpPr>
            <a:spLocks noChangeShapeType="1"/>
          </p:cNvSpPr>
          <p:nvPr/>
        </p:nvSpPr>
        <p:spPr bwMode="auto">
          <a:xfrm flipH="1">
            <a:off x="4468813" y="2557463"/>
            <a:ext cx="2916237" cy="992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36" name="TextBox 1"/>
          <p:cNvSpPr txBox="1">
            <a:spLocks noChangeArrowheads="1"/>
          </p:cNvSpPr>
          <p:nvPr/>
        </p:nvSpPr>
        <p:spPr bwMode="auto">
          <a:xfrm>
            <a:off x="107950" y="1050925"/>
            <a:ext cx="6308725"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nSpc>
                <a:spcPct val="110000"/>
              </a:lnSpc>
              <a:spcBef>
                <a:spcPct val="20000"/>
              </a:spcBef>
              <a:buFontTx/>
              <a:buChar char="•"/>
            </a:pPr>
            <a:r>
              <a:rPr lang="en-US" altLang="zh-CN" sz="2000" dirty="0" smtClean="0">
                <a:solidFill>
                  <a:schemeClr val="tx2"/>
                </a:solidFill>
                <a:latin typeface="+mn-lt"/>
                <a:ea typeface="仿宋_GB2312" charset="0"/>
                <a:cs typeface="仿宋_GB2312" charset="0"/>
              </a:rPr>
              <a:t>E</a:t>
            </a:r>
            <a:r>
              <a:rPr lang="en-US" altLang="zh-CN" sz="2000" dirty="0" smtClean="0">
                <a:solidFill>
                  <a:schemeClr val="tx2"/>
                </a:solidFill>
                <a:latin typeface="+mn-lt"/>
                <a:ea typeface="仿宋_GB2312" charset="0"/>
                <a:cs typeface="仿宋_GB2312" charset="0"/>
              </a:rPr>
              <a:t>arth </a:t>
            </a:r>
            <a:r>
              <a:rPr lang="en-US" altLang="zh-CN" sz="2000" dirty="0">
                <a:solidFill>
                  <a:schemeClr val="tx2"/>
                </a:solidFill>
                <a:latin typeface="+mn-lt"/>
                <a:ea typeface="仿宋_GB2312" charset="0"/>
                <a:cs typeface="仿宋_GB2312" charset="0"/>
              </a:rPr>
              <a:t>system modeling for studying climate change</a:t>
            </a:r>
          </a:p>
          <a:p>
            <a:pPr>
              <a:lnSpc>
                <a:spcPct val="110000"/>
              </a:lnSpc>
              <a:spcBef>
                <a:spcPct val="20000"/>
              </a:spcBef>
              <a:buFontTx/>
              <a:buChar char="•"/>
            </a:pPr>
            <a:r>
              <a:rPr lang="en-US" altLang="zh-CN" sz="2000" dirty="0">
                <a:solidFill>
                  <a:schemeClr val="tx2"/>
                </a:solidFill>
                <a:latin typeface="+mn-lt"/>
                <a:ea typeface="仿宋_GB2312" charset="0"/>
                <a:cs typeface="仿宋_GB2312" charset="0"/>
              </a:rPr>
              <a:t>N</a:t>
            </a:r>
            <a:r>
              <a:rPr lang="en-US" altLang="zh-CN" sz="2000" dirty="0" smtClean="0">
                <a:solidFill>
                  <a:schemeClr val="tx2"/>
                </a:solidFill>
                <a:latin typeface="+mn-lt"/>
                <a:ea typeface="仿宋_GB2312" charset="0"/>
                <a:cs typeface="仿宋_GB2312" charset="0"/>
              </a:rPr>
              <a:t>on</a:t>
            </a:r>
            <a:r>
              <a:rPr lang="en-US" altLang="zh-CN" sz="2000" dirty="0">
                <a:solidFill>
                  <a:schemeClr val="tx2"/>
                </a:solidFill>
                <a:latin typeface="+mn-lt"/>
                <a:ea typeface="仿宋_GB2312" charset="0"/>
                <a:cs typeface="仿宋_GB2312" charset="0"/>
              </a:rPr>
              <a:t>-linear coupling of multi-physical and chemical processes covering atmosphere, ocean, land, and sea ice</a:t>
            </a:r>
          </a:p>
          <a:p>
            <a:pPr>
              <a:lnSpc>
                <a:spcPct val="110000"/>
              </a:lnSpc>
            </a:pPr>
            <a:endParaRPr lang="en-US" altLang="zh-CN" sz="1600" dirty="0">
              <a:solidFill>
                <a:schemeClr val="tx2"/>
              </a:solidFill>
              <a:latin typeface="+mn-lt"/>
              <a:ea typeface="微软雅黑" charset="0"/>
              <a:cs typeface="微软雅黑" charset="0"/>
            </a:endParaRPr>
          </a:p>
        </p:txBody>
      </p:sp>
      <p:sp>
        <p:nvSpPr>
          <p:cNvPr id="22535" name="Rectangle 3"/>
          <p:cNvSpPr>
            <a:spLocks noChangeArrowheads="1"/>
          </p:cNvSpPr>
          <p:nvPr/>
        </p:nvSpPr>
        <p:spPr bwMode="auto">
          <a:xfrm>
            <a:off x="4911725" y="6227763"/>
            <a:ext cx="4064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solidFill>
                  <a:srgbClr val="FF0000"/>
                </a:solidFill>
              </a:rPr>
              <a:t>Component Models of the CAS-ESM</a:t>
            </a:r>
          </a:p>
        </p:txBody>
      </p:sp>
      <p:pic>
        <p:nvPicPr>
          <p:cNvPr id="2" name="Picture 2" descr="c:\users\x220\pictures\cas-esm.png"/>
          <p:cNvPicPr>
            <a:picLocks noChangeAspect="1" noChangeArrowheads="1"/>
          </p:cNvPicPr>
          <p:nvPr/>
        </p:nvPicPr>
        <p:blipFill>
          <a:blip r:embed="rId5" cstate="print">
            <a:extLst>
              <a:ext uri="{28A0092B-C50C-407E-A947-70E740481C1C}">
                <a14:useLocalDpi xmlns:a14="http://schemas.microsoft.com/office/drawing/2010/main"/>
              </a:ext>
            </a:extLst>
          </a:blip>
          <a:srcRect t="1221"/>
          <a:stretch>
            <a:fillRect/>
          </a:stretch>
        </p:blipFill>
        <p:spPr bwMode="auto">
          <a:xfrm>
            <a:off x="4854575" y="3489325"/>
            <a:ext cx="40401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标题 1"/>
          <p:cNvSpPr>
            <a:spLocks noGrp="1"/>
          </p:cNvSpPr>
          <p:nvPr>
            <p:ph type="title"/>
          </p:nvPr>
        </p:nvSpPr>
        <p:spPr>
          <a:xfrm>
            <a:off x="368300" y="-4763"/>
            <a:ext cx="8294688" cy="877888"/>
          </a:xfrm>
        </p:spPr>
        <p:txBody>
          <a:bodyPr/>
          <a:lstStyle/>
          <a:p>
            <a:r>
              <a:rPr lang="en-US" altLang="zh-CN" sz="3200" b="1" dirty="0">
                <a:solidFill>
                  <a:srgbClr val="353A90"/>
                </a:solidFill>
                <a:ea typeface="微软雅黑" charset="0"/>
                <a:cs typeface="微软雅黑" charset="0"/>
              </a:rPr>
              <a:t>Numerical Earth System</a:t>
            </a:r>
            <a:endParaRPr lang="zh-CN" altLang="en-US" sz="3200" b="1" dirty="0">
              <a:solidFill>
                <a:srgbClr val="353A90"/>
              </a:solidFill>
              <a:ea typeface="微软雅黑" charset="0"/>
              <a:cs typeface="微软雅黑" charset="0"/>
            </a:endParaRPr>
          </a:p>
        </p:txBody>
      </p:sp>
    </p:spTree>
    <p:extLst>
      <p:ext uri="{BB962C8B-B14F-4D97-AF65-F5344CB8AC3E}">
        <p14:creationId xmlns:p14="http://schemas.microsoft.com/office/powerpoint/2010/main" val="609459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3" descr="图片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106613" y="5373688"/>
            <a:ext cx="3925887"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p:nvPr/>
        </p:nvSpPr>
        <p:spPr>
          <a:xfrm>
            <a:off x="5916613" y="920248"/>
            <a:ext cx="3162300" cy="2585323"/>
          </a:xfrm>
          <a:prstGeom prst="rect">
            <a:avLst/>
          </a:prstGeom>
          <a:noFill/>
        </p:spPr>
        <p:txBody>
          <a:bodyPr>
            <a:spAutoFit/>
          </a:bodyPr>
          <a:lstStyle>
            <a:lvl1pPr marL="257175" indent="-257175">
              <a:defRPr>
                <a:solidFill>
                  <a:schemeClr val="tx1"/>
                </a:solidFill>
                <a:latin typeface="Arial" charset="0"/>
                <a:ea typeface="微软雅黑" charset="0"/>
                <a:cs typeface="微软雅黑" charset="0"/>
              </a:defRPr>
            </a:lvl1pPr>
            <a:lvl2pPr marL="742950" indent="-285750">
              <a:defRPr>
                <a:solidFill>
                  <a:schemeClr val="tx1"/>
                </a:solidFill>
                <a:latin typeface="Arial" charset="0"/>
                <a:ea typeface="微软雅黑" charset="0"/>
                <a:cs typeface="微软雅黑" charset="0"/>
              </a:defRPr>
            </a:lvl2pPr>
            <a:lvl3pPr marL="1143000" indent="-228600">
              <a:defRPr>
                <a:solidFill>
                  <a:schemeClr val="tx1"/>
                </a:solidFill>
                <a:latin typeface="Arial" charset="0"/>
                <a:ea typeface="微软雅黑" charset="0"/>
                <a:cs typeface="微软雅黑" charset="0"/>
              </a:defRPr>
            </a:lvl3pPr>
            <a:lvl4pPr marL="1600200" indent="-228600">
              <a:defRPr>
                <a:solidFill>
                  <a:schemeClr val="tx1"/>
                </a:solidFill>
                <a:latin typeface="Arial" charset="0"/>
                <a:ea typeface="微软雅黑" charset="0"/>
                <a:cs typeface="微软雅黑" charset="0"/>
              </a:defRPr>
            </a:lvl4pPr>
            <a:lvl5pPr marL="2057400" indent="-228600">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defRPr>
                <a:solidFill>
                  <a:schemeClr val="tx1"/>
                </a:solidFill>
                <a:latin typeface="Arial" charset="0"/>
                <a:ea typeface="微软雅黑" charset="0"/>
                <a:cs typeface="微软雅黑" charset="0"/>
              </a:defRPr>
            </a:lvl9pPr>
          </a:lstStyle>
          <a:p>
            <a:pPr>
              <a:buFont typeface="Wingdings" charset="0"/>
              <a:buChar char="l"/>
            </a:pPr>
            <a:r>
              <a:rPr lang="en-US" altLang="zh-CN" dirty="0">
                <a:latin typeface="+mn-lt"/>
              </a:rPr>
              <a:t>Misdiagnosis </a:t>
            </a:r>
            <a:r>
              <a:rPr lang="en-US" altLang="zh-CN" dirty="0">
                <a:latin typeface="+mn-lt"/>
                <a:sym typeface="+mn-ea" charset="0"/>
              </a:rPr>
              <a:t>rate</a:t>
            </a:r>
            <a:r>
              <a:rPr lang="en-US" altLang="zh-CN" dirty="0">
                <a:latin typeface="+mn-lt"/>
              </a:rPr>
              <a:t> :Decreased </a:t>
            </a:r>
            <a:endParaRPr lang="zh-CN" altLang="en-US" dirty="0">
              <a:solidFill>
                <a:srgbClr val="404040"/>
              </a:solidFill>
              <a:latin typeface="+mn-lt"/>
            </a:endParaRPr>
          </a:p>
          <a:p>
            <a:r>
              <a:rPr lang="en-US" altLang="zh-CN" b="1" dirty="0">
                <a:solidFill>
                  <a:srgbClr val="C00000"/>
                </a:solidFill>
                <a:latin typeface="+mn-lt"/>
              </a:rPr>
              <a:t>     more than 20%</a:t>
            </a:r>
          </a:p>
          <a:p>
            <a:pPr>
              <a:buFont typeface="Wingdings" charset="0"/>
              <a:buChar char="l"/>
            </a:pPr>
            <a:r>
              <a:rPr lang="en-US" altLang="zh-CN" dirty="0">
                <a:latin typeface="+mn-lt"/>
              </a:rPr>
              <a:t>Diagnostic accuracy: Increased  </a:t>
            </a:r>
            <a:r>
              <a:rPr lang="en-US" altLang="zh-CN" b="1" dirty="0">
                <a:solidFill>
                  <a:srgbClr val="C00000"/>
                </a:solidFill>
                <a:latin typeface="+mn-lt"/>
              </a:rPr>
              <a:t>more than 30%</a:t>
            </a:r>
          </a:p>
          <a:p>
            <a:pPr>
              <a:buFont typeface="Wingdings" charset="0"/>
              <a:buChar char="l"/>
            </a:pPr>
            <a:r>
              <a:rPr lang="en-US" altLang="zh-CN" dirty="0">
                <a:latin typeface="+mn-lt"/>
              </a:rPr>
              <a:t>The duration of treatment: Reduced  </a:t>
            </a:r>
            <a:r>
              <a:rPr lang="en-US" altLang="zh-CN" b="1" dirty="0">
                <a:solidFill>
                  <a:srgbClr val="C00000"/>
                </a:solidFill>
                <a:latin typeface="+mn-lt"/>
              </a:rPr>
              <a:t>more than 80%</a:t>
            </a:r>
          </a:p>
        </p:txBody>
      </p:sp>
      <p:grpSp>
        <p:nvGrpSpPr>
          <p:cNvPr id="24580" name="组合 10"/>
          <p:cNvGrpSpPr>
            <a:grpSpLocks/>
          </p:cNvGrpSpPr>
          <p:nvPr/>
        </p:nvGrpSpPr>
        <p:grpSpPr bwMode="auto">
          <a:xfrm>
            <a:off x="3065463" y="2013313"/>
            <a:ext cx="2774950" cy="3376612"/>
            <a:chOff x="5793" y="895"/>
            <a:chExt cx="5827" cy="7090"/>
          </a:xfrm>
        </p:grpSpPr>
        <p:pic>
          <p:nvPicPr>
            <p:cNvPr id="24600" name="图片 5" descr="图片1"/>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93" y="895"/>
              <a:ext cx="5827" cy="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文本框 6"/>
            <p:cNvSpPr txBox="1">
              <a:spLocks noChangeArrowheads="1"/>
            </p:cNvSpPr>
            <p:nvPr/>
          </p:nvSpPr>
          <p:spPr bwMode="auto">
            <a:xfrm rot="-360000">
              <a:off x="8807" y="1808"/>
              <a:ext cx="2322"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gn="ctr"/>
              <a:r>
                <a:rPr lang="en-US" altLang="zh-CN" sz="1800">
                  <a:solidFill>
                    <a:schemeClr val="bg1"/>
                  </a:solidFill>
                  <a:ea typeface="微软雅黑" charset="0"/>
                  <a:cs typeface="微软雅黑" charset="0"/>
                </a:rPr>
                <a:t>Medical Big        Data</a:t>
              </a:r>
            </a:p>
          </p:txBody>
        </p:sp>
        <p:sp>
          <p:nvSpPr>
            <p:cNvPr id="24602" name="文本框 7"/>
            <p:cNvSpPr txBox="1">
              <a:spLocks noChangeArrowheads="1"/>
            </p:cNvSpPr>
            <p:nvPr/>
          </p:nvSpPr>
          <p:spPr bwMode="auto">
            <a:xfrm rot="-360000">
              <a:off x="7114" y="2860"/>
              <a:ext cx="1617"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gn="ctr"/>
              <a:r>
                <a:rPr lang="en-US" altLang="zh-CN" sz="1500">
                  <a:solidFill>
                    <a:schemeClr val="bg1"/>
                  </a:solidFill>
                  <a:ea typeface="微软雅黑" charset="0"/>
                  <a:cs typeface="微软雅黑" charset="0"/>
                </a:rPr>
                <a:t>AI</a:t>
              </a:r>
            </a:p>
          </p:txBody>
        </p:sp>
        <p:sp>
          <p:nvSpPr>
            <p:cNvPr id="24603" name="文本框 8"/>
            <p:cNvSpPr txBox="1">
              <a:spLocks noChangeArrowheads="1"/>
            </p:cNvSpPr>
            <p:nvPr/>
          </p:nvSpPr>
          <p:spPr bwMode="auto">
            <a:xfrm>
              <a:off x="7433" y="4118"/>
              <a:ext cx="3439"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gn="ctr"/>
              <a:r>
                <a:rPr lang="en-US" altLang="zh-CN" sz="1800">
                  <a:solidFill>
                    <a:schemeClr val="bg1"/>
                  </a:solidFill>
                  <a:ea typeface="微软雅黑" charset="0"/>
                  <a:cs typeface="微软雅黑" charset="0"/>
                </a:rPr>
                <a:t>Super </a:t>
              </a:r>
            </a:p>
            <a:p>
              <a:pPr algn="ctr"/>
              <a:r>
                <a:rPr lang="en-US" altLang="zh-CN" sz="1800">
                  <a:solidFill>
                    <a:schemeClr val="bg1"/>
                  </a:solidFill>
                  <a:ea typeface="微软雅黑" charset="0"/>
                  <a:cs typeface="微软雅黑" charset="0"/>
                </a:rPr>
                <a:t>computer</a:t>
              </a:r>
            </a:p>
          </p:txBody>
        </p:sp>
      </p:grpSp>
      <p:pic>
        <p:nvPicPr>
          <p:cNvPr id="24581" name="图片 11"/>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88" y="2676525"/>
            <a:ext cx="178276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57150" y="5294313"/>
            <a:ext cx="2732088" cy="414337"/>
          </a:xfrm>
          <a:prstGeom prst="rect">
            <a:avLst/>
          </a:prstGeom>
          <a:noFill/>
        </p:spPr>
        <p:txBody>
          <a:bodyPr>
            <a:spAutoFit/>
          </a:bodyPr>
          <a:lstStyle/>
          <a:p>
            <a:pPr>
              <a:defRPr/>
            </a:pPr>
            <a:r>
              <a:rPr lang="en-US" altLang="zh-CN" sz="1050" b="1" dirty="0">
                <a:solidFill>
                  <a:srgbClr val="353A90"/>
                </a:solidFill>
                <a:ea typeface="微软雅黑" panose="020B0503020204020204" pitchFamily="34" charset="-122"/>
                <a:cs typeface="+mn-cs"/>
              </a:rPr>
              <a:t>Science  02 Feb 2018:</a:t>
            </a:r>
          </a:p>
          <a:p>
            <a:pPr>
              <a:defRPr/>
            </a:pPr>
            <a:r>
              <a:rPr lang="en-US" altLang="zh-CN" sz="1050" b="1" dirty="0">
                <a:solidFill>
                  <a:srgbClr val="353A90"/>
                </a:solidFill>
                <a:ea typeface="微软雅黑" panose="020B0503020204020204" pitchFamily="34" charset="-122"/>
                <a:cs typeface="+mn-cs"/>
              </a:rPr>
              <a:t>Vol. 359, Issue 6375, pp. 598</a:t>
            </a:r>
          </a:p>
        </p:txBody>
      </p:sp>
      <p:sp>
        <p:nvSpPr>
          <p:cNvPr id="22" name="圆角矩形 21"/>
          <p:cNvSpPr/>
          <p:nvPr/>
        </p:nvSpPr>
        <p:spPr>
          <a:xfrm>
            <a:off x="2106966" y="4035906"/>
            <a:ext cx="1088708" cy="937260"/>
          </a:xfrm>
          <a:prstGeom prst="roundRect">
            <a:avLst/>
          </a:prstGeom>
          <a:solidFill>
            <a:srgbClr val="AD6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b="1" dirty="0">
                <a:solidFill>
                  <a:schemeClr val="bg1"/>
                </a:solidFill>
                <a:latin typeface="黑体" panose="02010609060101010101" pitchFamily="49" charset="-122"/>
                <a:ea typeface="黑体" panose="02010609060101010101" pitchFamily="49" charset="-122"/>
              </a:rPr>
              <a:t>Diagnose</a:t>
            </a:r>
            <a:r>
              <a:rPr lang="zh-CN" altLang="en-US" sz="1200" b="1" dirty="0">
                <a:solidFill>
                  <a:schemeClr val="bg1"/>
                </a:solidFill>
                <a:latin typeface="黑体" panose="02010609060101010101" pitchFamily="49" charset="-122"/>
                <a:ea typeface="黑体" panose="02010609060101010101" pitchFamily="49" charset="-122"/>
              </a:rPr>
              <a:t> </a:t>
            </a:r>
            <a:r>
              <a:rPr lang="en-US" altLang="zh-CN" sz="1200" b="1" dirty="0">
                <a:solidFill>
                  <a:schemeClr val="bg1"/>
                </a:solidFill>
                <a:latin typeface="黑体" panose="02010609060101010101" pitchFamily="49" charset="-122"/>
                <a:ea typeface="黑体" panose="02010609060101010101" pitchFamily="49" charset="-122"/>
              </a:rPr>
              <a:t>E</a:t>
            </a:r>
            <a:r>
              <a:rPr lang="zh-CN" altLang="en-US" sz="1200" b="1" dirty="0">
                <a:solidFill>
                  <a:schemeClr val="bg1"/>
                </a:solidFill>
                <a:latin typeface="黑体" panose="02010609060101010101" pitchFamily="49" charset="-122"/>
                <a:ea typeface="黑体" panose="02010609060101010101" pitchFamily="49" charset="-122"/>
              </a:rPr>
              <a:t>valuation</a:t>
            </a:r>
          </a:p>
          <a:p>
            <a:pPr algn="ctr">
              <a:defRPr/>
            </a:pPr>
            <a:r>
              <a:rPr lang="en-US" altLang="zh-CN" sz="1200" b="1" dirty="0">
                <a:solidFill>
                  <a:schemeClr val="bg1"/>
                </a:solidFill>
                <a:latin typeface="黑体" panose="02010609060101010101" pitchFamily="49" charset="-122"/>
                <a:ea typeface="黑体" panose="02010609060101010101" pitchFamily="49" charset="-122"/>
              </a:rPr>
              <a:t> Screening</a:t>
            </a:r>
          </a:p>
          <a:p>
            <a:pPr algn="ctr">
              <a:defRPr/>
            </a:pPr>
            <a:r>
              <a:rPr lang="en-US" altLang="zh-CN" sz="1200" b="1" dirty="0">
                <a:solidFill>
                  <a:schemeClr val="bg1"/>
                </a:solidFill>
                <a:latin typeface="黑体" panose="02010609060101010101" pitchFamily="49" charset="-122"/>
                <a:ea typeface="黑体" panose="02010609060101010101" pitchFamily="49" charset="-122"/>
              </a:rPr>
              <a:t>Prediction</a:t>
            </a:r>
          </a:p>
        </p:txBody>
      </p:sp>
      <p:grpSp>
        <p:nvGrpSpPr>
          <p:cNvPr id="24586" name="组合 18"/>
          <p:cNvGrpSpPr>
            <a:grpSpLocks/>
          </p:cNvGrpSpPr>
          <p:nvPr/>
        </p:nvGrpSpPr>
        <p:grpSpPr bwMode="auto">
          <a:xfrm>
            <a:off x="5972175" y="3473450"/>
            <a:ext cx="3051175" cy="2730500"/>
            <a:chOff x="12071" y="4058"/>
            <a:chExt cx="6866" cy="5920"/>
          </a:xfrm>
        </p:grpSpPr>
        <p:pic>
          <p:nvPicPr>
            <p:cNvPr id="24594" name="图片 1" descr="图片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2071" y="4058"/>
              <a:ext cx="6866" cy="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文本框 3"/>
            <p:cNvSpPr txBox="1">
              <a:spLocks noChangeArrowheads="1"/>
            </p:cNvSpPr>
            <p:nvPr/>
          </p:nvSpPr>
          <p:spPr bwMode="auto">
            <a:xfrm>
              <a:off x="12355" y="4412"/>
              <a:ext cx="2744"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gn="ctr"/>
              <a:r>
                <a:rPr lang="en-US" altLang="zh-CN" sz="1200" b="1">
                  <a:solidFill>
                    <a:schemeClr val="bg1"/>
                  </a:solidFill>
                  <a:ea typeface="微软雅黑" charset="0"/>
                  <a:cs typeface="微软雅黑" charset="0"/>
                  <a:sym typeface="+mn-ea" charset="0"/>
                </a:rPr>
                <a:t>H</a:t>
              </a:r>
              <a:r>
                <a:rPr lang="zh-CN" sz="1200" b="1">
                  <a:solidFill>
                    <a:schemeClr val="bg1"/>
                  </a:solidFill>
                  <a:ea typeface="微软雅黑" charset="0"/>
                  <a:cs typeface="微软雅黑" charset="0"/>
                  <a:sym typeface="+mn-ea" charset="0"/>
                </a:rPr>
                <a:t>ierarchical medical system</a:t>
              </a:r>
            </a:p>
          </p:txBody>
        </p:sp>
        <p:sp>
          <p:nvSpPr>
            <p:cNvPr id="24596" name="文本框 9"/>
            <p:cNvSpPr txBox="1">
              <a:spLocks noChangeArrowheads="1"/>
            </p:cNvSpPr>
            <p:nvPr/>
          </p:nvSpPr>
          <p:spPr bwMode="auto">
            <a:xfrm>
              <a:off x="12355" y="6212"/>
              <a:ext cx="2922" cy="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gn="ctr"/>
              <a:r>
                <a:rPr lang="zh-CN" altLang="en-US" sz="1200" b="1">
                  <a:solidFill>
                    <a:schemeClr val="bg1"/>
                  </a:solidFill>
                  <a:ea typeface="微软雅黑" charset="0"/>
                  <a:cs typeface="微软雅黑" charset="0"/>
                </a:rPr>
                <a:t>Heterogeneous </a:t>
              </a:r>
              <a:r>
                <a:rPr lang="en-US" altLang="zh-CN" sz="1200" b="1">
                  <a:solidFill>
                    <a:schemeClr val="bg1"/>
                  </a:solidFill>
                  <a:ea typeface="微软雅黑" charset="0"/>
                  <a:cs typeface="微软雅黑" charset="0"/>
                </a:rPr>
                <a:t>I</a:t>
              </a:r>
              <a:r>
                <a:rPr lang="zh-CN" altLang="en-US" sz="1200" b="1">
                  <a:solidFill>
                    <a:schemeClr val="bg1"/>
                  </a:solidFill>
                  <a:ea typeface="微软雅黑" charset="0"/>
                  <a:cs typeface="微软雅黑" charset="0"/>
                </a:rPr>
                <a:t>ntegration </a:t>
              </a:r>
              <a:r>
                <a:rPr lang="en-US" altLang="zh-CN" sz="1200" b="1">
                  <a:solidFill>
                    <a:schemeClr val="bg1"/>
                  </a:solidFill>
                  <a:ea typeface="微软雅黑" charset="0"/>
                  <a:cs typeface="微软雅黑" charset="0"/>
                </a:rPr>
                <a:t>P</a:t>
              </a:r>
              <a:r>
                <a:rPr lang="zh-CN" altLang="en-US" sz="1200" b="1">
                  <a:solidFill>
                    <a:schemeClr val="bg1"/>
                  </a:solidFill>
                  <a:ea typeface="微软雅黑" charset="0"/>
                  <a:cs typeface="微软雅黑" charset="0"/>
                </a:rPr>
                <a:t>latform of </a:t>
              </a:r>
              <a:r>
                <a:rPr lang="en-US" altLang="zh-CN" sz="1200" b="1">
                  <a:solidFill>
                    <a:schemeClr val="bg1"/>
                  </a:solidFill>
                  <a:ea typeface="微软雅黑" charset="0"/>
                  <a:cs typeface="微软雅黑" charset="0"/>
                </a:rPr>
                <a:t>M</a:t>
              </a:r>
              <a:r>
                <a:rPr lang="zh-CN" altLang="en-US" sz="1200" b="1">
                  <a:solidFill>
                    <a:schemeClr val="bg1"/>
                  </a:solidFill>
                  <a:ea typeface="微软雅黑" charset="0"/>
                  <a:cs typeface="微软雅黑" charset="0"/>
                </a:rPr>
                <a:t>edical </a:t>
              </a:r>
              <a:r>
                <a:rPr lang="en-US" altLang="zh-CN" sz="1200" b="1">
                  <a:solidFill>
                    <a:schemeClr val="bg1"/>
                  </a:solidFill>
                  <a:ea typeface="微软雅黑" charset="0"/>
                  <a:cs typeface="微软雅黑" charset="0"/>
                </a:rPr>
                <a:t>D</a:t>
              </a:r>
              <a:r>
                <a:rPr lang="zh-CN" altLang="en-US" sz="1200" b="1">
                  <a:solidFill>
                    <a:schemeClr val="bg1"/>
                  </a:solidFill>
                  <a:ea typeface="微软雅黑" charset="0"/>
                  <a:cs typeface="微软雅黑" charset="0"/>
                </a:rPr>
                <a:t>ata</a:t>
              </a:r>
            </a:p>
          </p:txBody>
        </p:sp>
        <p:sp>
          <p:nvSpPr>
            <p:cNvPr id="24597" name="文本框 13"/>
            <p:cNvSpPr txBox="1">
              <a:spLocks noChangeArrowheads="1"/>
            </p:cNvSpPr>
            <p:nvPr/>
          </p:nvSpPr>
          <p:spPr bwMode="auto">
            <a:xfrm>
              <a:off x="12355" y="8177"/>
              <a:ext cx="3075" cy="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r>
                <a:rPr lang="zh-CN" altLang="en-US" sz="1200" b="1">
                  <a:solidFill>
                    <a:schemeClr val="bg1"/>
                  </a:solidFill>
                  <a:ea typeface="微软雅黑" charset="0"/>
                  <a:cs typeface="微软雅黑" charset="0"/>
                </a:rPr>
                <a:t>Existing </a:t>
              </a:r>
              <a:r>
                <a:rPr lang="en-US" altLang="zh-CN" sz="1200" b="1">
                  <a:solidFill>
                    <a:schemeClr val="bg1"/>
                  </a:solidFill>
                  <a:ea typeface="微软雅黑" charset="0"/>
                  <a:cs typeface="微软雅黑" charset="0"/>
                </a:rPr>
                <a:t>M</a:t>
              </a:r>
              <a:r>
                <a:rPr lang="zh-CN" altLang="en-US" sz="1200" b="1">
                  <a:solidFill>
                    <a:schemeClr val="bg1"/>
                  </a:solidFill>
                  <a:ea typeface="微软雅黑" charset="0"/>
                  <a:cs typeface="微软雅黑" charset="0"/>
                </a:rPr>
                <a:t>edical </a:t>
              </a:r>
              <a:r>
                <a:rPr lang="en-US" altLang="zh-CN" sz="1200" b="1">
                  <a:solidFill>
                    <a:schemeClr val="bg1"/>
                  </a:solidFill>
                  <a:ea typeface="微软雅黑" charset="0"/>
                  <a:cs typeface="微软雅黑" charset="0"/>
                </a:rPr>
                <a:t>S</a:t>
              </a:r>
              <a:r>
                <a:rPr lang="zh-CN" altLang="en-US" sz="1200" b="1">
                  <a:solidFill>
                    <a:schemeClr val="bg1"/>
                  </a:solidFill>
                  <a:ea typeface="微软雅黑" charset="0"/>
                  <a:cs typeface="微软雅黑" charset="0"/>
                </a:rPr>
                <a:t>ystem</a:t>
              </a:r>
              <a:r>
                <a:rPr lang="en-US" altLang="zh-CN" sz="1200" b="1">
                  <a:solidFill>
                    <a:schemeClr val="bg1"/>
                  </a:solidFill>
                  <a:ea typeface="微软雅黑" charset="0"/>
                  <a:cs typeface="微软雅黑" charset="0"/>
                </a:rPr>
                <a:t>(Data Source)</a:t>
              </a:r>
            </a:p>
          </p:txBody>
        </p:sp>
        <p:sp>
          <p:nvSpPr>
            <p:cNvPr id="24598" name="文本框 14"/>
            <p:cNvSpPr txBox="1">
              <a:spLocks noChangeArrowheads="1"/>
            </p:cNvSpPr>
            <p:nvPr/>
          </p:nvSpPr>
          <p:spPr bwMode="auto">
            <a:xfrm>
              <a:off x="17044" y="9261"/>
              <a:ext cx="1845"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r>
                <a:rPr lang="en-US" altLang="zh-CN" sz="900" b="1">
                  <a:solidFill>
                    <a:schemeClr val="bg1"/>
                  </a:solidFill>
                  <a:ea typeface="微软雅黑" charset="0"/>
                  <a:cs typeface="微软雅黑" charset="0"/>
                </a:rPr>
                <a:t>  OTHERS</a:t>
              </a:r>
            </a:p>
          </p:txBody>
        </p:sp>
        <p:sp>
          <p:nvSpPr>
            <p:cNvPr id="16" name="文本框 15"/>
            <p:cNvSpPr txBox="1"/>
            <p:nvPr/>
          </p:nvSpPr>
          <p:spPr>
            <a:xfrm>
              <a:off x="15690" y="9259"/>
              <a:ext cx="1354" cy="551"/>
            </a:xfrm>
            <a:prstGeom prst="rect">
              <a:avLst/>
            </a:prstGeom>
            <a:noFill/>
          </p:spPr>
          <p:txBody>
            <a:bodyPr>
              <a:spAutoFit/>
            </a:bodyPr>
            <a:lstStyle/>
            <a:p>
              <a:pPr algn="ctr">
                <a:defRPr/>
              </a:pPr>
              <a:r>
                <a:rPr lang="en-US" altLang="zh-CN" sz="1050" b="1">
                  <a:solidFill>
                    <a:schemeClr val="bg1"/>
                  </a:solidFill>
                  <a:latin typeface="Arial" panose="020B0604020202020204" pitchFamily="34" charset="0"/>
                  <a:ea typeface="微软雅黑" panose="020B0503020204020204" pitchFamily="34" charset="-122"/>
                  <a:cs typeface="+mn-cs"/>
                </a:rPr>
                <a:t>HI</a:t>
              </a:r>
            </a:p>
          </p:txBody>
        </p:sp>
      </p:grpSp>
      <p:sp>
        <p:nvSpPr>
          <p:cNvPr id="21" name="下箭头 20"/>
          <p:cNvSpPr/>
          <p:nvPr/>
        </p:nvSpPr>
        <p:spPr>
          <a:xfrm rot="5400000">
            <a:off x="3199606" y="4444207"/>
            <a:ext cx="334963" cy="266700"/>
          </a:xfrm>
          <a:prstGeom prst="downArrow">
            <a:avLst>
              <a:gd name="adj1" fmla="val 54253"/>
              <a:gd name="adj2" fmla="val 50000"/>
            </a:avLst>
          </a:prstGeom>
          <a:solidFill>
            <a:srgbClr val="ED7D31"/>
          </a:solidFill>
        </p:spPr>
        <p:style>
          <a:lnRef idx="2">
            <a:schemeClr val="lt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8" name="下箭头 17"/>
          <p:cNvSpPr/>
          <p:nvPr/>
        </p:nvSpPr>
        <p:spPr>
          <a:xfrm rot="5400000">
            <a:off x="1747043" y="4444207"/>
            <a:ext cx="334963" cy="266700"/>
          </a:xfrm>
          <a:prstGeom prst="downArrow">
            <a:avLst>
              <a:gd name="adj1" fmla="val 54253"/>
              <a:gd name="adj2" fmla="val 50000"/>
            </a:avLst>
          </a:prstGeom>
          <a:solidFill>
            <a:srgbClr val="ED7D31"/>
          </a:solidFill>
        </p:spPr>
        <p:style>
          <a:lnRef idx="2">
            <a:schemeClr val="lt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34" name="下箭头 33"/>
          <p:cNvSpPr/>
          <p:nvPr/>
        </p:nvSpPr>
        <p:spPr>
          <a:xfrm rot="16200000">
            <a:off x="5584031" y="4407695"/>
            <a:ext cx="333375" cy="341312"/>
          </a:xfrm>
          <a:prstGeom prst="downArrow">
            <a:avLst>
              <a:gd name="adj1" fmla="val 54253"/>
              <a:gd name="adj2" fmla="val 50000"/>
            </a:avLst>
          </a:prstGeom>
          <a:solidFill>
            <a:srgbClr val="0093C9"/>
          </a:solidFill>
        </p:spPr>
        <p:style>
          <a:lnRef idx="2">
            <a:schemeClr val="lt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4590" name="文本框 19"/>
          <p:cNvSpPr txBox="1">
            <a:spLocks noChangeArrowheads="1"/>
          </p:cNvSpPr>
          <p:nvPr/>
        </p:nvSpPr>
        <p:spPr bwMode="auto">
          <a:xfrm>
            <a:off x="2224088" y="6232525"/>
            <a:ext cx="3711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algn="ctr"/>
            <a:r>
              <a:rPr lang="en-US" altLang="zh-CN" sz="900">
                <a:ea typeface="微软雅黑" charset="0"/>
                <a:cs typeface="微软雅黑" charset="0"/>
              </a:rPr>
              <a:t>AI doctor </a:t>
            </a:r>
            <a:r>
              <a:rPr lang="zh-CN" altLang="en-US" sz="900">
                <a:ea typeface="微软雅黑" charset="0"/>
                <a:cs typeface="微软雅黑" charset="0"/>
              </a:rPr>
              <a:t>deployed in dozens of hospitals </a:t>
            </a:r>
            <a:r>
              <a:rPr lang="en-US" altLang="zh-CN" sz="900">
                <a:ea typeface="微软雅黑" charset="0"/>
                <a:cs typeface="微软雅黑" charset="0"/>
              </a:rPr>
              <a:t>in China</a:t>
            </a:r>
          </a:p>
        </p:txBody>
      </p:sp>
      <p:sp>
        <p:nvSpPr>
          <p:cNvPr id="23" name="下箭头 22"/>
          <p:cNvSpPr/>
          <p:nvPr/>
        </p:nvSpPr>
        <p:spPr>
          <a:xfrm>
            <a:off x="2478088" y="5076825"/>
            <a:ext cx="334962" cy="296863"/>
          </a:xfrm>
          <a:prstGeom prst="downArrow">
            <a:avLst>
              <a:gd name="adj1" fmla="val 54253"/>
              <a:gd name="adj2" fmla="val 50000"/>
            </a:avLst>
          </a:prstGeom>
          <a:solidFill>
            <a:srgbClr val="ED7D31"/>
          </a:solidFill>
        </p:spPr>
        <p:style>
          <a:lnRef idx="2">
            <a:schemeClr val="lt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6" name="文本框 25"/>
          <p:cNvSpPr txBox="1"/>
          <p:nvPr/>
        </p:nvSpPr>
        <p:spPr>
          <a:xfrm>
            <a:off x="221495" y="1298575"/>
            <a:ext cx="6024484" cy="461963"/>
          </a:xfrm>
          <a:prstGeom prst="rect">
            <a:avLst/>
          </a:prstGeom>
          <a:noFill/>
        </p:spPr>
        <p:txBody>
          <a:bodyPr wrap="square">
            <a:spAutoFit/>
          </a:bodyPr>
          <a:lstStyle>
            <a:lvl1pPr>
              <a:defRPr>
                <a:solidFill>
                  <a:schemeClr val="tx1"/>
                </a:solidFill>
                <a:latin typeface="Arial" charset="0"/>
                <a:ea typeface="微软雅黑" charset="0"/>
                <a:cs typeface="微软雅黑" charset="0"/>
              </a:defRPr>
            </a:lvl1pPr>
            <a:lvl2pPr marL="742950" indent="-285750">
              <a:defRPr>
                <a:solidFill>
                  <a:schemeClr val="tx1"/>
                </a:solidFill>
                <a:latin typeface="Arial" charset="0"/>
                <a:ea typeface="微软雅黑" charset="0"/>
                <a:cs typeface="微软雅黑" charset="0"/>
              </a:defRPr>
            </a:lvl2pPr>
            <a:lvl3pPr marL="1143000" indent="-228600">
              <a:defRPr>
                <a:solidFill>
                  <a:schemeClr val="tx1"/>
                </a:solidFill>
                <a:latin typeface="Arial" charset="0"/>
                <a:ea typeface="微软雅黑" charset="0"/>
                <a:cs typeface="微软雅黑" charset="0"/>
              </a:defRPr>
            </a:lvl3pPr>
            <a:lvl4pPr marL="1600200" indent="-228600">
              <a:defRPr>
                <a:solidFill>
                  <a:schemeClr val="tx1"/>
                </a:solidFill>
                <a:latin typeface="Arial" charset="0"/>
                <a:ea typeface="微软雅黑" charset="0"/>
                <a:cs typeface="微软雅黑" charset="0"/>
              </a:defRPr>
            </a:lvl4pPr>
            <a:lvl5pPr marL="2057400" indent="-228600">
              <a:defRPr>
                <a:solidFill>
                  <a:schemeClr val="tx1"/>
                </a:solidFill>
                <a:latin typeface="Arial" charset="0"/>
                <a:ea typeface="微软雅黑" charset="0"/>
                <a:cs typeface="微软雅黑" charset="0"/>
              </a:defRPr>
            </a:lvl5pPr>
            <a:lvl6pPr marL="2514600" indent="-228600" eaLnBrk="0" fontAlgn="base" hangingPunct="0">
              <a:spcBef>
                <a:spcPct val="0"/>
              </a:spcBef>
              <a:spcAft>
                <a:spcPct val="0"/>
              </a:spcAft>
              <a:defRPr>
                <a:solidFill>
                  <a:schemeClr val="tx1"/>
                </a:solidFill>
                <a:latin typeface="Arial" charset="0"/>
                <a:ea typeface="微软雅黑" charset="0"/>
                <a:cs typeface="微软雅黑" charset="0"/>
              </a:defRPr>
            </a:lvl6pPr>
            <a:lvl7pPr marL="2971800" indent="-228600" eaLnBrk="0" fontAlgn="base" hangingPunct="0">
              <a:spcBef>
                <a:spcPct val="0"/>
              </a:spcBef>
              <a:spcAft>
                <a:spcPct val="0"/>
              </a:spcAft>
              <a:defRPr>
                <a:solidFill>
                  <a:schemeClr val="tx1"/>
                </a:solidFill>
                <a:latin typeface="Arial" charset="0"/>
                <a:ea typeface="微软雅黑" charset="0"/>
                <a:cs typeface="微软雅黑" charset="0"/>
              </a:defRPr>
            </a:lvl7pPr>
            <a:lvl8pPr marL="3429000" indent="-228600" eaLnBrk="0" fontAlgn="base" hangingPunct="0">
              <a:spcBef>
                <a:spcPct val="0"/>
              </a:spcBef>
              <a:spcAft>
                <a:spcPct val="0"/>
              </a:spcAft>
              <a:defRPr>
                <a:solidFill>
                  <a:schemeClr val="tx1"/>
                </a:solidFill>
                <a:latin typeface="Arial" charset="0"/>
                <a:ea typeface="微软雅黑" charset="0"/>
                <a:cs typeface="微软雅黑" charset="0"/>
              </a:defRPr>
            </a:lvl8pPr>
            <a:lvl9pPr marL="3886200" indent="-228600" eaLnBrk="0" fontAlgn="base" hangingPunct="0">
              <a:spcBef>
                <a:spcPct val="0"/>
              </a:spcBef>
              <a:spcAft>
                <a:spcPct val="0"/>
              </a:spcAft>
              <a:defRPr>
                <a:solidFill>
                  <a:schemeClr val="tx1"/>
                </a:solidFill>
                <a:latin typeface="Arial" charset="0"/>
                <a:ea typeface="微软雅黑" charset="0"/>
                <a:cs typeface="微软雅黑" charset="0"/>
              </a:defRPr>
            </a:lvl9pPr>
          </a:lstStyle>
          <a:p>
            <a:r>
              <a:rPr lang="en-US" altLang="zh-CN" sz="2400" dirty="0" smtClean="0">
                <a:solidFill>
                  <a:srgbClr val="353A90"/>
                </a:solidFill>
                <a:effectLst>
                  <a:outerShdw blurRad="38100" dist="38100" dir="2700000" algn="tl">
                    <a:srgbClr val="DDDDDD"/>
                  </a:outerShdw>
                </a:effectLst>
                <a:latin typeface="+mn-lt"/>
              </a:rPr>
              <a:t>‘AI Doctor’ </a:t>
            </a:r>
            <a:r>
              <a:rPr lang="en-US" altLang="zh-CN" sz="2400" dirty="0">
                <a:solidFill>
                  <a:srgbClr val="353A90"/>
                </a:solidFill>
                <a:effectLst>
                  <a:outerShdw blurRad="38100" dist="38100" dir="2700000" algn="tl">
                    <a:srgbClr val="DDDDDD"/>
                  </a:outerShdw>
                </a:effectLst>
                <a:latin typeface="+mn-lt"/>
              </a:rPr>
              <a:t>On </a:t>
            </a:r>
            <a:r>
              <a:rPr lang="en-US" altLang="zh-CN" sz="2400" dirty="0" err="1">
                <a:solidFill>
                  <a:srgbClr val="353A90"/>
                </a:solidFill>
                <a:effectLst>
                  <a:outerShdw blurRad="38100" dist="38100" dir="2700000" algn="tl">
                    <a:srgbClr val="DDDDDD"/>
                  </a:outerShdw>
                </a:effectLst>
                <a:latin typeface="+mn-lt"/>
              </a:rPr>
              <a:t>Tianhe</a:t>
            </a:r>
            <a:r>
              <a:rPr lang="en-US" altLang="zh-CN" sz="2400" dirty="0">
                <a:solidFill>
                  <a:srgbClr val="353A90"/>
                </a:solidFill>
                <a:effectLst>
                  <a:outerShdw blurRad="38100" dist="38100" dir="2700000" algn="tl">
                    <a:srgbClr val="DDDDDD"/>
                  </a:outerShdw>
                </a:effectLst>
                <a:latin typeface="+mn-lt"/>
              </a:rPr>
              <a:t> Supercomputer</a:t>
            </a:r>
          </a:p>
        </p:txBody>
      </p:sp>
      <p:sp>
        <p:nvSpPr>
          <p:cNvPr id="24593" name="标题 2"/>
          <p:cNvSpPr>
            <a:spLocks noGrp="1"/>
          </p:cNvSpPr>
          <p:nvPr>
            <p:ph type="ctrTitle"/>
          </p:nvPr>
        </p:nvSpPr>
        <p:spPr>
          <a:xfrm>
            <a:off x="1254125" y="122238"/>
            <a:ext cx="6813550" cy="644525"/>
          </a:xfrm>
        </p:spPr>
        <p:txBody>
          <a:bodyPr/>
          <a:lstStyle/>
          <a:p>
            <a:r>
              <a:rPr lang="en-US" altLang="zh-CN" sz="3200" b="1" dirty="0">
                <a:solidFill>
                  <a:srgbClr val="353A90"/>
                </a:solidFill>
                <a:ea typeface="微软雅黑" charset="0"/>
                <a:cs typeface="微软雅黑" charset="0"/>
              </a:rPr>
              <a:t>New drug discovery</a:t>
            </a:r>
            <a:endParaRPr lang="zh-CN" altLang="en-US" dirty="0">
              <a:solidFill>
                <a:srgbClr val="353A90"/>
              </a:solidFill>
              <a:ea typeface="宋体" charset="0"/>
            </a:endParaRPr>
          </a:p>
        </p:txBody>
      </p:sp>
    </p:spTree>
    <p:custDataLst>
      <p:tags r:id="rId1"/>
    </p:custDataLst>
    <p:extLst>
      <p:ext uri="{BB962C8B-B14F-4D97-AF65-F5344CB8AC3E}">
        <p14:creationId xmlns:p14="http://schemas.microsoft.com/office/powerpoint/2010/main" val="3236903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336550" y="178608"/>
            <a:ext cx="8580438" cy="720725"/>
          </a:xfrm>
        </p:spPr>
        <p:txBody>
          <a:bodyPr/>
          <a:lstStyle/>
          <a:p>
            <a:r>
              <a:rPr lang="en-US" altLang="zh-CN" sz="3200" b="1" dirty="0" err="1">
                <a:solidFill>
                  <a:srgbClr val="353A90"/>
                </a:solidFill>
                <a:ea typeface="微软雅黑" charset="0"/>
                <a:cs typeface="微软雅黑" charset="0"/>
              </a:rPr>
              <a:t>CNGrid</a:t>
            </a:r>
            <a:r>
              <a:rPr lang="en-US" altLang="zh-CN" sz="3200" b="1" dirty="0">
                <a:solidFill>
                  <a:srgbClr val="353A90"/>
                </a:solidFill>
                <a:ea typeface="微软雅黑" charset="0"/>
                <a:cs typeface="微软雅黑" charset="0"/>
              </a:rPr>
              <a:t>-based application village: </a:t>
            </a:r>
            <a:br>
              <a:rPr lang="en-US" altLang="zh-CN" sz="3200" b="1" dirty="0">
                <a:solidFill>
                  <a:srgbClr val="353A90"/>
                </a:solidFill>
                <a:ea typeface="微软雅黑" charset="0"/>
                <a:cs typeface="微软雅黑" charset="0"/>
              </a:rPr>
            </a:br>
            <a:r>
              <a:rPr lang="en-US" altLang="zh-CN" sz="3200" b="1" dirty="0">
                <a:solidFill>
                  <a:srgbClr val="353A90"/>
                </a:solidFill>
                <a:ea typeface="微软雅黑" charset="0"/>
                <a:cs typeface="微软雅黑" charset="0"/>
              </a:rPr>
              <a:t>Industrial innovation</a:t>
            </a:r>
            <a:endParaRPr lang="zh-CN" altLang="en-US" sz="3200" b="1" dirty="0">
              <a:solidFill>
                <a:srgbClr val="353A90"/>
              </a:solidFill>
              <a:ea typeface="微软雅黑" charset="0"/>
              <a:cs typeface="微软雅黑" charset="0"/>
            </a:endParaRPr>
          </a:p>
        </p:txBody>
      </p:sp>
      <p:pic>
        <p:nvPicPr>
          <p:cNvPr id="28675" name="图片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2925" y="1052736"/>
            <a:ext cx="401002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矩形 3"/>
          <p:cNvSpPr>
            <a:spLocks noChangeArrowheads="1"/>
          </p:cNvSpPr>
          <p:nvPr/>
        </p:nvSpPr>
        <p:spPr bwMode="auto">
          <a:xfrm>
            <a:off x="4767263" y="1227138"/>
            <a:ext cx="4376737" cy="366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lvl="1" indent="-457200">
              <a:lnSpc>
                <a:spcPts val="3000"/>
              </a:lnSpc>
              <a:spcBef>
                <a:spcPct val="20000"/>
              </a:spcBef>
              <a:buClr>
                <a:schemeClr val="accent2"/>
              </a:buClr>
              <a:buSzPct val="60000"/>
              <a:buFont typeface="Wingdings" charset="0"/>
              <a:buChar char="l"/>
            </a:pPr>
            <a:r>
              <a:rPr lang="en-US" altLang="zh-CN" sz="2000" dirty="0">
                <a:solidFill>
                  <a:srgbClr val="353A90"/>
                </a:solidFill>
                <a:ea typeface="宋体" charset="0"/>
                <a:cs typeface="Arial Unicode MS" charset="0"/>
              </a:rPr>
              <a:t>Application community based on </a:t>
            </a:r>
            <a:r>
              <a:rPr lang="en-US" altLang="zh-CN" sz="2000" dirty="0" err="1">
                <a:solidFill>
                  <a:srgbClr val="353A90"/>
                </a:solidFill>
                <a:ea typeface="宋体" charset="0"/>
                <a:cs typeface="Arial Unicode MS" charset="0"/>
              </a:rPr>
              <a:t>CNGrid</a:t>
            </a:r>
            <a:r>
              <a:rPr lang="en-US" altLang="zh-CN" sz="2000" dirty="0">
                <a:solidFill>
                  <a:srgbClr val="353A90"/>
                </a:solidFill>
                <a:ea typeface="宋体" charset="0"/>
                <a:cs typeface="Arial Unicode MS" charset="0"/>
              </a:rPr>
              <a:t>, combining grid and cloud technologies</a:t>
            </a:r>
          </a:p>
          <a:p>
            <a:pPr lvl="1" indent="-457200">
              <a:lnSpc>
                <a:spcPts val="3000"/>
              </a:lnSpc>
              <a:spcBef>
                <a:spcPct val="20000"/>
              </a:spcBef>
              <a:buClr>
                <a:schemeClr val="accent2"/>
              </a:buClr>
              <a:buSzPct val="60000"/>
              <a:buFont typeface="Wingdings" charset="0"/>
              <a:buChar char="l"/>
            </a:pPr>
            <a:r>
              <a:rPr lang="en-US" altLang="zh-CN" sz="2000" dirty="0">
                <a:solidFill>
                  <a:srgbClr val="353A90"/>
                </a:solidFill>
                <a:ea typeface="宋体" charset="0"/>
                <a:cs typeface="Arial Unicode MS" charset="0"/>
              </a:rPr>
              <a:t>Providing professional services for simulation and production design optimization</a:t>
            </a:r>
          </a:p>
          <a:p>
            <a:pPr lvl="1" indent="-457200">
              <a:lnSpc>
                <a:spcPts val="3000"/>
              </a:lnSpc>
              <a:spcBef>
                <a:spcPct val="20000"/>
              </a:spcBef>
              <a:buClr>
                <a:schemeClr val="accent2"/>
              </a:buClr>
              <a:buSzPct val="60000"/>
              <a:buFont typeface="Wingdings" charset="0"/>
              <a:buChar char="l"/>
            </a:pPr>
            <a:r>
              <a:rPr lang="en-US" altLang="zh-CN" sz="2000" dirty="0">
                <a:solidFill>
                  <a:srgbClr val="353A90"/>
                </a:solidFill>
                <a:ea typeface="宋体" charset="0"/>
                <a:cs typeface="Arial Unicode MS" charset="0"/>
              </a:rPr>
              <a:t>Exploring new business model and mechanism for HPC applications</a:t>
            </a:r>
          </a:p>
        </p:txBody>
      </p:sp>
      <p:pic>
        <p:nvPicPr>
          <p:cNvPr id="28677" name="图片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563" y="3463925"/>
            <a:ext cx="2720975"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8" name="组合 4"/>
          <p:cNvGrpSpPr>
            <a:grpSpLocks/>
          </p:cNvGrpSpPr>
          <p:nvPr/>
        </p:nvGrpSpPr>
        <p:grpSpPr bwMode="auto">
          <a:xfrm>
            <a:off x="3506788" y="6007100"/>
            <a:ext cx="5632450" cy="819150"/>
            <a:chOff x="1279866" y="6751638"/>
            <a:chExt cx="9042270" cy="1297190"/>
          </a:xfrm>
        </p:grpSpPr>
        <p:pic>
          <p:nvPicPr>
            <p:cNvPr id="8" name="图片 26"/>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62145" y="6752828"/>
              <a:ext cx="1259991" cy="1296000"/>
            </a:xfrm>
            <a:prstGeom prst="roundRect">
              <a:avLst>
                <a:gd name="adj" fmla="val 5998"/>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 name="图片 8"/>
            <p:cNvPicPr preferRelativeResize="0">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90920" y="6751638"/>
              <a:ext cx="2664296" cy="1296000"/>
            </a:xfrm>
            <a:prstGeom prst="roundRect">
              <a:avLst>
                <a:gd name="adj" fmla="val 5998"/>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 name="图片 23"/>
            <p:cNvPicPr preferRelativeResize="0">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87664" y="6752828"/>
              <a:ext cx="1208088" cy="1296000"/>
            </a:xfrm>
            <a:prstGeom prst="roundRect">
              <a:avLst>
                <a:gd name="adj" fmla="val 5998"/>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图片 24" descr="H:\thermal\Qinshan-surge\qinshan_1\400kg\CFX_SST\靠近波动管侧的速度矢量（截面20）.PNG"/>
            <p:cNvPicPr preferRelativeResize="0">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821610" y="6752828"/>
              <a:ext cx="1899660" cy="1296000"/>
            </a:xfrm>
            <a:prstGeom prst="roundRect">
              <a:avLst>
                <a:gd name="adj" fmla="val 5998"/>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图片 25" descr="E:\未命名.bmp"/>
            <p:cNvPicPr preferRelativeResize="0">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279866" y="6751638"/>
              <a:ext cx="1744660" cy="1296000"/>
            </a:xfrm>
            <a:prstGeom prst="roundRect">
              <a:avLst>
                <a:gd name="adj" fmla="val 5998"/>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79619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442913" y="68263"/>
            <a:ext cx="8399291" cy="765175"/>
          </a:xfrm>
        </p:spPr>
        <p:txBody>
          <a:bodyPr/>
          <a:lstStyle/>
          <a:p>
            <a:r>
              <a:rPr lang="en-US" altLang="zh-CN" sz="3600" b="1" dirty="0" smtClean="0">
                <a:solidFill>
                  <a:srgbClr val="353A90"/>
                </a:solidFill>
                <a:ea typeface="微软雅黑" charset="0"/>
                <a:cs typeface="微软雅黑" charset="0"/>
              </a:rPr>
              <a:t>Perspectives of BD </a:t>
            </a:r>
            <a:r>
              <a:rPr lang="en-US" altLang="zh-CN" sz="3600" b="1" dirty="0">
                <a:solidFill>
                  <a:srgbClr val="353A90"/>
                </a:solidFill>
                <a:ea typeface="微软雅黑" charset="0"/>
                <a:cs typeface="微软雅黑" charset="0"/>
              </a:rPr>
              <a:t>&amp; AI applications</a:t>
            </a:r>
            <a:endParaRPr lang="zh-CN" altLang="en-US" sz="3600" b="1" dirty="0">
              <a:solidFill>
                <a:srgbClr val="353A90"/>
              </a:solidFill>
              <a:ea typeface="微软雅黑" charset="0"/>
              <a:cs typeface="微软雅黑" charset="0"/>
            </a:endParaRPr>
          </a:p>
        </p:txBody>
      </p:sp>
      <p:sp>
        <p:nvSpPr>
          <p:cNvPr id="32771" name="文本占位符 2"/>
          <p:cNvSpPr>
            <a:spLocks noGrp="1"/>
          </p:cNvSpPr>
          <p:nvPr>
            <p:ph type="body" idx="4294967295"/>
          </p:nvPr>
        </p:nvSpPr>
        <p:spPr>
          <a:xfrm>
            <a:off x="442912" y="1059403"/>
            <a:ext cx="8399291" cy="5616575"/>
          </a:xfrm>
        </p:spPr>
        <p:txBody>
          <a:bodyPr/>
          <a:lstStyle/>
          <a:p>
            <a:r>
              <a:rPr lang="en-US" altLang="zh-CN" sz="1800" b="0" dirty="0">
                <a:ea typeface="宋体" charset="0"/>
                <a:cs typeface="Arial Unicode MS" charset="0"/>
              </a:rPr>
              <a:t>Pay more attention to emerging BD and AI applications requiring HPC capability</a:t>
            </a:r>
          </a:p>
          <a:p>
            <a:pPr lvl="1"/>
            <a:r>
              <a:rPr lang="en-US" altLang="zh-CN" sz="1400" b="0" dirty="0">
                <a:ea typeface="宋体" charset="0"/>
                <a:cs typeface="Arial Unicode MS" charset="0"/>
              </a:rPr>
              <a:t>Treat BD and AI as the first-class citizen</a:t>
            </a:r>
            <a:endParaRPr lang="en-US" altLang="zh-CN" sz="1600" b="0" dirty="0">
              <a:ea typeface="宋体" charset="0"/>
              <a:cs typeface="Arial Unicode MS" charset="0"/>
            </a:endParaRPr>
          </a:p>
          <a:p>
            <a:r>
              <a:rPr lang="en-US" altLang="zh-CN" sz="1800" b="0" dirty="0" err="1">
                <a:ea typeface="宋体" charset="0"/>
                <a:cs typeface="Arial Unicode MS" charset="0"/>
              </a:rPr>
              <a:t>BigData</a:t>
            </a:r>
            <a:r>
              <a:rPr lang="en-US" altLang="zh-CN" sz="1800" b="0" dirty="0">
                <a:ea typeface="宋体" charset="0"/>
                <a:cs typeface="Arial Unicode MS" charset="0"/>
              </a:rPr>
              <a:t> applications</a:t>
            </a:r>
          </a:p>
          <a:p>
            <a:pPr lvl="1"/>
            <a:r>
              <a:rPr lang="en-US" altLang="zh-CN" sz="1400" b="0" dirty="0">
                <a:ea typeface="宋体" charset="0"/>
                <a:cs typeface="Arial Unicode MS" charset="0"/>
              </a:rPr>
              <a:t>Much broader scope of applications</a:t>
            </a:r>
          </a:p>
          <a:p>
            <a:pPr lvl="1"/>
            <a:r>
              <a:rPr lang="en-US" altLang="zh-CN" sz="1400" b="0" dirty="0">
                <a:ea typeface="宋体" charset="0"/>
                <a:cs typeface="Arial Unicode MS" charset="0"/>
              </a:rPr>
              <a:t>Much higher investment</a:t>
            </a:r>
          </a:p>
          <a:p>
            <a:pPr lvl="1"/>
            <a:r>
              <a:rPr lang="en-US" altLang="zh-CN" sz="1400" b="0" dirty="0">
                <a:ea typeface="宋体" charset="0"/>
                <a:cs typeface="Arial Unicode MS" charset="0"/>
              </a:rPr>
              <a:t>Major industry involvement</a:t>
            </a:r>
          </a:p>
          <a:p>
            <a:pPr lvl="1"/>
            <a:r>
              <a:rPr lang="en-US" altLang="zh-CN" sz="1400" b="0" dirty="0">
                <a:ea typeface="宋体" charset="0"/>
                <a:cs typeface="Arial Unicode MS" charset="0"/>
              </a:rPr>
              <a:t>Require different software stacks and architectural support</a:t>
            </a:r>
            <a:endParaRPr lang="en-US" altLang="zh-CN" sz="1600" b="0" dirty="0">
              <a:ea typeface="宋体" charset="0"/>
              <a:cs typeface="Arial Unicode MS" charset="0"/>
            </a:endParaRPr>
          </a:p>
          <a:p>
            <a:r>
              <a:rPr lang="en-US" altLang="zh-CN" sz="1800" b="0" dirty="0">
                <a:ea typeface="宋体" charset="0"/>
                <a:cs typeface="Arial Unicode MS" charset="0"/>
              </a:rPr>
              <a:t>AI applications</a:t>
            </a:r>
          </a:p>
          <a:p>
            <a:pPr lvl="1"/>
            <a:r>
              <a:rPr lang="en-US" altLang="zh-CN" sz="1400" b="0" dirty="0">
                <a:ea typeface="宋体" charset="0"/>
                <a:cs typeface="Arial Unicode MS" charset="0"/>
              </a:rPr>
              <a:t>Very hot topic</a:t>
            </a:r>
          </a:p>
          <a:p>
            <a:pPr lvl="1"/>
            <a:r>
              <a:rPr lang="en-US" altLang="zh-CN" sz="1400" b="0" dirty="0">
                <a:ea typeface="宋体" charset="0"/>
                <a:cs typeface="Arial Unicode MS" charset="0"/>
              </a:rPr>
              <a:t>Potential large investment</a:t>
            </a:r>
          </a:p>
          <a:p>
            <a:pPr lvl="1"/>
            <a:r>
              <a:rPr lang="en-US" altLang="zh-CN" sz="1400" b="0" dirty="0">
                <a:ea typeface="宋体" charset="0"/>
                <a:cs typeface="Arial Unicode MS" charset="0"/>
              </a:rPr>
              <a:t>Require algorithms and novel architecture support</a:t>
            </a:r>
          </a:p>
          <a:p>
            <a:r>
              <a:rPr lang="en-US" altLang="zh-CN" sz="1800" b="0" dirty="0">
                <a:ea typeface="宋体" charset="0"/>
                <a:cs typeface="Arial Unicode MS" charset="0"/>
              </a:rPr>
              <a:t>HPC must embrace the new opportunity brought by BD and AI applications</a:t>
            </a:r>
          </a:p>
          <a:p>
            <a:pPr lvl="1"/>
            <a:r>
              <a:rPr lang="en-US" altLang="zh-CN" sz="1400" b="0" dirty="0">
                <a:ea typeface="宋体" charset="0"/>
                <a:cs typeface="Arial Unicode MS" charset="0"/>
              </a:rPr>
              <a:t>Major supercomputer developers in China are seriously considering support to BD and AI</a:t>
            </a:r>
          </a:p>
        </p:txBody>
      </p:sp>
    </p:spTree>
    <p:extLst>
      <p:ext uri="{BB962C8B-B14F-4D97-AF65-F5344CB8AC3E}">
        <p14:creationId xmlns:p14="http://schemas.microsoft.com/office/powerpoint/2010/main" val="177112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323850" y="1412875"/>
            <a:ext cx="8229600" cy="4525963"/>
          </a:xfrm>
        </p:spPr>
        <p:txBody>
          <a:bodyPr/>
          <a:lstStyle/>
          <a:p>
            <a:pPr algn="ctr" eaLnBrk="1" hangingPunct="1">
              <a:buFontTx/>
              <a:buNone/>
            </a:pPr>
            <a:endParaRPr lang="en-US" altLang="zh-CN" sz="4400" dirty="0">
              <a:latin typeface="Arial" charset="0"/>
              <a:ea typeface="微软雅黑" charset="0"/>
              <a:cs typeface="微软雅黑" charset="0"/>
            </a:endParaRPr>
          </a:p>
          <a:p>
            <a:pPr algn="ctr" eaLnBrk="1" hangingPunct="1">
              <a:buFontTx/>
              <a:buNone/>
            </a:pPr>
            <a:endParaRPr lang="en-US" altLang="zh-CN" sz="4400" dirty="0">
              <a:latin typeface="Arial" charset="0"/>
              <a:ea typeface="微软雅黑" charset="0"/>
              <a:cs typeface="微软雅黑" charset="0"/>
            </a:endParaRPr>
          </a:p>
          <a:p>
            <a:pPr marL="0" indent="0" algn="ctr">
              <a:buNone/>
            </a:pPr>
            <a:r>
              <a:rPr lang="en-US" altLang="zh-CN" b="0" dirty="0">
                <a:latin typeface="+mj-lt"/>
                <a:ea typeface="微软雅黑" charset="0"/>
                <a:cs typeface="微软雅黑" charset="0"/>
              </a:rPr>
              <a:t>Computing for HEP at IHEP</a:t>
            </a:r>
          </a:p>
        </p:txBody>
      </p:sp>
    </p:spTree>
    <p:extLst>
      <p:ext uri="{BB962C8B-B14F-4D97-AF65-F5344CB8AC3E}">
        <p14:creationId xmlns:p14="http://schemas.microsoft.com/office/powerpoint/2010/main" val="3026284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6"/>
          <p:cNvSpPr>
            <a:spLocks noChangeArrowheads="1"/>
          </p:cNvSpPr>
          <p:nvPr/>
        </p:nvSpPr>
        <p:spPr bwMode="auto">
          <a:xfrm>
            <a:off x="457201" y="952828"/>
            <a:ext cx="3682752" cy="1341437"/>
          </a:xfrm>
          <a:prstGeom prst="rect">
            <a:avLst/>
          </a:prstGeom>
          <a:solidFill>
            <a:srgbClr val="E3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287338" eaLnBrk="0" hangingPunct="0">
              <a:spcBef>
                <a:spcPct val="10000"/>
              </a:spcBef>
              <a:spcAft>
                <a:spcPct val="30000"/>
              </a:spcAft>
              <a:buChar char="•"/>
              <a:defRPr sz="2600" b="1">
                <a:solidFill>
                  <a:srgbClr val="000099"/>
                </a:solidFill>
                <a:latin typeface="Arial" panose="020B0604020202020204" pitchFamily="34" charset="0"/>
                <a:ea typeface="SimHei" panose="02010609060101010101" pitchFamily="49" charset="-122"/>
              </a:defRPr>
            </a:lvl1pPr>
            <a:lvl2pPr marL="742950" indent="-285750" eaLnBrk="0" hangingPunct="0">
              <a:spcBef>
                <a:spcPct val="20000"/>
              </a:spcBef>
              <a:buChar char="–"/>
              <a:defRPr sz="2400" b="1">
                <a:solidFill>
                  <a:srgbClr val="0099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Clr>
                <a:srgbClr val="FFFF00"/>
              </a:buClr>
              <a:buFont typeface="Wingdings" panose="05000000000000000000" pitchFamily="2" charset="2"/>
              <a:buChar char="n"/>
            </a:pPr>
            <a:r>
              <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rPr>
              <a:t>Employee:  ~ </a:t>
            </a:r>
            <a:r>
              <a:rPr lang="en-US" altLang="zh-CN" sz="1900" b="0" dirty="0" smtClean="0">
                <a:solidFill>
                  <a:srgbClr val="FFFFFF"/>
                </a:solidFill>
                <a:effectLst>
                  <a:outerShdw blurRad="38100" dist="38100" dir="2700000" algn="tl">
                    <a:srgbClr val="000000">
                      <a:alpha val="43137"/>
                    </a:srgbClr>
                  </a:outerShdw>
                </a:effectLst>
                <a:ea typeface="Arial Unicode MS" panose="020B0604020202020204" pitchFamily="34" charset="-122"/>
              </a:rPr>
              <a:t>1400 </a:t>
            </a:r>
            <a:endPar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endParaRPr>
          </a:p>
          <a:p>
            <a:pPr eaLnBrk="1" hangingPunct="1">
              <a:spcBef>
                <a:spcPct val="0"/>
              </a:spcBef>
              <a:spcAft>
                <a:spcPct val="0"/>
              </a:spcAft>
              <a:buClr>
                <a:srgbClr val="FFFF00"/>
              </a:buClr>
              <a:buFont typeface="Wingdings" panose="05000000000000000000" pitchFamily="2" charset="2"/>
              <a:buChar char="n"/>
            </a:pPr>
            <a:r>
              <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rPr>
              <a:t>Students</a:t>
            </a:r>
            <a:r>
              <a:rPr lang="zh-CN" altLang="en-US" sz="1900" b="0" dirty="0">
                <a:solidFill>
                  <a:srgbClr val="FFFFFF"/>
                </a:solidFill>
                <a:effectLst>
                  <a:outerShdw blurRad="38100" dist="38100" dir="2700000" algn="tl">
                    <a:srgbClr val="000000">
                      <a:alpha val="43137"/>
                    </a:srgbClr>
                  </a:outerShdw>
                </a:effectLst>
                <a:ea typeface="Arial Unicode MS" panose="020B0604020202020204" pitchFamily="34" charset="-122"/>
              </a:rPr>
              <a:t>： </a:t>
            </a:r>
            <a:r>
              <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rPr>
              <a:t>~ </a:t>
            </a:r>
            <a:r>
              <a:rPr lang="en-US" altLang="zh-CN" sz="1900" b="0" dirty="0" smtClean="0">
                <a:solidFill>
                  <a:srgbClr val="FFFFFF"/>
                </a:solidFill>
                <a:effectLst>
                  <a:outerShdw blurRad="38100" dist="38100" dir="2700000" algn="tl">
                    <a:srgbClr val="000000">
                      <a:alpha val="43137"/>
                    </a:srgbClr>
                  </a:outerShdw>
                </a:effectLst>
                <a:ea typeface="Arial Unicode MS" panose="020B0604020202020204" pitchFamily="34" charset="-122"/>
              </a:rPr>
              <a:t>600 </a:t>
            </a:r>
            <a:endPar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endParaRPr>
          </a:p>
          <a:p>
            <a:pPr eaLnBrk="1" hangingPunct="1">
              <a:spcBef>
                <a:spcPct val="0"/>
              </a:spcBef>
              <a:spcAft>
                <a:spcPct val="0"/>
              </a:spcAft>
              <a:buClr>
                <a:srgbClr val="FFFF00"/>
              </a:buClr>
              <a:buFont typeface="Wingdings" panose="05000000000000000000" pitchFamily="2" charset="2"/>
              <a:buChar char="n"/>
            </a:pPr>
            <a:r>
              <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rPr>
              <a:t>Visitors: ~ 400</a:t>
            </a:r>
          </a:p>
          <a:p>
            <a:pPr eaLnBrk="1" hangingPunct="1">
              <a:spcBef>
                <a:spcPct val="0"/>
              </a:spcBef>
              <a:spcAft>
                <a:spcPct val="0"/>
              </a:spcAft>
              <a:buClr>
                <a:srgbClr val="FFFF00"/>
              </a:buClr>
              <a:buFont typeface="Wingdings" panose="05000000000000000000" pitchFamily="2" charset="2"/>
              <a:buChar char="n"/>
            </a:pPr>
            <a:r>
              <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rPr>
              <a:t>Budget</a:t>
            </a:r>
            <a:r>
              <a:rPr lang="zh-CN" altLang="en-US" sz="1900" b="0" dirty="0">
                <a:solidFill>
                  <a:srgbClr val="FFFFFF"/>
                </a:solidFill>
                <a:effectLst>
                  <a:outerShdw blurRad="38100" dist="38100" dir="2700000" algn="tl">
                    <a:srgbClr val="000000">
                      <a:alpha val="43137"/>
                    </a:srgbClr>
                  </a:outerShdw>
                </a:effectLst>
                <a:ea typeface="Arial Unicode MS" panose="020B0604020202020204" pitchFamily="34" charset="-122"/>
              </a:rPr>
              <a:t>：</a:t>
            </a:r>
            <a:r>
              <a:rPr lang="en-US" altLang="zh-CN" sz="1900" b="0" dirty="0">
                <a:solidFill>
                  <a:srgbClr val="FFFFFF"/>
                </a:solidFill>
                <a:effectLst>
                  <a:outerShdw blurRad="38100" dist="38100" dir="2700000" algn="tl">
                    <a:srgbClr val="000000">
                      <a:alpha val="43137"/>
                    </a:srgbClr>
                  </a:outerShdw>
                </a:effectLst>
                <a:ea typeface="Arial Unicode MS" panose="020B0604020202020204" pitchFamily="34" charset="-122"/>
              </a:rPr>
              <a:t>~ 1.4 B RMB/year</a:t>
            </a:r>
          </a:p>
        </p:txBody>
      </p:sp>
      <p:sp>
        <p:nvSpPr>
          <p:cNvPr id="6" name="AutoShape 22"/>
          <p:cNvSpPr>
            <a:spLocks noChangeArrowheads="1"/>
          </p:cNvSpPr>
          <p:nvPr/>
        </p:nvSpPr>
        <p:spPr bwMode="auto">
          <a:xfrm>
            <a:off x="4178589" y="944744"/>
            <a:ext cx="2808287" cy="433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Theoretical Physics</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sp>
        <p:nvSpPr>
          <p:cNvPr id="7" name="AutoShape 24"/>
          <p:cNvSpPr>
            <a:spLocks noChangeArrowheads="1"/>
          </p:cNvSpPr>
          <p:nvPr/>
        </p:nvSpPr>
        <p:spPr bwMode="auto">
          <a:xfrm>
            <a:off x="229021" y="4222192"/>
            <a:ext cx="2808288" cy="4333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Experimental Physics</a:t>
            </a:r>
          </a:p>
        </p:txBody>
      </p:sp>
      <p:sp>
        <p:nvSpPr>
          <p:cNvPr id="8" name="AutoShape 25"/>
          <p:cNvSpPr>
            <a:spLocks noChangeArrowheads="1"/>
          </p:cNvSpPr>
          <p:nvPr/>
        </p:nvSpPr>
        <p:spPr bwMode="auto">
          <a:xfrm>
            <a:off x="5207969" y="4240534"/>
            <a:ext cx="2925763" cy="4333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err="1" smtClean="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Astro</a:t>
            </a: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-particle </a:t>
            </a: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physics</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sp>
        <p:nvSpPr>
          <p:cNvPr id="9" name="AutoShape 26"/>
          <p:cNvSpPr>
            <a:spLocks noChangeArrowheads="1"/>
          </p:cNvSpPr>
          <p:nvPr/>
        </p:nvSpPr>
        <p:spPr bwMode="auto">
          <a:xfrm>
            <a:off x="662050" y="6303755"/>
            <a:ext cx="2808288" cy="433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Accelerator Physics</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sp>
        <p:nvSpPr>
          <p:cNvPr id="10" name="AutoShape 27"/>
          <p:cNvSpPr>
            <a:spLocks noChangeArrowheads="1"/>
          </p:cNvSpPr>
          <p:nvPr/>
        </p:nvSpPr>
        <p:spPr bwMode="auto">
          <a:xfrm>
            <a:off x="5207969" y="6308769"/>
            <a:ext cx="3251200" cy="4333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Multi-discipline research</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sp>
        <p:nvSpPr>
          <p:cNvPr id="11" name="AutoShape 28"/>
          <p:cNvSpPr>
            <a:spLocks noChangeArrowheads="1"/>
          </p:cNvSpPr>
          <p:nvPr/>
        </p:nvSpPr>
        <p:spPr bwMode="auto">
          <a:xfrm>
            <a:off x="4185188" y="1828545"/>
            <a:ext cx="2801688" cy="4333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Applied </a:t>
            </a: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Tech</a:t>
            </a: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 </a:t>
            </a: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Center</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sp>
        <p:nvSpPr>
          <p:cNvPr id="12" name="AutoShape 29"/>
          <p:cNvSpPr>
            <a:spLocks noChangeArrowheads="1"/>
          </p:cNvSpPr>
          <p:nvPr/>
        </p:nvSpPr>
        <p:spPr bwMode="auto">
          <a:xfrm>
            <a:off x="4178589" y="1384246"/>
            <a:ext cx="2808288" cy="4333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Computing </a:t>
            </a:r>
            <a:r>
              <a:rPr lang="en-US" altLang="zh-CN"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C</a:t>
            </a: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enter</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sp>
        <p:nvSpPr>
          <p:cNvPr id="21" name="AutoShape 29"/>
          <p:cNvSpPr>
            <a:spLocks noChangeArrowheads="1"/>
          </p:cNvSpPr>
          <p:nvPr/>
        </p:nvSpPr>
        <p:spPr bwMode="auto">
          <a:xfrm>
            <a:off x="7026809" y="960819"/>
            <a:ext cx="1659991" cy="13171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dirty="0" smtClean="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rPr>
              <a:t>Spallation Neutron Source (Dongguan)</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endParaRPr>
          </a:p>
        </p:txBody>
      </p:sp>
      <p:pic>
        <p:nvPicPr>
          <p:cNvPr id="25" name="图片 24" descr="北京正负电子对撞机上的大型探测器——北京谱仪III.jpg"/>
          <p:cNvPicPr>
            <a:picLocks/>
          </p:cNvPicPr>
          <p:nvPr/>
        </p:nvPicPr>
        <p:blipFill>
          <a:blip r:embed="rId2" cstate="screen">
            <a:extLst>
              <a:ext uri="{28A0092B-C50C-407E-A947-70E740481C1C}">
                <a14:useLocalDpi xmlns:a14="http://schemas.microsoft.com/office/drawing/2010/main"/>
              </a:ext>
            </a:extLst>
          </a:blip>
          <a:stretch>
            <a:fillRect/>
          </a:stretch>
        </p:blipFill>
        <p:spPr>
          <a:xfrm>
            <a:off x="43249" y="2421057"/>
            <a:ext cx="2160000" cy="1440000"/>
          </a:xfrm>
          <a:prstGeom prst="rect">
            <a:avLst/>
          </a:prstGeom>
          <a:solidFill>
            <a:srgbClr val="2D2D8A">
              <a:lumMod val="50000"/>
            </a:srgbClr>
          </a:solidFill>
          <a:ln w="19050">
            <a:solidFill>
              <a:srgbClr val="FFFFFF"/>
            </a:solidFill>
          </a:ln>
          <a:effectLst>
            <a:outerShdw blurRad="50800" dist="38100" dir="2700000" algn="tl" rotWithShape="0">
              <a:prstClr val="black">
                <a:alpha val="40000"/>
              </a:prstClr>
            </a:outerShdw>
          </a:effectLst>
        </p:spPr>
      </p:pic>
      <p:pic>
        <p:nvPicPr>
          <p:cNvPr id="26"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7944" y="4934119"/>
            <a:ext cx="1519729" cy="10801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图片 27"/>
          <p:cNvPicPr>
            <a:picLocks/>
          </p:cNvPicPr>
          <p:nvPr/>
        </p:nvPicPr>
        <p:blipFill>
          <a:blip r:embed="rId4" cstate="screen">
            <a:extLst>
              <a:ext uri="{28A0092B-C50C-407E-A947-70E740481C1C}">
                <a14:useLocalDpi xmlns:a14="http://schemas.microsoft.com/office/drawing/2010/main"/>
              </a:ext>
            </a:extLst>
          </a:blip>
          <a:stretch>
            <a:fillRect/>
          </a:stretch>
        </p:blipFill>
        <p:spPr>
          <a:xfrm>
            <a:off x="2291443" y="2421057"/>
            <a:ext cx="2160000" cy="1440000"/>
          </a:xfrm>
          <a:prstGeom prst="rect">
            <a:avLst/>
          </a:prstGeom>
          <a:effectLst>
            <a:outerShdw blurRad="50800" dist="38100" dir="2700000" algn="tl" rotWithShape="0">
              <a:prstClr val="black">
                <a:alpha val="40000"/>
              </a:prstClr>
            </a:outerShdw>
          </a:effectLst>
        </p:spPr>
      </p:pic>
      <p:pic>
        <p:nvPicPr>
          <p:cNvPr id="29" name="图片 28"/>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889068" y="2429416"/>
            <a:ext cx="2160000" cy="1440000"/>
          </a:xfrm>
          <a:prstGeom prst="rect">
            <a:avLst/>
          </a:prstGeom>
          <a:effectLst>
            <a:outerShdw blurRad="50800" dist="38100" dir="2700000" algn="tl" rotWithShape="0">
              <a:prstClr val="black">
                <a:alpha val="40000"/>
              </a:prstClr>
            </a:outerShdw>
          </a:effectLst>
        </p:spPr>
      </p:pic>
      <p:pic>
        <p:nvPicPr>
          <p:cNvPr id="24" name="Picture 6"/>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9512" y="4862111"/>
            <a:ext cx="1656184" cy="11226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24128" y="4934119"/>
            <a:ext cx="1565197" cy="11094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80312" y="4934119"/>
            <a:ext cx="1547664" cy="112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35696" y="5006127"/>
            <a:ext cx="2016224" cy="926137"/>
          </a:xfrm>
          <a:prstGeom prst="rect">
            <a:avLst/>
          </a:prstGeom>
        </p:spPr>
      </p:pic>
      <p:sp>
        <p:nvSpPr>
          <p:cNvPr id="4" name="文本框 3"/>
          <p:cNvSpPr txBox="1"/>
          <p:nvPr/>
        </p:nvSpPr>
        <p:spPr>
          <a:xfrm>
            <a:off x="662050" y="5995978"/>
            <a:ext cx="8481949" cy="307777"/>
          </a:xfrm>
          <a:prstGeom prst="rect">
            <a:avLst/>
          </a:prstGeom>
          <a:noFill/>
        </p:spPr>
        <p:txBody>
          <a:bodyPr wrap="square" rtlCol="0">
            <a:spAutoFit/>
          </a:bodyPr>
          <a:lstStyle/>
          <a:p>
            <a:r>
              <a:rPr kumimoji="1" lang="en-US" altLang="zh-CN" sz="1400" dirty="0" smtClean="0">
                <a:solidFill>
                  <a:srgbClr val="000090"/>
                </a:solidFill>
              </a:rPr>
              <a:t>BEPCII</a:t>
            </a:r>
            <a:r>
              <a:rPr kumimoji="1" lang="en-US" altLang="zh-CN" sz="1400" dirty="0">
                <a:solidFill>
                  <a:srgbClr val="000090"/>
                </a:solidFill>
              </a:rPr>
              <a:t> </a:t>
            </a:r>
            <a:r>
              <a:rPr kumimoji="1" lang="en-US" altLang="zh-CN" sz="1400" dirty="0" smtClean="0">
                <a:solidFill>
                  <a:srgbClr val="000090"/>
                </a:solidFill>
              </a:rPr>
              <a:t>                 CEPC/</a:t>
            </a:r>
            <a:r>
              <a:rPr kumimoji="1" lang="en-US" altLang="zh-CN" sz="1400" dirty="0" err="1" smtClean="0">
                <a:solidFill>
                  <a:srgbClr val="000090"/>
                </a:solidFill>
              </a:rPr>
              <a:t>SppC</a:t>
            </a:r>
            <a:r>
              <a:rPr kumimoji="1" lang="en-US" altLang="zh-CN" sz="1400" dirty="0" smtClean="0">
                <a:solidFill>
                  <a:srgbClr val="000090"/>
                </a:solidFill>
              </a:rPr>
              <a:t>                        BSRF                     HEPS                        CSNS     </a:t>
            </a:r>
            <a:endParaRPr kumimoji="1" lang="zh-CN" altLang="en-US" sz="1400" dirty="0">
              <a:solidFill>
                <a:srgbClr val="000090"/>
              </a:solidFill>
            </a:endParaRPr>
          </a:p>
        </p:txBody>
      </p:sp>
      <p:sp>
        <p:nvSpPr>
          <p:cNvPr id="23" name="Rectangle 2"/>
          <p:cNvSpPr txBox="1">
            <a:spLocks noChangeArrowheads="1"/>
          </p:cNvSpPr>
          <p:nvPr/>
        </p:nvSpPr>
        <p:spPr bwMode="auto">
          <a:xfrm>
            <a:off x="1295400" y="184550"/>
            <a:ext cx="632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2pPr>
            <a:lvl3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3pPr>
            <a:lvl4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4pPr>
            <a:lvl5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charset="0"/>
                <a:ea typeface="幼圆" charset="0"/>
                <a:cs typeface="幼圆" charset="0"/>
              </a:defRPr>
            </a:lvl9pPr>
          </a:lstStyle>
          <a:p>
            <a:r>
              <a:rPr lang="en-US" altLang="zh-CN" sz="4000" dirty="0" smtClean="0">
                <a:latin typeface="Comic Sans MS" charset="0"/>
                <a:ea typeface="幼圆" charset="0"/>
              </a:rPr>
              <a:t>IHEP in Brief</a:t>
            </a:r>
            <a:endParaRPr lang="en-US" altLang="zh-CN" sz="4000" dirty="0">
              <a:latin typeface="Comic Sans MS" charset="0"/>
              <a:ea typeface="幼圆" charset="0"/>
            </a:endParaRPr>
          </a:p>
        </p:txBody>
      </p:sp>
      <p:sp>
        <p:nvSpPr>
          <p:cNvPr id="31" name="文本框 30"/>
          <p:cNvSpPr txBox="1"/>
          <p:nvPr/>
        </p:nvSpPr>
        <p:spPr>
          <a:xfrm>
            <a:off x="814450" y="3873418"/>
            <a:ext cx="8481949" cy="307777"/>
          </a:xfrm>
          <a:prstGeom prst="rect">
            <a:avLst/>
          </a:prstGeom>
          <a:noFill/>
        </p:spPr>
        <p:txBody>
          <a:bodyPr wrap="square" rtlCol="0">
            <a:spAutoFit/>
          </a:bodyPr>
          <a:lstStyle/>
          <a:p>
            <a:r>
              <a:rPr kumimoji="1" lang="en-US" altLang="zh-CN" sz="1400" dirty="0" smtClean="0">
                <a:solidFill>
                  <a:srgbClr val="000090"/>
                </a:solidFill>
              </a:rPr>
              <a:t>BESIII                     DYB Neutrino                                 LHAASO                        HXMT    </a:t>
            </a:r>
            <a:endParaRPr kumimoji="1" lang="zh-CN" altLang="en-US" sz="1400" dirty="0">
              <a:solidFill>
                <a:srgbClr val="000090"/>
              </a:solidFill>
            </a:endParaRPr>
          </a:p>
        </p:txBody>
      </p:sp>
      <p:pic>
        <p:nvPicPr>
          <p:cNvPr id="32" name="图片 3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625315" y="2406825"/>
            <a:ext cx="2224243" cy="1487890"/>
          </a:xfrm>
          <a:prstGeom prst="rect">
            <a:avLst/>
          </a:prstGeom>
        </p:spPr>
      </p:pic>
    </p:spTree>
    <p:extLst>
      <p:ext uri="{BB962C8B-B14F-4D97-AF65-F5344CB8AC3E}">
        <p14:creationId xmlns:p14="http://schemas.microsoft.com/office/powerpoint/2010/main" val="657873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04800" y="304800"/>
            <a:ext cx="8584846" cy="685800"/>
          </a:xfrm>
        </p:spPr>
        <p:txBody>
          <a:bodyPr/>
          <a:lstStyle/>
          <a:p>
            <a:r>
              <a:rPr lang="en-US" altLang="zh-CN" sz="3600" dirty="0" smtClean="0"/>
              <a:t>Network </a:t>
            </a:r>
            <a:r>
              <a:rPr lang="en-US" altLang="zh-CN" sz="3600" dirty="0" err="1" smtClean="0"/>
              <a:t>connectivities</a:t>
            </a:r>
            <a:r>
              <a:rPr lang="en-US" altLang="zh-CN" sz="3600" dirty="0" smtClean="0"/>
              <a:t> of </a:t>
            </a:r>
            <a:r>
              <a:rPr lang="en-US" altLang="zh-CN" sz="3600" dirty="0" smtClean="0"/>
              <a:t>IHEP</a:t>
            </a:r>
            <a:endParaRPr kumimoji="1" lang="zh-CN" altLang="en-US" sz="3600" dirty="0"/>
          </a:p>
        </p:txBody>
      </p:sp>
      <p:sp>
        <p:nvSpPr>
          <p:cNvPr id="11267" name="内容占位符 1"/>
          <p:cNvSpPr>
            <a:spLocks noGrp="1"/>
          </p:cNvSpPr>
          <p:nvPr>
            <p:ph idx="1"/>
          </p:nvPr>
        </p:nvSpPr>
        <p:spPr>
          <a:xfrm>
            <a:off x="65811" y="1219199"/>
            <a:ext cx="5037132" cy="5146843"/>
          </a:xfrm>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1800" b="0" dirty="0">
                <a:solidFill>
                  <a:srgbClr val="28477F"/>
                </a:solidFill>
                <a:cs typeface="Arial" panose="020B0604020202020204" pitchFamily="34" charset="0"/>
              </a:rPr>
              <a:t>IHEP—USA</a:t>
            </a:r>
          </a:p>
          <a:p>
            <a:pPr lvl="1"/>
            <a:r>
              <a:rPr lang="en-US" altLang="zh-CN" sz="1400" b="0" dirty="0">
                <a:solidFill>
                  <a:srgbClr val="28477F"/>
                </a:solidFill>
                <a:cs typeface="Arial" panose="020B0604020202020204" pitchFamily="34" charset="0"/>
              </a:rPr>
              <a:t>IHEP-CSTNet-CERNet-Internet2/</a:t>
            </a:r>
            <a:r>
              <a:rPr lang="en-US" altLang="zh-CN" sz="1400" b="0" dirty="0" err="1">
                <a:solidFill>
                  <a:srgbClr val="28477F"/>
                </a:solidFill>
                <a:cs typeface="Arial" panose="020B0604020202020204" pitchFamily="34" charset="0"/>
              </a:rPr>
              <a:t>esnet</a:t>
            </a:r>
            <a:r>
              <a:rPr lang="en-US" altLang="zh-CN" sz="1400" b="0" dirty="0">
                <a:solidFill>
                  <a:srgbClr val="28477F"/>
                </a:solidFill>
                <a:cs typeface="Arial" panose="020B0604020202020204" pitchFamily="34" charset="0"/>
              </a:rPr>
              <a:t>  10Gbps</a:t>
            </a:r>
          </a:p>
          <a:p>
            <a:r>
              <a:rPr lang="en-US" altLang="zh-CN" sz="1800" b="0" dirty="0">
                <a:solidFill>
                  <a:srgbClr val="28477F"/>
                </a:solidFill>
                <a:cs typeface="Arial" panose="020B0604020202020204" pitchFamily="34" charset="0"/>
              </a:rPr>
              <a:t>IHEP—EUR.</a:t>
            </a:r>
          </a:p>
          <a:p>
            <a:pPr lvl="1"/>
            <a:r>
              <a:rPr lang="en-US" altLang="zh-CN" sz="1400" b="0" dirty="0">
                <a:solidFill>
                  <a:srgbClr val="28477F"/>
                </a:solidFill>
                <a:cs typeface="Arial" panose="020B0604020202020204" pitchFamily="34" charset="0"/>
              </a:rPr>
              <a:t>IHEP-</a:t>
            </a:r>
            <a:r>
              <a:rPr lang="en-US" altLang="zh-CN" sz="1400" b="0" dirty="0" err="1">
                <a:solidFill>
                  <a:srgbClr val="28477F"/>
                </a:solidFill>
                <a:cs typeface="Arial" panose="020B0604020202020204" pitchFamily="34" charset="0"/>
              </a:rPr>
              <a:t>CSTNet</a:t>
            </a:r>
            <a:r>
              <a:rPr lang="en-US" altLang="zh-CN" sz="1400" b="0" dirty="0">
                <a:solidFill>
                  <a:srgbClr val="28477F"/>
                </a:solidFill>
                <a:cs typeface="Arial" panose="020B0604020202020204" pitchFamily="34" charset="0"/>
              </a:rPr>
              <a:t>-</a:t>
            </a:r>
            <a:r>
              <a:rPr lang="en-US" altLang="zh-CN" sz="1400" b="0" dirty="0" err="1">
                <a:solidFill>
                  <a:srgbClr val="28477F"/>
                </a:solidFill>
                <a:cs typeface="Arial" panose="020B0604020202020204" pitchFamily="34" charset="0"/>
              </a:rPr>
              <a:t>CERNet</a:t>
            </a:r>
            <a:r>
              <a:rPr lang="en-US" altLang="zh-CN" sz="1400" b="0" dirty="0">
                <a:solidFill>
                  <a:srgbClr val="28477F"/>
                </a:solidFill>
                <a:cs typeface="Arial" panose="020B0604020202020204" pitchFamily="34" charset="0"/>
              </a:rPr>
              <a:t>-GEANT(UK)-Europe  10Gbps</a:t>
            </a:r>
          </a:p>
          <a:p>
            <a:pPr lvl="1"/>
            <a:r>
              <a:rPr lang="en-US" altLang="zh-CN" sz="1400" b="0" dirty="0">
                <a:solidFill>
                  <a:srgbClr val="FF0000"/>
                </a:solidFill>
                <a:cs typeface="Arial" panose="020B0604020202020204" pitchFamily="34" charset="0"/>
              </a:rPr>
              <a:t>New link from </a:t>
            </a:r>
            <a:r>
              <a:rPr lang="en-US" altLang="zh-CN" sz="1400" b="0" dirty="0" err="1">
                <a:solidFill>
                  <a:srgbClr val="FF0000"/>
                </a:solidFill>
                <a:cs typeface="Arial" panose="020B0604020202020204" pitchFamily="34" charset="0"/>
              </a:rPr>
              <a:t>CSTNet</a:t>
            </a:r>
            <a:r>
              <a:rPr lang="en-US" altLang="zh-CN" sz="1400" b="0" dirty="0">
                <a:solidFill>
                  <a:srgbClr val="FF0000"/>
                </a:solidFill>
                <a:cs typeface="Arial" panose="020B0604020202020204" pitchFamily="34" charset="0"/>
              </a:rPr>
              <a:t> to GEANT(DE)-Europe  </a:t>
            </a:r>
            <a:r>
              <a:rPr lang="en-US" altLang="zh-CN" sz="1400" b="0" dirty="0" smtClean="0">
                <a:solidFill>
                  <a:srgbClr val="FF0000"/>
                </a:solidFill>
                <a:cs typeface="Arial" panose="020B0604020202020204" pitchFamily="34" charset="0"/>
              </a:rPr>
              <a:t>10Gbps</a:t>
            </a:r>
          </a:p>
          <a:p>
            <a:pPr lvl="2"/>
            <a:r>
              <a:rPr lang="en-US" altLang="zh-CN" sz="1000" b="0" dirty="0">
                <a:solidFill>
                  <a:srgbClr val="FF0000"/>
                </a:solidFill>
                <a:cs typeface="Arial" panose="020B0604020202020204" pitchFamily="34" charset="0"/>
              </a:rPr>
              <a:t>RTT: 120ms POP to POP </a:t>
            </a:r>
          </a:p>
          <a:p>
            <a:pPr lvl="2"/>
            <a:r>
              <a:rPr lang="en-US" altLang="zh-CN" sz="1000" b="0" dirty="0">
                <a:solidFill>
                  <a:srgbClr val="FF0000"/>
                </a:solidFill>
                <a:cs typeface="Arial" panose="020B0604020202020204" pitchFamily="34" charset="0"/>
              </a:rPr>
              <a:t>China – Kazakhstan - Russia - Ukraine - Poland - Czech - </a:t>
            </a:r>
            <a:r>
              <a:rPr lang="en-US" altLang="zh-CN" sz="1000" b="0" dirty="0" smtClean="0">
                <a:solidFill>
                  <a:srgbClr val="FF0000"/>
                </a:solidFill>
                <a:cs typeface="Arial" panose="020B0604020202020204" pitchFamily="34" charset="0"/>
              </a:rPr>
              <a:t>Germany</a:t>
            </a:r>
            <a:endParaRPr lang="en-US" altLang="zh-CN" sz="1000" b="0" dirty="0">
              <a:solidFill>
                <a:srgbClr val="FF0000"/>
              </a:solidFill>
              <a:cs typeface="Arial" panose="020B0604020202020204" pitchFamily="34" charset="0"/>
            </a:endParaRPr>
          </a:p>
          <a:p>
            <a:r>
              <a:rPr lang="en-US" altLang="zh-CN" sz="1800" b="0" dirty="0">
                <a:solidFill>
                  <a:srgbClr val="28477F"/>
                </a:solidFill>
                <a:cs typeface="Arial" panose="020B0604020202020204" pitchFamily="34" charset="0"/>
              </a:rPr>
              <a:t>IHEP—Asia-Pacific</a:t>
            </a:r>
          </a:p>
          <a:p>
            <a:pPr lvl="1"/>
            <a:r>
              <a:rPr lang="en-US" altLang="zh-CN" sz="1400" b="0" dirty="0">
                <a:solidFill>
                  <a:srgbClr val="28477F"/>
                </a:solidFill>
                <a:cs typeface="Arial" panose="020B0604020202020204" pitchFamily="34" charset="0"/>
              </a:rPr>
              <a:t>IHEP-</a:t>
            </a:r>
            <a:r>
              <a:rPr lang="en-US" altLang="zh-CN" sz="1400" b="0" dirty="0" err="1">
                <a:solidFill>
                  <a:srgbClr val="28477F"/>
                </a:solidFill>
                <a:cs typeface="Arial" panose="020B0604020202020204" pitchFamily="34" charset="0"/>
              </a:rPr>
              <a:t>CSTNet</a:t>
            </a:r>
            <a:r>
              <a:rPr lang="en-US" altLang="zh-CN" sz="1400" b="0" dirty="0">
                <a:solidFill>
                  <a:srgbClr val="28477F"/>
                </a:solidFill>
                <a:cs typeface="Arial" panose="020B0604020202020204" pitchFamily="34" charset="0"/>
              </a:rPr>
              <a:t>-HKIX(Hong Kong Internet exchange) 2.5Gbps</a:t>
            </a:r>
          </a:p>
          <a:p>
            <a:r>
              <a:rPr lang="en-US" altLang="zh-CN" sz="1800" b="0" dirty="0">
                <a:solidFill>
                  <a:srgbClr val="28477F"/>
                </a:solidFill>
                <a:cs typeface="Arial" panose="020B0604020202020204" pitchFamily="34" charset="0"/>
              </a:rPr>
              <a:t>IHEP—domestic</a:t>
            </a:r>
          </a:p>
          <a:p>
            <a:pPr lvl="1"/>
            <a:r>
              <a:rPr lang="en-US" altLang="zh-CN" sz="1400" b="0" dirty="0">
                <a:solidFill>
                  <a:srgbClr val="28477F"/>
                </a:solidFill>
                <a:cs typeface="Arial" panose="020B0604020202020204" pitchFamily="34" charset="0"/>
              </a:rPr>
              <a:t>IHEP-</a:t>
            </a:r>
            <a:r>
              <a:rPr lang="en-US" altLang="zh-CN" sz="1400" b="0" dirty="0" err="1">
                <a:solidFill>
                  <a:srgbClr val="28477F"/>
                </a:solidFill>
                <a:cs typeface="Arial" panose="020B0604020202020204" pitchFamily="34" charset="0"/>
              </a:rPr>
              <a:t>CSTNet</a:t>
            </a:r>
            <a:r>
              <a:rPr lang="en-US" altLang="zh-CN" sz="1400" b="0" dirty="0">
                <a:solidFill>
                  <a:srgbClr val="28477F"/>
                </a:solidFill>
                <a:cs typeface="Arial" panose="020B0604020202020204" pitchFamily="34" charset="0"/>
              </a:rPr>
              <a:t>-</a:t>
            </a:r>
            <a:r>
              <a:rPr lang="en-US" altLang="zh-CN" sz="1400" b="0" dirty="0" err="1">
                <a:solidFill>
                  <a:srgbClr val="28477F"/>
                </a:solidFill>
                <a:cs typeface="Arial" panose="020B0604020202020204" pitchFamily="34" charset="0"/>
              </a:rPr>
              <a:t>CERNet</a:t>
            </a:r>
            <a:r>
              <a:rPr lang="en-US" altLang="zh-CN" sz="1400" b="0" dirty="0">
                <a:solidFill>
                  <a:srgbClr val="28477F"/>
                </a:solidFill>
                <a:cs typeface="Arial" panose="020B0604020202020204" pitchFamily="34" charset="0"/>
              </a:rPr>
              <a:t>-EDU</a:t>
            </a:r>
          </a:p>
          <a:p>
            <a:pPr lvl="1"/>
            <a:r>
              <a:rPr lang="en-US" altLang="zh-CN" sz="1400" b="0" dirty="0">
                <a:solidFill>
                  <a:srgbClr val="28477F"/>
                </a:solidFill>
                <a:cs typeface="Arial" panose="020B0604020202020204" pitchFamily="34" charset="0"/>
              </a:rPr>
              <a:t>depends on the network access bandwidth </a:t>
            </a:r>
            <a:r>
              <a:rPr lang="en-US" altLang="zh-CN" sz="1400" dirty="0">
                <a:solidFill>
                  <a:srgbClr val="28477F"/>
                </a:solidFill>
                <a:cs typeface="Arial" panose="020B0604020202020204" pitchFamily="34" charset="0"/>
              </a:rPr>
              <a:t>of each university</a:t>
            </a:r>
          </a:p>
        </p:txBody>
      </p:sp>
      <p:grpSp>
        <p:nvGrpSpPr>
          <p:cNvPr id="4" name="组 3"/>
          <p:cNvGrpSpPr/>
          <p:nvPr/>
        </p:nvGrpSpPr>
        <p:grpSpPr>
          <a:xfrm>
            <a:off x="4804006" y="1279706"/>
            <a:ext cx="4419599" cy="5202238"/>
            <a:chOff x="4788328" y="1279706"/>
            <a:chExt cx="4419599" cy="5202238"/>
          </a:xfrm>
        </p:grpSpPr>
        <p:pic>
          <p:nvPicPr>
            <p:cNvPr id="11266" name="图片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87265" y="1297169"/>
              <a:ext cx="41206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6"/>
            <p:cNvSpPr>
              <a:spLocks noChangeArrowheads="1"/>
            </p:cNvSpPr>
            <p:nvPr/>
          </p:nvSpPr>
          <p:spPr bwMode="auto">
            <a:xfrm>
              <a:off x="4788328" y="3600632"/>
              <a:ext cx="1698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ea typeface="宋体" panose="02010600030101010101" pitchFamily="2" charset="-122"/>
                </a:defRPr>
              </a:lvl1pPr>
              <a:lvl2pPr marL="742950" indent="-285750">
                <a:defRPr>
                  <a:solidFill>
                    <a:schemeClr val="tx1"/>
                  </a:solidFill>
                  <a:latin typeface="Century Schoolbook" panose="02040604050505020304" pitchFamily="18" charset="0"/>
                  <a:ea typeface="宋体" panose="02010600030101010101" pitchFamily="2" charset="-122"/>
                </a:defRPr>
              </a:lvl2pPr>
              <a:lvl3pPr marL="1143000" indent="-228600">
                <a:defRPr>
                  <a:solidFill>
                    <a:schemeClr val="tx1"/>
                  </a:solidFill>
                  <a:latin typeface="Century Schoolbook" panose="02040604050505020304" pitchFamily="18" charset="0"/>
                  <a:ea typeface="宋体" panose="02010600030101010101" pitchFamily="2" charset="-122"/>
                </a:defRPr>
              </a:lvl3pPr>
              <a:lvl4pPr marL="1600200" indent="-228600">
                <a:defRPr>
                  <a:solidFill>
                    <a:schemeClr val="tx1"/>
                  </a:solidFill>
                  <a:latin typeface="Century Schoolbook" panose="02040604050505020304" pitchFamily="18" charset="0"/>
                  <a:ea typeface="宋体" panose="02010600030101010101" pitchFamily="2" charset="-122"/>
                </a:defRPr>
              </a:lvl4pPr>
              <a:lvl5pPr marL="2057400" indent="-228600">
                <a:defRPr>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9pPr>
            </a:lstStyle>
            <a:p>
              <a:r>
                <a:rPr lang="en-US" altLang="zh-CN" sz="1200" dirty="0">
                  <a:solidFill>
                    <a:srgbClr val="FF0000"/>
                  </a:solidFill>
                </a:rPr>
                <a:t>China Education and</a:t>
              </a:r>
            </a:p>
            <a:p>
              <a:r>
                <a:rPr lang="en-US" altLang="zh-CN" sz="1200" dirty="0">
                  <a:solidFill>
                    <a:srgbClr val="FF0000"/>
                  </a:solidFill>
                </a:rPr>
                <a:t>Research Network</a:t>
              </a:r>
              <a:endParaRPr lang="zh-CN" altLang="en-US" sz="1200" dirty="0">
                <a:solidFill>
                  <a:srgbClr val="FF0000"/>
                </a:solidFill>
              </a:endParaRPr>
            </a:p>
          </p:txBody>
        </p:sp>
        <p:sp>
          <p:nvSpPr>
            <p:cNvPr id="11270" name="矩形 7"/>
            <p:cNvSpPr>
              <a:spLocks noChangeArrowheads="1"/>
            </p:cNvSpPr>
            <p:nvPr/>
          </p:nvSpPr>
          <p:spPr bwMode="auto">
            <a:xfrm>
              <a:off x="4820567" y="4392794"/>
              <a:ext cx="1649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ea typeface="宋体" panose="02010600030101010101" pitchFamily="2" charset="-122"/>
                </a:defRPr>
              </a:lvl1pPr>
              <a:lvl2pPr marL="742950" indent="-285750">
                <a:defRPr>
                  <a:solidFill>
                    <a:schemeClr val="tx1"/>
                  </a:solidFill>
                  <a:latin typeface="Century Schoolbook" panose="02040604050505020304" pitchFamily="18" charset="0"/>
                  <a:ea typeface="宋体" panose="02010600030101010101" pitchFamily="2" charset="-122"/>
                </a:defRPr>
              </a:lvl2pPr>
              <a:lvl3pPr marL="1143000" indent="-228600">
                <a:defRPr>
                  <a:solidFill>
                    <a:schemeClr val="tx1"/>
                  </a:solidFill>
                  <a:latin typeface="Century Schoolbook" panose="02040604050505020304" pitchFamily="18" charset="0"/>
                  <a:ea typeface="宋体" panose="02010600030101010101" pitchFamily="2" charset="-122"/>
                </a:defRPr>
              </a:lvl3pPr>
              <a:lvl4pPr marL="1600200" indent="-228600">
                <a:defRPr>
                  <a:solidFill>
                    <a:schemeClr val="tx1"/>
                  </a:solidFill>
                  <a:latin typeface="Century Schoolbook" panose="02040604050505020304" pitchFamily="18" charset="0"/>
                  <a:ea typeface="宋体" panose="02010600030101010101" pitchFamily="2" charset="-122"/>
                </a:defRPr>
              </a:lvl4pPr>
              <a:lvl5pPr marL="2057400" indent="-228600">
                <a:defRPr>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9pPr>
            </a:lstStyle>
            <a:p>
              <a:r>
                <a:rPr lang="en-US" altLang="zh-CN" sz="1200">
                  <a:solidFill>
                    <a:srgbClr val="FF0000"/>
                  </a:solidFill>
                </a:rPr>
                <a:t>China Science and</a:t>
              </a:r>
            </a:p>
            <a:p>
              <a:r>
                <a:rPr lang="en-US" altLang="zh-CN" sz="1200">
                  <a:solidFill>
                    <a:srgbClr val="FF0000"/>
                  </a:solidFill>
                </a:rPr>
                <a:t>Technology Network</a:t>
              </a:r>
              <a:endParaRPr lang="zh-CN" altLang="en-US" sz="1200">
                <a:solidFill>
                  <a:srgbClr val="FF0000"/>
                </a:solidFill>
              </a:endParaRPr>
            </a:p>
          </p:txBody>
        </p:sp>
        <p:cxnSp>
          <p:nvCxnSpPr>
            <p:cNvPr id="9" name="直接箭头连接符 8"/>
            <p:cNvCxnSpPr/>
            <p:nvPr/>
          </p:nvCxnSpPr>
          <p:spPr>
            <a:xfrm flipH="1">
              <a:off x="5751086" y="3510144"/>
              <a:ext cx="266700" cy="1825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017786" y="4249917"/>
              <a:ext cx="454269" cy="287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曲线连接符 11"/>
            <p:cNvCxnSpPr/>
            <p:nvPr/>
          </p:nvCxnSpPr>
          <p:spPr>
            <a:xfrm rot="10800000">
              <a:off x="5751085" y="2016307"/>
              <a:ext cx="1428750" cy="865187"/>
            </a:xfrm>
            <a:prstGeom prst="curvedConnector3">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6083728" y="1565455"/>
              <a:ext cx="51289" cy="450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76" name="文本框 14"/>
            <p:cNvSpPr txBox="1">
              <a:spLocks noChangeArrowheads="1"/>
            </p:cNvSpPr>
            <p:nvPr/>
          </p:nvSpPr>
          <p:spPr bwMode="auto">
            <a:xfrm>
              <a:off x="5567913" y="1279706"/>
              <a:ext cx="2074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ea typeface="宋体" panose="02010600030101010101" pitchFamily="2" charset="-122"/>
                </a:defRPr>
              </a:lvl1pPr>
              <a:lvl2pPr marL="742950" indent="-285750">
                <a:defRPr>
                  <a:solidFill>
                    <a:schemeClr val="tx1"/>
                  </a:solidFill>
                  <a:latin typeface="Century Schoolbook" panose="02040604050505020304" pitchFamily="18" charset="0"/>
                  <a:ea typeface="宋体" panose="02010600030101010101" pitchFamily="2" charset="-122"/>
                </a:defRPr>
              </a:lvl2pPr>
              <a:lvl3pPr marL="1143000" indent="-228600">
                <a:defRPr>
                  <a:solidFill>
                    <a:schemeClr val="tx1"/>
                  </a:solidFill>
                  <a:latin typeface="Century Schoolbook" panose="02040604050505020304" pitchFamily="18" charset="0"/>
                  <a:ea typeface="宋体" panose="02010600030101010101" pitchFamily="2" charset="-122"/>
                </a:defRPr>
              </a:lvl3pPr>
              <a:lvl4pPr marL="1600200" indent="-228600">
                <a:defRPr>
                  <a:solidFill>
                    <a:schemeClr val="tx1"/>
                  </a:solidFill>
                  <a:latin typeface="Century Schoolbook" panose="02040604050505020304" pitchFamily="18" charset="0"/>
                  <a:ea typeface="宋体" panose="02010600030101010101" pitchFamily="2" charset="-122"/>
                </a:defRPr>
              </a:lvl4pPr>
              <a:lvl5pPr marL="2057400" indent="-228600">
                <a:defRPr>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entury Schoolbook" panose="02040604050505020304" pitchFamily="18" charset="0"/>
                  <a:ea typeface="宋体" panose="02010600030101010101" pitchFamily="2" charset="-122"/>
                </a:defRPr>
              </a:lvl9pPr>
            </a:lstStyle>
            <a:p>
              <a:r>
                <a:rPr lang="en-US" altLang="zh-CN" dirty="0">
                  <a:solidFill>
                    <a:srgbClr val="FF0000"/>
                  </a:solidFill>
                </a:rPr>
                <a:t>New link to EUR.</a:t>
              </a:r>
              <a:endParaRPr lang="zh-CN" altLang="en-US" dirty="0">
                <a:solidFill>
                  <a:srgbClr val="FF0000"/>
                </a:solidFill>
              </a:endParaRP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67422" y="1194905"/>
            <a:ext cx="2856182" cy="1447865"/>
          </a:xfrm>
          <a:prstGeom prst="rect">
            <a:avLst/>
          </a:prstGeom>
        </p:spPr>
      </p:pic>
    </p:spTree>
    <p:extLst>
      <p:ext uri="{BB962C8B-B14F-4D97-AF65-F5344CB8AC3E}">
        <p14:creationId xmlns:p14="http://schemas.microsoft.com/office/powerpoint/2010/main" val="3824338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GB" altLang="en-US" dirty="0"/>
              <a:t>LHCONE </a:t>
            </a:r>
            <a:r>
              <a:rPr lang="en-US" altLang="zh-CN" dirty="0"/>
              <a:t>in </a:t>
            </a:r>
            <a:r>
              <a:rPr lang="en-US" altLang="zh-CN" dirty="0" smtClean="0"/>
              <a:t>China</a:t>
            </a:r>
            <a:endParaRPr kumimoji="1" lang="zh-CN" altLang="en-US" dirty="0"/>
          </a:p>
        </p:txBody>
      </p:sp>
      <p:sp>
        <p:nvSpPr>
          <p:cNvPr id="2" name="内容占位符 1"/>
          <p:cNvSpPr>
            <a:spLocks noGrp="1"/>
          </p:cNvSpPr>
          <p:nvPr>
            <p:ph idx="1"/>
          </p:nvPr>
        </p:nvSpPr>
        <p:spPr>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2000" b="0" dirty="0">
                <a:solidFill>
                  <a:srgbClr val="353A90"/>
                </a:solidFill>
                <a:cs typeface="Arial" panose="020B0604020202020204" pitchFamily="34" charset="0"/>
              </a:rPr>
              <a:t>R&amp;E network services provided in China</a:t>
            </a:r>
          </a:p>
          <a:p>
            <a:pPr lvl="1"/>
            <a:r>
              <a:rPr lang="en-US" altLang="zh-CN" sz="1800" b="0" dirty="0" err="1">
                <a:solidFill>
                  <a:srgbClr val="353A90"/>
                </a:solidFill>
                <a:cs typeface="Arial" panose="020B0604020202020204" pitchFamily="34" charset="0"/>
              </a:rPr>
              <a:t>CSTNet</a:t>
            </a:r>
            <a:r>
              <a:rPr lang="en-US" altLang="zh-CN" sz="1800" b="0" dirty="0">
                <a:solidFill>
                  <a:srgbClr val="353A90"/>
                </a:solidFill>
                <a:cs typeface="Arial" panose="020B0604020202020204" pitchFamily="34" charset="0"/>
              </a:rPr>
              <a:t> for Chinese Academy of Sciences and other institutions</a:t>
            </a:r>
          </a:p>
          <a:p>
            <a:pPr lvl="1"/>
            <a:r>
              <a:rPr lang="en-US" altLang="zh-CN" sz="1800" b="0" dirty="0">
                <a:solidFill>
                  <a:srgbClr val="353A90"/>
                </a:solidFill>
                <a:cs typeface="Arial" panose="020B0604020202020204" pitchFamily="34" charset="0"/>
              </a:rPr>
              <a:t>CERNET/CERNER2 for universities</a:t>
            </a:r>
          </a:p>
          <a:p>
            <a:r>
              <a:rPr lang="en-US" altLang="zh-CN" sz="2000" b="0" dirty="0">
                <a:solidFill>
                  <a:srgbClr val="353A90"/>
                </a:solidFill>
                <a:cs typeface="Arial" panose="020B0604020202020204" pitchFamily="34" charset="0"/>
              </a:rPr>
              <a:t>VRF Peering has been set </a:t>
            </a:r>
            <a:r>
              <a:rPr lang="en-US" altLang="zh-CN" sz="2000" b="0" dirty="0" smtClean="0">
                <a:solidFill>
                  <a:srgbClr val="353A90"/>
                </a:solidFill>
                <a:cs typeface="Arial" panose="020B0604020202020204" pitchFamily="34" charset="0"/>
              </a:rPr>
              <a:t>up (</a:t>
            </a:r>
            <a:r>
              <a:rPr lang="en-US" altLang="zh-CN" sz="2000" b="0" dirty="0">
                <a:solidFill>
                  <a:srgbClr val="353A90"/>
                </a:solidFill>
                <a:cs typeface="Arial" panose="020B0604020202020204" pitchFamily="34" charset="0"/>
              </a:rPr>
              <a:t>Peering between CNGI-6IX and  TEIN in Beijing)</a:t>
            </a:r>
          </a:p>
          <a:p>
            <a:r>
              <a:rPr lang="en-US" altLang="zh-CN" sz="2000" b="0" dirty="0">
                <a:solidFill>
                  <a:srgbClr val="353A90"/>
                </a:solidFill>
                <a:cs typeface="Arial" panose="020B0604020202020204" pitchFamily="34" charset="0"/>
              </a:rPr>
              <a:t>VRF Peering between CSTNet and  GEANT  will be set up soon</a:t>
            </a:r>
          </a:p>
          <a:p>
            <a:endParaRPr lang="en-US" altLang="zh-CN" sz="2000" dirty="0">
              <a:solidFill>
                <a:srgbClr val="28477F"/>
              </a:solidFill>
              <a:cs typeface="Arial" panose="020B0604020202020204" pitchFamily="34" charset="0"/>
            </a:endParaRPr>
          </a:p>
        </p:txBody>
      </p:sp>
      <p:sp>
        <p:nvSpPr>
          <p:cNvPr id="5" name="灯片编号占位符 4"/>
          <p:cNvSpPr>
            <a:spLocks noGrp="1"/>
          </p:cNvSpPr>
          <p:nvPr>
            <p:ph type="sldNum" sz="quarter" idx="4294967295"/>
          </p:nvPr>
        </p:nvSpPr>
        <p:spPr>
          <a:xfrm>
            <a:off x="7010400" y="6356350"/>
            <a:ext cx="2133600" cy="365125"/>
          </a:xfrm>
          <a:prstGeom prst="rect">
            <a:avLst/>
          </a:prstGeom>
        </p:spPr>
        <p:txBody>
          <a:bodyPr rtlCol="0"/>
          <a:lstStyle/>
          <a:p>
            <a:pPr algn="l">
              <a:defRPr/>
            </a:pPr>
            <a:fld id="{3A0A5998-93E7-49E1-8D3C-CCE66C1AEBF3}" type="slidenum">
              <a:rPr lang="zh-CN" altLang="en-US">
                <a:solidFill>
                  <a:schemeClr val="tx2"/>
                </a:solidFill>
              </a:rPr>
              <a:pPr algn="l">
                <a:defRPr/>
              </a:pPr>
              <a:t>18</a:t>
            </a:fld>
            <a:endParaRPr lang="zh-CN" altLang="en-US">
              <a:solidFill>
                <a:schemeClr val="tx2"/>
              </a:solidFill>
            </a:endParaRPr>
          </a:p>
        </p:txBody>
      </p:sp>
      <p:pic>
        <p:nvPicPr>
          <p:cNvPr id="12293" name="图片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42117" y="3997325"/>
            <a:ext cx="636709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7786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0" dirty="0">
                <a:solidFill>
                  <a:srgbClr val="28477F"/>
                </a:solidFill>
              </a:rPr>
              <a:t>Computing </a:t>
            </a:r>
            <a:r>
              <a:rPr lang="en-US" altLang="zh-CN" b="0" dirty="0" smtClean="0">
                <a:solidFill>
                  <a:srgbClr val="28477F"/>
                </a:solidFill>
              </a:rPr>
              <a:t>Resources</a:t>
            </a:r>
            <a:endParaRPr kumimoji="1" lang="zh-CN" altLang="en-US" dirty="0"/>
          </a:p>
        </p:txBody>
      </p:sp>
      <p:sp useBgFill="1">
        <p:nvSpPr>
          <p:cNvPr id="15363" name="内容占位符 2"/>
          <p:cNvSpPr>
            <a:spLocks noGrp="1"/>
          </p:cNvSpPr>
          <p:nvPr>
            <p:ph idx="1"/>
          </p:nvPr>
        </p:nvSpPr>
        <p:spPr>
          <a:xfrm>
            <a:off x="0" y="1219200"/>
            <a:ext cx="8610600" cy="4953000"/>
          </a:xfrm>
        </p:spPr>
        <p:txBody>
          <a:bodyPr>
            <a:normAutofit lnSpcReduction="10000"/>
          </a:bodyPr>
          <a:lstStyle/>
          <a:p>
            <a:pPr>
              <a:buClr>
                <a:srgbClr val="002060"/>
              </a:buClr>
            </a:pPr>
            <a:r>
              <a:rPr kumimoji="0" lang="en-US" altLang="zh-CN" sz="2400" b="0" dirty="0" err="1" smtClean="0">
                <a:solidFill>
                  <a:srgbClr val="071F65"/>
                </a:solidFill>
                <a:cs typeface="Times New Roman" panose="02020603050405020304" pitchFamily="18" charset="0"/>
              </a:rPr>
              <a:t>HTCondor</a:t>
            </a:r>
            <a:r>
              <a:rPr kumimoji="0" lang="en-US" altLang="zh-CN" sz="2400" b="0" dirty="0" smtClean="0">
                <a:solidFill>
                  <a:srgbClr val="071F65"/>
                </a:solidFill>
                <a:cs typeface="Times New Roman" panose="02020603050405020304" pitchFamily="18" charset="0"/>
              </a:rPr>
              <a:t> clusters</a:t>
            </a:r>
          </a:p>
          <a:p>
            <a:pPr marL="742950" lvl="2" indent="-342900">
              <a:buClr>
                <a:srgbClr val="002060"/>
              </a:buClr>
            </a:pPr>
            <a:r>
              <a:rPr kumimoji="0" lang="en-US" altLang="zh-CN" sz="2000" b="0" dirty="0" smtClean="0">
                <a:solidFill>
                  <a:srgbClr val="071F65"/>
                </a:solidFill>
                <a:cs typeface="Times New Roman" panose="02020603050405020304" pitchFamily="18" charset="0"/>
              </a:rPr>
              <a:t>HTC jobs: series jobs</a:t>
            </a:r>
          </a:p>
          <a:p>
            <a:pPr marL="742950" lvl="2" indent="-342900">
              <a:buClr>
                <a:srgbClr val="002060"/>
              </a:buClr>
            </a:pPr>
            <a:r>
              <a:rPr kumimoji="0" lang="en-US" altLang="zh-CN" sz="2000" b="0" dirty="0" smtClean="0">
                <a:solidFill>
                  <a:srgbClr val="FF0000"/>
                </a:solidFill>
                <a:cs typeface="Times New Roman" panose="02020603050405020304" pitchFamily="18" charset="0"/>
              </a:rPr>
              <a:t>~13,400 </a:t>
            </a:r>
            <a:r>
              <a:rPr kumimoji="0" lang="en-US" altLang="zh-CN" sz="2000" b="0" dirty="0" smtClean="0">
                <a:solidFill>
                  <a:srgbClr val="071F65"/>
                </a:solidFill>
                <a:cs typeface="Times New Roman" panose="02020603050405020304" pitchFamily="18" charset="0"/>
              </a:rPr>
              <a:t>CPU cores</a:t>
            </a:r>
          </a:p>
          <a:p>
            <a:pPr>
              <a:buClr>
                <a:srgbClr val="002060"/>
              </a:buClr>
            </a:pPr>
            <a:r>
              <a:rPr kumimoji="0" lang="en-US" altLang="zh-CN" sz="2400" b="0" dirty="0" smtClean="0">
                <a:solidFill>
                  <a:srgbClr val="071F65"/>
                </a:solidFill>
                <a:cs typeface="Times New Roman" panose="02020603050405020304" pitchFamily="18" charset="0"/>
              </a:rPr>
              <a:t>HPC </a:t>
            </a:r>
            <a:r>
              <a:rPr kumimoji="0" lang="zh-CN" altLang="en-US" sz="2400" b="0" dirty="0" smtClean="0">
                <a:solidFill>
                  <a:srgbClr val="071F65"/>
                </a:solidFill>
                <a:cs typeface="Times New Roman" panose="02020603050405020304" pitchFamily="18" charset="0"/>
              </a:rPr>
              <a:t>（</a:t>
            </a:r>
            <a:r>
              <a:rPr kumimoji="0" lang="en-US" altLang="zh-CN" sz="2400" b="0" dirty="0" err="1" smtClean="0">
                <a:solidFill>
                  <a:srgbClr val="071F65"/>
                </a:solidFill>
                <a:cs typeface="Times New Roman" panose="02020603050405020304" pitchFamily="18" charset="0"/>
              </a:rPr>
              <a:t>Slurm</a:t>
            </a:r>
            <a:r>
              <a:rPr kumimoji="0" lang="zh-CN" altLang="en-US" sz="2400" b="0" dirty="0" smtClean="0">
                <a:solidFill>
                  <a:srgbClr val="071F65"/>
                </a:solidFill>
                <a:cs typeface="Times New Roman" panose="02020603050405020304" pitchFamily="18" charset="0"/>
              </a:rPr>
              <a:t>）</a:t>
            </a:r>
            <a:r>
              <a:rPr kumimoji="0" lang="en-US" altLang="zh-CN" sz="2400" b="0" dirty="0" smtClean="0">
                <a:solidFill>
                  <a:srgbClr val="071F65"/>
                </a:solidFill>
                <a:cs typeface="Times New Roman" panose="02020603050405020304" pitchFamily="18" charset="0"/>
              </a:rPr>
              <a:t> </a:t>
            </a:r>
            <a:r>
              <a:rPr kumimoji="0" lang="en-US" altLang="zh-CN" sz="2400" b="0" dirty="0" smtClean="0">
                <a:solidFill>
                  <a:srgbClr val="071F65"/>
                </a:solidFill>
                <a:cs typeface="Times New Roman" panose="02020603050405020304" pitchFamily="18" charset="0"/>
              </a:rPr>
              <a:t>clusters</a:t>
            </a:r>
            <a:endParaRPr kumimoji="0" lang="en-US" altLang="zh-CN" sz="2000" b="0" dirty="0" smtClean="0">
              <a:solidFill>
                <a:srgbClr val="071F65"/>
              </a:solidFill>
              <a:cs typeface="Times New Roman" panose="02020603050405020304" pitchFamily="18" charset="0"/>
            </a:endParaRPr>
          </a:p>
          <a:p>
            <a:pPr marL="742950" lvl="2" indent="-342900">
              <a:buClr>
                <a:srgbClr val="002060"/>
              </a:buClr>
            </a:pPr>
            <a:r>
              <a:rPr kumimoji="0" lang="en-US" altLang="zh-CN" sz="2000" b="0" dirty="0" smtClean="0">
                <a:solidFill>
                  <a:srgbClr val="071F65"/>
                </a:solidFill>
                <a:cs typeface="Times New Roman" panose="02020603050405020304" pitchFamily="18" charset="0"/>
              </a:rPr>
              <a:t>HPC jobs: parallel </a:t>
            </a:r>
            <a:r>
              <a:rPr kumimoji="0" lang="en-US" altLang="zh-CN" sz="2000" b="0" dirty="0" err="1" smtClean="0">
                <a:solidFill>
                  <a:srgbClr val="071F65"/>
                </a:solidFill>
                <a:cs typeface="Times New Roman" panose="02020603050405020304" pitchFamily="18" charset="0"/>
              </a:rPr>
              <a:t>jobs</a:t>
            </a:r>
            <a:r>
              <a:rPr kumimoji="0" lang="en-US" altLang="zh-CN" sz="2000" b="0" dirty="0" err="1" smtClean="0">
                <a:solidFill>
                  <a:srgbClr val="071F65"/>
                </a:solidFill>
                <a:cs typeface="Times New Roman" panose="02020603050405020304" pitchFamily="18" charset="0"/>
              </a:rPr>
              <a:t>+</a:t>
            </a:r>
            <a:r>
              <a:rPr lang="en-US" altLang="zh-CN" sz="2000" b="0" dirty="0" err="1" smtClean="0">
                <a:solidFill>
                  <a:srgbClr val="071F65"/>
                </a:solidFill>
                <a:cs typeface="Times New Roman" panose="02020603050405020304" pitchFamily="18" charset="0"/>
              </a:rPr>
              <a:t>GPU</a:t>
            </a:r>
            <a:r>
              <a:rPr kumimoji="0" lang="en-US" altLang="zh-CN" sz="2000" b="0" dirty="0" smtClean="0">
                <a:solidFill>
                  <a:srgbClr val="071F65"/>
                </a:solidFill>
                <a:cs typeface="Times New Roman" panose="02020603050405020304" pitchFamily="18" charset="0"/>
              </a:rPr>
              <a:t> </a:t>
            </a:r>
            <a:r>
              <a:rPr kumimoji="0" lang="en-US" altLang="zh-CN" sz="2000" b="0" dirty="0" smtClean="0">
                <a:solidFill>
                  <a:srgbClr val="071F65"/>
                </a:solidFill>
                <a:cs typeface="Times New Roman" panose="02020603050405020304" pitchFamily="18" charset="0"/>
              </a:rPr>
              <a:t>jobs</a:t>
            </a:r>
          </a:p>
          <a:p>
            <a:pPr marL="742950" lvl="2" indent="-342900">
              <a:buClr>
                <a:srgbClr val="002060"/>
              </a:buClr>
            </a:pPr>
            <a:r>
              <a:rPr kumimoji="0" lang="en-US" altLang="zh-CN" sz="2000" b="0" dirty="0" smtClean="0">
                <a:solidFill>
                  <a:srgbClr val="FF0000"/>
                </a:solidFill>
                <a:cs typeface="Times New Roman" panose="02020603050405020304" pitchFamily="18" charset="0"/>
              </a:rPr>
              <a:t>3,384</a:t>
            </a:r>
            <a:r>
              <a:rPr kumimoji="0" lang="zh-CN" altLang="en-US" sz="2000" b="0" dirty="0" smtClean="0">
                <a:solidFill>
                  <a:srgbClr val="071F65"/>
                </a:solidFill>
                <a:cs typeface="Times New Roman" panose="02020603050405020304" pitchFamily="18" charset="0"/>
              </a:rPr>
              <a:t> </a:t>
            </a:r>
            <a:r>
              <a:rPr kumimoji="0" lang="en-US" altLang="zh-CN" sz="2000" b="0" dirty="0" smtClean="0">
                <a:solidFill>
                  <a:srgbClr val="071F65"/>
                </a:solidFill>
                <a:cs typeface="Times New Roman" panose="02020603050405020304" pitchFamily="18" charset="0"/>
              </a:rPr>
              <a:t>CPU</a:t>
            </a:r>
            <a:r>
              <a:rPr kumimoji="0" lang="zh-CN" altLang="en-US" sz="2000" b="0" dirty="0" smtClean="0">
                <a:solidFill>
                  <a:srgbClr val="071F65"/>
                </a:solidFill>
                <a:cs typeface="Times New Roman" panose="02020603050405020304" pitchFamily="18" charset="0"/>
              </a:rPr>
              <a:t> </a:t>
            </a:r>
            <a:r>
              <a:rPr kumimoji="0" lang="en-US" altLang="zh-CN" sz="2000" b="0" dirty="0" smtClean="0">
                <a:solidFill>
                  <a:srgbClr val="071F65"/>
                </a:solidFill>
                <a:cs typeface="Times New Roman" panose="02020603050405020304" pitchFamily="18" charset="0"/>
              </a:rPr>
              <a:t>cores </a:t>
            </a:r>
            <a:endParaRPr kumimoji="0" lang="en-US" altLang="zh-CN" sz="2000" b="0" dirty="0" smtClean="0">
              <a:solidFill>
                <a:srgbClr val="071F65"/>
              </a:solidFill>
              <a:cs typeface="Times New Roman" panose="02020603050405020304" pitchFamily="18" charset="0"/>
            </a:endParaRPr>
          </a:p>
          <a:p>
            <a:pPr marL="742950" lvl="2" indent="-342900">
              <a:buClr>
                <a:srgbClr val="002060"/>
              </a:buClr>
            </a:pPr>
            <a:r>
              <a:rPr kumimoji="0" lang="en-US" altLang="zh-CN" dirty="0" smtClean="0">
                <a:solidFill>
                  <a:srgbClr val="FF0000"/>
                </a:solidFill>
                <a:latin typeface="+mn-lt"/>
                <a:cs typeface="Times New Roman" panose="02020603050405020304" pitchFamily="18" charset="0"/>
              </a:rPr>
              <a:t>80</a:t>
            </a:r>
            <a:r>
              <a:rPr kumimoji="0" lang="en-US" altLang="zh-CN" dirty="0" smtClean="0">
                <a:solidFill>
                  <a:srgbClr val="071F65"/>
                </a:solidFill>
                <a:latin typeface="+mn-lt"/>
                <a:cs typeface="Times New Roman" panose="02020603050405020304" pitchFamily="18" charset="0"/>
              </a:rPr>
              <a:t> GPU </a:t>
            </a:r>
            <a:r>
              <a:rPr kumimoji="0" lang="en-US" altLang="zh-CN" dirty="0" smtClean="0">
                <a:solidFill>
                  <a:srgbClr val="071F65"/>
                </a:solidFill>
                <a:latin typeface="+mn-lt"/>
                <a:cs typeface="Times New Roman" panose="02020603050405020304" pitchFamily="18" charset="0"/>
              </a:rPr>
              <a:t>cards </a:t>
            </a:r>
          </a:p>
          <a:p>
            <a:pPr>
              <a:buClr>
                <a:srgbClr val="002060"/>
              </a:buClr>
            </a:pPr>
            <a:r>
              <a:rPr kumimoji="0" lang="en-US" altLang="zh-CN" sz="2400" b="0" dirty="0" smtClean="0">
                <a:solidFill>
                  <a:srgbClr val="071F65"/>
                </a:solidFill>
                <a:cs typeface="Times New Roman" panose="02020603050405020304" pitchFamily="18" charset="0"/>
              </a:rPr>
              <a:t>Grid site (WLCG)</a:t>
            </a:r>
          </a:p>
          <a:p>
            <a:pPr marL="742950" lvl="2" indent="-342900">
              <a:buClr>
                <a:srgbClr val="002060"/>
              </a:buClr>
            </a:pPr>
            <a:r>
              <a:rPr kumimoji="0" lang="en-US" altLang="zh-CN" sz="2000" b="0" dirty="0" smtClean="0">
                <a:solidFill>
                  <a:srgbClr val="071F65"/>
                </a:solidFill>
                <a:cs typeface="Times New Roman" panose="02020603050405020304" pitchFamily="18" charset="0"/>
              </a:rPr>
              <a:t>Tier 2 site</a:t>
            </a:r>
          </a:p>
          <a:p>
            <a:pPr marL="742950" lvl="2" indent="-342900">
              <a:buClr>
                <a:srgbClr val="002060"/>
              </a:buClr>
            </a:pPr>
            <a:r>
              <a:rPr kumimoji="0" lang="en-US" altLang="zh-CN" sz="2000" b="0" dirty="0" smtClean="0">
                <a:solidFill>
                  <a:srgbClr val="FF0000"/>
                </a:solidFill>
                <a:cs typeface="Times New Roman" panose="02020603050405020304" pitchFamily="18" charset="0"/>
              </a:rPr>
              <a:t>~1,900</a:t>
            </a:r>
            <a:r>
              <a:rPr kumimoji="0" lang="en-US" altLang="zh-CN" sz="2000" b="0" dirty="0" smtClean="0">
                <a:solidFill>
                  <a:srgbClr val="071F65"/>
                </a:solidFill>
                <a:cs typeface="Times New Roman" panose="02020603050405020304" pitchFamily="18" charset="0"/>
              </a:rPr>
              <a:t> CPU cores </a:t>
            </a:r>
          </a:p>
          <a:p>
            <a:pPr marL="342900" lvl="1" indent="-342900">
              <a:buClr>
                <a:srgbClr val="002060"/>
              </a:buClr>
            </a:pPr>
            <a:r>
              <a:rPr kumimoji="0" lang="en-US" altLang="zh-CN" b="0" dirty="0" smtClean="0">
                <a:solidFill>
                  <a:srgbClr val="071F65"/>
                </a:solidFill>
                <a:cs typeface="Times New Roman" panose="02020603050405020304" pitchFamily="18" charset="0"/>
              </a:rPr>
              <a:t>Hadoop cluster</a:t>
            </a:r>
          </a:p>
          <a:p>
            <a:pPr marL="742950" lvl="2" indent="-342900">
              <a:buClr>
                <a:srgbClr val="002060"/>
              </a:buClr>
            </a:pPr>
            <a:r>
              <a:rPr kumimoji="0" lang="en-US" altLang="zh-CN" b="0" dirty="0" smtClean="0">
                <a:solidFill>
                  <a:srgbClr val="071F65"/>
                </a:solidFill>
                <a:cs typeface="Times New Roman" panose="02020603050405020304" pitchFamily="18" charset="0"/>
              </a:rPr>
              <a:t>Focus on </a:t>
            </a:r>
            <a:r>
              <a:rPr kumimoji="0" lang="en-US" altLang="zh-CN" b="0" dirty="0" smtClean="0">
                <a:solidFill>
                  <a:srgbClr val="071F65"/>
                </a:solidFill>
                <a:cs typeface="Times New Roman" panose="02020603050405020304" pitchFamily="18" charset="0"/>
              </a:rPr>
              <a:t>dedicated </a:t>
            </a:r>
            <a:r>
              <a:rPr kumimoji="0" lang="en-US" altLang="zh-CN" b="0" dirty="0" smtClean="0">
                <a:solidFill>
                  <a:srgbClr val="071F65"/>
                </a:solidFill>
                <a:cs typeface="Times New Roman" panose="02020603050405020304" pitchFamily="18" charset="0"/>
              </a:rPr>
              <a:t>model</a:t>
            </a:r>
          </a:p>
        </p:txBody>
      </p:sp>
      <p:sp>
        <p:nvSpPr>
          <p:cNvPr id="15364" name="灯片编号占位符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fld id="{9F700244-DF8C-40FF-AFBD-89E839D88464}" type="slidenum">
              <a:rPr kumimoji="0" lang="zh-CN" altLang="en-US" sz="1400">
                <a:latin typeface="Arial" panose="020B0604020202020204" pitchFamily="34" charset="0"/>
                <a:ea typeface="宋体" panose="02010600030101010101" pitchFamily="2" charset="-122"/>
              </a:rPr>
              <a:pPr>
                <a:spcBef>
                  <a:spcPct val="0"/>
                </a:spcBef>
                <a:buFontTx/>
                <a:buNone/>
              </a:pPr>
              <a:t>19</a:t>
            </a:fld>
            <a:endParaRPr kumimoji="0" lang="en-US" altLang="zh-CN" sz="1400">
              <a:latin typeface="Arial" panose="020B0604020202020204" pitchFamily="34" charset="0"/>
              <a:ea typeface="宋体" panose="02010600030101010101" pitchFamily="2" charset="-122"/>
            </a:endParaRPr>
          </a:p>
        </p:txBody>
      </p:sp>
      <p:sp>
        <p:nvSpPr>
          <p:cNvPr id="15365" name="内容占位符 2"/>
          <p:cNvSpPr txBox="1">
            <a:spLocks/>
          </p:cNvSpPr>
          <p:nvPr/>
        </p:nvSpPr>
        <p:spPr bwMode="auto">
          <a:xfrm>
            <a:off x="4734659" y="1219200"/>
            <a:ext cx="440934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742950" indent="-3429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800100" indent="-3429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fontAlgn="base">
              <a:lnSpc>
                <a:spcPct val="110000"/>
              </a:lnSpc>
              <a:spcAft>
                <a:spcPct val="0"/>
              </a:spcAft>
              <a:buClr>
                <a:srgbClr val="002060"/>
              </a:buClr>
              <a:buSzPct val="110000"/>
              <a:buFont typeface="Wingdings" panose="05000000000000000000" pitchFamily="2" charset="2"/>
              <a:buChar char="•"/>
            </a:pPr>
            <a:r>
              <a:rPr kumimoji="0" lang="en-GB" altLang="zh-CN" sz="2400" dirty="0">
                <a:solidFill>
                  <a:srgbClr val="071F65"/>
                </a:solidFill>
                <a:effectLst>
                  <a:outerShdw blurRad="38100" dist="38100" dir="2700000" algn="tl">
                    <a:srgbClr val="DDDDDD"/>
                  </a:outerShdw>
                </a:effectLst>
                <a:latin typeface="+mn-lt"/>
                <a:ea typeface="+mn-ea"/>
                <a:cs typeface="Times New Roman" panose="02020603050405020304" pitchFamily="18" charset="0"/>
              </a:rPr>
              <a:t>The BESIII DIRAC-based distributed computing system</a:t>
            </a:r>
          </a:p>
          <a:p>
            <a:pPr lvl="2" fontAlgn="base">
              <a:lnSpc>
                <a:spcPct val="110000"/>
              </a:lnSpc>
              <a:spcAft>
                <a:spcPct val="0"/>
              </a:spcAft>
              <a:buClr>
                <a:srgbClr val="002060"/>
              </a:buClr>
              <a:buSzPct val="80000"/>
              <a:buFont typeface="Wingdings" charset="0"/>
              <a:buChar char="§"/>
            </a:pPr>
            <a:r>
              <a:rPr kumimoji="0" lang="en-GB" altLang="zh-CN" sz="2000" dirty="0">
                <a:solidFill>
                  <a:srgbClr val="FF0000"/>
                </a:solidFill>
                <a:effectLst>
                  <a:outerShdw blurRad="38100" dist="38100" dir="2700000" algn="tl">
                    <a:srgbClr val="DDDDDD"/>
                  </a:outerShdw>
                </a:effectLst>
                <a:latin typeface="+mn-lt"/>
                <a:ea typeface="+mn-ea"/>
                <a:cs typeface="Times New Roman" panose="02020603050405020304" pitchFamily="18" charset="0"/>
              </a:rPr>
              <a:t>~ 3,500 </a:t>
            </a:r>
            <a:r>
              <a:rPr kumimoji="0" lang="en-GB" altLang="zh-CN" sz="2000" dirty="0">
                <a:solidFill>
                  <a:srgbClr val="353A90"/>
                </a:solidFill>
                <a:effectLst>
                  <a:outerShdw blurRad="38100" dist="38100" dir="2700000" algn="tl">
                    <a:srgbClr val="DDDDDD"/>
                  </a:outerShdw>
                </a:effectLst>
                <a:latin typeface="+mn-lt"/>
                <a:ea typeface="+mn-ea"/>
                <a:cs typeface="Times New Roman" panose="02020603050405020304" pitchFamily="18" charset="0"/>
              </a:rPr>
              <a:t>CPU cores</a:t>
            </a:r>
          </a:p>
          <a:p>
            <a:pPr fontAlgn="base">
              <a:lnSpc>
                <a:spcPct val="110000"/>
              </a:lnSpc>
              <a:spcAft>
                <a:spcPct val="0"/>
              </a:spcAft>
              <a:buClr>
                <a:srgbClr val="002060"/>
              </a:buClr>
              <a:buSzPct val="110000"/>
              <a:buFont typeface="Wingdings" panose="05000000000000000000" pitchFamily="2" charset="2"/>
              <a:buChar char="•"/>
            </a:pPr>
            <a:r>
              <a:rPr kumimoji="0" lang="en-US" altLang="zh-CN" sz="2400" dirty="0" err="1">
                <a:solidFill>
                  <a:srgbClr val="071F65"/>
                </a:solidFill>
                <a:effectLst>
                  <a:outerShdw blurRad="38100" dist="38100" dir="2700000" algn="tl">
                    <a:srgbClr val="DDDDDD"/>
                  </a:outerShdw>
                </a:effectLst>
                <a:latin typeface="+mn-lt"/>
                <a:ea typeface="+mn-ea"/>
                <a:cs typeface="Times New Roman" panose="02020603050405020304" pitchFamily="18" charset="0"/>
              </a:rPr>
              <a:t>IHEPCloud</a:t>
            </a:r>
            <a:r>
              <a:rPr kumimoji="0" lang="en-US" altLang="zh-CN" sz="2400" dirty="0">
                <a:solidFill>
                  <a:srgbClr val="071F65"/>
                </a:solidFill>
                <a:effectLst>
                  <a:outerShdw blurRad="38100" dist="38100" dir="2700000" algn="tl">
                    <a:srgbClr val="DDDDDD"/>
                  </a:outerShdw>
                </a:effectLst>
                <a:latin typeface="+mn-lt"/>
                <a:ea typeface="+mn-ea"/>
                <a:cs typeface="Times New Roman" panose="02020603050405020304" pitchFamily="18" charset="0"/>
              </a:rPr>
              <a:t> based on </a:t>
            </a:r>
            <a:r>
              <a:rPr kumimoji="0" lang="en-US" altLang="zh-CN" sz="2400" dirty="0" err="1">
                <a:solidFill>
                  <a:srgbClr val="071F65"/>
                </a:solidFill>
                <a:effectLst>
                  <a:outerShdw blurRad="38100" dist="38100" dir="2700000" algn="tl">
                    <a:srgbClr val="DDDDDD"/>
                  </a:outerShdw>
                </a:effectLst>
                <a:latin typeface="+mn-lt"/>
                <a:ea typeface="+mn-ea"/>
                <a:cs typeface="Times New Roman" panose="02020603050405020304" pitchFamily="18" charset="0"/>
              </a:rPr>
              <a:t>Openstack</a:t>
            </a:r>
            <a:endParaRPr kumimoji="0" lang="en-US" altLang="zh-CN" sz="2400" dirty="0">
              <a:solidFill>
                <a:srgbClr val="071F65"/>
              </a:solidFill>
              <a:effectLst>
                <a:outerShdw blurRad="38100" dist="38100" dir="2700000" algn="tl">
                  <a:srgbClr val="DDDDDD"/>
                </a:outerShdw>
              </a:effectLst>
              <a:latin typeface="+mn-lt"/>
              <a:ea typeface="+mn-ea"/>
              <a:cs typeface="Times New Roman" panose="02020603050405020304" pitchFamily="18" charset="0"/>
            </a:endParaRPr>
          </a:p>
          <a:p>
            <a:pPr lvl="2" fontAlgn="base">
              <a:lnSpc>
                <a:spcPct val="110000"/>
              </a:lnSpc>
              <a:spcAft>
                <a:spcPct val="0"/>
              </a:spcAft>
              <a:buClr>
                <a:srgbClr val="002060"/>
              </a:buClr>
              <a:buSzPct val="80000"/>
              <a:buFont typeface="Wingdings" charset="0"/>
              <a:buChar char="§"/>
            </a:pPr>
            <a:r>
              <a:rPr kumimoji="0" lang="en-US" altLang="zh-CN" sz="2000" dirty="0">
                <a:solidFill>
                  <a:srgbClr val="FF0000"/>
                </a:solidFill>
                <a:effectLst>
                  <a:outerShdw blurRad="38100" dist="38100" dir="2700000" algn="tl">
                    <a:srgbClr val="DDDDDD"/>
                  </a:outerShdw>
                </a:effectLst>
                <a:latin typeface="+mn-lt"/>
                <a:ea typeface="+mn-ea"/>
                <a:cs typeface="Times New Roman" panose="02020603050405020304" pitchFamily="18" charset="0"/>
              </a:rPr>
              <a:t>~ 2,000 </a:t>
            </a:r>
            <a:r>
              <a:rPr kumimoji="0" lang="en-US" altLang="zh-CN" sz="2000" dirty="0">
                <a:solidFill>
                  <a:srgbClr val="353A90"/>
                </a:solidFill>
                <a:effectLst>
                  <a:outerShdw blurRad="38100" dist="38100" dir="2700000" algn="tl">
                    <a:srgbClr val="DDDDDD"/>
                  </a:outerShdw>
                </a:effectLst>
                <a:latin typeface="+mn-lt"/>
                <a:ea typeface="+mn-ea"/>
                <a:cs typeface="Times New Roman" panose="02020603050405020304" pitchFamily="18" charset="0"/>
              </a:rPr>
              <a:t>CPU cores</a:t>
            </a:r>
            <a:endParaRPr kumimoji="0" lang="en-GB" altLang="zh-CN" sz="2000" dirty="0">
              <a:solidFill>
                <a:srgbClr val="353A90"/>
              </a:solidFill>
              <a:effectLst>
                <a:outerShdw blurRad="38100" dist="38100" dir="2700000" algn="tl">
                  <a:srgbClr val="DDDDDD"/>
                </a:outerShdw>
              </a:effectLst>
              <a:latin typeface="+mn-lt"/>
              <a:ea typeface="+mn-ea"/>
              <a:cs typeface="Times New Roman" panose="02020603050405020304" pitchFamily="18" charset="0"/>
            </a:endParaRPr>
          </a:p>
          <a:p>
            <a:pPr lvl="1">
              <a:buFont typeface="Wingdings" panose="05000000000000000000" pitchFamily="2" charset="2"/>
              <a:buChar char="l"/>
            </a:pPr>
            <a:endParaRPr lang="en-GB" altLang="zh-CN" sz="2400" dirty="0">
              <a:solidFill>
                <a:srgbClr val="8FAADC"/>
              </a:solidFill>
              <a:latin typeface="Arial" panose="020B0604020202020204" pitchFamily="34" charset="0"/>
              <a:ea typeface="华文楷体" panose="02010600040101010101" pitchFamily="2" charset="-122"/>
            </a:endParaRPr>
          </a:p>
          <a:p>
            <a:pPr lvl="1">
              <a:buFont typeface="Wingdings" panose="05000000000000000000" pitchFamily="2" charset="2"/>
              <a:buChar char="l"/>
            </a:pPr>
            <a:endParaRPr lang="en-US" altLang="zh-CN" sz="2400" dirty="0">
              <a:solidFill>
                <a:srgbClr val="8FAADC"/>
              </a:solidFill>
              <a:latin typeface="Arial" panose="020B0604020202020204" pitchFamily="34" charset="0"/>
              <a:ea typeface="华文楷体" panose="02010600040101010101" pitchFamily="2" charset="-122"/>
            </a:endParaRPr>
          </a:p>
          <a:p>
            <a:pPr lvl="1">
              <a:buFont typeface="Wingdings" panose="05000000000000000000" pitchFamily="2" charset="2"/>
              <a:buChar char="l"/>
            </a:pPr>
            <a:endParaRPr lang="en-US" altLang="zh-CN" sz="2400" dirty="0">
              <a:solidFill>
                <a:srgbClr val="8FAADC"/>
              </a:solidFill>
              <a:latin typeface="Arial" panose="020B0604020202020204" pitchFamily="34" charset="0"/>
              <a:ea typeface="华文楷体" panose="02010600040101010101" pitchFamily="2" charset="-122"/>
            </a:endParaRPr>
          </a:p>
        </p:txBody>
      </p:sp>
      <p:pic>
        <p:nvPicPr>
          <p:cNvPr id="15366" name="图片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73192" y="4630508"/>
            <a:ext cx="2895185" cy="209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246453" y="752636"/>
            <a:ext cx="184666"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17893031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sz="3600" dirty="0">
                <a:cs typeface="+mn-ea"/>
              </a:rPr>
              <a:t>Outlines</a:t>
            </a:r>
            <a:endParaRPr lang="zh-CN" altLang="en-US" sz="3600" dirty="0">
              <a:cs typeface="+mn-ea"/>
            </a:endParaRPr>
          </a:p>
        </p:txBody>
      </p:sp>
      <p:sp>
        <p:nvSpPr>
          <p:cNvPr id="4099" name="Rectangle 3"/>
          <p:cNvSpPr>
            <a:spLocks noGrp="1" noChangeArrowheads="1"/>
          </p:cNvSpPr>
          <p:nvPr>
            <p:ph type="body" idx="1"/>
          </p:nvPr>
        </p:nvSpPr>
        <p:spPr/>
        <p:txBody>
          <a:bodyPr/>
          <a:lstStyle/>
          <a:p>
            <a:pPr eaLnBrk="1" hangingPunct="1"/>
            <a:r>
              <a:rPr lang="en-US" altLang="zh-CN" b="0" dirty="0" smtClean="0">
                <a:latin typeface="+mj-lt"/>
                <a:ea typeface="微软雅黑" charset="0"/>
                <a:cs typeface="微软雅黑" charset="0"/>
              </a:rPr>
              <a:t>National HPC and BD programs</a:t>
            </a:r>
            <a:endParaRPr lang="zh-CN" altLang="en-US" b="0" dirty="0">
              <a:latin typeface="+mj-lt"/>
              <a:ea typeface="微软雅黑" charset="0"/>
              <a:cs typeface="微软雅黑" charset="0"/>
            </a:endParaRPr>
          </a:p>
          <a:p>
            <a:pPr eaLnBrk="1" hangingPunct="1"/>
            <a:r>
              <a:rPr lang="en-US" altLang="zh-CN" b="0" dirty="0" smtClean="0">
                <a:latin typeface="+mj-lt"/>
                <a:ea typeface="微软雅黑" charset="0"/>
                <a:cs typeface="微软雅黑" charset="0"/>
              </a:rPr>
              <a:t>Computing for HEP at IHEP</a:t>
            </a:r>
            <a:endParaRPr lang="en-US" altLang="zh-CN" b="0" dirty="0">
              <a:latin typeface="+mj-lt"/>
              <a:ea typeface="微软雅黑" charset="0"/>
              <a:cs typeface="微软雅黑" charset="0"/>
            </a:endParaRPr>
          </a:p>
          <a:p>
            <a:pPr eaLnBrk="1" hangingPunct="1">
              <a:buFontTx/>
              <a:buNone/>
            </a:pPr>
            <a:endParaRPr lang="zh-CN" altLang="en-US" b="0" dirty="0">
              <a:latin typeface="Arial" charset="0"/>
              <a:ea typeface="微软雅黑" charset="0"/>
              <a:cs typeface="微软雅黑" charset="0"/>
            </a:endParaRPr>
          </a:p>
        </p:txBody>
      </p:sp>
    </p:spTree>
    <p:extLst>
      <p:ext uri="{BB962C8B-B14F-4D97-AF65-F5344CB8AC3E}">
        <p14:creationId xmlns:p14="http://schemas.microsoft.com/office/powerpoint/2010/main" val="26952158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04800"/>
            <a:ext cx="8610600" cy="685800"/>
          </a:xfrm>
        </p:spPr>
        <p:txBody>
          <a:bodyPr/>
          <a:lstStyle/>
          <a:p>
            <a:r>
              <a:rPr lang="en-US" altLang="zh-CN" dirty="0">
                <a:solidFill>
                  <a:srgbClr val="28477F"/>
                </a:solidFill>
              </a:rPr>
              <a:t>HPC+HTC </a:t>
            </a:r>
            <a:r>
              <a:rPr lang="en-US" altLang="zh-CN" dirty="0" smtClean="0">
                <a:solidFill>
                  <a:srgbClr val="28477F"/>
                </a:solidFill>
              </a:rPr>
              <a:t>Architecture</a:t>
            </a:r>
            <a:endParaRPr kumimoji="1" lang="zh-CN" altLang="en-US" dirty="0"/>
          </a:p>
        </p:txBody>
      </p:sp>
      <p:grpSp>
        <p:nvGrpSpPr>
          <p:cNvPr id="18435" name="组合 103"/>
          <p:cNvGrpSpPr>
            <a:grpSpLocks/>
          </p:cNvGrpSpPr>
          <p:nvPr/>
        </p:nvGrpSpPr>
        <p:grpSpPr bwMode="auto">
          <a:xfrm>
            <a:off x="710712" y="1038225"/>
            <a:ext cx="7990742" cy="5246016"/>
            <a:chOff x="2141636" y="140720"/>
            <a:chExt cx="10698781" cy="6982460"/>
          </a:xfrm>
        </p:grpSpPr>
        <p:cxnSp>
          <p:nvCxnSpPr>
            <p:cNvPr id="105" name="直接连接符 104"/>
            <p:cNvCxnSpPr>
              <a:cxnSpLocks noChangeShapeType="1"/>
            </p:cNvCxnSpPr>
            <p:nvPr/>
          </p:nvCxnSpPr>
          <p:spPr bwMode="auto">
            <a:xfrm flipH="1">
              <a:off x="7784346" y="3935608"/>
              <a:ext cx="9809" cy="428933"/>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6" name="直接连接符 105"/>
            <p:cNvCxnSpPr>
              <a:cxnSpLocks noChangeShapeType="1"/>
            </p:cNvCxnSpPr>
            <p:nvPr/>
          </p:nvCxnSpPr>
          <p:spPr bwMode="auto">
            <a:xfrm flipH="1">
              <a:off x="10829368" y="4389896"/>
              <a:ext cx="7848" cy="788136"/>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7" name="直接连接符 106"/>
            <p:cNvCxnSpPr>
              <a:cxnSpLocks noChangeShapeType="1"/>
            </p:cNvCxnSpPr>
            <p:nvPr/>
          </p:nvCxnSpPr>
          <p:spPr bwMode="auto">
            <a:xfrm flipH="1">
              <a:off x="10193681" y="4381444"/>
              <a:ext cx="7848" cy="788136"/>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8" name="直接连接符 107"/>
            <p:cNvCxnSpPr>
              <a:cxnSpLocks noChangeShapeType="1"/>
            </p:cNvCxnSpPr>
            <p:nvPr/>
          </p:nvCxnSpPr>
          <p:spPr bwMode="auto">
            <a:xfrm flipH="1">
              <a:off x="9422614" y="4364540"/>
              <a:ext cx="7848" cy="788136"/>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8471" name="Picture 2" descr="“docker”的图片搜索结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74757" y="4739936"/>
              <a:ext cx="534365" cy="53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2" name="TextBox 8"/>
            <p:cNvSpPr txBox="1">
              <a:spLocks noChangeArrowheads="1"/>
            </p:cNvSpPr>
            <p:nvPr/>
          </p:nvSpPr>
          <p:spPr bwMode="auto">
            <a:xfrm>
              <a:off x="9752537" y="3901909"/>
              <a:ext cx="1435058" cy="61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10PB Storage</a:t>
              </a:r>
              <a:endParaRPr kumimoji="0" lang="zh-CN" altLang="en-US" sz="1200">
                <a:solidFill>
                  <a:srgbClr val="000000"/>
                </a:solidFill>
                <a:latin typeface="Arial" panose="020B0604020202020204" pitchFamily="34" charset="0"/>
                <a:ea typeface="宋体" panose="02010600030101010101" pitchFamily="2" charset="-122"/>
              </a:endParaRPr>
            </a:p>
          </p:txBody>
        </p:sp>
        <p:pic>
          <p:nvPicPr>
            <p:cNvPr id="18473" name="图片 1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17686" y="3258035"/>
              <a:ext cx="825482" cy="60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组合 111"/>
            <p:cNvGrpSpPr/>
            <p:nvPr/>
          </p:nvGrpSpPr>
          <p:grpSpPr>
            <a:xfrm>
              <a:off x="9074042" y="3443395"/>
              <a:ext cx="1189811" cy="498265"/>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258" name="圆柱形 257"/>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59" name="圆柱形 258"/>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0" name="圆柱形 259"/>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1" name="圆柱形 260"/>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2" name="圆柱形 261"/>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3" name="圆柱形 262"/>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4" name="圆柱形 263"/>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5" name="圆柱形 264"/>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6" name="圆柱形 265"/>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grpSp>
        <p:pic>
          <p:nvPicPr>
            <p:cNvPr id="18475" name="图片 11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98433" y="1515604"/>
              <a:ext cx="805879" cy="6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图片 11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680760" y="1603407"/>
              <a:ext cx="2061283" cy="4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图片 114"/>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376130" y="5263942"/>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8" name="TextBox 20"/>
            <p:cNvSpPr txBox="1">
              <a:spLocks noChangeArrowheads="1"/>
            </p:cNvSpPr>
            <p:nvPr/>
          </p:nvSpPr>
          <p:spPr bwMode="auto">
            <a:xfrm>
              <a:off x="2377875" y="5873070"/>
              <a:ext cx="1181424" cy="61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80 GPU Cards</a:t>
              </a:r>
              <a:endParaRPr kumimoji="0" lang="zh-CN" altLang="en-US" sz="1200">
                <a:solidFill>
                  <a:srgbClr val="000000"/>
                </a:solidFill>
                <a:latin typeface="Arial" panose="020B0604020202020204" pitchFamily="34" charset="0"/>
                <a:ea typeface="宋体" panose="02010600030101010101" pitchFamily="2" charset="-122"/>
              </a:endParaRPr>
            </a:p>
          </p:txBody>
        </p:sp>
        <p:sp>
          <p:nvSpPr>
            <p:cNvPr id="18479" name="TextBox 21"/>
            <p:cNvSpPr txBox="1">
              <a:spLocks noChangeArrowheads="1"/>
            </p:cNvSpPr>
            <p:nvPr/>
          </p:nvSpPr>
          <p:spPr bwMode="auto">
            <a:xfrm>
              <a:off x="3454618" y="6321366"/>
              <a:ext cx="1787586" cy="40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400">
                  <a:solidFill>
                    <a:srgbClr val="00B0F0"/>
                  </a:solidFill>
                  <a:latin typeface="Arial" panose="020B0604020202020204" pitchFamily="34" charset="0"/>
                  <a:ea typeface="宋体" panose="02010600030101010101" pitchFamily="2" charset="-122"/>
                </a:rPr>
                <a:t>HPC Cluster</a:t>
              </a:r>
              <a:endParaRPr kumimoji="0" lang="zh-CN" altLang="en-US" sz="1400">
                <a:solidFill>
                  <a:srgbClr val="00B0F0"/>
                </a:solidFill>
                <a:latin typeface="Arial" panose="020B0604020202020204" pitchFamily="34" charset="0"/>
                <a:ea typeface="宋体" panose="02010600030101010101" pitchFamily="2" charset="-122"/>
              </a:endParaRPr>
            </a:p>
          </p:txBody>
        </p:sp>
        <p:cxnSp>
          <p:nvCxnSpPr>
            <p:cNvPr id="118" name="直接连接符 117"/>
            <p:cNvCxnSpPr>
              <a:cxnSpLocks noChangeShapeType="1"/>
            </p:cNvCxnSpPr>
            <p:nvPr/>
          </p:nvCxnSpPr>
          <p:spPr bwMode="auto">
            <a:xfrm flipV="1">
              <a:off x="2308405" y="5038576"/>
              <a:ext cx="4098617" cy="29582"/>
            </a:xfrm>
            <a:prstGeom prst="line">
              <a:avLst/>
            </a:prstGeom>
            <a:noFill/>
            <a:ln w="57150">
              <a:solidFill>
                <a:srgbClr val="FFC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9" name="直接连接符 118"/>
            <p:cNvCxnSpPr>
              <a:cxnSpLocks noChangeShapeType="1"/>
              <a:stCxn id="18560" idx="2"/>
            </p:cNvCxnSpPr>
            <p:nvPr/>
          </p:nvCxnSpPr>
          <p:spPr bwMode="auto">
            <a:xfrm flipH="1">
              <a:off x="4054585" y="4015900"/>
              <a:ext cx="1963" cy="1094517"/>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0" name="直接连接符 119"/>
            <p:cNvCxnSpPr>
              <a:cxnSpLocks noChangeShapeType="1"/>
            </p:cNvCxnSpPr>
            <p:nvPr/>
          </p:nvCxnSpPr>
          <p:spPr bwMode="auto">
            <a:xfrm>
              <a:off x="2840108" y="5076609"/>
              <a:ext cx="0" cy="204958"/>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1" name="直接连接符 120"/>
            <p:cNvCxnSpPr>
              <a:cxnSpLocks noChangeShapeType="1"/>
            </p:cNvCxnSpPr>
            <p:nvPr/>
          </p:nvCxnSpPr>
          <p:spPr bwMode="auto">
            <a:xfrm>
              <a:off x="4268443" y="5076609"/>
              <a:ext cx="0" cy="204958"/>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2" name="直接连接符 121"/>
            <p:cNvCxnSpPr>
              <a:cxnSpLocks noChangeShapeType="1"/>
            </p:cNvCxnSpPr>
            <p:nvPr/>
          </p:nvCxnSpPr>
          <p:spPr bwMode="auto">
            <a:xfrm>
              <a:off x="5783107" y="5076609"/>
              <a:ext cx="0" cy="204958"/>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3" name="直接连接符 122"/>
            <p:cNvCxnSpPr>
              <a:cxnSpLocks noChangeShapeType="1"/>
            </p:cNvCxnSpPr>
            <p:nvPr/>
          </p:nvCxnSpPr>
          <p:spPr bwMode="auto">
            <a:xfrm flipV="1">
              <a:off x="4321416" y="3538370"/>
              <a:ext cx="863280" cy="0"/>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4" name="直接连接符 123"/>
            <p:cNvCxnSpPr>
              <a:cxnSpLocks noChangeShapeType="1"/>
            </p:cNvCxnSpPr>
            <p:nvPr/>
          </p:nvCxnSpPr>
          <p:spPr bwMode="auto">
            <a:xfrm>
              <a:off x="6063672" y="3561613"/>
              <a:ext cx="1330235" cy="845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5" name="直接连接符 124"/>
            <p:cNvCxnSpPr>
              <a:cxnSpLocks noChangeShapeType="1"/>
            </p:cNvCxnSpPr>
            <p:nvPr/>
          </p:nvCxnSpPr>
          <p:spPr bwMode="auto">
            <a:xfrm>
              <a:off x="2718464" y="2418498"/>
              <a:ext cx="9407786" cy="6340"/>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6" name="直接连接符 125"/>
            <p:cNvCxnSpPr>
              <a:cxnSpLocks noChangeShapeType="1"/>
            </p:cNvCxnSpPr>
            <p:nvPr/>
          </p:nvCxnSpPr>
          <p:spPr bwMode="auto">
            <a:xfrm flipH="1">
              <a:off x="9660017" y="3908140"/>
              <a:ext cx="9809" cy="426819"/>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7" name="直接连接符 126"/>
            <p:cNvCxnSpPr>
              <a:cxnSpLocks noChangeShapeType="1"/>
            </p:cNvCxnSpPr>
            <p:nvPr/>
          </p:nvCxnSpPr>
          <p:spPr bwMode="auto">
            <a:xfrm>
              <a:off x="7760802" y="2424837"/>
              <a:ext cx="0" cy="828283"/>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nvGrpSpPr>
            <p:cNvPr id="18490" name="组合 127"/>
            <p:cNvGrpSpPr>
              <a:grpSpLocks/>
            </p:cNvGrpSpPr>
            <p:nvPr/>
          </p:nvGrpSpPr>
          <p:grpSpPr bwMode="auto">
            <a:xfrm>
              <a:off x="2591589" y="140720"/>
              <a:ext cx="800707" cy="850228"/>
              <a:chOff x="2718370" y="-79723"/>
              <a:chExt cx="800707" cy="850228"/>
            </a:xfrm>
          </p:grpSpPr>
          <p:pic>
            <p:nvPicPr>
              <p:cNvPr id="18591" name="图片 255"/>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00176" y="-79723"/>
                <a:ext cx="558618" cy="50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92" name="TextBox 34"/>
              <p:cNvSpPr txBox="1">
                <a:spLocks noChangeArrowheads="1"/>
              </p:cNvSpPr>
              <p:nvPr/>
            </p:nvSpPr>
            <p:spPr bwMode="auto">
              <a:xfrm>
                <a:off x="2718370" y="400876"/>
                <a:ext cx="800707" cy="36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Users</a:t>
                </a:r>
                <a:endParaRPr kumimoji="0" lang="zh-CN" altLang="en-US" sz="1200">
                  <a:solidFill>
                    <a:srgbClr val="000000"/>
                  </a:solidFill>
                  <a:latin typeface="Arial" panose="020B0604020202020204" pitchFamily="34" charset="0"/>
                  <a:ea typeface="宋体" panose="02010600030101010101" pitchFamily="2" charset="-122"/>
                </a:endParaRPr>
              </a:p>
            </p:txBody>
          </p:sp>
        </p:grpSp>
        <p:grpSp>
          <p:nvGrpSpPr>
            <p:cNvPr id="18491" name="组合 128"/>
            <p:cNvGrpSpPr>
              <a:grpSpLocks/>
            </p:cNvGrpSpPr>
            <p:nvPr/>
          </p:nvGrpSpPr>
          <p:grpSpPr bwMode="auto">
            <a:xfrm>
              <a:off x="6648908" y="1528573"/>
              <a:ext cx="1206712" cy="1062294"/>
              <a:chOff x="3108096" y="1557586"/>
              <a:chExt cx="1425428" cy="1254835"/>
            </a:xfrm>
          </p:grpSpPr>
          <p:grpSp>
            <p:nvGrpSpPr>
              <p:cNvPr id="18582" name="组合 246"/>
              <p:cNvGrpSpPr>
                <a:grpSpLocks/>
              </p:cNvGrpSpPr>
              <p:nvPr/>
            </p:nvGrpSpPr>
            <p:grpSpPr bwMode="auto">
              <a:xfrm>
                <a:off x="3380551" y="1557586"/>
                <a:ext cx="953627" cy="650170"/>
                <a:chOff x="3127563" y="2443428"/>
                <a:chExt cx="562645" cy="356511"/>
              </a:xfrm>
            </p:grpSpPr>
            <p:pic>
              <p:nvPicPr>
                <p:cNvPr id="18584"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27563" y="2443428"/>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5"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62543" y="2443432"/>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6"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97523" y="2443429"/>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7"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28250" y="2443431"/>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8"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27567" y="2536501"/>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9"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62565" y="2538011"/>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0" name="Picture 1939" descr="图片68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05367" y="2541137"/>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83" name="TextBox 35"/>
              <p:cNvSpPr txBox="1">
                <a:spLocks noChangeArrowheads="1"/>
              </p:cNvSpPr>
              <p:nvPr/>
            </p:nvSpPr>
            <p:spPr bwMode="auto">
              <a:xfrm>
                <a:off x="3108096" y="2086569"/>
                <a:ext cx="1425428" cy="7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Login Farm</a:t>
                </a:r>
                <a:endParaRPr kumimoji="0" lang="zh-CN" altLang="en-US" sz="1200">
                  <a:solidFill>
                    <a:srgbClr val="000000"/>
                  </a:solidFill>
                  <a:latin typeface="Arial" panose="020B0604020202020204" pitchFamily="34" charset="0"/>
                  <a:ea typeface="宋体" panose="02010600030101010101" pitchFamily="2" charset="-122"/>
                </a:endParaRPr>
              </a:p>
            </p:txBody>
          </p:sp>
        </p:grpSp>
        <p:cxnSp>
          <p:nvCxnSpPr>
            <p:cNvPr id="130" name="曲线连接符 129"/>
            <p:cNvCxnSpPr>
              <a:stCxn id="144" idx="3"/>
            </p:cNvCxnSpPr>
            <p:nvPr/>
          </p:nvCxnSpPr>
          <p:spPr>
            <a:xfrm>
              <a:off x="7994279" y="1262706"/>
              <a:ext cx="1506815" cy="435271"/>
            </a:xfrm>
            <a:prstGeom prst="curvedConnector3">
              <a:avLst>
                <a:gd name="adj1" fmla="val 50000"/>
              </a:avLst>
            </a:prstGeom>
            <a:ln>
              <a:prstDash val="lgDash"/>
              <a:tailEnd type="arrow"/>
            </a:ln>
          </p:spPr>
          <p:style>
            <a:lnRef idx="1">
              <a:schemeClr val="dk1"/>
            </a:lnRef>
            <a:fillRef idx="0">
              <a:schemeClr val="dk1"/>
            </a:fillRef>
            <a:effectRef idx="0">
              <a:schemeClr val="dk1"/>
            </a:effectRef>
            <a:fontRef idx="minor">
              <a:schemeClr val="tx1"/>
            </a:fontRef>
          </p:style>
        </p:cxnSp>
        <p:grpSp>
          <p:nvGrpSpPr>
            <p:cNvPr id="18493" name="组合 130"/>
            <p:cNvGrpSpPr>
              <a:grpSpLocks/>
            </p:cNvGrpSpPr>
            <p:nvPr/>
          </p:nvGrpSpPr>
          <p:grpSpPr bwMode="auto">
            <a:xfrm>
              <a:off x="8463198" y="1417131"/>
              <a:ext cx="491452" cy="286757"/>
              <a:chOff x="8155133" y="2569992"/>
              <a:chExt cx="613705" cy="402380"/>
            </a:xfrm>
          </p:grpSpPr>
          <p:sp>
            <p:nvSpPr>
              <p:cNvPr id="245" name="椭圆形标注 244"/>
              <p:cNvSpPr/>
              <p:nvPr/>
            </p:nvSpPr>
            <p:spPr>
              <a:xfrm>
                <a:off x="8245778" y="2611249"/>
                <a:ext cx="396910" cy="299460"/>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81" name="TextBox 79"/>
              <p:cNvSpPr txBox="1">
                <a:spLocks noChangeArrowheads="1"/>
              </p:cNvSpPr>
              <p:nvPr/>
            </p:nvSpPr>
            <p:spPr bwMode="auto">
              <a:xfrm>
                <a:off x="8155133" y="2569992"/>
                <a:ext cx="613705" cy="40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cxnSp>
          <p:nvCxnSpPr>
            <p:cNvPr id="132" name="曲线连接符 131"/>
            <p:cNvCxnSpPr>
              <a:stCxn id="144" idx="1"/>
              <a:endCxn id="18475" idx="3"/>
            </p:cNvCxnSpPr>
            <p:nvPr/>
          </p:nvCxnSpPr>
          <p:spPr>
            <a:xfrm rot="10800000" flipV="1">
              <a:off x="4503883" y="1262706"/>
              <a:ext cx="1869785" cy="581065"/>
            </a:xfrm>
            <a:prstGeom prst="curvedConnector3">
              <a:avLst>
                <a:gd name="adj1" fmla="val 50000"/>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133" name="曲线连接符 132"/>
            <p:cNvCxnSpPr>
              <a:stCxn id="18591" idx="3"/>
            </p:cNvCxnSpPr>
            <p:nvPr/>
          </p:nvCxnSpPr>
          <p:spPr>
            <a:xfrm>
              <a:off x="3232508" y="392164"/>
              <a:ext cx="3647356" cy="881106"/>
            </a:xfrm>
            <a:prstGeom prst="curvedConnector3">
              <a:avLst>
                <a:gd name="adj1" fmla="val 50000"/>
              </a:avLst>
            </a:prstGeom>
            <a:ln>
              <a:prstDash val="lgDash"/>
              <a:tailEnd type="arrow"/>
            </a:ln>
          </p:spPr>
          <p:style>
            <a:lnRef idx="1">
              <a:schemeClr val="dk1"/>
            </a:lnRef>
            <a:fillRef idx="0">
              <a:schemeClr val="dk1"/>
            </a:fillRef>
            <a:effectRef idx="0">
              <a:schemeClr val="dk1"/>
            </a:effectRef>
            <a:fontRef idx="minor">
              <a:schemeClr val="tx1"/>
            </a:fontRef>
          </p:style>
        </p:cxnSp>
        <p:grpSp>
          <p:nvGrpSpPr>
            <p:cNvPr id="18496" name="组合 133"/>
            <p:cNvGrpSpPr>
              <a:grpSpLocks/>
            </p:cNvGrpSpPr>
            <p:nvPr/>
          </p:nvGrpSpPr>
          <p:grpSpPr bwMode="auto">
            <a:xfrm>
              <a:off x="2544731" y="5298306"/>
              <a:ext cx="679367" cy="456592"/>
              <a:chOff x="3958640" y="1637800"/>
              <a:chExt cx="4884320" cy="3895222"/>
            </a:xfrm>
          </p:grpSpPr>
          <p:pic>
            <p:nvPicPr>
              <p:cNvPr id="18577" name="图片 241"/>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958640" y="1637800"/>
                <a:ext cx="4162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78" name="图片 242"/>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295524" y="2014788"/>
                <a:ext cx="4162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79" name="图片 243"/>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680535" y="2351672"/>
                <a:ext cx="4162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97" name="矩形 134"/>
            <p:cNvSpPr>
              <a:spLocks noChangeArrowheads="1"/>
            </p:cNvSpPr>
            <p:nvPr/>
          </p:nvSpPr>
          <p:spPr bwMode="auto">
            <a:xfrm>
              <a:off x="2165127" y="4711879"/>
              <a:ext cx="1655930" cy="36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EDR InfiniBand </a:t>
              </a:r>
              <a:endParaRPr kumimoji="0" lang="zh-CN" altLang="en-US" sz="1200">
                <a:solidFill>
                  <a:srgbClr val="000000"/>
                </a:solidFill>
                <a:latin typeface="Arial" panose="020B0604020202020204" pitchFamily="34" charset="0"/>
                <a:ea typeface="宋体" panose="02010600030101010101" pitchFamily="2" charset="-122"/>
              </a:endParaRPr>
            </a:p>
          </p:txBody>
        </p:sp>
        <p:sp>
          <p:nvSpPr>
            <p:cNvPr id="18498" name="矩形 135"/>
            <p:cNvSpPr>
              <a:spLocks noChangeArrowheads="1"/>
            </p:cNvSpPr>
            <p:nvPr/>
          </p:nvSpPr>
          <p:spPr bwMode="auto">
            <a:xfrm>
              <a:off x="11061469" y="3972148"/>
              <a:ext cx="1587418" cy="36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10Gb Ethernet </a:t>
              </a:r>
              <a:endParaRPr kumimoji="0" lang="zh-CN" altLang="en-US" sz="1200">
                <a:solidFill>
                  <a:srgbClr val="000000"/>
                </a:solidFill>
                <a:latin typeface="Arial" panose="020B0604020202020204" pitchFamily="34" charset="0"/>
                <a:ea typeface="宋体" panose="02010600030101010101" pitchFamily="2" charset="-122"/>
              </a:endParaRPr>
            </a:p>
          </p:txBody>
        </p:sp>
        <p:cxnSp>
          <p:nvCxnSpPr>
            <p:cNvPr id="137" name="直接连接符 136"/>
            <p:cNvCxnSpPr>
              <a:cxnSpLocks noChangeShapeType="1"/>
            </p:cNvCxnSpPr>
            <p:nvPr/>
          </p:nvCxnSpPr>
          <p:spPr bwMode="auto">
            <a:xfrm>
              <a:off x="4085977" y="2230444"/>
              <a:ext cx="0" cy="179601"/>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38" name="直接连接符 137"/>
            <p:cNvCxnSpPr>
              <a:cxnSpLocks noChangeShapeType="1"/>
            </p:cNvCxnSpPr>
            <p:nvPr/>
          </p:nvCxnSpPr>
          <p:spPr bwMode="auto">
            <a:xfrm>
              <a:off x="7227138" y="2230444"/>
              <a:ext cx="0" cy="179601"/>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nvGrpSpPr>
            <p:cNvPr id="18501" name="组合 138"/>
            <p:cNvGrpSpPr>
              <a:grpSpLocks/>
            </p:cNvGrpSpPr>
            <p:nvPr/>
          </p:nvGrpSpPr>
          <p:grpSpPr bwMode="auto">
            <a:xfrm>
              <a:off x="4264022" y="391416"/>
              <a:ext cx="491454" cy="286756"/>
              <a:chOff x="7479392" y="2741272"/>
              <a:chExt cx="613700" cy="402384"/>
            </a:xfrm>
          </p:grpSpPr>
          <p:sp>
            <p:nvSpPr>
              <p:cNvPr id="240" name="椭圆形标注 239"/>
              <p:cNvSpPr/>
              <p:nvPr/>
            </p:nvSpPr>
            <p:spPr>
              <a:xfrm>
                <a:off x="7578018" y="2801615"/>
                <a:ext cx="396906" cy="299461"/>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76" name="TextBox 71"/>
              <p:cNvSpPr txBox="1">
                <a:spLocks noChangeArrowheads="1"/>
              </p:cNvSpPr>
              <p:nvPr/>
            </p:nvSpPr>
            <p:spPr bwMode="auto">
              <a:xfrm>
                <a:off x="7479392" y="2741272"/>
                <a:ext cx="613700" cy="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02" name="组合 139"/>
            <p:cNvGrpSpPr>
              <a:grpSpLocks/>
            </p:cNvGrpSpPr>
            <p:nvPr/>
          </p:nvGrpSpPr>
          <p:grpSpPr bwMode="auto">
            <a:xfrm>
              <a:off x="5386780" y="1312867"/>
              <a:ext cx="491453" cy="286757"/>
              <a:chOff x="7337231" y="2908227"/>
              <a:chExt cx="613702" cy="402381"/>
            </a:xfrm>
          </p:grpSpPr>
          <p:sp>
            <p:nvSpPr>
              <p:cNvPr id="238" name="椭圆形标注 237"/>
              <p:cNvSpPr/>
              <p:nvPr/>
            </p:nvSpPr>
            <p:spPr>
              <a:xfrm>
                <a:off x="7437693" y="2968297"/>
                <a:ext cx="396908" cy="299458"/>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74" name="TextBox 67"/>
              <p:cNvSpPr txBox="1">
                <a:spLocks noChangeArrowheads="1"/>
              </p:cNvSpPr>
              <p:nvPr/>
            </p:nvSpPr>
            <p:spPr bwMode="auto">
              <a:xfrm>
                <a:off x="7337231" y="2908227"/>
                <a:ext cx="613702" cy="4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03" name="组合 140"/>
            <p:cNvGrpSpPr>
              <a:grpSpLocks/>
            </p:cNvGrpSpPr>
            <p:nvPr/>
          </p:nvGrpSpPr>
          <p:grpSpPr bwMode="auto">
            <a:xfrm>
              <a:off x="4763732" y="1684858"/>
              <a:ext cx="491453" cy="286756"/>
              <a:chOff x="7377065" y="3042507"/>
              <a:chExt cx="613702" cy="402382"/>
            </a:xfrm>
          </p:grpSpPr>
          <p:sp>
            <p:nvSpPr>
              <p:cNvPr id="236" name="椭圆形标注 235"/>
              <p:cNvSpPr/>
              <p:nvPr/>
            </p:nvSpPr>
            <p:spPr>
              <a:xfrm>
                <a:off x="7478895" y="3102424"/>
                <a:ext cx="396908" cy="299459"/>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72" name="TextBox 65"/>
              <p:cNvSpPr txBox="1">
                <a:spLocks noChangeArrowheads="1"/>
              </p:cNvSpPr>
              <p:nvPr/>
            </p:nvSpPr>
            <p:spPr bwMode="auto">
              <a:xfrm>
                <a:off x="7377065" y="3042507"/>
                <a:ext cx="613702" cy="40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04" name="组合 141"/>
            <p:cNvGrpSpPr>
              <a:grpSpLocks/>
            </p:cNvGrpSpPr>
            <p:nvPr/>
          </p:nvGrpSpPr>
          <p:grpSpPr bwMode="auto">
            <a:xfrm>
              <a:off x="8821131" y="1590350"/>
              <a:ext cx="491454" cy="286756"/>
              <a:chOff x="8295805" y="2595552"/>
              <a:chExt cx="613701" cy="402384"/>
            </a:xfrm>
          </p:grpSpPr>
          <p:sp>
            <p:nvSpPr>
              <p:cNvPr id="234" name="椭圆形标注 233"/>
              <p:cNvSpPr/>
              <p:nvPr/>
            </p:nvSpPr>
            <p:spPr>
              <a:xfrm>
                <a:off x="8365801" y="2625009"/>
                <a:ext cx="399357" cy="296497"/>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70" name="TextBox 63"/>
              <p:cNvSpPr txBox="1">
                <a:spLocks noChangeArrowheads="1"/>
              </p:cNvSpPr>
              <p:nvPr/>
            </p:nvSpPr>
            <p:spPr bwMode="auto">
              <a:xfrm>
                <a:off x="8295805" y="2595552"/>
                <a:ext cx="613701" cy="4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05" name="组合 142"/>
            <p:cNvGrpSpPr>
              <a:grpSpLocks/>
            </p:cNvGrpSpPr>
            <p:nvPr/>
          </p:nvGrpSpPr>
          <p:grpSpPr bwMode="auto">
            <a:xfrm>
              <a:off x="3744874" y="328729"/>
              <a:ext cx="491453" cy="286757"/>
              <a:chOff x="7745884" y="2279103"/>
              <a:chExt cx="613702" cy="402381"/>
            </a:xfrm>
          </p:grpSpPr>
          <p:sp>
            <p:nvSpPr>
              <p:cNvPr id="232" name="椭圆形标注 231"/>
              <p:cNvSpPr/>
              <p:nvPr/>
            </p:nvSpPr>
            <p:spPr>
              <a:xfrm>
                <a:off x="7833737" y="2326606"/>
                <a:ext cx="396908" cy="296494"/>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68" name="TextBox 61"/>
              <p:cNvSpPr txBox="1">
                <a:spLocks noChangeArrowheads="1"/>
              </p:cNvSpPr>
              <p:nvPr/>
            </p:nvSpPr>
            <p:spPr bwMode="auto">
              <a:xfrm>
                <a:off x="7745884" y="2279103"/>
                <a:ext cx="613702" cy="4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sp>
          <p:nvSpPr>
            <p:cNvPr id="144" name="流程图: 终止 143"/>
            <p:cNvSpPr/>
            <p:nvPr/>
          </p:nvSpPr>
          <p:spPr>
            <a:xfrm>
              <a:off x="6373668" y="1148606"/>
              <a:ext cx="1620611" cy="226087"/>
            </a:xfrm>
            <a:prstGeom prst="flowChartTerminator">
              <a:avLst/>
            </a:prstGeom>
          </p:spPr>
          <p:style>
            <a:lnRef idx="2">
              <a:schemeClr val="accent5"/>
            </a:lnRef>
            <a:fillRef idx="1">
              <a:schemeClr val="lt1"/>
            </a:fillRef>
            <a:effectRef idx="0">
              <a:schemeClr val="accent5"/>
            </a:effectRef>
            <a:fontRef idx="minor">
              <a:schemeClr val="dk1"/>
            </a:fontRef>
          </p:style>
          <p:txBody>
            <a:bodyPr lIns="77410" tIns="38705" rIns="77410" bIns="38705" anchor="ctr"/>
            <a:lstStyle/>
            <a:p>
              <a:pPr algn="ctr">
                <a:defRPr/>
              </a:pPr>
              <a:r>
                <a:rPr lang="en-US" altLang="zh-CN" sz="1200">
                  <a:solidFill>
                    <a:srgbClr val="000000"/>
                  </a:solidFill>
                  <a:cs typeface="微软雅黑" charset="0"/>
                </a:rPr>
                <a:t>HEP Job Tool</a:t>
              </a:r>
              <a:endParaRPr lang="zh-CN" altLang="en-US" sz="1200">
                <a:solidFill>
                  <a:srgbClr val="000000"/>
                </a:solidFill>
                <a:cs typeface="微软雅黑" charset="0"/>
              </a:endParaRPr>
            </a:p>
          </p:txBody>
        </p:sp>
        <p:cxnSp>
          <p:nvCxnSpPr>
            <p:cNvPr id="145" name="直接连接符 144"/>
            <p:cNvCxnSpPr>
              <a:cxnSpLocks noChangeShapeType="1"/>
              <a:stCxn id="18476" idx="2"/>
            </p:cNvCxnSpPr>
            <p:nvPr/>
          </p:nvCxnSpPr>
          <p:spPr bwMode="auto">
            <a:xfrm>
              <a:off x="10711648" y="2040277"/>
              <a:ext cx="3924" cy="384560"/>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46" name="直接连接符 145"/>
            <p:cNvCxnSpPr>
              <a:cxnSpLocks noChangeShapeType="1"/>
            </p:cNvCxnSpPr>
            <p:nvPr/>
          </p:nvCxnSpPr>
          <p:spPr bwMode="auto">
            <a:xfrm>
              <a:off x="2377076" y="4360314"/>
              <a:ext cx="10339736" cy="1267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8509" name="图片 146"/>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9058674" y="5068820"/>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0" name="图片 147"/>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9801726" y="5110360"/>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1" name="图片 148"/>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518940" y="5140758"/>
              <a:ext cx="747931" cy="61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2" name="图片 149"/>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9432496" y="5478395"/>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3" name="图片 150"/>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172609" y="5500190"/>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4" name="图片 151"/>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95519" y="5263942"/>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5" name="图片 152"/>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9801726" y="5832406"/>
              <a:ext cx="738639" cy="6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6" name="TextBox 22"/>
            <p:cNvSpPr txBox="1">
              <a:spLocks noChangeArrowheads="1"/>
            </p:cNvSpPr>
            <p:nvPr/>
          </p:nvSpPr>
          <p:spPr bwMode="auto">
            <a:xfrm>
              <a:off x="3487666" y="5842876"/>
              <a:ext cx="1809149" cy="3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dirty="0">
                  <a:solidFill>
                    <a:srgbClr val="000000"/>
                  </a:solidFill>
                  <a:latin typeface="Arial" panose="020B0604020202020204" pitchFamily="34" charset="0"/>
                  <a:ea typeface="宋体" panose="02010600030101010101" pitchFamily="2" charset="-122"/>
                </a:rPr>
                <a:t>3384 </a:t>
              </a:r>
              <a:r>
                <a:rPr kumimoji="0" lang="en-US" altLang="zh-CN" sz="1200" dirty="0" err="1">
                  <a:solidFill>
                    <a:srgbClr val="000000"/>
                  </a:solidFill>
                  <a:latin typeface="Arial" panose="020B0604020202020204" pitchFamily="34" charset="0"/>
                  <a:ea typeface="宋体" panose="02010600030101010101" pitchFamily="2" charset="-122"/>
                </a:rPr>
                <a:t>worknode</a:t>
              </a:r>
              <a:endParaRPr kumimoji="0" lang="zh-CN" altLang="en-US" sz="1200" dirty="0">
                <a:solidFill>
                  <a:srgbClr val="000000"/>
                </a:solidFill>
                <a:latin typeface="Arial" panose="020B0604020202020204" pitchFamily="34" charset="0"/>
                <a:ea typeface="宋体" panose="02010600030101010101" pitchFamily="2" charset="-122"/>
              </a:endParaRPr>
            </a:p>
          </p:txBody>
        </p:sp>
        <p:sp>
          <p:nvSpPr>
            <p:cNvPr id="18517" name="TextBox 21"/>
            <p:cNvSpPr txBox="1">
              <a:spLocks noChangeArrowheads="1"/>
            </p:cNvSpPr>
            <p:nvPr/>
          </p:nvSpPr>
          <p:spPr bwMode="auto">
            <a:xfrm>
              <a:off x="10157760" y="6490548"/>
              <a:ext cx="1787586" cy="40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400">
                  <a:solidFill>
                    <a:srgbClr val="00B0F0"/>
                  </a:solidFill>
                  <a:latin typeface="Arial" panose="020B0604020202020204" pitchFamily="34" charset="0"/>
                  <a:ea typeface="宋体" panose="02010600030101010101" pitchFamily="2" charset="-122"/>
                </a:rPr>
                <a:t>HTC Cluster</a:t>
              </a:r>
              <a:endParaRPr kumimoji="0" lang="zh-CN" altLang="en-US" sz="1400">
                <a:solidFill>
                  <a:srgbClr val="00B0F0"/>
                </a:solidFill>
                <a:latin typeface="Arial" panose="020B0604020202020204" pitchFamily="34" charset="0"/>
                <a:ea typeface="宋体" panose="02010600030101010101" pitchFamily="2" charset="-122"/>
              </a:endParaRPr>
            </a:p>
          </p:txBody>
        </p:sp>
        <p:grpSp>
          <p:nvGrpSpPr>
            <p:cNvPr id="18518" name="组合 155"/>
            <p:cNvGrpSpPr>
              <a:grpSpLocks/>
            </p:cNvGrpSpPr>
            <p:nvPr/>
          </p:nvGrpSpPr>
          <p:grpSpPr bwMode="auto">
            <a:xfrm>
              <a:off x="4678073" y="568019"/>
              <a:ext cx="491453" cy="286757"/>
              <a:chOff x="7441212" y="3016776"/>
              <a:chExt cx="613702" cy="402378"/>
            </a:xfrm>
          </p:grpSpPr>
          <p:sp>
            <p:nvSpPr>
              <p:cNvPr id="230" name="椭圆形标注 229"/>
              <p:cNvSpPr/>
              <p:nvPr/>
            </p:nvSpPr>
            <p:spPr>
              <a:xfrm>
                <a:off x="7527506" y="3108017"/>
                <a:ext cx="396908" cy="296493"/>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66" name="TextBox 71"/>
              <p:cNvSpPr txBox="1">
                <a:spLocks noChangeArrowheads="1"/>
              </p:cNvSpPr>
              <p:nvPr/>
            </p:nvSpPr>
            <p:spPr bwMode="auto">
              <a:xfrm>
                <a:off x="7441212" y="3016776"/>
                <a:ext cx="613702" cy="40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19" name="组合 156"/>
            <p:cNvGrpSpPr>
              <a:grpSpLocks/>
            </p:cNvGrpSpPr>
            <p:nvPr/>
          </p:nvGrpSpPr>
          <p:grpSpPr bwMode="auto">
            <a:xfrm>
              <a:off x="5560784" y="1004596"/>
              <a:ext cx="487629" cy="286757"/>
              <a:chOff x="7615452" y="3118291"/>
              <a:chExt cx="608926" cy="402381"/>
            </a:xfrm>
          </p:grpSpPr>
          <p:sp>
            <p:nvSpPr>
              <p:cNvPr id="228" name="椭圆形标注 227"/>
              <p:cNvSpPr/>
              <p:nvPr/>
            </p:nvSpPr>
            <p:spPr>
              <a:xfrm>
                <a:off x="7711767" y="3160263"/>
                <a:ext cx="396907" cy="299459"/>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53029" rtl="0" eaLnBrk="1" latinLnBrk="0" hangingPunct="1">
                  <a:defRPr sz="1900" kern="1200">
                    <a:solidFill>
                      <a:schemeClr val="lt1"/>
                    </a:solidFill>
                    <a:latin typeface="+mn-lt"/>
                    <a:ea typeface="+mn-ea"/>
                    <a:cs typeface="+mn-cs"/>
                  </a:defRPr>
                </a:lvl1pPr>
                <a:lvl2pPr marL="476515" algn="l" defTabSz="953029" rtl="0" eaLnBrk="1" latinLnBrk="0" hangingPunct="1">
                  <a:defRPr sz="1900" kern="1200">
                    <a:solidFill>
                      <a:schemeClr val="lt1"/>
                    </a:solidFill>
                    <a:latin typeface="+mn-lt"/>
                    <a:ea typeface="+mn-ea"/>
                    <a:cs typeface="+mn-cs"/>
                  </a:defRPr>
                </a:lvl2pPr>
                <a:lvl3pPr marL="953029" algn="l" defTabSz="953029" rtl="0" eaLnBrk="1" latinLnBrk="0" hangingPunct="1">
                  <a:defRPr sz="1900" kern="1200">
                    <a:solidFill>
                      <a:schemeClr val="lt1"/>
                    </a:solidFill>
                    <a:latin typeface="+mn-lt"/>
                    <a:ea typeface="+mn-ea"/>
                    <a:cs typeface="+mn-cs"/>
                  </a:defRPr>
                </a:lvl3pPr>
                <a:lvl4pPr marL="1429543" algn="l" defTabSz="953029" rtl="0" eaLnBrk="1" latinLnBrk="0" hangingPunct="1">
                  <a:defRPr sz="1900" kern="1200">
                    <a:solidFill>
                      <a:schemeClr val="lt1"/>
                    </a:solidFill>
                    <a:latin typeface="+mn-lt"/>
                    <a:ea typeface="+mn-ea"/>
                    <a:cs typeface="+mn-cs"/>
                  </a:defRPr>
                </a:lvl4pPr>
                <a:lvl5pPr marL="1906057" algn="l" defTabSz="953029" rtl="0" eaLnBrk="1" latinLnBrk="0" hangingPunct="1">
                  <a:defRPr sz="1900" kern="1200">
                    <a:solidFill>
                      <a:schemeClr val="lt1"/>
                    </a:solidFill>
                    <a:latin typeface="+mn-lt"/>
                    <a:ea typeface="+mn-ea"/>
                    <a:cs typeface="+mn-cs"/>
                  </a:defRPr>
                </a:lvl5pPr>
                <a:lvl6pPr marL="2382572" algn="l" defTabSz="953029" rtl="0" eaLnBrk="1" latinLnBrk="0" hangingPunct="1">
                  <a:defRPr sz="1900" kern="1200">
                    <a:solidFill>
                      <a:schemeClr val="lt1"/>
                    </a:solidFill>
                    <a:latin typeface="+mn-lt"/>
                    <a:ea typeface="+mn-ea"/>
                    <a:cs typeface="+mn-cs"/>
                  </a:defRPr>
                </a:lvl6pPr>
                <a:lvl7pPr marL="2859086" algn="l" defTabSz="953029" rtl="0" eaLnBrk="1" latinLnBrk="0" hangingPunct="1">
                  <a:defRPr sz="1900" kern="1200">
                    <a:solidFill>
                      <a:schemeClr val="lt1"/>
                    </a:solidFill>
                    <a:latin typeface="+mn-lt"/>
                    <a:ea typeface="+mn-ea"/>
                    <a:cs typeface="+mn-cs"/>
                  </a:defRPr>
                </a:lvl7pPr>
                <a:lvl8pPr marL="3335601" algn="l" defTabSz="953029" rtl="0" eaLnBrk="1" latinLnBrk="0" hangingPunct="1">
                  <a:defRPr sz="1900" kern="1200">
                    <a:solidFill>
                      <a:schemeClr val="lt1"/>
                    </a:solidFill>
                    <a:latin typeface="+mn-lt"/>
                    <a:ea typeface="+mn-ea"/>
                    <a:cs typeface="+mn-cs"/>
                  </a:defRPr>
                </a:lvl8pPr>
                <a:lvl9pPr marL="3812115" algn="l" defTabSz="953029" rtl="0" eaLnBrk="1" latinLnBrk="0" hangingPunct="1">
                  <a:defRPr sz="1900" kern="1200">
                    <a:solidFill>
                      <a:schemeClr val="lt1"/>
                    </a:solidFill>
                    <a:latin typeface="+mn-lt"/>
                    <a:ea typeface="+mn-ea"/>
                    <a:cs typeface="+mn-cs"/>
                  </a:defRPr>
                </a:lvl9pPr>
              </a:lstStyle>
              <a:p>
                <a:pPr algn="ctr">
                  <a:defRPr/>
                </a:pPr>
                <a:endParaRPr lang="zh-CN" altLang="en-US" sz="800">
                  <a:solidFill>
                    <a:prstClr val="white"/>
                  </a:solidFill>
                </a:endParaRPr>
              </a:p>
            </p:txBody>
          </p:sp>
          <p:sp>
            <p:nvSpPr>
              <p:cNvPr id="18564" name="TextBox 71"/>
              <p:cNvSpPr txBox="1">
                <a:spLocks noChangeArrowheads="1"/>
              </p:cNvSpPr>
              <p:nvPr/>
            </p:nvSpPr>
            <p:spPr bwMode="auto">
              <a:xfrm>
                <a:off x="7615452" y="3118291"/>
                <a:ext cx="608926" cy="4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2500">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defTabSz="95250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defTabSz="9525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eaLnBrk="1" hangingPunct="1">
                  <a:spcBef>
                    <a:spcPct val="0"/>
                  </a:spcBef>
                  <a:buFontTx/>
                  <a:buNone/>
                </a:pPr>
                <a:r>
                  <a:rPr kumimoji="0" lang="en-US" altLang="zh-CN" sz="800" b="1">
                    <a:solidFill>
                      <a:srgbClr val="000000"/>
                    </a:solidFill>
                    <a:latin typeface="微软雅黑" panose="020B0503020204020204" pitchFamily="34" charset="-122"/>
                  </a:rPr>
                  <a:t>Job</a:t>
                </a:r>
                <a:endParaRPr kumimoji="0" lang="zh-CN" altLang="en-US" sz="800" b="1">
                  <a:solidFill>
                    <a:srgbClr val="000000"/>
                  </a:solidFill>
                  <a:latin typeface="微软雅黑" panose="020B0503020204020204" pitchFamily="34" charset="-122"/>
                </a:endParaRPr>
              </a:p>
            </p:txBody>
          </p:sp>
        </p:grpSp>
        <p:sp>
          <p:nvSpPr>
            <p:cNvPr id="18520" name="TextBox 22"/>
            <p:cNvSpPr txBox="1">
              <a:spLocks noChangeArrowheads="1"/>
            </p:cNvSpPr>
            <p:nvPr/>
          </p:nvSpPr>
          <p:spPr bwMode="auto">
            <a:xfrm>
              <a:off x="8754262" y="6262912"/>
              <a:ext cx="1384474"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123,000 HTC cpu cores</a:t>
              </a:r>
              <a:endParaRPr kumimoji="0" lang="zh-CN" altLang="en-US" sz="1200">
                <a:solidFill>
                  <a:srgbClr val="000000"/>
                </a:solidFill>
                <a:latin typeface="Arial" panose="020B0604020202020204" pitchFamily="34" charset="0"/>
                <a:ea typeface="宋体" panose="02010600030101010101" pitchFamily="2" charset="-122"/>
              </a:endParaRPr>
            </a:p>
          </p:txBody>
        </p:sp>
        <p:pic>
          <p:nvPicPr>
            <p:cNvPr id="18521" name="Picture 2" descr="“docker”的图片搜索结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36897" y="4761868"/>
              <a:ext cx="534365" cy="53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22" name="Picture 6" descr="图片搜索结果"/>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003715" y="5664681"/>
              <a:ext cx="459972" cy="4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23" name="Picture 6" descr="图片搜索结果"/>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415427" y="5953561"/>
              <a:ext cx="459972" cy="4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24" name="组合 161"/>
            <p:cNvGrpSpPr>
              <a:grpSpLocks/>
            </p:cNvGrpSpPr>
            <p:nvPr/>
          </p:nvGrpSpPr>
          <p:grpSpPr bwMode="auto">
            <a:xfrm>
              <a:off x="2433297" y="3072531"/>
              <a:ext cx="1962786" cy="944400"/>
              <a:chOff x="2346798" y="3281143"/>
              <a:chExt cx="1962786" cy="944400"/>
            </a:xfrm>
          </p:grpSpPr>
          <p:sp>
            <p:nvSpPr>
              <p:cNvPr id="18558" name="矩形 222"/>
              <p:cNvSpPr>
                <a:spLocks noChangeArrowheads="1"/>
              </p:cNvSpPr>
              <p:nvPr/>
            </p:nvSpPr>
            <p:spPr bwMode="auto">
              <a:xfrm>
                <a:off x="2346798" y="3359976"/>
                <a:ext cx="1277955" cy="61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IB Switch</a:t>
                </a:r>
              </a:p>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 MCS 7520</a:t>
                </a:r>
                <a:endParaRPr kumimoji="0" lang="zh-CN" altLang="en-US" sz="1200">
                  <a:solidFill>
                    <a:srgbClr val="000000"/>
                  </a:solidFill>
                  <a:latin typeface="Arial" panose="020B0604020202020204" pitchFamily="34" charset="0"/>
                  <a:ea typeface="宋体" panose="02010600030101010101" pitchFamily="2" charset="-122"/>
                </a:endParaRPr>
              </a:p>
            </p:txBody>
          </p:sp>
          <p:grpSp>
            <p:nvGrpSpPr>
              <p:cNvPr id="18559" name="Group 179"/>
              <p:cNvGrpSpPr>
                <a:grpSpLocks/>
              </p:cNvGrpSpPr>
              <p:nvPr/>
            </p:nvGrpSpPr>
            <p:grpSpPr bwMode="auto">
              <a:xfrm>
                <a:off x="3628316" y="3281143"/>
                <a:ext cx="681268" cy="944400"/>
                <a:chOff x="1768" y="187"/>
                <a:chExt cx="2860" cy="2807"/>
              </a:xfrm>
            </p:grpSpPr>
            <p:pic>
              <p:nvPicPr>
                <p:cNvPr id="18560" name="Picture 180" descr="通用交换机"/>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69" y="1570"/>
                  <a:ext cx="2859"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61" name="Picture 181" descr="中继器"/>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768" y="482"/>
                  <a:ext cx="2858" cy="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62" name="Picture 182" descr="通用交换机"/>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69" y="187"/>
                  <a:ext cx="2859"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3" name="组合 162"/>
            <p:cNvGrpSpPr/>
            <p:nvPr/>
          </p:nvGrpSpPr>
          <p:grpSpPr>
            <a:xfrm>
              <a:off x="5216794" y="5342496"/>
              <a:ext cx="1189811" cy="498265"/>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214" name="圆柱形 213"/>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5" name="圆柱形 214"/>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6" name="圆柱形 215"/>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7" name="圆柱形 216"/>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8" name="圆柱形 217"/>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9" name="圆柱形 218"/>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20" name="圆柱形 219"/>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21" name="圆柱形 220"/>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22" name="圆柱形 221"/>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grpSp>
        <p:sp>
          <p:nvSpPr>
            <p:cNvPr id="18526" name="TextBox 22"/>
            <p:cNvSpPr txBox="1">
              <a:spLocks noChangeArrowheads="1"/>
            </p:cNvSpPr>
            <p:nvPr/>
          </p:nvSpPr>
          <p:spPr bwMode="auto">
            <a:xfrm>
              <a:off x="5265275" y="5847721"/>
              <a:ext cx="1269381" cy="61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700 TB Storage</a:t>
              </a:r>
              <a:endParaRPr kumimoji="0" lang="zh-CN" altLang="en-US" sz="1200">
                <a:solidFill>
                  <a:srgbClr val="000000"/>
                </a:solidFill>
                <a:latin typeface="Arial" panose="020B0604020202020204" pitchFamily="34" charset="0"/>
                <a:ea typeface="宋体" panose="02010600030101010101" pitchFamily="2" charset="-122"/>
              </a:endParaRPr>
            </a:p>
          </p:txBody>
        </p:sp>
        <p:sp>
          <p:nvSpPr>
            <p:cNvPr id="18527" name="TextBox 20"/>
            <p:cNvSpPr txBox="1">
              <a:spLocks noChangeArrowheads="1"/>
            </p:cNvSpPr>
            <p:nvPr/>
          </p:nvSpPr>
          <p:spPr bwMode="auto">
            <a:xfrm>
              <a:off x="5093622" y="3837795"/>
              <a:ext cx="1401923" cy="61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MetroX 6100</a:t>
              </a:r>
              <a:endParaRPr kumimoji="0" lang="zh-CN" altLang="en-US" sz="1200">
                <a:solidFill>
                  <a:srgbClr val="000000"/>
                </a:solidFill>
                <a:latin typeface="Arial" panose="020B0604020202020204" pitchFamily="34" charset="0"/>
                <a:ea typeface="宋体" panose="02010600030101010101" pitchFamily="2" charset="-122"/>
              </a:endParaRPr>
            </a:p>
          </p:txBody>
        </p:sp>
        <p:grpSp>
          <p:nvGrpSpPr>
            <p:cNvPr id="166" name="组合 165"/>
            <p:cNvGrpSpPr/>
            <p:nvPr/>
          </p:nvGrpSpPr>
          <p:grpSpPr>
            <a:xfrm>
              <a:off x="10323343" y="3414368"/>
              <a:ext cx="1189811" cy="498265"/>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205" name="圆柱形 204"/>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6" name="圆柱形 205"/>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7" name="圆柱形 206"/>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8" name="圆柱形 207"/>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9" name="圆柱形 208"/>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0" name="圆柱形 209"/>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1" name="圆柱形 210"/>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2" name="圆柱形 211"/>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13" name="圆柱形 212"/>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grpSp>
        <p:grpSp>
          <p:nvGrpSpPr>
            <p:cNvPr id="167" name="组合 166"/>
            <p:cNvGrpSpPr/>
            <p:nvPr/>
          </p:nvGrpSpPr>
          <p:grpSpPr>
            <a:xfrm>
              <a:off x="9694650" y="3039262"/>
              <a:ext cx="1189811" cy="498265"/>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196" name="圆柱形 195"/>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97" name="圆柱形 196"/>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98" name="圆柱形 197"/>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99" name="圆柱形 198"/>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0" name="圆柱形 199"/>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1" name="圆柱形 200"/>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2" name="圆柱形 201"/>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3" name="圆柱形 202"/>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04" name="圆柱形 203"/>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grpSp>
        <p:cxnSp>
          <p:nvCxnSpPr>
            <p:cNvPr id="168" name="直接连接符 167"/>
            <p:cNvCxnSpPr>
              <a:cxnSpLocks noChangeShapeType="1"/>
            </p:cNvCxnSpPr>
            <p:nvPr/>
          </p:nvCxnSpPr>
          <p:spPr bwMode="auto">
            <a:xfrm>
              <a:off x="10234882" y="3698955"/>
              <a:ext cx="0" cy="179603"/>
            </a:xfrm>
            <a:prstGeom prst="line">
              <a:avLst/>
            </a:prstGeom>
            <a:noFill/>
            <a:ln w="28575">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nvGrpSpPr>
            <p:cNvPr id="18531" name="组合 168"/>
            <p:cNvGrpSpPr>
              <a:grpSpLocks/>
            </p:cNvGrpSpPr>
            <p:nvPr/>
          </p:nvGrpSpPr>
          <p:grpSpPr bwMode="auto">
            <a:xfrm>
              <a:off x="5094335" y="1527052"/>
              <a:ext cx="491453" cy="286757"/>
              <a:chOff x="7337231" y="2908227"/>
              <a:chExt cx="613702" cy="402381"/>
            </a:xfrm>
          </p:grpSpPr>
          <p:sp>
            <p:nvSpPr>
              <p:cNvPr id="194" name="椭圆形标注 193"/>
              <p:cNvSpPr/>
              <p:nvPr/>
            </p:nvSpPr>
            <p:spPr>
              <a:xfrm>
                <a:off x="7437827" y="2967208"/>
                <a:ext cx="396908" cy="299460"/>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57" name="TextBox 67"/>
              <p:cNvSpPr txBox="1">
                <a:spLocks noChangeArrowheads="1"/>
              </p:cNvSpPr>
              <p:nvPr/>
            </p:nvSpPr>
            <p:spPr bwMode="auto">
              <a:xfrm>
                <a:off x="7337231" y="2908227"/>
                <a:ext cx="613702" cy="4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32" name="组合 169"/>
            <p:cNvGrpSpPr>
              <a:grpSpLocks/>
            </p:cNvGrpSpPr>
            <p:nvPr/>
          </p:nvGrpSpPr>
          <p:grpSpPr bwMode="auto">
            <a:xfrm>
              <a:off x="5044906" y="859778"/>
              <a:ext cx="491453" cy="286757"/>
              <a:chOff x="7337231" y="2908227"/>
              <a:chExt cx="613702" cy="402381"/>
            </a:xfrm>
          </p:grpSpPr>
          <p:sp>
            <p:nvSpPr>
              <p:cNvPr id="192" name="椭圆形标注 191"/>
              <p:cNvSpPr/>
              <p:nvPr/>
            </p:nvSpPr>
            <p:spPr>
              <a:xfrm>
                <a:off x="7438300" y="2966614"/>
                <a:ext cx="396908" cy="299460"/>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55" name="TextBox 67"/>
              <p:cNvSpPr txBox="1">
                <a:spLocks noChangeArrowheads="1"/>
              </p:cNvSpPr>
              <p:nvPr/>
            </p:nvSpPr>
            <p:spPr bwMode="auto">
              <a:xfrm>
                <a:off x="7337231" y="2908227"/>
                <a:ext cx="613702" cy="4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800" b="1">
                    <a:solidFill>
                      <a:srgbClr val="000000"/>
                    </a:solidFill>
                    <a:latin typeface="Arial" panose="020B0604020202020204" pitchFamily="34" charset="0"/>
                    <a:ea typeface="宋体" panose="02010600030101010101" pitchFamily="2" charset="-122"/>
                  </a:rPr>
                  <a:t>Job</a:t>
                </a:r>
                <a:endParaRPr kumimoji="0" lang="zh-CN" altLang="en-US" sz="800" b="1">
                  <a:solidFill>
                    <a:srgbClr val="000000"/>
                  </a:solidFill>
                  <a:latin typeface="Arial" panose="020B0604020202020204" pitchFamily="34" charset="0"/>
                  <a:ea typeface="宋体" panose="02010600030101010101" pitchFamily="2" charset="-122"/>
                </a:endParaRPr>
              </a:p>
            </p:txBody>
          </p:sp>
        </p:grpSp>
        <p:grpSp>
          <p:nvGrpSpPr>
            <p:cNvPr id="18533" name="组合 170"/>
            <p:cNvGrpSpPr>
              <a:grpSpLocks/>
            </p:cNvGrpSpPr>
            <p:nvPr/>
          </p:nvGrpSpPr>
          <p:grpSpPr bwMode="auto">
            <a:xfrm>
              <a:off x="8031955" y="1218055"/>
              <a:ext cx="487629" cy="286757"/>
              <a:chOff x="7615452" y="3118291"/>
              <a:chExt cx="608926" cy="402381"/>
            </a:xfrm>
          </p:grpSpPr>
          <p:sp>
            <p:nvSpPr>
              <p:cNvPr id="190" name="椭圆形标注 189"/>
              <p:cNvSpPr/>
              <p:nvPr/>
            </p:nvSpPr>
            <p:spPr>
              <a:xfrm>
                <a:off x="7710500" y="3160192"/>
                <a:ext cx="396907" cy="299461"/>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53029" rtl="0" eaLnBrk="1" latinLnBrk="0" hangingPunct="1">
                  <a:defRPr sz="1900" kern="1200">
                    <a:solidFill>
                      <a:schemeClr val="lt1"/>
                    </a:solidFill>
                    <a:latin typeface="+mn-lt"/>
                    <a:ea typeface="+mn-ea"/>
                    <a:cs typeface="+mn-cs"/>
                  </a:defRPr>
                </a:lvl1pPr>
                <a:lvl2pPr marL="476515" algn="l" defTabSz="953029" rtl="0" eaLnBrk="1" latinLnBrk="0" hangingPunct="1">
                  <a:defRPr sz="1900" kern="1200">
                    <a:solidFill>
                      <a:schemeClr val="lt1"/>
                    </a:solidFill>
                    <a:latin typeface="+mn-lt"/>
                    <a:ea typeface="+mn-ea"/>
                    <a:cs typeface="+mn-cs"/>
                  </a:defRPr>
                </a:lvl2pPr>
                <a:lvl3pPr marL="953029" algn="l" defTabSz="953029" rtl="0" eaLnBrk="1" latinLnBrk="0" hangingPunct="1">
                  <a:defRPr sz="1900" kern="1200">
                    <a:solidFill>
                      <a:schemeClr val="lt1"/>
                    </a:solidFill>
                    <a:latin typeface="+mn-lt"/>
                    <a:ea typeface="+mn-ea"/>
                    <a:cs typeface="+mn-cs"/>
                  </a:defRPr>
                </a:lvl3pPr>
                <a:lvl4pPr marL="1429543" algn="l" defTabSz="953029" rtl="0" eaLnBrk="1" latinLnBrk="0" hangingPunct="1">
                  <a:defRPr sz="1900" kern="1200">
                    <a:solidFill>
                      <a:schemeClr val="lt1"/>
                    </a:solidFill>
                    <a:latin typeface="+mn-lt"/>
                    <a:ea typeface="+mn-ea"/>
                    <a:cs typeface="+mn-cs"/>
                  </a:defRPr>
                </a:lvl4pPr>
                <a:lvl5pPr marL="1906057" algn="l" defTabSz="953029" rtl="0" eaLnBrk="1" latinLnBrk="0" hangingPunct="1">
                  <a:defRPr sz="1900" kern="1200">
                    <a:solidFill>
                      <a:schemeClr val="lt1"/>
                    </a:solidFill>
                    <a:latin typeface="+mn-lt"/>
                    <a:ea typeface="+mn-ea"/>
                    <a:cs typeface="+mn-cs"/>
                  </a:defRPr>
                </a:lvl5pPr>
                <a:lvl6pPr marL="2382572" algn="l" defTabSz="953029" rtl="0" eaLnBrk="1" latinLnBrk="0" hangingPunct="1">
                  <a:defRPr sz="1900" kern="1200">
                    <a:solidFill>
                      <a:schemeClr val="lt1"/>
                    </a:solidFill>
                    <a:latin typeface="+mn-lt"/>
                    <a:ea typeface="+mn-ea"/>
                    <a:cs typeface="+mn-cs"/>
                  </a:defRPr>
                </a:lvl6pPr>
                <a:lvl7pPr marL="2859086" algn="l" defTabSz="953029" rtl="0" eaLnBrk="1" latinLnBrk="0" hangingPunct="1">
                  <a:defRPr sz="1900" kern="1200">
                    <a:solidFill>
                      <a:schemeClr val="lt1"/>
                    </a:solidFill>
                    <a:latin typeface="+mn-lt"/>
                    <a:ea typeface="+mn-ea"/>
                    <a:cs typeface="+mn-cs"/>
                  </a:defRPr>
                </a:lvl7pPr>
                <a:lvl8pPr marL="3335601" algn="l" defTabSz="953029" rtl="0" eaLnBrk="1" latinLnBrk="0" hangingPunct="1">
                  <a:defRPr sz="1900" kern="1200">
                    <a:solidFill>
                      <a:schemeClr val="lt1"/>
                    </a:solidFill>
                    <a:latin typeface="+mn-lt"/>
                    <a:ea typeface="+mn-ea"/>
                    <a:cs typeface="+mn-cs"/>
                  </a:defRPr>
                </a:lvl8pPr>
                <a:lvl9pPr marL="3812115" algn="l" defTabSz="953029" rtl="0" eaLnBrk="1" latinLnBrk="0" hangingPunct="1">
                  <a:defRPr sz="1900" kern="1200">
                    <a:solidFill>
                      <a:schemeClr val="lt1"/>
                    </a:solidFill>
                    <a:latin typeface="+mn-lt"/>
                    <a:ea typeface="+mn-ea"/>
                    <a:cs typeface="+mn-cs"/>
                  </a:defRPr>
                </a:lvl9pPr>
              </a:lstStyle>
              <a:p>
                <a:pPr algn="ctr">
                  <a:defRPr/>
                </a:pPr>
                <a:endParaRPr lang="zh-CN" altLang="en-US" sz="800">
                  <a:solidFill>
                    <a:prstClr val="white"/>
                  </a:solidFill>
                </a:endParaRPr>
              </a:p>
            </p:txBody>
          </p:sp>
          <p:sp>
            <p:nvSpPr>
              <p:cNvPr id="18553" name="TextBox 71"/>
              <p:cNvSpPr txBox="1">
                <a:spLocks noChangeArrowheads="1"/>
              </p:cNvSpPr>
              <p:nvPr/>
            </p:nvSpPr>
            <p:spPr bwMode="auto">
              <a:xfrm>
                <a:off x="7615452" y="3118291"/>
                <a:ext cx="608926" cy="4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2500">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defTabSz="95250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defTabSz="9525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eaLnBrk="1" hangingPunct="1">
                  <a:spcBef>
                    <a:spcPct val="0"/>
                  </a:spcBef>
                  <a:buFontTx/>
                  <a:buNone/>
                </a:pPr>
                <a:r>
                  <a:rPr kumimoji="0" lang="en-US" altLang="zh-CN" sz="800" b="1">
                    <a:solidFill>
                      <a:srgbClr val="000000"/>
                    </a:solidFill>
                    <a:latin typeface="微软雅黑" panose="020B0503020204020204" pitchFamily="34" charset="-122"/>
                  </a:rPr>
                  <a:t>Job</a:t>
                </a:r>
                <a:endParaRPr kumimoji="0" lang="zh-CN" altLang="en-US" sz="800" b="1">
                  <a:solidFill>
                    <a:srgbClr val="000000"/>
                  </a:solidFill>
                  <a:latin typeface="微软雅黑" panose="020B0503020204020204" pitchFamily="34" charset="-122"/>
                </a:endParaRPr>
              </a:p>
            </p:txBody>
          </p:sp>
        </p:grpSp>
        <p:cxnSp>
          <p:nvCxnSpPr>
            <p:cNvPr id="172" name="直接连接符 171"/>
            <p:cNvCxnSpPr>
              <a:cxnSpLocks noChangeShapeType="1"/>
            </p:cNvCxnSpPr>
            <p:nvPr/>
          </p:nvCxnSpPr>
          <p:spPr bwMode="auto">
            <a:xfrm>
              <a:off x="6063672" y="4362427"/>
              <a:ext cx="1963" cy="942383"/>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3" name="直接连接符 172"/>
            <p:cNvCxnSpPr>
              <a:cxnSpLocks noChangeShapeType="1"/>
            </p:cNvCxnSpPr>
            <p:nvPr/>
          </p:nvCxnSpPr>
          <p:spPr bwMode="auto">
            <a:xfrm>
              <a:off x="4621603" y="4353975"/>
              <a:ext cx="1961" cy="942383"/>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4" name="直接连接符 173"/>
            <p:cNvCxnSpPr>
              <a:cxnSpLocks noChangeShapeType="1"/>
            </p:cNvCxnSpPr>
            <p:nvPr/>
          </p:nvCxnSpPr>
          <p:spPr bwMode="auto">
            <a:xfrm>
              <a:off x="3938827" y="5080835"/>
              <a:ext cx="0" cy="204958"/>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5" name="直接连接符 174"/>
            <p:cNvCxnSpPr>
              <a:cxnSpLocks noChangeShapeType="1"/>
            </p:cNvCxnSpPr>
            <p:nvPr/>
          </p:nvCxnSpPr>
          <p:spPr bwMode="auto">
            <a:xfrm>
              <a:off x="3601363" y="4358201"/>
              <a:ext cx="0" cy="942383"/>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6" name="直接连接符 175"/>
            <p:cNvCxnSpPr>
              <a:cxnSpLocks noChangeShapeType="1"/>
            </p:cNvCxnSpPr>
            <p:nvPr/>
          </p:nvCxnSpPr>
          <p:spPr bwMode="auto">
            <a:xfrm>
              <a:off x="2722388" y="4334959"/>
              <a:ext cx="1961" cy="942383"/>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7" name="直接连接符 176"/>
            <p:cNvCxnSpPr>
              <a:cxnSpLocks noChangeShapeType="1"/>
            </p:cNvCxnSpPr>
            <p:nvPr/>
          </p:nvCxnSpPr>
          <p:spPr bwMode="auto">
            <a:xfrm flipH="1">
              <a:off x="10937278" y="3916592"/>
              <a:ext cx="13735" cy="41836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8" name="直接连接符 177"/>
            <p:cNvCxnSpPr>
              <a:cxnSpLocks noChangeShapeType="1"/>
            </p:cNvCxnSpPr>
            <p:nvPr/>
          </p:nvCxnSpPr>
          <p:spPr bwMode="auto">
            <a:xfrm>
              <a:off x="10309438" y="2418498"/>
              <a:ext cx="0" cy="69516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79" name="圆角矩形 178"/>
            <p:cNvSpPr/>
            <p:nvPr/>
          </p:nvSpPr>
          <p:spPr>
            <a:xfrm>
              <a:off x="2141636" y="1429629"/>
              <a:ext cx="4485130" cy="5347918"/>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800">
                <a:solidFill>
                  <a:prstClr val="black"/>
                </a:solidFill>
              </a:endParaRPr>
            </a:p>
          </p:txBody>
        </p:sp>
        <p:sp>
          <p:nvSpPr>
            <p:cNvPr id="180" name="圆角矩形 179"/>
            <p:cNvSpPr/>
            <p:nvPr/>
          </p:nvSpPr>
          <p:spPr>
            <a:xfrm>
              <a:off x="8610347" y="1429629"/>
              <a:ext cx="4230070" cy="5430324"/>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800">
                <a:solidFill>
                  <a:prstClr val="black"/>
                </a:solidFill>
              </a:endParaRPr>
            </a:p>
          </p:txBody>
        </p:sp>
        <p:pic>
          <p:nvPicPr>
            <p:cNvPr id="18543" name="Picture 172" descr="中继器"/>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874852" y="3072851"/>
              <a:ext cx="1831169" cy="105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44" name="Freeform 174"/>
            <p:cNvSpPr>
              <a:spLocks/>
            </p:cNvSpPr>
            <p:nvPr/>
          </p:nvSpPr>
          <p:spPr bwMode="auto">
            <a:xfrm>
              <a:off x="6852488" y="3026285"/>
              <a:ext cx="1838177" cy="1088755"/>
            </a:xfrm>
            <a:custGeom>
              <a:avLst/>
              <a:gdLst>
                <a:gd name="T0" fmla="*/ 0 w 952"/>
                <a:gd name="T1" fmla="*/ 260787463 h 1066"/>
                <a:gd name="T2" fmla="*/ 1774630526 w 952"/>
                <a:gd name="T3" fmla="*/ 0 h 1066"/>
                <a:gd name="T4" fmla="*/ 2147483646 w 952"/>
                <a:gd name="T5" fmla="*/ 260787463 h 1066"/>
                <a:gd name="T6" fmla="*/ 2147483646 w 952"/>
                <a:gd name="T7" fmla="*/ 852252085 h 1066"/>
                <a:gd name="T8" fmla="*/ 1688881114 w 952"/>
                <a:gd name="T9" fmla="*/ 1111995732 h 1066"/>
                <a:gd name="T10" fmla="*/ 0 w 952"/>
                <a:gd name="T11" fmla="*/ 852252085 h 1066"/>
                <a:gd name="T12" fmla="*/ 0 w 952"/>
                <a:gd name="T13" fmla="*/ 260787463 h 10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2" h="1066">
                  <a:moveTo>
                    <a:pt x="0" y="250"/>
                  </a:moveTo>
                  <a:lnTo>
                    <a:pt x="476" y="0"/>
                  </a:lnTo>
                  <a:lnTo>
                    <a:pt x="952" y="250"/>
                  </a:lnTo>
                  <a:lnTo>
                    <a:pt x="952" y="817"/>
                  </a:lnTo>
                  <a:lnTo>
                    <a:pt x="453" y="1066"/>
                  </a:lnTo>
                  <a:lnTo>
                    <a:pt x="0" y="817"/>
                  </a:lnTo>
                  <a:lnTo>
                    <a:pt x="0" y="250"/>
                  </a:lnTo>
                  <a:close/>
                </a:path>
              </a:pathLst>
            </a:custGeom>
            <a:solidFill>
              <a:schemeClr val="bg1">
                <a:alpha val="58038"/>
              </a:schemeClr>
            </a:solidFill>
            <a:ln w="28575" cap="flat" cmpd="sng">
              <a:solidFill>
                <a:srgbClr val="C0C0C0"/>
              </a:solidFill>
              <a:prstDash val="solid"/>
              <a:round/>
              <a:headEnd type="none" w="med" len="med"/>
              <a:tailEnd type="none" w="med" len="med"/>
            </a:ln>
          </p:spPr>
          <p:txBody>
            <a:bodyPr/>
            <a:lstStyle/>
            <a:p>
              <a:endParaRPr lang="zh-CN" altLang="en-US"/>
            </a:p>
          </p:txBody>
        </p:sp>
        <p:cxnSp>
          <p:nvCxnSpPr>
            <p:cNvPr id="18545" name="AutoShape 56"/>
            <p:cNvCxnSpPr>
              <a:cxnSpLocks noChangeShapeType="1"/>
            </p:cNvCxnSpPr>
            <p:nvPr/>
          </p:nvCxnSpPr>
          <p:spPr bwMode="auto">
            <a:xfrm flipV="1">
              <a:off x="7259593" y="2983985"/>
              <a:ext cx="90151" cy="170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84" name="椭圆 183"/>
            <p:cNvSpPr/>
            <p:nvPr/>
          </p:nvSpPr>
          <p:spPr>
            <a:xfrm>
              <a:off x="7694094" y="3403140"/>
              <a:ext cx="82404" cy="283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18547" name="Line 126"/>
            <p:cNvSpPr>
              <a:spLocks noChangeShapeType="1"/>
            </p:cNvSpPr>
            <p:nvPr/>
          </p:nvSpPr>
          <p:spPr bwMode="auto">
            <a:xfrm flipH="1" flipV="1">
              <a:off x="7612022" y="3478735"/>
              <a:ext cx="265352" cy="20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48" name="Line 126"/>
            <p:cNvSpPr>
              <a:spLocks noChangeShapeType="1"/>
            </p:cNvSpPr>
            <p:nvPr/>
          </p:nvSpPr>
          <p:spPr bwMode="auto">
            <a:xfrm flipH="1" flipV="1">
              <a:off x="7615642" y="3580335"/>
              <a:ext cx="265352" cy="20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8549"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052508" y="3225580"/>
              <a:ext cx="555063" cy="67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550"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888314" y="3225580"/>
              <a:ext cx="555063" cy="67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551" name="TextBox 20"/>
            <p:cNvSpPr txBox="1">
              <a:spLocks noChangeArrowheads="1"/>
            </p:cNvSpPr>
            <p:nvPr/>
          </p:nvSpPr>
          <p:spPr bwMode="auto">
            <a:xfrm>
              <a:off x="6913777" y="4018029"/>
              <a:ext cx="2140092" cy="61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00">
                  <a:solidFill>
                    <a:srgbClr val="000000"/>
                  </a:solidFill>
                  <a:latin typeface="Arial" panose="020B0604020202020204" pitchFamily="34" charset="0"/>
                  <a:ea typeface="宋体" panose="02010600030101010101" pitchFamily="2" charset="-122"/>
                </a:rPr>
                <a:t>Ethernet  core switch </a:t>
              </a:r>
              <a:endParaRPr kumimoji="0" lang="zh-CN" altLang="en-US" sz="1200">
                <a:solidFill>
                  <a:srgbClr val="000000"/>
                </a:solidFill>
                <a:latin typeface="Arial" panose="020B0604020202020204" pitchFamily="34" charset="0"/>
                <a:ea typeface="宋体" panose="02010600030101010101" pitchFamily="2" charset="-122"/>
              </a:endParaRPr>
            </a:p>
          </p:txBody>
        </p:sp>
      </p:grpSp>
      <p:sp>
        <p:nvSpPr>
          <p:cNvPr id="267" name="圆柱形 266"/>
          <p:cNvSpPr/>
          <p:nvPr/>
        </p:nvSpPr>
        <p:spPr>
          <a:xfrm>
            <a:off x="7713785" y="3225801"/>
            <a:ext cx="222738"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8" name="圆柱形 267"/>
          <p:cNvSpPr/>
          <p:nvPr/>
        </p:nvSpPr>
        <p:spPr>
          <a:xfrm>
            <a:off x="7492512" y="3225801"/>
            <a:ext cx="221273"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69" name="圆柱形 268"/>
          <p:cNvSpPr/>
          <p:nvPr/>
        </p:nvSpPr>
        <p:spPr>
          <a:xfrm>
            <a:off x="7832481" y="3281363"/>
            <a:ext cx="222738" cy="25876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0" name="圆柱形 269"/>
          <p:cNvSpPr/>
          <p:nvPr/>
        </p:nvSpPr>
        <p:spPr>
          <a:xfrm>
            <a:off x="7388469" y="3284538"/>
            <a:ext cx="222738" cy="25876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1" name="圆柱形 270"/>
          <p:cNvSpPr/>
          <p:nvPr/>
        </p:nvSpPr>
        <p:spPr>
          <a:xfrm>
            <a:off x="7921869" y="3338514"/>
            <a:ext cx="221274"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2" name="圆柱形 271"/>
          <p:cNvSpPr/>
          <p:nvPr/>
        </p:nvSpPr>
        <p:spPr>
          <a:xfrm>
            <a:off x="7255120" y="3338514"/>
            <a:ext cx="222738"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3" name="圆柱形 272"/>
          <p:cNvSpPr/>
          <p:nvPr/>
        </p:nvSpPr>
        <p:spPr>
          <a:xfrm>
            <a:off x="8172450" y="3489326"/>
            <a:ext cx="221273" cy="258763"/>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4" name="圆柱形 273"/>
          <p:cNvSpPr/>
          <p:nvPr/>
        </p:nvSpPr>
        <p:spPr>
          <a:xfrm>
            <a:off x="7949712" y="3489326"/>
            <a:ext cx="222738" cy="258763"/>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5" name="圆柱形 274"/>
          <p:cNvSpPr/>
          <p:nvPr/>
        </p:nvSpPr>
        <p:spPr>
          <a:xfrm>
            <a:off x="8291146" y="3546476"/>
            <a:ext cx="221274"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6" name="圆柱形 275"/>
          <p:cNvSpPr/>
          <p:nvPr/>
        </p:nvSpPr>
        <p:spPr>
          <a:xfrm>
            <a:off x="7845669" y="3549651"/>
            <a:ext cx="222738"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7" name="圆柱形 276"/>
          <p:cNvSpPr/>
          <p:nvPr/>
        </p:nvSpPr>
        <p:spPr>
          <a:xfrm>
            <a:off x="8379069" y="3602038"/>
            <a:ext cx="222738" cy="25876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78" name="圆柱形 277"/>
          <p:cNvSpPr/>
          <p:nvPr/>
        </p:nvSpPr>
        <p:spPr>
          <a:xfrm>
            <a:off x="7712320" y="3602038"/>
            <a:ext cx="222738" cy="25876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81" name="圆柱形 280"/>
          <p:cNvSpPr/>
          <p:nvPr/>
        </p:nvSpPr>
        <p:spPr>
          <a:xfrm>
            <a:off x="7611208" y="3284538"/>
            <a:ext cx="221274" cy="25876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82" name="圆柱形 281"/>
          <p:cNvSpPr/>
          <p:nvPr/>
        </p:nvSpPr>
        <p:spPr>
          <a:xfrm>
            <a:off x="7477858" y="3341689"/>
            <a:ext cx="221273"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83" name="圆柱形 282"/>
          <p:cNvSpPr/>
          <p:nvPr/>
        </p:nvSpPr>
        <p:spPr>
          <a:xfrm>
            <a:off x="7699131" y="3341689"/>
            <a:ext cx="222738"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84" name="圆柱形 283"/>
          <p:cNvSpPr/>
          <p:nvPr/>
        </p:nvSpPr>
        <p:spPr>
          <a:xfrm>
            <a:off x="8078666" y="3549651"/>
            <a:ext cx="221273"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85" name="圆柱形 284"/>
          <p:cNvSpPr/>
          <p:nvPr/>
        </p:nvSpPr>
        <p:spPr>
          <a:xfrm>
            <a:off x="7945316" y="3606801"/>
            <a:ext cx="222738"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sp>
        <p:nvSpPr>
          <p:cNvPr id="286" name="圆柱形 285"/>
          <p:cNvSpPr/>
          <p:nvPr/>
        </p:nvSpPr>
        <p:spPr>
          <a:xfrm>
            <a:off x="8168054" y="3606801"/>
            <a:ext cx="221274" cy="257175"/>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solidFill>
                <a:prstClr val="white"/>
              </a:solidFill>
            </a:endParaRPr>
          </a:p>
        </p:txBody>
      </p:sp>
      <p:cxnSp>
        <p:nvCxnSpPr>
          <p:cNvPr id="287" name="直接连接符 286"/>
          <p:cNvCxnSpPr>
            <a:cxnSpLocks noChangeShapeType="1"/>
          </p:cNvCxnSpPr>
          <p:nvPr/>
        </p:nvCxnSpPr>
        <p:spPr bwMode="auto">
          <a:xfrm>
            <a:off x="7716715" y="2759075"/>
            <a:ext cx="0" cy="52228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8455" name="图片 292"/>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510097" y="4813301"/>
            <a:ext cx="5583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图片 293"/>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17120" y="4813301"/>
            <a:ext cx="5583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图片 295"/>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60982" y="5057776"/>
            <a:ext cx="5583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图片 296"/>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10500" y="5065714"/>
            <a:ext cx="558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图片 297"/>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67905" y="5310189"/>
            <a:ext cx="5583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图片 298"/>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64669" y="5300664"/>
            <a:ext cx="558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6" descr="图片搜索结果"/>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340970" y="5172076"/>
            <a:ext cx="342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6" descr="图片搜索结果"/>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962900" y="5492751"/>
            <a:ext cx="342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2" name="直接连接符 301"/>
          <p:cNvCxnSpPr>
            <a:cxnSpLocks noChangeShapeType="1"/>
          </p:cNvCxnSpPr>
          <p:nvPr/>
        </p:nvCxnSpPr>
        <p:spPr bwMode="auto">
          <a:xfrm flipH="1">
            <a:off x="7778261" y="4230689"/>
            <a:ext cx="5862" cy="59213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8464" name="Picture 2" descr="“docker”的图片搜索结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10451" y="4508500"/>
            <a:ext cx="400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4" name="直接连接符 303"/>
          <p:cNvCxnSpPr>
            <a:cxnSpLocks noChangeShapeType="1"/>
          </p:cNvCxnSpPr>
          <p:nvPr/>
        </p:nvCxnSpPr>
        <p:spPr bwMode="auto">
          <a:xfrm flipH="1">
            <a:off x="8255977" y="4217989"/>
            <a:ext cx="5862" cy="59213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8466" name="Picture 2" descr="“docker”的图片搜索结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8166" y="4497389"/>
            <a:ext cx="400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5916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3600" dirty="0" err="1"/>
              <a:t>HTCondor</a:t>
            </a:r>
            <a:r>
              <a:rPr lang="en-US" altLang="zh-CN" sz="3600" dirty="0"/>
              <a:t> </a:t>
            </a:r>
            <a:r>
              <a:rPr lang="en-US" altLang="zh-CN" sz="3600" dirty="0" smtClean="0"/>
              <a:t>Cluster</a:t>
            </a:r>
            <a:endParaRPr kumimoji="1" lang="zh-CN" altLang="en-US" sz="3600" dirty="0"/>
          </a:p>
        </p:txBody>
      </p:sp>
      <p:sp>
        <p:nvSpPr>
          <p:cNvPr id="8" name="内容占位符 2"/>
          <p:cNvSpPr>
            <a:spLocks noGrp="1"/>
          </p:cNvSpPr>
          <p:nvPr>
            <p:ph idx="1"/>
          </p:nvPr>
        </p:nvSpPr>
        <p:spPr>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Clr>
                <a:srgbClr val="002060"/>
              </a:buClr>
            </a:pPr>
            <a:r>
              <a:rPr kumimoji="0" lang="en-US" altLang="zh-CN" sz="2200" b="0" dirty="0">
                <a:solidFill>
                  <a:srgbClr val="071F65"/>
                </a:solidFill>
                <a:cs typeface="Times New Roman" panose="02020603050405020304" pitchFamily="18" charset="0"/>
              </a:rPr>
              <a:t>HTCondor is upgraded from 8.4.11 to 8.6.11</a:t>
            </a:r>
          </a:p>
          <a:p>
            <a:pPr>
              <a:buClr>
                <a:srgbClr val="002060"/>
              </a:buClr>
            </a:pPr>
            <a:r>
              <a:rPr kumimoji="0" lang="en-US" altLang="zh-CN" sz="2200" b="0" dirty="0">
                <a:solidFill>
                  <a:srgbClr val="071F65"/>
                </a:solidFill>
                <a:cs typeface="Times New Roman" panose="02020603050405020304" pitchFamily="18" charset="0"/>
              </a:rPr>
              <a:t>Partially resource sharing </a:t>
            </a:r>
            <a:r>
              <a:rPr kumimoji="0" lang="en-US" altLang="zh-CN" sz="2200" b="0" dirty="0">
                <a:solidFill>
                  <a:srgbClr val="071F65"/>
                </a:solidFill>
                <a:cs typeface="Times New Roman" panose="02020603050405020304" pitchFamily="18" charset="0"/>
                <a:sym typeface="Wingdings" panose="05000000000000000000" pitchFamily="2" charset="2"/>
              </a:rPr>
              <a:t> Full-scale resource sharing</a:t>
            </a:r>
            <a:endParaRPr kumimoji="0" lang="en-US" altLang="zh-CN" sz="2200" b="0" dirty="0">
              <a:solidFill>
                <a:srgbClr val="071F65"/>
              </a:solidFill>
              <a:cs typeface="Times New Roman" panose="02020603050405020304" pitchFamily="18" charset="0"/>
            </a:endParaRPr>
          </a:p>
          <a:p>
            <a:pPr marL="342900" lvl="1" indent="-342900">
              <a:buClr>
                <a:srgbClr val="002060"/>
              </a:buClr>
            </a:pPr>
            <a:r>
              <a:rPr kumimoji="0" lang="en-US" altLang="zh-CN" sz="2200" b="0" dirty="0">
                <a:solidFill>
                  <a:srgbClr val="071F65"/>
                </a:solidFill>
                <a:cs typeface="Times New Roman" panose="02020603050405020304" pitchFamily="18" charset="0"/>
              </a:rPr>
              <a:t>~13500 CPU cores are completely shared between 14 groups</a:t>
            </a:r>
          </a:p>
          <a:p>
            <a:pPr marL="342900" lvl="1" indent="-342900">
              <a:buClr>
                <a:srgbClr val="002060"/>
              </a:buClr>
            </a:pPr>
            <a:r>
              <a:rPr kumimoji="0" lang="en-US" altLang="zh-CN" sz="2200" b="0" dirty="0">
                <a:solidFill>
                  <a:srgbClr val="071F65"/>
                </a:solidFill>
                <a:cs typeface="Times New Roman" panose="02020603050405020304" pitchFamily="18" charset="0"/>
              </a:rPr>
              <a:t>Group quota with surplus is used to ensure fairness</a:t>
            </a:r>
          </a:p>
          <a:p>
            <a:pPr>
              <a:buClr>
                <a:srgbClr val="002060"/>
              </a:buClr>
            </a:pPr>
            <a:r>
              <a:rPr kumimoji="0" lang="en-US" altLang="zh-CN" sz="2200" b="0" dirty="0">
                <a:solidFill>
                  <a:srgbClr val="071F65"/>
                </a:solidFill>
                <a:cs typeface="Times New Roman" panose="02020603050405020304" pitchFamily="18" charset="0"/>
              </a:rPr>
              <a:t>A small ratio of resources accept long time (30days) </a:t>
            </a:r>
            <a:r>
              <a:rPr kumimoji="0" lang="en-US" altLang="zh-CN" sz="2200" b="0" dirty="0" smtClean="0">
                <a:solidFill>
                  <a:srgbClr val="071F65"/>
                </a:solidFill>
                <a:cs typeface="Times New Roman" panose="02020603050405020304" pitchFamily="18" charset="0"/>
              </a:rPr>
              <a:t>jobs</a:t>
            </a:r>
          </a:p>
          <a:p>
            <a:pPr>
              <a:buClr>
                <a:srgbClr val="002060"/>
              </a:buClr>
            </a:pPr>
            <a:r>
              <a:rPr lang="en-US" altLang="zh-CN" sz="2200" b="0" dirty="0" smtClean="0">
                <a:solidFill>
                  <a:srgbClr val="071F65"/>
                </a:solidFill>
                <a:cs typeface="Times New Roman" panose="02020603050405020304" pitchFamily="18" charset="0"/>
              </a:rPr>
              <a:t>To provide services to HEP</a:t>
            </a:r>
            <a:br>
              <a:rPr lang="en-US" altLang="zh-CN" sz="2200" b="0" dirty="0" smtClean="0">
                <a:solidFill>
                  <a:srgbClr val="071F65"/>
                </a:solidFill>
                <a:cs typeface="Times New Roman" panose="02020603050405020304" pitchFamily="18" charset="0"/>
              </a:rPr>
            </a:br>
            <a:r>
              <a:rPr lang="en-US" altLang="zh-CN" sz="2200" b="0" dirty="0" smtClean="0">
                <a:solidFill>
                  <a:srgbClr val="071F65"/>
                </a:solidFill>
                <a:cs typeface="Times New Roman" panose="02020603050405020304" pitchFamily="18" charset="0"/>
              </a:rPr>
              <a:t>neutrino, land- and </a:t>
            </a:r>
            <a:br>
              <a:rPr lang="en-US" altLang="zh-CN" sz="2200" b="0" dirty="0" smtClean="0">
                <a:solidFill>
                  <a:srgbClr val="071F65"/>
                </a:solidFill>
                <a:cs typeface="Times New Roman" panose="02020603050405020304" pitchFamily="18" charset="0"/>
              </a:rPr>
            </a:br>
            <a:r>
              <a:rPr lang="en-US" altLang="zh-CN" sz="2200" b="0" dirty="0" smtClean="0">
                <a:solidFill>
                  <a:srgbClr val="071F65"/>
                </a:solidFill>
                <a:cs typeface="Times New Roman" panose="02020603050405020304" pitchFamily="18" charset="0"/>
              </a:rPr>
              <a:t>space</a:t>
            </a:r>
            <a:r>
              <a:rPr lang="en-US" altLang="zh-CN" sz="2200" b="0" dirty="0">
                <a:solidFill>
                  <a:srgbClr val="071F65"/>
                </a:solidFill>
                <a:cs typeface="Times New Roman" panose="02020603050405020304" pitchFamily="18" charset="0"/>
              </a:rPr>
              <a:t>-based </a:t>
            </a:r>
            <a:r>
              <a:rPr lang="en-US" altLang="zh-CN" sz="2200" b="0" dirty="0" err="1" smtClean="0">
                <a:solidFill>
                  <a:srgbClr val="071F65"/>
                </a:solidFill>
                <a:cs typeface="Times New Roman" panose="02020603050405020304" pitchFamily="18" charset="0"/>
              </a:rPr>
              <a:t>astroparticle</a:t>
            </a:r>
            <a:r>
              <a:rPr lang="en-US" altLang="zh-CN" sz="2200" b="0" dirty="0" smtClean="0">
                <a:solidFill>
                  <a:srgbClr val="071F65"/>
                </a:solidFill>
                <a:cs typeface="Times New Roman" panose="02020603050405020304" pitchFamily="18" charset="0"/>
              </a:rPr>
              <a:t/>
            </a:r>
            <a:br>
              <a:rPr lang="en-US" altLang="zh-CN" sz="2200" b="0" dirty="0" smtClean="0">
                <a:solidFill>
                  <a:srgbClr val="071F65"/>
                </a:solidFill>
                <a:cs typeface="Times New Roman" panose="02020603050405020304" pitchFamily="18" charset="0"/>
              </a:rPr>
            </a:br>
            <a:r>
              <a:rPr lang="en-US" altLang="zh-CN" sz="2200" b="0" dirty="0" smtClean="0">
                <a:solidFill>
                  <a:srgbClr val="071F65"/>
                </a:solidFill>
                <a:cs typeface="Times New Roman" panose="02020603050405020304" pitchFamily="18" charset="0"/>
              </a:rPr>
              <a:t>applications  </a:t>
            </a:r>
            <a:r>
              <a:rPr lang="en-US" altLang="zh-CN" sz="2200" b="0" dirty="0" smtClean="0">
                <a:solidFill>
                  <a:srgbClr val="071F65"/>
                </a:solidFill>
                <a:cs typeface="Times New Roman" panose="02020603050405020304" pitchFamily="18" charset="0"/>
              </a:rPr>
              <a:t/>
            </a:r>
            <a:br>
              <a:rPr lang="en-US" altLang="zh-CN" sz="2200" b="0" dirty="0" smtClean="0">
                <a:solidFill>
                  <a:srgbClr val="071F65"/>
                </a:solidFill>
                <a:cs typeface="Times New Roman" panose="02020603050405020304" pitchFamily="18" charset="0"/>
              </a:rPr>
            </a:br>
            <a:endParaRPr kumimoji="0" lang="en-US" altLang="zh-CN" sz="2200" b="0" dirty="0">
              <a:solidFill>
                <a:srgbClr val="071F65"/>
              </a:solidFill>
              <a:cs typeface="Times New Roman" panose="02020603050405020304" pitchFamily="18" charset="0"/>
            </a:endParaRPr>
          </a:p>
        </p:txBody>
      </p:sp>
      <p:grpSp>
        <p:nvGrpSpPr>
          <p:cNvPr id="7174" name="组合 19"/>
          <p:cNvGrpSpPr>
            <a:grpSpLocks/>
          </p:cNvGrpSpPr>
          <p:nvPr/>
        </p:nvGrpSpPr>
        <p:grpSpPr bwMode="auto">
          <a:xfrm>
            <a:off x="4667597" y="3819997"/>
            <a:ext cx="3921369" cy="2627482"/>
            <a:chOff x="4366112" y="2038600"/>
            <a:chExt cx="4248472" cy="2628504"/>
          </a:xfrm>
        </p:grpSpPr>
        <p:sp>
          <p:nvSpPr>
            <p:cNvPr id="21" name="文本框 5"/>
            <p:cNvSpPr txBox="1">
              <a:spLocks noChangeArrowheads="1"/>
            </p:cNvSpPr>
            <p:nvPr/>
          </p:nvSpPr>
          <p:spPr bwMode="auto">
            <a:xfrm>
              <a:off x="4366112" y="4143681"/>
              <a:ext cx="4248472" cy="52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400" kern="0" dirty="0">
                  <a:solidFill>
                    <a:srgbClr val="FF0000"/>
                  </a:solidFill>
                </a:rPr>
                <a:t>The overall </a:t>
              </a:r>
              <a:r>
                <a:rPr lang="en-US" altLang="zh-CN" sz="1400" kern="0" dirty="0" smtClean="0">
                  <a:solidFill>
                    <a:srgbClr val="FF0000"/>
                  </a:solidFill>
                </a:rPr>
                <a:t>job slots utilization </a:t>
              </a:r>
              <a:r>
                <a:rPr lang="en-US" altLang="zh-CN" sz="1400" kern="0" dirty="0">
                  <a:solidFill>
                    <a:srgbClr val="FF0000"/>
                  </a:solidFill>
                </a:rPr>
                <a:t>keeps</a:t>
              </a:r>
              <a:r>
                <a:rPr lang="zh-CN" altLang="en-US" sz="1400" kern="0" dirty="0">
                  <a:solidFill>
                    <a:srgbClr val="FF0000"/>
                  </a:solidFill>
                </a:rPr>
                <a:t> </a:t>
              </a:r>
              <a:r>
                <a:rPr lang="en-US" altLang="zh-CN" sz="1400" kern="0" dirty="0">
                  <a:solidFill>
                    <a:srgbClr val="FF0000"/>
                  </a:solidFill>
                </a:rPr>
                <a:t>up to 95%+</a:t>
              </a:r>
              <a:endParaRPr lang="zh-CN" altLang="en-US" sz="1400" kern="0" dirty="0">
                <a:solidFill>
                  <a:srgbClr val="FF0000"/>
                </a:solidFill>
              </a:endParaRPr>
            </a:p>
          </p:txBody>
        </p:sp>
        <p:grpSp>
          <p:nvGrpSpPr>
            <p:cNvPr id="7176" name="组合 21"/>
            <p:cNvGrpSpPr>
              <a:grpSpLocks/>
            </p:cNvGrpSpPr>
            <p:nvPr/>
          </p:nvGrpSpPr>
          <p:grpSpPr bwMode="auto">
            <a:xfrm>
              <a:off x="4468290" y="2038600"/>
              <a:ext cx="4074286" cy="2000000"/>
              <a:chOff x="4657016" y="2055226"/>
              <a:chExt cx="4074286" cy="2000000"/>
            </a:xfrm>
          </p:grpSpPr>
          <p:pic>
            <p:nvPicPr>
              <p:cNvPr id="7177" name="图片 2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57016" y="2055226"/>
                <a:ext cx="4074286" cy="20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bwMode="auto">
              <a:xfrm>
                <a:off x="7236329" y="2179099"/>
                <a:ext cx="457235" cy="228689"/>
              </a:xfrm>
              <a:prstGeom prst="rect">
                <a:avLst/>
              </a:prstGeom>
              <a:noFill/>
              <a:ln w="28575" cap="flat" cmpd="sng" algn="ctr">
                <a:solidFill>
                  <a:srgbClr val="CC3300"/>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Arial"/>
                  <a:ea typeface="宋体"/>
                </a:endParaRPr>
              </a:p>
            </p:txBody>
          </p:sp>
        </p:grpSp>
      </p:grpSp>
    </p:spTree>
    <p:extLst>
      <p:ext uri="{BB962C8B-B14F-4D97-AF65-F5344CB8AC3E}">
        <p14:creationId xmlns:p14="http://schemas.microsoft.com/office/powerpoint/2010/main" val="34905528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04800"/>
            <a:ext cx="8610600" cy="685800"/>
          </a:xfrm>
        </p:spPr>
        <p:txBody>
          <a:bodyPr/>
          <a:lstStyle/>
          <a:p>
            <a:r>
              <a:rPr lang="en-US" altLang="zh-CN" sz="3600" dirty="0"/>
              <a:t>HPC </a:t>
            </a:r>
            <a:r>
              <a:rPr lang="en-US" altLang="zh-CN" sz="3600" dirty="0" smtClean="0"/>
              <a:t>Cluster</a:t>
            </a:r>
            <a:endParaRPr kumimoji="1" lang="zh-CN" altLang="en-US" sz="3600" dirty="0"/>
          </a:p>
        </p:txBody>
      </p:sp>
      <p:sp>
        <p:nvSpPr>
          <p:cNvPr id="3" name="内容占位符 2">
            <a:extLst>
              <a:ext uri="{FF2B5EF4-FFF2-40B4-BE49-F238E27FC236}">
                <a16:creationId xmlns="" xmlns:a16="http://schemas.microsoft.com/office/drawing/2014/main" id="{A3CDE5D2-8336-6646-B2A9-04A4E7993E53}"/>
              </a:ext>
            </a:extLst>
          </p:cNvPr>
          <p:cNvSpPr>
            <a:spLocks noGrp="1"/>
          </p:cNvSpPr>
          <p:nvPr>
            <p:ph idx="1"/>
          </p:nvPr>
        </p:nvSpPr>
        <p:spPr>
          <a:xfrm>
            <a:off x="304800" y="1219200"/>
            <a:ext cx="5072640" cy="4953000"/>
          </a:xfr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Clr>
                <a:srgbClr val="002060"/>
              </a:buClr>
            </a:pPr>
            <a:r>
              <a:rPr kumimoji="0" lang="en-US" altLang="zh-CN" sz="2400" b="0" dirty="0" smtClean="0">
                <a:solidFill>
                  <a:srgbClr val="071F65"/>
                </a:solidFill>
                <a:cs typeface="Times New Roman" panose="02020603050405020304" pitchFamily="18" charset="0"/>
              </a:rPr>
              <a:t>Created in 2017</a:t>
            </a:r>
          </a:p>
          <a:p>
            <a:pPr marL="742950" lvl="2" indent="-342900">
              <a:lnSpc>
                <a:spcPct val="120000"/>
              </a:lnSpc>
              <a:buClr>
                <a:srgbClr val="002060"/>
              </a:buClr>
              <a:buChar char="•"/>
            </a:pPr>
            <a:r>
              <a:rPr lang="en-US" altLang="zh-CN" sz="2000" b="0" dirty="0" smtClean="0">
                <a:solidFill>
                  <a:srgbClr val="071F65"/>
                </a:solidFill>
                <a:cs typeface="Times New Roman" panose="02020603050405020304" pitchFamily="18" charset="0"/>
              </a:rPr>
              <a:t>2</a:t>
            </a:r>
            <a:r>
              <a:rPr lang="zh-CN" altLang="en-US" sz="2000" b="0" dirty="0" smtClean="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master</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nodes</a:t>
            </a:r>
          </a:p>
          <a:p>
            <a:pPr marL="742950" lvl="2" indent="-342900">
              <a:lnSpc>
                <a:spcPct val="120000"/>
              </a:lnSpc>
              <a:buClr>
                <a:srgbClr val="002060"/>
              </a:buClr>
              <a:buChar char="•"/>
            </a:pPr>
            <a:r>
              <a:rPr lang="en-US" altLang="zh-CN" sz="2000" b="0" dirty="0">
                <a:solidFill>
                  <a:srgbClr val="071F65"/>
                </a:solidFill>
                <a:cs typeface="Times New Roman" panose="02020603050405020304" pitchFamily="18" charset="0"/>
              </a:rPr>
              <a:t>2</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accounting</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&amp;</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monitoring</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node</a:t>
            </a:r>
          </a:p>
          <a:p>
            <a:pPr marL="742950" lvl="2" indent="-342900">
              <a:lnSpc>
                <a:spcPct val="120000"/>
              </a:lnSpc>
              <a:buClr>
                <a:srgbClr val="002060"/>
              </a:buClr>
              <a:buChar char="•"/>
            </a:pPr>
            <a:r>
              <a:rPr lang="en-US" altLang="zh-CN" sz="2000" b="0" dirty="0">
                <a:solidFill>
                  <a:srgbClr val="071F65"/>
                </a:solidFill>
                <a:cs typeface="Times New Roman" panose="02020603050405020304" pitchFamily="18" charset="0"/>
              </a:rPr>
              <a:t>164</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worker</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nodes:</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3920</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CPU</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cores</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88</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GPU</a:t>
            </a:r>
            <a:r>
              <a:rPr lang="zh-CN" altLang="en-US" sz="2000" b="0" dirty="0">
                <a:solidFill>
                  <a:srgbClr val="071F65"/>
                </a:solidFill>
                <a:cs typeface="Times New Roman" panose="02020603050405020304" pitchFamily="18" charset="0"/>
              </a:rPr>
              <a:t> </a:t>
            </a:r>
            <a:r>
              <a:rPr lang="en-US" altLang="zh-CN" sz="2000" b="0" dirty="0">
                <a:solidFill>
                  <a:srgbClr val="071F65"/>
                </a:solidFill>
                <a:cs typeface="Times New Roman" panose="02020603050405020304" pitchFamily="18" charset="0"/>
              </a:rPr>
              <a:t>cards</a:t>
            </a:r>
          </a:p>
          <a:p>
            <a:pPr marL="742950" lvl="2" indent="-342900">
              <a:lnSpc>
                <a:spcPct val="130000"/>
              </a:lnSpc>
              <a:buClr>
                <a:srgbClr val="002060"/>
              </a:buClr>
              <a:buFont typeface="Wingdings" charset="0"/>
              <a:buChar char="•"/>
            </a:pPr>
            <a:r>
              <a:rPr lang="en-US" altLang="zh-CN" sz="2000" b="0" dirty="0" smtClean="0">
                <a:solidFill>
                  <a:srgbClr val="071F65"/>
                </a:solidFill>
                <a:cs typeface="Times New Roman" panose="02020603050405020304" pitchFamily="18" charset="0"/>
              </a:rPr>
              <a:t>80 </a:t>
            </a:r>
            <a:r>
              <a:rPr lang="en-US" altLang="zh-CN" sz="2000" b="0" dirty="0">
                <a:solidFill>
                  <a:srgbClr val="071F65"/>
                </a:solidFill>
                <a:cs typeface="Times New Roman" panose="02020603050405020304" pitchFamily="18" charset="0"/>
              </a:rPr>
              <a:t>GPU cards will be added in </a:t>
            </a:r>
            <a:r>
              <a:rPr lang="en-US" altLang="zh-CN" sz="2000" b="0" dirty="0" smtClean="0">
                <a:solidFill>
                  <a:srgbClr val="071F65"/>
                </a:solidFill>
                <a:cs typeface="Times New Roman" panose="02020603050405020304" pitchFamily="18" charset="0"/>
              </a:rPr>
              <a:t>2019</a:t>
            </a:r>
          </a:p>
          <a:p>
            <a:pPr marL="342900" lvl="1" indent="-342900">
              <a:lnSpc>
                <a:spcPct val="130000"/>
              </a:lnSpc>
              <a:buClr>
                <a:srgbClr val="002060"/>
              </a:buClr>
              <a:buFont typeface="Wingdings" charset="0"/>
              <a:buChar char="•"/>
            </a:pPr>
            <a:r>
              <a:rPr lang="en-US" altLang="zh-CN" b="0" dirty="0" smtClean="0">
                <a:solidFill>
                  <a:srgbClr val="071F65"/>
                </a:solidFill>
                <a:cs typeface="Times New Roman" panose="02020603050405020304" pitchFamily="18" charset="0"/>
              </a:rPr>
              <a:t>Focus </a:t>
            </a:r>
            <a:r>
              <a:rPr lang="en-US" altLang="zh-CN" b="0" dirty="0">
                <a:solidFill>
                  <a:srgbClr val="071F65"/>
                </a:solidFill>
                <a:cs typeface="Times New Roman" panose="02020603050405020304" pitchFamily="18" charset="0"/>
              </a:rPr>
              <a:t>on </a:t>
            </a:r>
            <a:r>
              <a:rPr lang="en-US" altLang="zh-CN" b="0" dirty="0" smtClean="0">
                <a:solidFill>
                  <a:srgbClr val="071F65"/>
                </a:solidFill>
                <a:cs typeface="Times New Roman" panose="02020603050405020304" pitchFamily="18" charset="0"/>
              </a:rPr>
              <a:t>l</a:t>
            </a:r>
            <a:r>
              <a:rPr lang="en-US" altLang="zh-CN" b="0" dirty="0" smtClean="0">
                <a:solidFill>
                  <a:srgbClr val="071F65"/>
                </a:solidFill>
                <a:cs typeface="Times New Roman" panose="02020603050405020304" pitchFamily="18" charset="0"/>
              </a:rPr>
              <a:t>attice </a:t>
            </a:r>
            <a:r>
              <a:rPr lang="en-US" altLang="zh-CN" b="0" dirty="0">
                <a:solidFill>
                  <a:srgbClr val="071F65"/>
                </a:solidFill>
                <a:cs typeface="Times New Roman" panose="02020603050405020304" pitchFamily="18" charset="0"/>
              </a:rPr>
              <a:t>QCD, partial wave analysis, deep learning etc.</a:t>
            </a:r>
          </a:p>
          <a:p>
            <a:pPr marL="742950" lvl="2" indent="-342900">
              <a:lnSpc>
                <a:spcPct val="130000"/>
              </a:lnSpc>
              <a:buClr>
                <a:srgbClr val="002060"/>
              </a:buClr>
              <a:buFont typeface="Wingdings" charset="0"/>
              <a:buChar char="•"/>
            </a:pPr>
            <a:endParaRPr lang="en-US" altLang="zh-CN" sz="2000" b="0" dirty="0">
              <a:solidFill>
                <a:srgbClr val="071F65"/>
              </a:solidFill>
              <a:cs typeface="Times New Roman" panose="02020603050405020304" pitchFamily="18" charset="0"/>
            </a:endParaRPr>
          </a:p>
        </p:txBody>
      </p:sp>
      <p:graphicFrame>
        <p:nvGraphicFramePr>
          <p:cNvPr id="4" name="图表 3">
            <a:extLst>
              <a:ext uri="{FF2B5EF4-FFF2-40B4-BE49-F238E27FC236}">
                <a16:creationId xmlns="" xmlns:a16="http://schemas.microsoft.com/office/drawing/2014/main" id="{BDF98CD4-A7C6-EF4F-868E-BD505A456C01}"/>
              </a:ext>
            </a:extLst>
          </p:cNvPr>
          <p:cNvGraphicFramePr>
            <a:graphicFrameLocks/>
          </p:cNvGraphicFramePr>
          <p:nvPr>
            <p:extLst/>
          </p:nvPr>
        </p:nvGraphicFramePr>
        <p:xfrm>
          <a:off x="5591331" y="902197"/>
          <a:ext cx="3429000" cy="2228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a:extLst>
              <a:ext uri="{FF2B5EF4-FFF2-40B4-BE49-F238E27FC236}">
                <a16:creationId xmlns="" xmlns:a16="http://schemas.microsoft.com/office/drawing/2014/main" id="{D4250001-0F48-FA47-B3BE-A64306DD6417}"/>
              </a:ext>
            </a:extLst>
          </p:cNvPr>
          <p:cNvGraphicFramePr>
            <a:graphicFrameLocks/>
          </p:cNvGraphicFramePr>
          <p:nvPr>
            <p:extLst/>
          </p:nvPr>
        </p:nvGraphicFramePr>
        <p:xfrm>
          <a:off x="5591331" y="3520347"/>
          <a:ext cx="3429000" cy="2228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67884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04800"/>
            <a:ext cx="8610600" cy="685800"/>
          </a:xfrm>
        </p:spPr>
        <p:txBody>
          <a:bodyPr/>
          <a:lstStyle/>
          <a:p>
            <a:r>
              <a:rPr lang="en-US" altLang="zh-CN" sz="3600" dirty="0">
                <a:solidFill>
                  <a:srgbClr val="353A90"/>
                </a:solidFill>
              </a:rPr>
              <a:t>BEIJING-LCG2 Tier2 </a:t>
            </a:r>
            <a:r>
              <a:rPr lang="en-US" altLang="zh-CN" sz="3600" dirty="0" smtClean="0">
                <a:solidFill>
                  <a:srgbClr val="353A90"/>
                </a:solidFill>
              </a:rPr>
              <a:t>Resources</a:t>
            </a:r>
            <a:endParaRPr kumimoji="1" lang="zh-CN" altLang="en-US" sz="3600" dirty="0">
              <a:solidFill>
                <a:srgbClr val="353A90"/>
              </a:solidFill>
            </a:endParaRPr>
          </a:p>
        </p:txBody>
      </p:sp>
      <p:sp>
        <p:nvSpPr>
          <p:cNvPr id="25603" name="内容占位符 8"/>
          <p:cNvSpPr>
            <a:spLocks noGrp="1"/>
          </p:cNvSpPr>
          <p:nvPr>
            <p:ph idx="1"/>
          </p:nvPr>
        </p:nvSpPr>
        <p:spPr>
          <a:xfrm>
            <a:off x="179378" y="1219200"/>
            <a:ext cx="8610600" cy="4953000"/>
          </a:xfrm>
          <a:ln>
            <a:noFill/>
            <a:prstDash val="lgDashDot"/>
            <a:miter lim="800000"/>
            <a:headEnd/>
            <a:tailEnd/>
          </a:ln>
        </p:spPr>
        <p:txBody>
          <a:bodyPr>
            <a:normAutofit/>
          </a:bodyPr>
          <a:lstStyle/>
          <a:p>
            <a:r>
              <a:rPr lang="en-US" altLang="zh-CN" sz="1800" b="0" dirty="0">
                <a:solidFill>
                  <a:srgbClr val="353A90"/>
                </a:solidFill>
                <a:cs typeface="Arial" panose="020B0604020202020204" pitchFamily="34" charset="0"/>
              </a:rPr>
              <a:t>CPU: 1896 cores</a:t>
            </a:r>
          </a:p>
          <a:p>
            <a:pPr lvl="1"/>
            <a:r>
              <a:rPr lang="pt-BR" altLang="zh-CN" sz="1600" b="0" dirty="0">
                <a:solidFill>
                  <a:srgbClr val="353A90"/>
                </a:solidFill>
                <a:cs typeface="Arial" panose="020B0604020202020204" pitchFamily="34" charset="0"/>
              </a:rPr>
              <a:t>Intel Golden 6140 1008 Cores</a:t>
            </a:r>
          </a:p>
          <a:p>
            <a:pPr lvl="1"/>
            <a:r>
              <a:rPr lang="pt-BR" altLang="zh-CN" sz="1600" b="0" dirty="0">
                <a:solidFill>
                  <a:srgbClr val="353A90"/>
                </a:solidFill>
                <a:cs typeface="Arial" panose="020B0604020202020204" pitchFamily="34" charset="0"/>
              </a:rPr>
              <a:t>Intel E5-2680V3: 696 Cores </a:t>
            </a:r>
          </a:p>
          <a:p>
            <a:pPr lvl="1"/>
            <a:r>
              <a:rPr lang="pt-BR" altLang="zh-CN" sz="1600" b="0" dirty="0">
                <a:solidFill>
                  <a:srgbClr val="353A90"/>
                </a:solidFill>
                <a:cs typeface="Arial" panose="020B0604020202020204" pitchFamily="34" charset="0"/>
              </a:rPr>
              <a:t>Intel X5650    192 Cores</a:t>
            </a:r>
          </a:p>
          <a:p>
            <a:r>
              <a:rPr lang="en-US" altLang="zh-CN" sz="1800" b="0" dirty="0">
                <a:solidFill>
                  <a:srgbClr val="353A90"/>
                </a:solidFill>
                <a:cs typeface="Arial" panose="020B0604020202020204" pitchFamily="34" charset="0"/>
              </a:rPr>
              <a:t>Batch: Torque 4.2.10</a:t>
            </a:r>
          </a:p>
          <a:p>
            <a:r>
              <a:rPr lang="en-US" altLang="zh-CN" sz="1800" b="0" dirty="0" smtClean="0">
                <a:solidFill>
                  <a:srgbClr val="353A90"/>
                </a:solidFill>
                <a:cs typeface="Arial" panose="020B0604020202020204" pitchFamily="34" charset="0"/>
              </a:rPr>
              <a:t>VOs:  </a:t>
            </a:r>
            <a:r>
              <a:rPr lang="en-US" altLang="zh-CN" sz="1800" b="0" dirty="0">
                <a:solidFill>
                  <a:srgbClr val="353A90"/>
                </a:solidFill>
                <a:cs typeface="Arial" panose="020B0604020202020204" pitchFamily="34" charset="0"/>
              </a:rPr>
              <a:t>ATLAS, CMS, </a:t>
            </a:r>
            <a:r>
              <a:rPr lang="en-US" altLang="zh-CN" sz="1800" b="0" dirty="0" err="1">
                <a:solidFill>
                  <a:srgbClr val="353A90"/>
                </a:solidFill>
                <a:cs typeface="Arial" panose="020B0604020202020204" pitchFamily="34" charset="0"/>
              </a:rPr>
              <a:t>LHCb</a:t>
            </a:r>
            <a:endParaRPr lang="en-US" altLang="zh-CN" sz="1800" b="0" dirty="0">
              <a:solidFill>
                <a:srgbClr val="353A90"/>
              </a:solidFill>
              <a:cs typeface="Arial" panose="020B0604020202020204" pitchFamily="34" charset="0"/>
            </a:endParaRPr>
          </a:p>
          <a:p>
            <a:r>
              <a:rPr lang="en-US" altLang="zh-CN" sz="1800" b="0" dirty="0">
                <a:solidFill>
                  <a:srgbClr val="353A90"/>
                </a:solidFill>
                <a:cs typeface="Arial" panose="020B0604020202020204" pitchFamily="34" charset="0"/>
              </a:rPr>
              <a:t>DPM: </a:t>
            </a:r>
            <a:r>
              <a:rPr lang="en-US" altLang="zh-CN" sz="1800" b="0" dirty="0" smtClean="0">
                <a:solidFill>
                  <a:srgbClr val="353A90"/>
                </a:solidFill>
                <a:cs typeface="Arial" panose="020B0604020202020204" pitchFamily="34" charset="0"/>
              </a:rPr>
              <a:t>775TB</a:t>
            </a:r>
            <a:endParaRPr lang="en-US" altLang="zh-CN" sz="1800" b="0" dirty="0">
              <a:solidFill>
                <a:srgbClr val="353A90"/>
              </a:solidFill>
              <a:cs typeface="Arial" panose="020B0604020202020204" pitchFamily="34" charset="0"/>
            </a:endParaRPr>
          </a:p>
          <a:p>
            <a:pPr lvl="1"/>
            <a:r>
              <a:rPr lang="en-US" altLang="zh-CN" sz="1600" b="0" dirty="0">
                <a:solidFill>
                  <a:srgbClr val="353A90"/>
                </a:solidFill>
                <a:cs typeface="Arial" panose="020B0604020202020204" pitchFamily="34" charset="0"/>
              </a:rPr>
              <a:t>4TB * 24slots with Raid 6, 5 Array boxes</a:t>
            </a:r>
          </a:p>
          <a:p>
            <a:pPr lvl="1"/>
            <a:r>
              <a:rPr lang="en-US" altLang="zh-CN" sz="1600" b="0" dirty="0">
                <a:solidFill>
                  <a:srgbClr val="353A90"/>
                </a:solidFill>
                <a:cs typeface="Arial" panose="020B0604020202020204" pitchFamily="34" charset="0"/>
              </a:rPr>
              <a:t>DELL MD3860 8TB*60</a:t>
            </a:r>
          </a:p>
          <a:p>
            <a:r>
              <a:rPr lang="en-US" altLang="zh-CN" sz="1800" b="0" dirty="0" err="1">
                <a:solidFill>
                  <a:srgbClr val="353A90"/>
                </a:solidFill>
                <a:cs typeface="Arial" panose="020B0604020202020204" pitchFamily="34" charset="0"/>
              </a:rPr>
              <a:t>dCache</a:t>
            </a:r>
            <a:r>
              <a:rPr lang="en-US" altLang="zh-CN" sz="1800" b="0" dirty="0">
                <a:solidFill>
                  <a:srgbClr val="353A90"/>
                </a:solidFill>
                <a:cs typeface="Arial" panose="020B0604020202020204" pitchFamily="34" charset="0"/>
              </a:rPr>
              <a:t>: </a:t>
            </a:r>
            <a:r>
              <a:rPr lang="en-US" altLang="zh-CN" sz="1800" b="0" dirty="0" smtClean="0">
                <a:solidFill>
                  <a:srgbClr val="353A90"/>
                </a:solidFill>
                <a:cs typeface="Arial" panose="020B0604020202020204" pitchFamily="34" charset="0"/>
              </a:rPr>
              <a:t>540TB</a:t>
            </a:r>
            <a:endParaRPr lang="en-US" altLang="zh-CN" sz="1800" b="0" dirty="0">
              <a:solidFill>
                <a:srgbClr val="353A90"/>
              </a:solidFill>
              <a:cs typeface="Arial" panose="020B0604020202020204" pitchFamily="34" charset="0"/>
            </a:endParaRPr>
          </a:p>
          <a:p>
            <a:pPr lvl="1"/>
            <a:r>
              <a:rPr lang="en-US" altLang="zh-CN" sz="1600" b="0" dirty="0">
                <a:solidFill>
                  <a:srgbClr val="353A90"/>
                </a:solidFill>
                <a:cs typeface="Arial" panose="020B0604020202020204" pitchFamily="34" charset="0"/>
              </a:rPr>
              <a:t>4TB * 24slots with Raid 6, 8 Array boxes</a:t>
            </a:r>
          </a:p>
          <a:p>
            <a:pPr lvl="1"/>
            <a:r>
              <a:rPr lang="en-US" altLang="zh-CN" sz="1600" b="0" dirty="0">
                <a:solidFill>
                  <a:srgbClr val="353A90"/>
                </a:solidFill>
                <a:cs typeface="Arial" panose="020B0604020202020204" pitchFamily="34" charset="0"/>
              </a:rPr>
              <a:t>3TB * 24slots with Raid 6, 1 Array box</a:t>
            </a:r>
            <a:endParaRPr lang="zh-CN" altLang="en-US" sz="1600" b="0" dirty="0">
              <a:solidFill>
                <a:srgbClr val="353A90"/>
              </a:solidFill>
              <a:cs typeface="Arial" panose="020B0604020202020204" pitchFamily="34" charset="0"/>
            </a:endParaRPr>
          </a:p>
          <a:p>
            <a:endParaRPr lang="zh-CN" altLang="en-US" sz="1400" b="0" dirty="0">
              <a:solidFill>
                <a:srgbClr val="353A90"/>
              </a:solidFill>
              <a:cs typeface="Arial" panose="020B0604020202020204" pitchFamily="34" charset="0"/>
            </a:endParaRPr>
          </a:p>
        </p:txBody>
      </p:sp>
      <p:sp>
        <p:nvSpPr>
          <p:cNvPr id="25606" name="文本框 6"/>
          <p:cNvSpPr txBox="1">
            <a:spLocks noChangeArrowheads="1"/>
          </p:cNvSpPr>
          <p:nvPr/>
        </p:nvSpPr>
        <p:spPr bwMode="auto">
          <a:xfrm>
            <a:off x="5103513" y="5723052"/>
            <a:ext cx="41787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buFontTx/>
              <a:buNone/>
            </a:pPr>
            <a:r>
              <a:rPr kumimoji="0" lang="en-US" altLang="zh-CN" sz="1100" dirty="0">
                <a:solidFill>
                  <a:srgbClr val="28477F"/>
                </a:solidFill>
                <a:latin typeface="+mn-lt"/>
                <a:ea typeface="华文楷体" panose="02010600040101010101" pitchFamily="2" charset="-122"/>
                <a:cs typeface="Arial" panose="020B0604020202020204" pitchFamily="34" charset="0"/>
              </a:rPr>
              <a:t>The Site keeps a good reliability at most of the time</a:t>
            </a:r>
            <a:endParaRPr kumimoji="0" lang="zh-CN" altLang="en-US" sz="1100" dirty="0">
              <a:solidFill>
                <a:srgbClr val="28477F"/>
              </a:solidFill>
              <a:latin typeface="+mn-lt"/>
              <a:ea typeface="华文楷体" panose="02010600040101010101" pitchFamily="2" charset="-122"/>
              <a:cs typeface="Arial" panose="020B0604020202020204" pitchFamily="34" charset="0"/>
            </a:endParaRPr>
          </a:p>
        </p:txBody>
      </p:sp>
      <p:graphicFrame>
        <p:nvGraphicFramePr>
          <p:cNvPr id="7" name="图表 6"/>
          <p:cNvGraphicFramePr/>
          <p:nvPr>
            <p:extLst>
              <p:ext uri="{D42A27DB-BD31-4B8C-83A1-F6EECF244321}">
                <p14:modId xmlns:p14="http://schemas.microsoft.com/office/powerpoint/2010/main" val="762646220"/>
              </p:ext>
            </p:extLst>
          </p:nvPr>
        </p:nvGraphicFramePr>
        <p:xfrm>
          <a:off x="4824416" y="1458231"/>
          <a:ext cx="4162642" cy="14172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extLst>
              <p:ext uri="{D42A27DB-BD31-4B8C-83A1-F6EECF244321}">
                <p14:modId xmlns:p14="http://schemas.microsoft.com/office/powerpoint/2010/main" val="2810407781"/>
              </p:ext>
            </p:extLst>
          </p:nvPr>
        </p:nvGraphicFramePr>
        <p:xfrm>
          <a:off x="4824417" y="2865667"/>
          <a:ext cx="4162642" cy="1313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图表 42"/>
          <p:cNvGraphicFramePr/>
          <p:nvPr>
            <p:extLst>
              <p:ext uri="{D42A27DB-BD31-4B8C-83A1-F6EECF244321}">
                <p14:modId xmlns:p14="http://schemas.microsoft.com/office/powerpoint/2010/main" val="168985462"/>
              </p:ext>
            </p:extLst>
          </p:nvPr>
        </p:nvGraphicFramePr>
        <p:xfrm>
          <a:off x="4824415" y="4179280"/>
          <a:ext cx="4162643" cy="1366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9688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04800" y="304800"/>
            <a:ext cx="8610600" cy="685800"/>
          </a:xfrm>
        </p:spPr>
        <p:txBody>
          <a:bodyPr/>
          <a:lstStyle/>
          <a:p>
            <a:r>
              <a:rPr lang="en-US" altLang="zh-CN" sz="3200" dirty="0">
                <a:effectLst>
                  <a:outerShdw blurRad="38100" dist="38100" dir="2700000" algn="tl">
                    <a:srgbClr val="C0C0C0"/>
                  </a:outerShdw>
                </a:effectLst>
              </a:rPr>
              <a:t>BEIJING-LCG2</a:t>
            </a:r>
            <a:r>
              <a:rPr lang="zh-CN" altLang="en-US" sz="3200" dirty="0">
                <a:effectLst>
                  <a:outerShdw blurRad="38100" dist="38100" dir="2700000" algn="tl">
                    <a:srgbClr val="C0C0C0"/>
                  </a:outerShdw>
                </a:effectLst>
              </a:rPr>
              <a:t> </a:t>
            </a:r>
            <a:r>
              <a:rPr lang="en-US" altLang="zh-CN" sz="3200" dirty="0">
                <a:effectLst>
                  <a:outerShdw blurRad="38100" dist="38100" dir="2700000" algn="tl">
                    <a:srgbClr val="C0C0C0"/>
                  </a:outerShdw>
                </a:effectLst>
              </a:rPr>
              <a:t>Tier2 Operations in </a:t>
            </a:r>
            <a:r>
              <a:rPr lang="en-US" altLang="zh-CN" sz="3200" dirty="0" smtClean="0">
                <a:effectLst>
                  <a:outerShdw blurRad="38100" dist="38100" dir="2700000" algn="tl">
                    <a:srgbClr val="C0C0C0"/>
                  </a:outerShdw>
                </a:effectLst>
              </a:rPr>
              <a:t>2018</a:t>
            </a:r>
            <a:endParaRPr kumimoji="1" lang="zh-CN" altLang="en-US" sz="3200" dirty="0"/>
          </a:p>
        </p:txBody>
      </p:sp>
      <p:sp>
        <p:nvSpPr>
          <p:cNvPr id="3" name="内容占位符 2"/>
          <p:cNvSpPr>
            <a:spLocks noGrp="1"/>
          </p:cNvSpPr>
          <p:nvPr>
            <p:ph idx="1"/>
          </p:nvPr>
        </p:nvSpPr>
        <p:spPr>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2400" b="0" dirty="0">
                <a:solidFill>
                  <a:srgbClr val="353A90"/>
                </a:solidFill>
                <a:cs typeface="Arial" panose="020B0604020202020204" pitchFamily="34" charset="0"/>
              </a:rPr>
              <a:t>Became </a:t>
            </a:r>
            <a:r>
              <a:rPr lang="en-US" altLang="zh-CN" sz="2400" b="0" dirty="0" err="1">
                <a:solidFill>
                  <a:srgbClr val="353A90"/>
                </a:solidFill>
                <a:cs typeface="Arial" panose="020B0604020202020204" pitchFamily="34" charset="0"/>
              </a:rPr>
              <a:t>LHCb</a:t>
            </a:r>
            <a:r>
              <a:rPr lang="en-US" altLang="zh-CN" sz="2400" b="0" dirty="0">
                <a:solidFill>
                  <a:srgbClr val="353A90"/>
                </a:solidFill>
                <a:cs typeface="Arial" panose="020B0604020202020204" pitchFamily="34" charset="0"/>
              </a:rPr>
              <a:t> Tier 2 site in 2018. </a:t>
            </a:r>
          </a:p>
          <a:p>
            <a:pPr lvl="1"/>
            <a:r>
              <a:rPr lang="en-US" altLang="zh-CN" sz="1800" b="0" dirty="0">
                <a:solidFill>
                  <a:srgbClr val="353A90"/>
                </a:solidFill>
                <a:cs typeface="Arial" panose="020B0604020202020204" pitchFamily="34" charset="0"/>
              </a:rPr>
              <a:t>Resource for </a:t>
            </a:r>
            <a:r>
              <a:rPr lang="en-US" altLang="zh-CN" sz="1800" b="0" dirty="0" err="1">
                <a:solidFill>
                  <a:srgbClr val="353A90"/>
                </a:solidFill>
                <a:cs typeface="Arial" panose="020B0604020202020204" pitchFamily="34" charset="0"/>
              </a:rPr>
              <a:t>LHCb</a:t>
            </a:r>
            <a:r>
              <a:rPr lang="en-US" altLang="zh-CN" sz="1800" b="0" dirty="0">
                <a:solidFill>
                  <a:srgbClr val="353A90"/>
                </a:solidFill>
                <a:cs typeface="Arial" panose="020B0604020202020204" pitchFamily="34" charset="0"/>
              </a:rPr>
              <a:t> : 1008 CPU cores and 360TB disks.</a:t>
            </a:r>
            <a:endParaRPr lang="zh-CN" altLang="en-US" sz="1800" b="0" dirty="0">
              <a:solidFill>
                <a:srgbClr val="353A90"/>
              </a:solidFill>
              <a:cs typeface="Arial" panose="020B0604020202020204" pitchFamily="34" charset="0"/>
            </a:endParaRPr>
          </a:p>
          <a:p>
            <a:r>
              <a:rPr lang="en-US" altLang="zh-CN" sz="2400" b="0" dirty="0" smtClean="0">
                <a:solidFill>
                  <a:srgbClr val="353A90"/>
                </a:solidFill>
                <a:cs typeface="Arial" panose="020B0604020202020204" pitchFamily="34" charset="0"/>
              </a:rPr>
              <a:t>Joint </a:t>
            </a:r>
            <a:r>
              <a:rPr lang="en-US" altLang="zh-CN" sz="2400" b="0" dirty="0">
                <a:solidFill>
                  <a:srgbClr val="353A90"/>
                </a:solidFill>
                <a:cs typeface="Arial" panose="020B0604020202020204" pitchFamily="34" charset="0"/>
              </a:rPr>
              <a:t>LHCONE and enable ipv6 for data transfer.</a:t>
            </a:r>
          </a:p>
          <a:p>
            <a:r>
              <a:rPr lang="en-US" altLang="zh-CN" sz="2400" b="0" dirty="0" smtClean="0">
                <a:solidFill>
                  <a:srgbClr val="353A90"/>
                </a:solidFill>
                <a:cs typeface="Arial" panose="020B0604020202020204" pitchFamily="34" charset="0"/>
              </a:rPr>
              <a:t>Upgraded </a:t>
            </a:r>
            <a:r>
              <a:rPr lang="en-US" altLang="zh-CN" sz="2400" b="0" dirty="0">
                <a:solidFill>
                  <a:srgbClr val="353A90"/>
                </a:solidFill>
                <a:cs typeface="Arial" panose="020B0604020202020204" pitchFamily="34" charset="0"/>
              </a:rPr>
              <a:t>servers and </a:t>
            </a:r>
            <a:r>
              <a:rPr lang="en-US" altLang="zh-CN" sz="2400" b="0" dirty="0" smtClean="0">
                <a:solidFill>
                  <a:srgbClr val="353A90"/>
                </a:solidFill>
                <a:cs typeface="Arial" panose="020B0604020202020204" pitchFamily="34" charset="0"/>
              </a:rPr>
              <a:t>work nodes </a:t>
            </a:r>
            <a:r>
              <a:rPr lang="en-US" altLang="zh-CN" sz="2400" b="0" dirty="0">
                <a:solidFill>
                  <a:srgbClr val="353A90"/>
                </a:solidFill>
                <a:cs typeface="Arial" panose="020B0604020202020204" pitchFamily="34" charset="0"/>
              </a:rPr>
              <a:t>to Centos7</a:t>
            </a:r>
          </a:p>
          <a:p>
            <a:pPr lvl="1"/>
            <a:r>
              <a:rPr lang="en-US" altLang="zh-CN" sz="1800" b="0" dirty="0">
                <a:solidFill>
                  <a:srgbClr val="353A90"/>
                </a:solidFill>
                <a:cs typeface="Arial" panose="020B0604020202020204" pitchFamily="34" charset="0"/>
              </a:rPr>
              <a:t>Developed UMD4 auto installation and configuration modules for Centos7.</a:t>
            </a:r>
          </a:p>
          <a:p>
            <a:pPr lvl="1"/>
            <a:r>
              <a:rPr lang="en-US" altLang="zh-CN" sz="1800" b="0" dirty="0">
                <a:solidFill>
                  <a:srgbClr val="353A90"/>
                </a:solidFill>
                <a:cs typeface="Arial" panose="020B0604020202020204" pitchFamily="34" charset="0"/>
              </a:rPr>
              <a:t>Upgraded DPM storage element to new version.</a:t>
            </a:r>
          </a:p>
          <a:p>
            <a:r>
              <a:rPr lang="en-US" altLang="zh-CN" sz="2400" b="0" dirty="0">
                <a:solidFill>
                  <a:srgbClr val="353A90"/>
                </a:solidFill>
                <a:cs typeface="Arial" panose="020B0604020202020204" pitchFamily="34" charset="0"/>
              </a:rPr>
              <a:t>Testing new computing element and Batch system.</a:t>
            </a:r>
          </a:p>
          <a:p>
            <a:pPr lvl="1"/>
            <a:r>
              <a:rPr lang="en-US" altLang="zh-CN" sz="1800" b="0" dirty="0">
                <a:solidFill>
                  <a:srgbClr val="353A90"/>
                </a:solidFill>
                <a:cs typeface="Arial" panose="020B0604020202020204" pitchFamily="34" charset="0"/>
              </a:rPr>
              <a:t>Cream CE  </a:t>
            </a:r>
            <a:r>
              <a:rPr lang="en-US" altLang="zh-CN" sz="1800" b="0" dirty="0">
                <a:solidFill>
                  <a:srgbClr val="353A90"/>
                </a:solidFill>
                <a:cs typeface="Arial" panose="020B0604020202020204" pitchFamily="34" charset="0"/>
                <a:sym typeface="Wingdings" panose="05000000000000000000" pitchFamily="2" charset="2"/>
              </a:rPr>
              <a:t> </a:t>
            </a:r>
            <a:r>
              <a:rPr lang="en-US" altLang="zh-CN" sz="1800" b="0" dirty="0">
                <a:solidFill>
                  <a:srgbClr val="353A90"/>
                </a:solidFill>
                <a:cs typeface="Arial" panose="020B0604020202020204" pitchFamily="34" charset="0"/>
              </a:rPr>
              <a:t>HT-Condor-CE or ARC-CE</a:t>
            </a:r>
          </a:p>
          <a:p>
            <a:pPr lvl="1"/>
            <a:r>
              <a:rPr lang="en-US" altLang="zh-CN" sz="1800" b="0" dirty="0">
                <a:solidFill>
                  <a:srgbClr val="353A90"/>
                </a:solidFill>
                <a:cs typeface="Arial" panose="020B0604020202020204" pitchFamily="34" charset="0"/>
              </a:rPr>
              <a:t>PBS </a:t>
            </a:r>
            <a:r>
              <a:rPr lang="en-US" altLang="zh-CN" sz="1800" b="0" dirty="0">
                <a:solidFill>
                  <a:srgbClr val="353A90"/>
                </a:solidFill>
                <a:cs typeface="Arial" panose="020B0604020202020204" pitchFamily="34" charset="0"/>
                <a:sym typeface="Wingdings" panose="05000000000000000000" pitchFamily="2" charset="2"/>
              </a:rPr>
              <a:t> </a:t>
            </a:r>
            <a:r>
              <a:rPr lang="en-US" altLang="zh-CN" sz="1800" b="0" dirty="0" err="1">
                <a:solidFill>
                  <a:srgbClr val="353A90"/>
                </a:solidFill>
                <a:cs typeface="Arial" panose="020B0604020202020204" pitchFamily="34" charset="0"/>
                <a:sym typeface="Wingdings" panose="05000000000000000000" pitchFamily="2" charset="2"/>
              </a:rPr>
              <a:t>HTCondor</a:t>
            </a:r>
            <a:endParaRPr lang="en-US" altLang="zh-CN" sz="1800" b="0" dirty="0">
              <a:solidFill>
                <a:srgbClr val="353A90"/>
              </a:solidFill>
              <a:cs typeface="Arial" panose="020B0604020202020204" pitchFamily="34" charset="0"/>
            </a:endParaRPr>
          </a:p>
          <a:p>
            <a:r>
              <a:rPr lang="en-US" altLang="zh-CN" sz="2400" b="0" dirty="0">
                <a:solidFill>
                  <a:srgbClr val="353A90"/>
                </a:solidFill>
                <a:cs typeface="Arial" panose="020B0604020202020204" pitchFamily="34" charset="0"/>
              </a:rPr>
              <a:t>Tier2 site auto </a:t>
            </a:r>
            <a:r>
              <a:rPr lang="en-US" altLang="zh-CN" sz="2400" b="0" dirty="0" smtClean="0">
                <a:solidFill>
                  <a:srgbClr val="353A90"/>
                </a:solidFill>
                <a:cs typeface="Arial" panose="020B0604020202020204" pitchFamily="34" charset="0"/>
              </a:rPr>
              <a:t>deployment (</a:t>
            </a:r>
            <a:r>
              <a:rPr lang="en-US" altLang="zh-CN" sz="2400" b="0" dirty="0">
                <a:solidFill>
                  <a:srgbClr val="353A90"/>
                </a:solidFill>
                <a:cs typeface="Arial" panose="020B0604020202020204" pitchFamily="34" charset="0"/>
              </a:rPr>
              <a:t>puppet modules)</a:t>
            </a:r>
          </a:p>
          <a:p>
            <a:pPr lvl="1"/>
            <a:r>
              <a:rPr lang="en-US" altLang="zh-CN" sz="1800" b="0" dirty="0">
                <a:solidFill>
                  <a:srgbClr val="353A90"/>
                </a:solidFill>
                <a:cs typeface="Arial" panose="020B0604020202020204" pitchFamily="34" charset="0"/>
              </a:rPr>
              <a:t>https://github.com/yyxfei/emiconfig</a:t>
            </a:r>
          </a:p>
          <a:p>
            <a:endParaRPr lang="zh-CN" altLang="en-US" sz="2000" b="0" dirty="0">
              <a:solidFill>
                <a:srgbClr val="353A90"/>
              </a:solidFill>
              <a:cs typeface="Arial" panose="020B0604020202020204" pitchFamily="34" charset="0"/>
            </a:endParaRPr>
          </a:p>
        </p:txBody>
      </p:sp>
    </p:spTree>
    <p:extLst>
      <p:ext uri="{BB962C8B-B14F-4D97-AF65-F5344CB8AC3E}">
        <p14:creationId xmlns:p14="http://schemas.microsoft.com/office/powerpoint/2010/main" val="1764093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Distributed </a:t>
            </a:r>
            <a:r>
              <a:rPr lang="en-US" altLang="zh-CN" dirty="0" smtClean="0"/>
              <a:t>Computing</a:t>
            </a:r>
            <a:endParaRPr kumimoji="1" lang="zh-CN" altLang="en-US" dirty="0"/>
          </a:p>
        </p:txBody>
      </p:sp>
      <p:sp>
        <p:nvSpPr>
          <p:cNvPr id="5122" name="灯片编号占位符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fld id="{BCA905EA-5561-475A-B32A-ECF8FFE0F0CD}" type="slidenum">
              <a:rPr kumimoji="0" lang="zh-CN" altLang="en-US" sz="1400">
                <a:solidFill>
                  <a:schemeClr val="tx1"/>
                </a:solidFill>
                <a:latin typeface="Verdana" panose="020B0604030504040204" pitchFamily="34" charset="0"/>
              </a:rPr>
              <a:pPr>
                <a:spcBef>
                  <a:spcPct val="0"/>
                </a:spcBef>
                <a:spcAft>
                  <a:spcPct val="0"/>
                </a:spcAft>
                <a:buClrTx/>
                <a:buSzTx/>
                <a:buFontTx/>
                <a:buNone/>
              </a:pPr>
              <a:t>25</a:t>
            </a:fld>
            <a:endParaRPr kumimoji="0" lang="en-US" altLang="zh-CN" sz="1400">
              <a:solidFill>
                <a:schemeClr val="tx1"/>
              </a:solidFill>
              <a:latin typeface="Verdana" panose="020B0604030504040204" pitchFamily="34" charset="0"/>
            </a:endParaRPr>
          </a:p>
        </p:txBody>
      </p:sp>
      <p:sp>
        <p:nvSpPr>
          <p:cNvPr id="24" name="内容占位符 2"/>
          <p:cNvSpPr txBox="1">
            <a:spLocks/>
          </p:cNvSpPr>
          <p:nvPr/>
        </p:nvSpPr>
        <p:spPr bwMode="auto">
          <a:xfrm>
            <a:off x="599342" y="1301925"/>
            <a:ext cx="8087458" cy="2990676"/>
          </a:xfrm>
          <a:prstGeom prst="rect">
            <a:avLst/>
          </a:prstGeom>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nSpc>
                <a:spcPct val="100000"/>
              </a:lnSpc>
              <a:spcBef>
                <a:spcPct val="20000"/>
              </a:spcBef>
              <a:buFont typeface="Wingdings" panose="05000000000000000000" pitchFamily="2" charset="2"/>
              <a:buChar char="l"/>
              <a:defRPr kumimoji="1" sz="1500" baseline="0">
                <a:solidFill>
                  <a:srgbClr val="28477F"/>
                </a:solidFill>
                <a:ea typeface="华文楷体" panose="02010600040101010101" pitchFamily="2" charset="-122"/>
                <a:cs typeface="Arial" panose="020B0604020202020204" pitchFamily="34" charset="0"/>
              </a:defRPr>
            </a:lvl1pPr>
            <a:lvl2pPr marL="742950" lvl="1" indent="-285750">
              <a:lnSpc>
                <a:spcPct val="100000"/>
              </a:lnSpc>
              <a:spcBef>
                <a:spcPct val="20000"/>
              </a:spcBef>
              <a:buFont typeface="Wingdings" panose="05000000000000000000" pitchFamily="2" charset="2"/>
              <a:buChar char="l"/>
              <a:defRPr kumimoji="1" sz="1200" baseline="0">
                <a:solidFill>
                  <a:srgbClr val="28477F"/>
                </a:solidFill>
                <a:ea typeface="华文楷体" panose="02010600040101010101" pitchFamily="2" charset="-122"/>
                <a:cs typeface="Arial" panose="020B0604020202020204" pitchFamily="34" charset="0"/>
              </a:defRPr>
            </a:lvl2pPr>
            <a:lvl3pPr marL="1143000" indent="-228600">
              <a:lnSpc>
                <a:spcPct val="100000"/>
              </a:lnSpc>
              <a:spcBef>
                <a:spcPct val="20000"/>
              </a:spcBef>
              <a:buFont typeface="Wingdings" panose="05000000000000000000" pitchFamily="2" charset="2"/>
              <a:buChar char="l"/>
              <a:defRPr kumimoji="1" sz="2400" baseline="0">
                <a:solidFill>
                  <a:schemeClr val="accent2">
                    <a:lumMod val="60000"/>
                    <a:lumOff val="40000"/>
                  </a:schemeClr>
                </a:solidFill>
                <a:ea typeface="华文楷体" panose="02010600040101010101" pitchFamily="2" charset="-122"/>
                <a:cs typeface="微软雅黑" charset="0"/>
              </a:defRPr>
            </a:lvl3pPr>
            <a:lvl4pPr marL="1600200" indent="-228600">
              <a:lnSpc>
                <a:spcPct val="100000"/>
              </a:lnSpc>
              <a:spcBef>
                <a:spcPct val="20000"/>
              </a:spcBef>
              <a:buFont typeface="Wingdings" panose="05000000000000000000" pitchFamily="2" charset="2"/>
              <a:buChar char="l"/>
              <a:defRPr kumimoji="1" sz="2000">
                <a:solidFill>
                  <a:schemeClr val="accent2">
                    <a:lumMod val="60000"/>
                    <a:lumOff val="40000"/>
                  </a:schemeClr>
                </a:solidFill>
                <a:ea typeface="华文楷体" panose="02010600040101010101" pitchFamily="2" charset="-122"/>
                <a:cs typeface="微软雅黑" charset="0"/>
              </a:defRPr>
            </a:lvl4pPr>
            <a:lvl5pPr marL="2057400" indent="-228600">
              <a:lnSpc>
                <a:spcPct val="100000"/>
              </a:lnSpc>
              <a:spcBef>
                <a:spcPct val="20000"/>
              </a:spcBef>
              <a:buFont typeface="Wingdings" panose="05000000000000000000" pitchFamily="2" charset="2"/>
              <a:buChar char="l"/>
              <a:defRPr kumimoji="1" sz="2000">
                <a:solidFill>
                  <a:schemeClr val="accent2">
                    <a:lumMod val="60000"/>
                    <a:lumOff val="40000"/>
                  </a:schemeClr>
                </a:solidFill>
                <a:ea typeface="华文楷体" panose="02010600040101010101" pitchFamily="2" charset="-122"/>
                <a:cs typeface="微软雅黑"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altLang="zh-CN" sz="2000" dirty="0"/>
              <a:t>IHEP distributed computing based on DIRAC is to integrate and share resources globally</a:t>
            </a:r>
          </a:p>
          <a:p>
            <a:pPr lvl="1"/>
            <a:r>
              <a:rPr lang="en-US" altLang="zh-CN" sz="1800" dirty="0"/>
              <a:t>Site: 15 from USA, UK, Italy, Russia, Turkey, Taiwan, China Universities</a:t>
            </a:r>
          </a:p>
          <a:p>
            <a:pPr lvl="1"/>
            <a:r>
              <a:rPr lang="en-US" altLang="zh-CN" sz="1800" dirty="0"/>
              <a:t>resource type includes cloud, cluster and grid</a:t>
            </a:r>
          </a:p>
          <a:p>
            <a:r>
              <a:rPr lang="en-US" altLang="zh-CN" sz="2000" dirty="0"/>
              <a:t>Network: 10Gb/s to USA and Europe, 10 Gb/s to </a:t>
            </a:r>
            <a:r>
              <a:rPr lang="en-US" altLang="zh-CN" sz="2000" dirty="0" smtClean="0"/>
              <a:t>Taipei</a:t>
            </a:r>
            <a:endParaRPr lang="en-US" altLang="zh-CN" sz="2000" dirty="0"/>
          </a:p>
          <a:p>
            <a:pPr lvl="1"/>
            <a:r>
              <a:rPr lang="en-US" altLang="zh-CN" sz="1800" dirty="0"/>
              <a:t>Joined LHCONE last year</a:t>
            </a:r>
          </a:p>
          <a:p>
            <a:r>
              <a:rPr lang="en-US" altLang="zh-CN" sz="2000" dirty="0"/>
              <a:t>Resource: ~4500 CPU cores, ~1PB storage</a:t>
            </a:r>
          </a:p>
          <a:p>
            <a:r>
              <a:rPr lang="en-US" altLang="zh-CN" sz="2000" dirty="0"/>
              <a:t>About 1.86M jobs running in </a:t>
            </a:r>
            <a:r>
              <a:rPr lang="en-US" altLang="zh-CN" sz="2000" dirty="0" smtClean="0"/>
              <a:t>2018</a:t>
            </a:r>
            <a:endParaRPr lang="en-US" altLang="zh-CN" sz="2000" dirty="0"/>
          </a:p>
        </p:txBody>
      </p:sp>
      <p:pic>
        <p:nvPicPr>
          <p:cNvPr id="5125" name="图片 2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2032" y="4292602"/>
            <a:ext cx="4621823"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3163" y="4292602"/>
            <a:ext cx="3703027"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4080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2198" y="304800"/>
            <a:ext cx="8512974" cy="685800"/>
          </a:xfrm>
        </p:spPr>
        <p:txBody>
          <a:bodyPr/>
          <a:lstStyle/>
          <a:p>
            <a:r>
              <a:rPr lang="en-US" altLang="zh-CN" sz="3600" dirty="0"/>
              <a:t>Distributed Computing Recent </a:t>
            </a:r>
            <a:r>
              <a:rPr lang="en-US" altLang="zh-CN" sz="3600" dirty="0" smtClean="0"/>
              <a:t>Effort</a:t>
            </a:r>
            <a:endParaRPr kumimoji="1" lang="zh-CN" altLang="en-US" sz="3600" dirty="0"/>
          </a:p>
        </p:txBody>
      </p:sp>
      <p:sp>
        <p:nvSpPr>
          <p:cNvPr id="6146" name="灯片编号占位符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fld id="{DDE0075A-F6DB-4C0E-9E20-6326A8A4BAF4}" type="slidenum">
              <a:rPr kumimoji="0" lang="zh-CN" altLang="en-US" sz="1400">
                <a:solidFill>
                  <a:schemeClr val="tx1"/>
                </a:solidFill>
                <a:latin typeface="Verdana" panose="020B0604030504040204" pitchFamily="34" charset="0"/>
              </a:rPr>
              <a:pPr>
                <a:spcBef>
                  <a:spcPct val="0"/>
                </a:spcBef>
                <a:spcAft>
                  <a:spcPct val="0"/>
                </a:spcAft>
                <a:buClrTx/>
                <a:buSzTx/>
                <a:buFontTx/>
                <a:buNone/>
              </a:pPr>
              <a:t>26</a:t>
            </a:fld>
            <a:endParaRPr kumimoji="0" lang="en-US" altLang="zh-CN" sz="1400">
              <a:solidFill>
                <a:schemeClr val="tx1"/>
              </a:solidFill>
              <a:latin typeface="Verdana" panose="020B0604030504040204" pitchFamily="34" charset="0"/>
            </a:endParaRPr>
          </a:p>
        </p:txBody>
      </p:sp>
      <p:sp>
        <p:nvSpPr>
          <p:cNvPr id="24" name="内容占位符 2"/>
          <p:cNvSpPr txBox="1">
            <a:spLocks/>
          </p:cNvSpPr>
          <p:nvPr/>
        </p:nvSpPr>
        <p:spPr bwMode="auto">
          <a:xfrm>
            <a:off x="526807" y="1382299"/>
            <a:ext cx="8087458" cy="3164874"/>
          </a:xfrm>
          <a:prstGeom prst="rect">
            <a:avLst/>
          </a:prstGeom>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defPPr>
              <a:defRPr lang="zh-CN"/>
            </a:defPPr>
            <a:lvl1pPr marL="342900" indent="-342900">
              <a:lnSpc>
                <a:spcPct val="100000"/>
              </a:lnSpc>
              <a:spcBef>
                <a:spcPct val="20000"/>
              </a:spcBef>
              <a:buFont typeface="Wingdings" panose="05000000000000000000" pitchFamily="2" charset="2"/>
              <a:buChar char="l"/>
              <a:defRPr kumimoji="1" sz="2000" baseline="0">
                <a:solidFill>
                  <a:srgbClr val="28477F"/>
                </a:solidFill>
                <a:ea typeface="华文楷体" panose="02010600040101010101" pitchFamily="2" charset="-122"/>
                <a:cs typeface="Arial" panose="020B0604020202020204" pitchFamily="34" charset="0"/>
              </a:defRPr>
            </a:lvl1pPr>
            <a:lvl2pPr marL="742950" lvl="1" indent="-285750">
              <a:lnSpc>
                <a:spcPct val="100000"/>
              </a:lnSpc>
              <a:spcBef>
                <a:spcPct val="20000"/>
              </a:spcBef>
              <a:buFont typeface="Wingdings" panose="05000000000000000000" pitchFamily="2" charset="2"/>
              <a:buChar char="l"/>
              <a:defRPr kumimoji="1" sz="1800" baseline="0">
                <a:solidFill>
                  <a:srgbClr val="28477F"/>
                </a:solidFill>
                <a:ea typeface="华文楷体" panose="02010600040101010101" pitchFamily="2" charset="-122"/>
                <a:cs typeface="Arial" panose="020B0604020202020204" pitchFamily="34" charset="0"/>
              </a:defRPr>
            </a:lvl2pPr>
            <a:lvl3pPr marL="1143000" indent="-228600">
              <a:lnSpc>
                <a:spcPct val="100000"/>
              </a:lnSpc>
              <a:spcBef>
                <a:spcPct val="20000"/>
              </a:spcBef>
              <a:buFont typeface="Wingdings" panose="05000000000000000000" pitchFamily="2" charset="2"/>
              <a:buChar char="l"/>
              <a:defRPr kumimoji="1" sz="2400" baseline="0">
                <a:solidFill>
                  <a:schemeClr val="accent2">
                    <a:lumMod val="60000"/>
                    <a:lumOff val="40000"/>
                  </a:schemeClr>
                </a:solidFill>
                <a:ea typeface="华文楷体" panose="02010600040101010101" pitchFamily="2" charset="-122"/>
                <a:cs typeface="微软雅黑" charset="0"/>
              </a:defRPr>
            </a:lvl3pPr>
            <a:lvl4pPr marL="1600200" indent="-228600">
              <a:lnSpc>
                <a:spcPct val="100000"/>
              </a:lnSpc>
              <a:spcBef>
                <a:spcPct val="20000"/>
              </a:spcBef>
              <a:buFont typeface="Wingdings" panose="05000000000000000000" pitchFamily="2" charset="2"/>
              <a:buChar char="l"/>
              <a:defRPr kumimoji="1" sz="2000">
                <a:solidFill>
                  <a:schemeClr val="accent2">
                    <a:lumMod val="60000"/>
                    <a:lumOff val="40000"/>
                  </a:schemeClr>
                </a:solidFill>
                <a:ea typeface="华文楷体" panose="02010600040101010101" pitchFamily="2" charset="-122"/>
                <a:cs typeface="微软雅黑" charset="0"/>
              </a:defRPr>
            </a:lvl4pPr>
            <a:lvl5pPr marL="2057400" indent="-228600">
              <a:lnSpc>
                <a:spcPct val="100000"/>
              </a:lnSpc>
              <a:spcBef>
                <a:spcPct val="20000"/>
              </a:spcBef>
              <a:buFont typeface="Wingdings" panose="05000000000000000000" pitchFamily="2" charset="2"/>
              <a:buChar char="l"/>
              <a:defRPr kumimoji="1" sz="2000">
                <a:solidFill>
                  <a:schemeClr val="accent2">
                    <a:lumMod val="60000"/>
                    <a:lumOff val="40000"/>
                  </a:schemeClr>
                </a:solidFill>
                <a:ea typeface="华文楷体" panose="02010600040101010101" pitchFamily="2" charset="-122"/>
                <a:cs typeface="微软雅黑"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a:lnSpc>
                <a:spcPct val="130000"/>
              </a:lnSpc>
            </a:pPr>
            <a:r>
              <a:rPr lang="en-US" altLang="zh-CN" dirty="0"/>
              <a:t>Become a common infrastructure for multi-experiments in IHEP</a:t>
            </a:r>
          </a:p>
          <a:p>
            <a:pPr lvl="1">
              <a:lnSpc>
                <a:spcPct val="130000"/>
              </a:lnSpc>
            </a:pPr>
            <a:r>
              <a:rPr lang="en-US" altLang="zh-CN" sz="1600" dirty="0"/>
              <a:t>BESIII, JUNO, CEPC</a:t>
            </a:r>
          </a:p>
          <a:p>
            <a:pPr>
              <a:lnSpc>
                <a:spcPct val="130000"/>
              </a:lnSpc>
            </a:pPr>
            <a:r>
              <a:rPr lang="en-US" altLang="zh-CN" dirty="0"/>
              <a:t>Extend current pilot infrastructure to enable  multi-core scheduling for the support of parallelized experiment software   </a:t>
            </a:r>
          </a:p>
          <a:p>
            <a:pPr>
              <a:lnSpc>
                <a:spcPct val="130000"/>
              </a:lnSpc>
            </a:pPr>
            <a:r>
              <a:rPr lang="en-US" altLang="zh-CN" dirty="0"/>
              <a:t>Introduce lightweight containers (singularity) into the system so that sites can choose its </a:t>
            </a:r>
            <a:r>
              <a:rPr lang="en-US" altLang="zh-CN" dirty="0" err="1"/>
              <a:t>linux</a:t>
            </a:r>
            <a:r>
              <a:rPr lang="en-US" altLang="zh-CN" dirty="0"/>
              <a:t> version different from the one experiments required</a:t>
            </a:r>
          </a:p>
          <a:p>
            <a:pPr lvl="1">
              <a:lnSpc>
                <a:spcPct val="130000"/>
              </a:lnSpc>
            </a:pPr>
            <a:r>
              <a:rPr lang="en-US" altLang="zh-CN" sz="1600" dirty="0"/>
              <a:t>Already in production for the UK sites</a:t>
            </a:r>
          </a:p>
          <a:p>
            <a:pPr>
              <a:lnSpc>
                <a:spcPct val="130000"/>
              </a:lnSpc>
            </a:pPr>
            <a:r>
              <a:rPr lang="en-US" altLang="zh-CN" dirty="0"/>
              <a:t>Establish 3 layers monitoring infrastructure with </a:t>
            </a:r>
            <a:r>
              <a:rPr lang="en-US" altLang="zh-CN" dirty="0" err="1"/>
              <a:t>ElasticSearch+Kibana</a:t>
            </a:r>
            <a:r>
              <a:rPr lang="en-US" altLang="zh-CN" dirty="0"/>
              <a:t> </a:t>
            </a:r>
          </a:p>
          <a:p>
            <a:pPr>
              <a:lnSpc>
                <a:spcPct val="130000"/>
              </a:lnSpc>
            </a:pPr>
            <a:r>
              <a:rPr lang="en-US" altLang="zh-CN" dirty="0"/>
              <a:t>Join the DOMA working group in the study of future transfer protocols and authentication models</a:t>
            </a:r>
          </a:p>
        </p:txBody>
      </p:sp>
      <p:pic>
        <p:nvPicPr>
          <p:cNvPr id="6149"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458" y="4897438"/>
            <a:ext cx="435512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Box 1"/>
          <p:cNvSpPr txBox="1">
            <a:spLocks noChangeArrowheads="1"/>
          </p:cNvSpPr>
          <p:nvPr/>
        </p:nvSpPr>
        <p:spPr bwMode="auto">
          <a:xfrm>
            <a:off x="914401" y="6427790"/>
            <a:ext cx="365613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dirty="0"/>
              <a:t>single-core pilot -&gt; multi-core pilot</a:t>
            </a:r>
            <a:endParaRPr lang="zh-CN" altLang="en-US" dirty="0"/>
          </a:p>
        </p:txBody>
      </p:sp>
      <p:grpSp>
        <p:nvGrpSpPr>
          <p:cNvPr id="6151" name="组合 5"/>
          <p:cNvGrpSpPr>
            <a:grpSpLocks/>
          </p:cNvGrpSpPr>
          <p:nvPr/>
        </p:nvGrpSpPr>
        <p:grpSpPr bwMode="auto">
          <a:xfrm>
            <a:off x="5332536" y="4929190"/>
            <a:ext cx="3166696" cy="1937873"/>
            <a:chOff x="4845156" y="3645024"/>
            <a:chExt cx="3408990" cy="3134770"/>
          </a:xfrm>
        </p:grpSpPr>
        <p:sp>
          <p:nvSpPr>
            <p:cNvPr id="10" name="矩形 9"/>
            <p:cNvSpPr/>
            <p:nvPr/>
          </p:nvSpPr>
          <p:spPr bwMode="auto">
            <a:xfrm>
              <a:off x="4868818" y="5766187"/>
              <a:ext cx="3385328" cy="980974"/>
            </a:xfrm>
            <a:prstGeom prst="rect">
              <a:avLst/>
            </a:prstGeom>
            <a:solidFill>
              <a:schemeClr val="bg2">
                <a:lumMod val="40000"/>
                <a:lumOff val="60000"/>
              </a:schemeClr>
            </a:solidFill>
            <a:ln w="15875" cap="flat" cmpd="sng" algn="ctr">
              <a:noFill/>
              <a:prstDash val="solid"/>
              <a:round/>
              <a:headEnd type="none" w="med" len="med"/>
              <a:tailEnd type="none" w="med" len="med"/>
            </a:ln>
            <a:effectLst/>
          </p:spPr>
          <p:txBody>
            <a:bodyPr wrap="none" lIns="90000" tIns="46800" rIns="90000" bIns="46800" anchor="ctr"/>
            <a:lstStyle/>
            <a:p>
              <a:pPr algn="ctr">
                <a:defRPr/>
              </a:pPr>
              <a:endParaRPr lang="zh-CN" altLang="en-US">
                <a:latin typeface="Arial" charset="0"/>
                <a:ea typeface="华文彩云" pitchFamily="2" charset="-122"/>
              </a:endParaRPr>
            </a:p>
          </p:txBody>
        </p:sp>
        <p:sp>
          <p:nvSpPr>
            <p:cNvPr id="11" name="矩形 10"/>
            <p:cNvSpPr/>
            <p:nvPr/>
          </p:nvSpPr>
          <p:spPr bwMode="auto">
            <a:xfrm>
              <a:off x="4859353" y="4654245"/>
              <a:ext cx="3385328" cy="1055446"/>
            </a:xfrm>
            <a:prstGeom prst="rect">
              <a:avLst/>
            </a:prstGeom>
            <a:solidFill>
              <a:schemeClr val="bg2">
                <a:lumMod val="40000"/>
                <a:lumOff val="60000"/>
              </a:schemeClr>
            </a:solidFill>
            <a:ln w="15875" cap="flat" cmpd="sng" algn="ctr">
              <a:noFill/>
              <a:prstDash val="solid"/>
              <a:round/>
              <a:headEnd type="none" w="med" len="med"/>
              <a:tailEnd type="none" w="med" len="med"/>
            </a:ln>
            <a:effectLst/>
          </p:spPr>
          <p:txBody>
            <a:bodyPr wrap="none" lIns="90000" tIns="46800" rIns="90000" bIns="46800" anchor="ctr"/>
            <a:lstStyle/>
            <a:p>
              <a:pPr algn="ctr">
                <a:defRPr/>
              </a:pPr>
              <a:endParaRPr lang="zh-CN" altLang="en-US">
                <a:latin typeface="Arial" charset="0"/>
                <a:ea typeface="华文彩云" pitchFamily="2" charset="-122"/>
              </a:endParaRPr>
            </a:p>
          </p:txBody>
        </p:sp>
        <p:sp>
          <p:nvSpPr>
            <p:cNvPr id="12" name="矩形 11"/>
            <p:cNvSpPr/>
            <p:nvPr/>
          </p:nvSpPr>
          <p:spPr bwMode="auto">
            <a:xfrm>
              <a:off x="4859353" y="3645024"/>
              <a:ext cx="3385328" cy="986110"/>
            </a:xfrm>
            <a:prstGeom prst="rect">
              <a:avLst/>
            </a:prstGeom>
            <a:solidFill>
              <a:schemeClr val="bg2">
                <a:lumMod val="40000"/>
                <a:lumOff val="60000"/>
              </a:schemeClr>
            </a:solidFill>
            <a:ln w="15875" cap="flat" cmpd="sng" algn="ctr">
              <a:noFill/>
              <a:prstDash val="solid"/>
              <a:round/>
              <a:headEnd type="none" w="med" len="med"/>
              <a:tailEnd type="none" w="med" len="med"/>
            </a:ln>
            <a:effectLst/>
          </p:spPr>
          <p:txBody>
            <a:bodyPr wrap="none" lIns="90000" tIns="46800" rIns="90000" bIns="46800" anchor="ctr"/>
            <a:lstStyle/>
            <a:p>
              <a:pPr algn="ctr">
                <a:defRPr/>
              </a:pPr>
              <a:endParaRPr lang="zh-CN" altLang="en-US">
                <a:latin typeface="Arial" charset="0"/>
                <a:ea typeface="华文彩云" pitchFamily="2" charset="-122"/>
              </a:endParaRPr>
            </a:p>
          </p:txBody>
        </p:sp>
        <p:sp>
          <p:nvSpPr>
            <p:cNvPr id="6155" name="TextBox 4"/>
            <p:cNvSpPr txBox="1">
              <a:spLocks noChangeArrowheads="1"/>
            </p:cNvSpPr>
            <p:nvPr/>
          </p:nvSpPr>
          <p:spPr bwMode="auto">
            <a:xfrm>
              <a:off x="4845156" y="5933415"/>
              <a:ext cx="518932" cy="84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r>
                <a:rPr kumimoji="0" lang="en-US" altLang="zh-CN" sz="1400">
                  <a:solidFill>
                    <a:schemeClr val="tx1"/>
                  </a:solidFill>
                  <a:latin typeface="Arial" panose="020B0604020202020204" pitchFamily="34" charset="0"/>
                </a:rPr>
                <a:t>system</a:t>
              </a:r>
              <a:endParaRPr kumimoji="0" lang="zh-CN" altLang="en-US" sz="1400">
                <a:solidFill>
                  <a:schemeClr val="tx1"/>
                </a:solidFill>
                <a:latin typeface="Arial" panose="020B0604020202020204" pitchFamily="34" charset="0"/>
              </a:endParaRPr>
            </a:p>
          </p:txBody>
        </p:sp>
        <p:pic>
          <p:nvPicPr>
            <p:cNvPr id="6156"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64088" y="5836157"/>
              <a:ext cx="2792288" cy="84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7" name="TextBox 15"/>
            <p:cNvSpPr txBox="1">
              <a:spLocks noChangeArrowheads="1"/>
            </p:cNvSpPr>
            <p:nvPr/>
          </p:nvSpPr>
          <p:spPr bwMode="auto">
            <a:xfrm>
              <a:off x="4935433" y="4858620"/>
              <a:ext cx="644679" cy="5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r>
                <a:rPr kumimoji="0" lang="en-US" altLang="zh-CN" sz="1800">
                  <a:solidFill>
                    <a:schemeClr val="tx1"/>
                  </a:solidFill>
                  <a:latin typeface="Arial" panose="020B0604020202020204" pitchFamily="34" charset="0"/>
                </a:rPr>
                <a:t>Site</a:t>
              </a:r>
              <a:endParaRPr kumimoji="0" lang="zh-CN" altLang="en-US" sz="1800">
                <a:solidFill>
                  <a:schemeClr val="tx1"/>
                </a:solidFill>
                <a:latin typeface="Arial" panose="020B0604020202020204" pitchFamily="34" charset="0"/>
              </a:endParaRPr>
            </a:p>
          </p:txBody>
        </p:sp>
        <p:pic>
          <p:nvPicPr>
            <p:cNvPr id="6158" name="Picture 1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97862" y="4685952"/>
              <a:ext cx="2042490" cy="99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9" name="TextBox 17"/>
            <p:cNvSpPr txBox="1">
              <a:spLocks noChangeArrowheads="1"/>
            </p:cNvSpPr>
            <p:nvPr/>
          </p:nvSpPr>
          <p:spPr bwMode="auto">
            <a:xfrm>
              <a:off x="4948688" y="3768102"/>
              <a:ext cx="590529" cy="5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r>
                <a:rPr kumimoji="0" lang="en-US" altLang="zh-CN" sz="1800">
                  <a:solidFill>
                    <a:schemeClr val="tx1"/>
                  </a:solidFill>
                  <a:latin typeface="Arial" panose="020B0604020202020204" pitchFamily="34" charset="0"/>
                </a:rPr>
                <a:t>Job</a:t>
              </a:r>
              <a:endParaRPr kumimoji="0" lang="zh-CN" altLang="en-US" sz="1800">
                <a:solidFill>
                  <a:schemeClr val="tx1"/>
                </a:solidFill>
                <a:latin typeface="Arial" panose="020B0604020202020204" pitchFamily="34" charset="0"/>
              </a:endParaRPr>
            </a:p>
          </p:txBody>
        </p:sp>
        <p:pic>
          <p:nvPicPr>
            <p:cNvPr id="6160" name="Picture 1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80112" y="3667364"/>
              <a:ext cx="2520280" cy="9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83270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09700" y="248962"/>
            <a:ext cx="6324600" cy="685800"/>
          </a:xfrm>
        </p:spPr>
        <p:txBody>
          <a:bodyPr/>
          <a:lstStyle/>
          <a:p>
            <a:r>
              <a:rPr lang="en-US" altLang="zh-CN" dirty="0"/>
              <a:t>Cloud </a:t>
            </a:r>
            <a:r>
              <a:rPr lang="en-US" altLang="zh-CN" dirty="0" smtClean="0"/>
              <a:t>Computing</a:t>
            </a:r>
            <a:endParaRPr kumimoji="1" lang="zh-CN" altLang="en-US" dirty="0"/>
          </a:p>
        </p:txBody>
      </p:sp>
      <p:sp useBgFill="1">
        <p:nvSpPr>
          <p:cNvPr id="40963" name="内容占位符 2"/>
          <p:cNvSpPr>
            <a:spLocks noGrp="1"/>
          </p:cNvSpPr>
          <p:nvPr>
            <p:ph idx="1"/>
          </p:nvPr>
        </p:nvSpPr>
        <p:spPr>
          <a:xfrm>
            <a:off x="304800" y="1067329"/>
            <a:ext cx="8610600" cy="3735651"/>
          </a:xfrm>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Wingdings" panose="05000000000000000000" pitchFamily="2" charset="2"/>
              <a:buChar char="l"/>
            </a:pPr>
            <a:r>
              <a:rPr lang="en-US" altLang="zh-CN" sz="2000" b="0" dirty="0" err="1">
                <a:solidFill>
                  <a:srgbClr val="28477F"/>
                </a:solidFill>
                <a:ea typeface="华文楷体" panose="02010600040101010101" pitchFamily="2" charset="-122"/>
                <a:cs typeface="Arial" panose="020B0604020202020204" pitchFamily="34" charset="0"/>
              </a:rPr>
              <a:t>IHEPCloud</a:t>
            </a:r>
            <a:r>
              <a:rPr lang="en-US" altLang="zh-CN" sz="2000" b="0" dirty="0">
                <a:solidFill>
                  <a:srgbClr val="28477F"/>
                </a:solidFill>
                <a:ea typeface="华文楷体" panose="02010600040101010101" pitchFamily="2" charset="-122"/>
                <a:cs typeface="Arial" panose="020B0604020202020204" pitchFamily="34" charset="0"/>
              </a:rPr>
              <a:t> upgrades and runs smoothly</a:t>
            </a:r>
          </a:p>
          <a:p>
            <a:pPr lvl="1">
              <a:buFont typeface="Wingdings" panose="05000000000000000000" pitchFamily="2" charset="2"/>
              <a:buChar char="l"/>
            </a:pPr>
            <a:r>
              <a:rPr lang="en-US" altLang="zh-CN" sz="1700" b="0" dirty="0">
                <a:solidFill>
                  <a:srgbClr val="28477F"/>
                </a:solidFill>
                <a:ea typeface="华文楷体" panose="02010600040101010101" pitchFamily="2" charset="-122"/>
                <a:cs typeface="Arial" panose="020B0604020202020204" pitchFamily="34" charset="0"/>
              </a:rPr>
              <a:t>Add new resources for HXMT experiment to provide a fast and flexible data analysis environment</a:t>
            </a:r>
          </a:p>
          <a:p>
            <a:pPr lvl="1">
              <a:buFont typeface="Wingdings" panose="05000000000000000000" pitchFamily="2" charset="2"/>
              <a:buChar char="l"/>
            </a:pPr>
            <a:r>
              <a:rPr lang="en-US" altLang="zh-CN" sz="1700" b="0" dirty="0">
                <a:solidFill>
                  <a:srgbClr val="28477F"/>
                </a:solidFill>
                <a:ea typeface="华文楷体" panose="02010600040101010101" pitchFamily="2" charset="-122"/>
                <a:cs typeface="Arial" panose="020B0604020202020204" pitchFamily="34" charset="0"/>
              </a:rPr>
              <a:t>Add cloud disk service for users by integrating </a:t>
            </a:r>
            <a:r>
              <a:rPr lang="en-US" altLang="zh-CN" sz="1700" b="0" dirty="0" err="1">
                <a:solidFill>
                  <a:srgbClr val="28477F"/>
                </a:solidFill>
                <a:ea typeface="华文楷体" panose="02010600040101010101" pitchFamily="2" charset="-122"/>
                <a:cs typeface="Arial" panose="020B0604020202020204" pitchFamily="34" charset="0"/>
              </a:rPr>
              <a:t>Ceph</a:t>
            </a:r>
            <a:r>
              <a:rPr lang="en-US" altLang="zh-CN" sz="1700" b="0" dirty="0">
                <a:solidFill>
                  <a:srgbClr val="28477F"/>
                </a:solidFill>
                <a:ea typeface="华文楷体" panose="02010600040101010101" pitchFamily="2" charset="-122"/>
                <a:cs typeface="Arial" panose="020B0604020202020204" pitchFamily="34" charset="0"/>
              </a:rPr>
              <a:t> storage with </a:t>
            </a:r>
            <a:r>
              <a:rPr lang="en-US" altLang="zh-CN" sz="1700" b="0" dirty="0" err="1">
                <a:solidFill>
                  <a:srgbClr val="28477F"/>
                </a:solidFill>
                <a:ea typeface="华文楷体" panose="02010600040101010101" pitchFamily="2" charset="-122"/>
                <a:cs typeface="Arial" panose="020B0604020202020204" pitchFamily="34" charset="0"/>
              </a:rPr>
              <a:t>Openstack</a:t>
            </a:r>
            <a:endParaRPr lang="en-US" altLang="zh-CN" sz="1700" b="0" dirty="0">
              <a:solidFill>
                <a:srgbClr val="28477F"/>
              </a:solidFill>
              <a:ea typeface="华文楷体" panose="02010600040101010101" pitchFamily="2" charset="-122"/>
              <a:cs typeface="Arial" panose="020B0604020202020204" pitchFamily="34" charset="0"/>
            </a:endParaRPr>
          </a:p>
          <a:p>
            <a:pPr lvl="1">
              <a:buFont typeface="Wingdings" panose="05000000000000000000" pitchFamily="2" charset="2"/>
              <a:buChar char="l"/>
            </a:pPr>
            <a:r>
              <a:rPr lang="en-US" altLang="zh-CN" sz="1700" b="0" dirty="0">
                <a:solidFill>
                  <a:srgbClr val="28477F"/>
                </a:solidFill>
                <a:ea typeface="华文楷体" panose="02010600040101010101" pitchFamily="2" charset="-122"/>
                <a:cs typeface="Arial" panose="020B0604020202020204" pitchFamily="34" charset="0"/>
              </a:rPr>
              <a:t>User increased from 216 to 356, resource utilization is above 70%</a:t>
            </a:r>
          </a:p>
          <a:p>
            <a:pPr>
              <a:buFont typeface="Wingdings" panose="05000000000000000000" pitchFamily="2" charset="2"/>
              <a:buChar char="l"/>
            </a:pPr>
            <a:r>
              <a:rPr lang="en-US" altLang="zh-CN" sz="2000" b="0" dirty="0">
                <a:solidFill>
                  <a:srgbClr val="28477F"/>
                </a:solidFill>
                <a:ea typeface="华文楷体" panose="02010600040101010101" pitchFamily="2" charset="-122"/>
                <a:cs typeface="Arial" panose="020B0604020202020204" pitchFamily="34" charset="0"/>
              </a:rPr>
              <a:t>Improve the use of virtual computing clusters and provide a good support for LHAASO experiment</a:t>
            </a:r>
          </a:p>
          <a:p>
            <a:pPr lvl="1">
              <a:buFont typeface="Wingdings" panose="05000000000000000000" pitchFamily="2" charset="2"/>
              <a:buChar char="l"/>
            </a:pPr>
            <a:r>
              <a:rPr lang="en-US" altLang="zh-CN" sz="1700" b="0" dirty="0">
                <a:solidFill>
                  <a:srgbClr val="28477F"/>
                </a:solidFill>
                <a:ea typeface="华文楷体" panose="02010600040101010101" pitchFamily="2" charset="-122"/>
                <a:cs typeface="Arial" panose="020B0604020202020204" pitchFamily="34" charset="0"/>
              </a:rPr>
              <a:t>Provide unified user job submission command for users and integrate the virtualized computing resource into the local physical clusters seamlessly</a:t>
            </a:r>
          </a:p>
          <a:p>
            <a:pPr lvl="1">
              <a:buFont typeface="Wingdings" panose="05000000000000000000" pitchFamily="2" charset="2"/>
              <a:buChar char="l"/>
            </a:pPr>
            <a:r>
              <a:rPr lang="en-US" altLang="zh-CN" sz="1700" b="0" dirty="0">
                <a:solidFill>
                  <a:srgbClr val="28477F"/>
                </a:solidFill>
                <a:ea typeface="华文楷体" panose="02010600040101010101" pitchFamily="2" charset="-122"/>
                <a:cs typeface="Arial" panose="020B0604020202020204" pitchFamily="34" charset="0"/>
              </a:rPr>
              <a:t>In 2018, total number of jobs completed</a:t>
            </a:r>
            <a:r>
              <a:rPr lang="zh-CN" altLang="en-US" sz="1700" b="0" dirty="0">
                <a:solidFill>
                  <a:srgbClr val="28477F"/>
                </a:solidFill>
                <a:ea typeface="华文楷体" panose="02010600040101010101" pitchFamily="2" charset="-122"/>
                <a:cs typeface="Arial" panose="020B0604020202020204" pitchFamily="34" charset="0"/>
              </a:rPr>
              <a:t>：</a:t>
            </a:r>
            <a:r>
              <a:rPr lang="en-US" altLang="zh-CN" sz="1700" b="0" dirty="0">
                <a:solidFill>
                  <a:srgbClr val="28477F"/>
                </a:solidFill>
                <a:ea typeface="华文楷体" panose="02010600040101010101" pitchFamily="2" charset="-122"/>
                <a:cs typeface="Arial" panose="020B0604020202020204" pitchFamily="34" charset="0"/>
              </a:rPr>
              <a:t>1,425,181</a:t>
            </a:r>
            <a:r>
              <a:rPr lang="zh-CN" altLang="en-US" sz="1700" b="0" dirty="0">
                <a:solidFill>
                  <a:srgbClr val="28477F"/>
                </a:solidFill>
                <a:ea typeface="华文楷体" panose="02010600040101010101" pitchFamily="2" charset="-122"/>
                <a:cs typeface="Arial" panose="020B0604020202020204" pitchFamily="34" charset="0"/>
              </a:rPr>
              <a:t>，</a:t>
            </a:r>
            <a:r>
              <a:rPr lang="en-US" altLang="zh-CN" sz="1700" b="0" dirty="0">
                <a:solidFill>
                  <a:srgbClr val="28477F"/>
                </a:solidFill>
                <a:ea typeface="华文楷体" panose="02010600040101010101" pitchFamily="2" charset="-122"/>
                <a:cs typeface="Arial" panose="020B0604020202020204" pitchFamily="34" charset="0"/>
              </a:rPr>
              <a:t>occupancy CPU hours</a:t>
            </a:r>
            <a:r>
              <a:rPr lang="zh-CN" altLang="en-US" sz="1700" b="0" dirty="0">
                <a:solidFill>
                  <a:srgbClr val="28477F"/>
                </a:solidFill>
                <a:ea typeface="华文楷体" panose="02010600040101010101" pitchFamily="2" charset="-122"/>
                <a:cs typeface="Arial" panose="020B0604020202020204" pitchFamily="34" charset="0"/>
              </a:rPr>
              <a:t>：</a:t>
            </a:r>
            <a:r>
              <a:rPr lang="en-US" altLang="zh-CN" sz="1700" b="0" dirty="0">
                <a:solidFill>
                  <a:srgbClr val="28477F"/>
                </a:solidFill>
                <a:ea typeface="华文楷体" panose="02010600040101010101" pitchFamily="2" charset="-122"/>
                <a:cs typeface="Arial" panose="020B0604020202020204" pitchFamily="34" charset="0"/>
              </a:rPr>
              <a:t>48,33,227 CPU hours</a:t>
            </a:r>
          </a:p>
          <a:p>
            <a:pPr lvl="1">
              <a:buFont typeface="Wingdings" panose="05000000000000000000" pitchFamily="2" charset="2"/>
              <a:buChar char="l"/>
            </a:pPr>
            <a:endParaRPr lang="en-US" altLang="zh-CN" sz="1800" b="0" dirty="0">
              <a:solidFill>
                <a:srgbClr val="28477F"/>
              </a:solidFill>
              <a:ea typeface="华文楷体" panose="02010600040101010101" pitchFamily="2" charset="-122"/>
              <a:cs typeface="Arial" panose="020B0604020202020204" pitchFamily="34" charset="0"/>
            </a:endParaRPr>
          </a:p>
        </p:txBody>
      </p:sp>
      <p:sp>
        <p:nvSpPr>
          <p:cNvPr id="5124" name="灯片编号占位符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fld id="{784F9B48-EA50-4931-8E1B-376DB4945160}" type="slidenum">
              <a:rPr kumimoji="0" lang="zh-CN" altLang="en-US" sz="1400">
                <a:solidFill>
                  <a:schemeClr val="tx1"/>
                </a:solidFill>
                <a:latin typeface="Arial" panose="020B0604020202020204" pitchFamily="34" charset="0"/>
                <a:ea typeface="宋体" panose="02010600030101010101" pitchFamily="2" charset="-122"/>
              </a:rPr>
              <a:pPr>
                <a:spcBef>
                  <a:spcPct val="0"/>
                </a:spcBef>
                <a:spcAft>
                  <a:spcPct val="0"/>
                </a:spcAft>
                <a:buClrTx/>
                <a:buSzTx/>
                <a:buFontTx/>
                <a:buNone/>
              </a:pPr>
              <a:t>27</a:t>
            </a:fld>
            <a:endParaRPr kumimoji="0" lang="zh-CN" altLang="en-US" sz="1400">
              <a:solidFill>
                <a:schemeClr val="tx1"/>
              </a:solidFill>
              <a:latin typeface="Arial" panose="020B0604020202020204" pitchFamily="34" charset="0"/>
              <a:ea typeface="宋体" panose="02010600030101010101" pitchFamily="2" charset="-122"/>
            </a:endParaRP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47093" y="4775453"/>
            <a:ext cx="2813538"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71293" y="4775453"/>
            <a:ext cx="299085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5953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09700" y="257760"/>
            <a:ext cx="6324600" cy="685800"/>
          </a:xfrm>
        </p:spPr>
        <p:txBody>
          <a:bodyPr/>
          <a:lstStyle/>
          <a:p>
            <a:r>
              <a:rPr lang="en-US" altLang="zh-CN" dirty="0"/>
              <a:t>Cloud </a:t>
            </a:r>
            <a:r>
              <a:rPr lang="en-US" altLang="zh-CN" dirty="0" smtClean="0"/>
              <a:t>Computing</a:t>
            </a:r>
            <a:endParaRPr kumimoji="1" lang="zh-CN" altLang="en-US" dirty="0"/>
          </a:p>
        </p:txBody>
      </p:sp>
      <p:sp useBgFill="1">
        <p:nvSpPr>
          <p:cNvPr id="40963" name="内容占位符 2"/>
          <p:cNvSpPr>
            <a:spLocks noGrp="1"/>
          </p:cNvSpPr>
          <p:nvPr>
            <p:ph idx="1"/>
          </p:nvPr>
        </p:nvSpPr>
        <p:spPr>
          <a:xfrm>
            <a:off x="304800" y="1156480"/>
            <a:ext cx="8610600" cy="3578225"/>
          </a:xfrm>
          <a:noFill/>
          <a:ln>
            <a:noFill/>
            <a:prstDash val="lgDashDot"/>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US" altLang="zh-CN" sz="2000" b="0" dirty="0">
                <a:solidFill>
                  <a:srgbClr val="28477F"/>
                </a:solidFill>
                <a:cs typeface="Arial" panose="020B0604020202020204" pitchFamily="34" charset="0"/>
              </a:rPr>
              <a:t>Construct the virtualized computing cluster in </a:t>
            </a:r>
            <a:r>
              <a:rPr lang="en-US" altLang="zh-CN" sz="2000" b="0" dirty="0" err="1">
                <a:solidFill>
                  <a:srgbClr val="28477F"/>
                </a:solidFill>
                <a:cs typeface="Arial" panose="020B0604020202020204" pitchFamily="34" charset="0"/>
              </a:rPr>
              <a:t>Daocheng</a:t>
            </a:r>
            <a:r>
              <a:rPr lang="en-US" altLang="zh-CN" sz="2000" b="0" dirty="0">
                <a:solidFill>
                  <a:srgbClr val="28477F"/>
                </a:solidFill>
                <a:cs typeface="Arial" panose="020B0604020202020204" pitchFamily="34" charset="0"/>
              </a:rPr>
              <a:t> for LHAASO</a:t>
            </a:r>
          </a:p>
          <a:p>
            <a:pPr lvl="1"/>
            <a:r>
              <a:rPr lang="en-US" altLang="zh-CN" sz="1800" b="0" dirty="0">
                <a:solidFill>
                  <a:srgbClr val="28477F"/>
                </a:solidFill>
                <a:cs typeface="Arial" panose="020B0604020202020204" pitchFamily="34" charset="0"/>
              </a:rPr>
              <a:t>Based on </a:t>
            </a:r>
            <a:r>
              <a:rPr lang="en-US" altLang="zh-CN" sz="1800" b="0" dirty="0" err="1">
                <a:solidFill>
                  <a:srgbClr val="28477F"/>
                </a:solidFill>
                <a:cs typeface="Arial" panose="020B0604020202020204" pitchFamily="34" charset="0"/>
              </a:rPr>
              <a:t>Openstack</a:t>
            </a:r>
            <a:r>
              <a:rPr lang="en-US" altLang="zh-CN" sz="1800" b="0" dirty="0">
                <a:solidFill>
                  <a:srgbClr val="28477F"/>
                </a:solidFill>
                <a:cs typeface="Arial" panose="020B0604020202020204" pitchFamily="34" charset="0"/>
              </a:rPr>
              <a:t> and Kubernetes to significantly reduce the cost of </a:t>
            </a:r>
            <a:r>
              <a:rPr lang="en-US" altLang="zh-CN" sz="1800" b="0" dirty="0" smtClean="0">
                <a:solidFill>
                  <a:srgbClr val="28477F"/>
                </a:solidFill>
                <a:cs typeface="Arial" panose="020B0604020202020204" pitchFamily="34" charset="0"/>
              </a:rPr>
              <a:t>maintenance </a:t>
            </a:r>
            <a:r>
              <a:rPr lang="en-US" altLang="zh-CN" sz="1800" b="0" dirty="0">
                <a:solidFill>
                  <a:srgbClr val="28477F"/>
                </a:solidFill>
                <a:cs typeface="Arial" panose="020B0604020202020204" pitchFamily="34" charset="0"/>
              </a:rPr>
              <a:t>and improve the system availability in </a:t>
            </a:r>
            <a:r>
              <a:rPr lang="en-US" altLang="zh-CN" sz="1800" b="0" dirty="0" err="1">
                <a:solidFill>
                  <a:srgbClr val="28477F"/>
                </a:solidFill>
                <a:cs typeface="Arial" panose="020B0604020202020204" pitchFamily="34" charset="0"/>
              </a:rPr>
              <a:t>Daocheng</a:t>
            </a:r>
            <a:endParaRPr lang="en-US" altLang="zh-CN" sz="1800" b="0" dirty="0">
              <a:solidFill>
                <a:srgbClr val="28477F"/>
              </a:solidFill>
              <a:cs typeface="Arial" panose="020B0604020202020204" pitchFamily="34" charset="0"/>
            </a:endParaRPr>
          </a:p>
          <a:p>
            <a:r>
              <a:rPr lang="en-US" altLang="zh-CN" sz="2000" b="0" dirty="0">
                <a:solidFill>
                  <a:srgbClr val="28477F"/>
                </a:solidFill>
                <a:cs typeface="Arial" panose="020B0604020202020204" pitchFamily="34" charset="0"/>
              </a:rPr>
              <a:t>Integrate the computing resources cross regions to expand computing scale  for LHAASO</a:t>
            </a:r>
          </a:p>
          <a:p>
            <a:pPr lvl="1"/>
            <a:r>
              <a:rPr lang="en-US" altLang="zh-CN" sz="1800" b="0" dirty="0">
                <a:solidFill>
                  <a:srgbClr val="28477F"/>
                </a:solidFill>
                <a:cs typeface="Arial" panose="020B0604020202020204" pitchFamily="34" charset="0"/>
              </a:rPr>
              <a:t>Using </a:t>
            </a:r>
            <a:r>
              <a:rPr lang="en-US" altLang="zh-CN" sz="1800" b="0" dirty="0" err="1">
                <a:solidFill>
                  <a:srgbClr val="28477F"/>
                </a:solidFill>
                <a:cs typeface="Arial" panose="020B0604020202020204" pitchFamily="34" charset="0"/>
              </a:rPr>
              <a:t>Openstack</a:t>
            </a:r>
            <a:r>
              <a:rPr lang="en-US" altLang="zh-CN" sz="1800" b="0" dirty="0">
                <a:solidFill>
                  <a:srgbClr val="28477F"/>
                </a:solidFill>
                <a:cs typeface="Arial" panose="020B0604020202020204" pitchFamily="34" charset="0"/>
              </a:rPr>
              <a:t> multi-region and </a:t>
            </a:r>
            <a:r>
              <a:rPr lang="en-US" altLang="zh-CN" sz="1800" b="0" dirty="0" err="1">
                <a:solidFill>
                  <a:srgbClr val="28477F"/>
                </a:solidFill>
                <a:cs typeface="Arial" panose="020B0604020202020204" pitchFamily="34" charset="0"/>
              </a:rPr>
              <a:t>HTCondor</a:t>
            </a:r>
            <a:r>
              <a:rPr lang="en-US" altLang="zh-CN" sz="1800" b="0" dirty="0">
                <a:solidFill>
                  <a:srgbClr val="28477F"/>
                </a:solidFill>
                <a:cs typeface="Arial" panose="020B0604020202020204" pitchFamily="34" charset="0"/>
              </a:rPr>
              <a:t> to provide a unified resource management and schedule job to remote sites transparently</a:t>
            </a:r>
          </a:p>
          <a:p>
            <a:pPr lvl="1"/>
            <a:r>
              <a:rPr lang="en-US" altLang="zh-CN" sz="1800" b="0" dirty="0">
                <a:solidFill>
                  <a:srgbClr val="28477F"/>
                </a:solidFill>
                <a:cs typeface="Arial" panose="020B0604020202020204" pitchFamily="34" charset="0"/>
              </a:rPr>
              <a:t>A prototype is located in Beijing, Chengdu and </a:t>
            </a:r>
            <a:r>
              <a:rPr lang="en-US" altLang="zh-CN" sz="1800" b="0" dirty="0" err="1">
                <a:solidFill>
                  <a:srgbClr val="28477F"/>
                </a:solidFill>
                <a:cs typeface="Arial" panose="020B0604020202020204" pitchFamily="34" charset="0"/>
              </a:rPr>
              <a:t>Dongguang</a:t>
            </a:r>
            <a:endParaRPr lang="en-US" altLang="zh-CN" sz="1800" b="0" dirty="0">
              <a:solidFill>
                <a:srgbClr val="28477F"/>
              </a:solidFill>
              <a:cs typeface="Arial" panose="020B0604020202020204" pitchFamily="34" charset="0"/>
            </a:endParaRPr>
          </a:p>
          <a:p>
            <a:pPr lvl="1"/>
            <a:r>
              <a:rPr lang="en-US" altLang="zh-CN" sz="1800" b="0" dirty="0">
                <a:solidFill>
                  <a:srgbClr val="28477F"/>
                </a:solidFill>
                <a:cs typeface="Arial" panose="020B0604020202020204" pitchFamily="34" charset="0"/>
              </a:rPr>
              <a:t>Some commercial cloud(Alibaba Cloud and CDS Cloud) is being evaluated to ease computing resource pressure , especially peak demand</a:t>
            </a:r>
          </a:p>
          <a:p>
            <a:pPr lvl="2"/>
            <a:r>
              <a:rPr lang="en-US" altLang="zh-CN" sz="1400" b="0" dirty="0">
                <a:solidFill>
                  <a:srgbClr val="28477F"/>
                </a:solidFill>
                <a:cs typeface="Arial" panose="020B0604020202020204" pitchFamily="34" charset="0"/>
              </a:rPr>
              <a:t>The tests of submitting LHAASO simulation jobs to Alibaba Cloud have </a:t>
            </a:r>
            <a:r>
              <a:rPr lang="en-US" altLang="zh-CN" sz="1400" dirty="0">
                <a:solidFill>
                  <a:srgbClr val="28477F"/>
                </a:solidFill>
                <a:cs typeface="Arial" panose="020B0604020202020204" pitchFamily="34" charset="0"/>
              </a:rPr>
              <a:t>been done</a:t>
            </a:r>
          </a:p>
        </p:txBody>
      </p:sp>
      <p:sp>
        <p:nvSpPr>
          <p:cNvPr id="6148" name="灯片编号占位符 1"/>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rgbClr val="FF0000"/>
              </a:buClr>
              <a:buSzPct val="75000"/>
              <a:buFont typeface="Wingdings" panose="05000000000000000000" pitchFamily="2" charset="2"/>
              <a:buChar char="v"/>
              <a:defRPr kumimoji="1" sz="2000">
                <a:solidFill>
                  <a:srgbClr val="0070C0"/>
                </a:solidFill>
                <a:latin typeface="微软雅黑" panose="020B0503020204020204" pitchFamily="34" charset="-122"/>
                <a:ea typeface="微软雅黑" panose="020B0503020204020204" pitchFamily="34" charset="-122"/>
              </a:defRPr>
            </a:lvl1pPr>
            <a:lvl2pPr marL="742950" indent="-285750">
              <a:spcBef>
                <a:spcPts val="600"/>
              </a:spcBef>
              <a:spcAft>
                <a:spcPts val="600"/>
              </a:spcAft>
              <a:buClr>
                <a:schemeClr val="accent2"/>
              </a:buClr>
              <a:buSzPct val="75000"/>
              <a:buFont typeface="Wingdings" panose="05000000000000000000" pitchFamily="2" charset="2"/>
              <a:buChar char="l"/>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ts val="600"/>
              </a:spcBef>
              <a:spcAft>
                <a:spcPts val="600"/>
              </a:spcAft>
              <a:buClr>
                <a:schemeClr val="accent1"/>
              </a:buClr>
              <a:buSzPct val="75000"/>
              <a:buFont typeface="Wingdings" panose="05000000000000000000" pitchFamily="2" charset="2"/>
              <a:buChar char="n"/>
              <a:defRPr kumimoji="1" sz="1600">
                <a:solidFill>
                  <a:schemeClr val="tx1"/>
                </a:solidFill>
                <a:latin typeface="微软雅黑" panose="020B0503020204020204" pitchFamily="34" charset="-122"/>
                <a:ea typeface="微软雅黑" panose="020B0503020204020204" pitchFamily="34" charset="-122"/>
              </a:defRPr>
            </a:lvl3pPr>
            <a:lvl4pPr marL="16002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600"/>
              </a:spcBef>
              <a:spcAft>
                <a:spcPts val="600"/>
              </a:spcAft>
              <a:buSzPct val="75000"/>
              <a:buFont typeface="Wingdings" panose="05000000000000000000" pitchFamily="2" charset="2"/>
              <a:buChar char="¨"/>
              <a:defRPr kumimoji="1" sz="1600">
                <a:solidFill>
                  <a:schemeClr val="tx1"/>
                </a:solidFill>
                <a:latin typeface="微软雅黑" panose="020B0503020204020204" pitchFamily="34" charset="-122"/>
                <a:ea typeface="微软雅黑" panose="020B0503020204020204" pitchFamily="34" charset="-122"/>
              </a:defRPr>
            </a:lvl9pPr>
          </a:lstStyle>
          <a:p>
            <a:pPr>
              <a:spcBef>
                <a:spcPct val="0"/>
              </a:spcBef>
              <a:spcAft>
                <a:spcPct val="0"/>
              </a:spcAft>
              <a:buClrTx/>
              <a:buSzTx/>
              <a:buFontTx/>
              <a:buNone/>
            </a:pPr>
            <a:fld id="{A7DFE3F4-6C18-43ED-97B7-20A15E1705D4}" type="slidenum">
              <a:rPr kumimoji="0" lang="zh-CN" altLang="en-US" sz="1400">
                <a:solidFill>
                  <a:schemeClr val="tx1"/>
                </a:solidFill>
                <a:latin typeface="Arial" panose="020B0604020202020204" pitchFamily="34" charset="0"/>
                <a:ea typeface="宋体" panose="02010600030101010101" pitchFamily="2" charset="-122"/>
              </a:rPr>
              <a:pPr>
                <a:spcBef>
                  <a:spcPct val="0"/>
                </a:spcBef>
                <a:spcAft>
                  <a:spcPct val="0"/>
                </a:spcAft>
                <a:buClrTx/>
                <a:buSzTx/>
                <a:buFontTx/>
                <a:buNone/>
              </a:pPr>
              <a:t>28</a:t>
            </a:fld>
            <a:endParaRPr kumimoji="0" lang="zh-CN" altLang="en-US" sz="1400">
              <a:solidFill>
                <a:schemeClr val="tx1"/>
              </a:solidFill>
              <a:latin typeface="Arial" panose="020B0604020202020204" pitchFamily="34" charset="0"/>
              <a:ea typeface="宋体" panose="02010600030101010101" pitchFamily="2" charset="-122"/>
            </a:endParaRPr>
          </a:p>
        </p:txBody>
      </p:sp>
      <p:pic>
        <p:nvPicPr>
          <p:cNvPr id="6149"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04643" y="4533902"/>
            <a:ext cx="2983523"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图片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26882" y="4797425"/>
            <a:ext cx="3777762"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393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8718" y="304800"/>
            <a:ext cx="8136710" cy="685800"/>
          </a:xfrm>
        </p:spPr>
        <p:txBody>
          <a:bodyPr>
            <a:normAutofit/>
          </a:bodyPr>
          <a:lstStyle/>
          <a:p>
            <a:r>
              <a:rPr kumimoji="1" lang="en-US" altLang="zh-CN" sz="3600" dirty="0" smtClean="0"/>
              <a:t>Comments and Acknowledgement</a:t>
            </a:r>
            <a:endParaRPr kumimoji="1" lang="zh-CN" altLang="en-US" sz="3600" dirty="0"/>
          </a:p>
        </p:txBody>
      </p:sp>
      <p:sp>
        <p:nvSpPr>
          <p:cNvPr id="3" name="内容占位符 2"/>
          <p:cNvSpPr>
            <a:spLocks noGrp="1"/>
          </p:cNvSpPr>
          <p:nvPr>
            <p:ph idx="1"/>
          </p:nvPr>
        </p:nvSpPr>
        <p:spPr>
          <a:xfrm>
            <a:off x="304800" y="1920029"/>
            <a:ext cx="8610600" cy="3677698"/>
          </a:xfrm>
        </p:spPr>
        <p:txBody>
          <a:bodyPr/>
          <a:lstStyle/>
          <a:p>
            <a:r>
              <a:rPr kumimoji="1" lang="en-US" altLang="zh-CN" sz="2400" b="0" dirty="0" smtClean="0"/>
              <a:t>HPC, AI, BD have been developed rapidly in the last years. </a:t>
            </a:r>
          </a:p>
          <a:p>
            <a:r>
              <a:rPr kumimoji="1" lang="en-US" altLang="zh-CN" sz="2400" b="0" dirty="0" smtClean="0"/>
              <a:t>More new resources and services deployed at IHEP to support applications</a:t>
            </a:r>
          </a:p>
          <a:p>
            <a:r>
              <a:rPr kumimoji="1" lang="en-US" altLang="zh-CN" sz="2400" b="0" dirty="0" smtClean="0"/>
              <a:t>Special thanks to </a:t>
            </a:r>
          </a:p>
          <a:p>
            <a:pPr lvl="1"/>
            <a:r>
              <a:rPr kumimoji="1" lang="en-US" altLang="zh-CN" sz="1800" b="0" dirty="0" err="1" smtClean="0"/>
              <a:t>Depei</a:t>
            </a:r>
            <a:r>
              <a:rPr kumimoji="1" lang="en-US" altLang="zh-CN" sz="1800" b="0" dirty="0" smtClean="0"/>
              <a:t> </a:t>
            </a:r>
            <a:r>
              <a:rPr kumimoji="1" lang="en-US" altLang="zh-CN" sz="1800" b="0" dirty="0" err="1" smtClean="0"/>
              <a:t>Qian</a:t>
            </a:r>
            <a:r>
              <a:rPr kumimoji="1" lang="en-US" altLang="zh-CN" sz="1800" b="0" dirty="0" smtClean="0"/>
              <a:t>, </a:t>
            </a:r>
            <a:r>
              <a:rPr kumimoji="1" lang="en-US" altLang="zh-CN" sz="1800" b="0" dirty="0" smtClean="0"/>
              <a:t>BUAA </a:t>
            </a:r>
          </a:p>
          <a:p>
            <a:pPr lvl="1"/>
            <a:r>
              <a:rPr kumimoji="1" lang="en-US" altLang="zh-CN" sz="1800" b="0" dirty="0" err="1" smtClean="0"/>
              <a:t>Jingyan</a:t>
            </a:r>
            <a:r>
              <a:rPr kumimoji="1" lang="en-US" altLang="zh-CN" sz="1800" b="0" dirty="0" smtClean="0"/>
              <a:t> Shi, IHEP </a:t>
            </a:r>
          </a:p>
          <a:p>
            <a:pPr lvl="1"/>
            <a:r>
              <a:rPr kumimoji="1" lang="en-US" altLang="zh-CN" sz="1800" b="0" dirty="0" err="1" smtClean="0"/>
              <a:t>Fazhi</a:t>
            </a:r>
            <a:r>
              <a:rPr kumimoji="1" lang="en-US" altLang="zh-CN" sz="1800" b="0" dirty="0" smtClean="0"/>
              <a:t> Qi, IHEP</a:t>
            </a:r>
            <a:endParaRPr kumimoji="1" lang="zh-CN" altLang="en-US" sz="2800" dirty="0"/>
          </a:p>
        </p:txBody>
      </p:sp>
    </p:spTree>
    <p:extLst>
      <p:ext uri="{BB962C8B-B14F-4D97-AF65-F5344CB8AC3E}">
        <p14:creationId xmlns:p14="http://schemas.microsoft.com/office/powerpoint/2010/main" val="1961594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323850" y="1412875"/>
            <a:ext cx="8229600" cy="4525963"/>
          </a:xfrm>
        </p:spPr>
        <p:txBody>
          <a:bodyPr/>
          <a:lstStyle/>
          <a:p>
            <a:pPr algn="ctr" eaLnBrk="1" hangingPunct="1">
              <a:buFontTx/>
              <a:buNone/>
            </a:pPr>
            <a:endParaRPr lang="en-US" altLang="zh-CN" sz="4400" dirty="0">
              <a:latin typeface="Arial" charset="0"/>
              <a:ea typeface="微软雅黑" charset="0"/>
              <a:cs typeface="微软雅黑" charset="0"/>
            </a:endParaRPr>
          </a:p>
          <a:p>
            <a:pPr algn="ctr" eaLnBrk="1" hangingPunct="1">
              <a:buFontTx/>
              <a:buNone/>
            </a:pPr>
            <a:endParaRPr lang="en-US" altLang="zh-CN" sz="4400" dirty="0">
              <a:latin typeface="Arial" charset="0"/>
              <a:ea typeface="微软雅黑" charset="0"/>
              <a:cs typeface="微软雅黑" charset="0"/>
            </a:endParaRPr>
          </a:p>
          <a:p>
            <a:pPr marL="0" indent="0" algn="ctr">
              <a:buNone/>
            </a:pPr>
            <a:r>
              <a:rPr lang="en-US" altLang="zh-CN" b="0" dirty="0">
                <a:latin typeface="+mj-lt"/>
                <a:ea typeface="微软雅黑" charset="0"/>
                <a:cs typeface="微软雅黑" charset="0"/>
              </a:rPr>
              <a:t>National HPC and BD programs</a:t>
            </a:r>
            <a:endParaRPr lang="zh-CN" altLang="en-US" b="0" dirty="0">
              <a:latin typeface="+mj-lt"/>
              <a:ea typeface="微软雅黑" charset="0"/>
              <a:cs typeface="微软雅黑" charset="0"/>
            </a:endParaRPr>
          </a:p>
        </p:txBody>
      </p:sp>
    </p:spTree>
    <p:extLst>
      <p:ext uri="{BB962C8B-B14F-4D97-AF65-F5344CB8AC3E}">
        <p14:creationId xmlns:p14="http://schemas.microsoft.com/office/powerpoint/2010/main" val="11572311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9700" y="2736594"/>
            <a:ext cx="6324600" cy="685800"/>
          </a:xfrm>
        </p:spPr>
        <p:txBody>
          <a:bodyPr/>
          <a:lstStyle/>
          <a:p>
            <a:r>
              <a:rPr kumimoji="1" lang="en-US" altLang="zh-CN" dirty="0" smtClean="0"/>
              <a:t>Thank you</a:t>
            </a:r>
            <a:endParaRPr kumimoji="1" lang="zh-CN" altLang="en-US" dirty="0"/>
          </a:p>
        </p:txBody>
      </p:sp>
      <p:sp>
        <p:nvSpPr>
          <p:cNvPr id="3" name="文本框 2"/>
          <p:cNvSpPr txBox="1"/>
          <p:nvPr/>
        </p:nvSpPr>
        <p:spPr>
          <a:xfrm>
            <a:off x="9908286" y="4829412"/>
            <a:ext cx="184666"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28248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6"/>
          <p:cNvSpPr>
            <a:spLocks noGrp="1" noChangeArrowheads="1"/>
          </p:cNvSpPr>
          <p:nvPr>
            <p:ph type="title"/>
          </p:nvPr>
        </p:nvSpPr>
        <p:spPr>
          <a:xfrm>
            <a:off x="250825" y="0"/>
            <a:ext cx="8675688" cy="836613"/>
          </a:xfrm>
        </p:spPr>
        <p:txBody>
          <a:bodyPr/>
          <a:lstStyle/>
          <a:p>
            <a:r>
              <a:rPr lang="en-US" altLang="zh-CN" sz="3600" dirty="0">
                <a:solidFill>
                  <a:srgbClr val="353A90"/>
                </a:solidFill>
                <a:cs typeface="+mn-ea"/>
              </a:rPr>
              <a:t>Efforts of national R&amp;D programs </a:t>
            </a:r>
          </a:p>
        </p:txBody>
      </p:sp>
      <p:graphicFrame>
        <p:nvGraphicFramePr>
          <p:cNvPr id="68740" name="Group 132"/>
          <p:cNvGraphicFramePr>
            <a:graphicFrameLocks noGrp="1"/>
          </p:cNvGraphicFramePr>
          <p:nvPr>
            <p:ph idx="1"/>
            <p:extLst>
              <p:ext uri="{D42A27DB-BD31-4B8C-83A1-F6EECF244321}">
                <p14:modId xmlns:p14="http://schemas.microsoft.com/office/powerpoint/2010/main" val="1836906800"/>
              </p:ext>
            </p:extLst>
          </p:nvPr>
        </p:nvGraphicFramePr>
        <p:xfrm>
          <a:off x="150813" y="2713481"/>
          <a:ext cx="8785225" cy="3206071"/>
        </p:xfrm>
        <a:graphic>
          <a:graphicData uri="http://schemas.openxmlformats.org/drawingml/2006/table">
            <a:tbl>
              <a:tblPr/>
              <a:tblGrid>
                <a:gridCol w="892795"/>
                <a:gridCol w="1512168"/>
                <a:gridCol w="1512168"/>
                <a:gridCol w="1440160"/>
                <a:gridCol w="1988071"/>
                <a:gridCol w="1439863"/>
              </a:tblGrid>
              <a:tr h="135750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500" b="0" i="0" u="none" strike="noStrike" cap="none" normalizeH="0" baseline="0" dirty="0" smtClean="0">
                        <a:ln>
                          <a:noFill/>
                        </a:ln>
                        <a:solidFill>
                          <a:srgbClr val="353A90"/>
                        </a:solidFill>
                        <a:effectLst/>
                        <a:latin typeface="+mn-lt"/>
                        <a:ea typeface="宋体" panose="02010600030101010101" pitchFamily="2" charset="-122"/>
                      </a:endParaRPr>
                    </a:p>
                  </a:txBody>
                  <a:tcPr marT="41390" marB="413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err="1" smtClean="0">
                          <a:ln>
                            <a:noFill/>
                          </a:ln>
                          <a:solidFill>
                            <a:srgbClr val="353A90"/>
                          </a:solidFill>
                          <a:effectLst/>
                          <a:latin typeface="+mn-lt"/>
                          <a:ea typeface="宋体" panose="02010600030101010101" pitchFamily="2" charset="-122"/>
                        </a:rPr>
                        <a:t>MoST</a:t>
                      </a:r>
                      <a:endParaRPr kumimoji="0" lang="en-US" altLang="zh-CN" sz="2000" b="1" i="0" u="none" strike="noStrike" cap="none" normalizeH="0" baseline="0" dirty="0" smtClean="0">
                        <a:ln>
                          <a:noFill/>
                        </a:ln>
                        <a:solidFill>
                          <a:srgbClr val="353A90"/>
                        </a:solidFill>
                        <a:effectLst/>
                        <a:latin typeface="+mn-lt"/>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 ’863’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program</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err="1" smtClean="0">
                          <a:ln>
                            <a:noFill/>
                          </a:ln>
                          <a:solidFill>
                            <a:srgbClr val="353A90"/>
                          </a:solidFill>
                          <a:effectLst/>
                          <a:latin typeface="+mn-lt"/>
                          <a:ea typeface="宋体" panose="02010600030101010101" pitchFamily="2" charset="-122"/>
                        </a:rPr>
                        <a:t>MoST</a:t>
                      </a: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
                      </a:r>
                      <a:b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b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 ’973’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program</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err="1" smtClean="0">
                          <a:ln>
                            <a:noFill/>
                          </a:ln>
                          <a:solidFill>
                            <a:srgbClr val="353A90"/>
                          </a:solidFill>
                          <a:effectLst/>
                          <a:latin typeface="+mn-lt"/>
                          <a:ea typeface="宋体" panose="02010600030101010101" pitchFamily="2" charset="-122"/>
                        </a:rPr>
                        <a:t>MoST</a:t>
                      </a: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 Key R&amp;D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program</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R&amp;D Mega-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Program</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353A90"/>
                          </a:solidFill>
                          <a:effectLst/>
                          <a:latin typeface="+mn-lt"/>
                          <a:ea typeface="宋体" panose="02010600030101010101" pitchFamily="2" charset="-122"/>
                        </a:rPr>
                        <a:t>NSFC</a:t>
                      </a:r>
                    </a:p>
                  </a:txBody>
                  <a:tcPr marT="41390" marB="413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042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rgbClr val="353A90"/>
                          </a:solidFill>
                          <a:effectLst/>
                          <a:latin typeface="+mn-lt"/>
                          <a:ea typeface="宋体" panose="02010600030101010101" pitchFamily="2" charset="-122"/>
                        </a:rPr>
                        <a:t>HPC</a:t>
                      </a:r>
                    </a:p>
                  </a:txBody>
                  <a:tcPr marT="41390" marB="413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3 key projects</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3 projects</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1 Key project</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dirty="0" smtClean="0">
                        <a:ln>
                          <a:noFill/>
                        </a:ln>
                        <a:solidFill>
                          <a:srgbClr val="353A90"/>
                        </a:solidFill>
                        <a:effectLst/>
                        <a:latin typeface="+mn-lt"/>
                        <a:ea typeface="宋体" panose="02010600030101010101" pitchFamily="2" charset="-122"/>
                      </a:endParaRP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353A90"/>
                          </a:solidFill>
                          <a:effectLst/>
                          <a:latin typeface="+mn-lt"/>
                          <a:ea typeface="宋体" panose="02010600030101010101" pitchFamily="2" charset="-122"/>
                        </a:rPr>
                        <a:t>1 key initiative</a:t>
                      </a:r>
                    </a:p>
                  </a:txBody>
                  <a:tcPr marT="41390" marB="413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r>
              <a:tr h="105405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dirty="0" smtClean="0">
                          <a:ln>
                            <a:noFill/>
                          </a:ln>
                          <a:solidFill>
                            <a:srgbClr val="353A90"/>
                          </a:solidFill>
                          <a:effectLst/>
                          <a:latin typeface="+mn-lt"/>
                          <a:ea typeface="宋体" panose="02010600030101010101" pitchFamily="2" charset="-122"/>
                        </a:rPr>
                        <a:t>BD</a:t>
                      </a:r>
                    </a:p>
                  </a:txBody>
                  <a:tcPr marT="41390" marB="413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rgbClr val="353A90"/>
                        </a:solidFill>
                        <a:effectLst/>
                        <a:latin typeface="+mn-lt"/>
                        <a:ea typeface="宋体" panose="02010600030101010101" pitchFamily="2" charset="-122"/>
                      </a:endParaRP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6 projects</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1 key project</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Mega-project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on BD to be launched</a:t>
                      </a:r>
                    </a:p>
                  </a:txBody>
                  <a:tcPr marT="41390" marB="413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353A90"/>
                          </a:solidFill>
                          <a:effectLst/>
                          <a:latin typeface="+mn-lt"/>
                          <a:ea typeface="宋体" panose="02010600030101010101" pitchFamily="2" charset="-122"/>
                        </a:rPr>
                        <a:t>10+ major projects</a:t>
                      </a:r>
                    </a:p>
                  </a:txBody>
                  <a:tcPr marT="41390" marB="413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alpha val="50000"/>
                      </a:schemeClr>
                    </a:solidFill>
                  </a:tcPr>
                </a:tc>
              </a:tr>
            </a:tbl>
          </a:graphicData>
        </a:graphic>
      </p:graphicFrame>
      <p:sp>
        <p:nvSpPr>
          <p:cNvPr id="2" name="文本框 1"/>
          <p:cNvSpPr txBox="1"/>
          <p:nvPr/>
        </p:nvSpPr>
        <p:spPr>
          <a:xfrm>
            <a:off x="560805" y="1306777"/>
            <a:ext cx="7389424" cy="1200328"/>
          </a:xfrm>
          <a:prstGeom prst="rect">
            <a:avLst/>
          </a:prstGeom>
          <a:noFill/>
        </p:spPr>
        <p:txBody>
          <a:bodyPr wrap="square" rtlCol="0">
            <a:spAutoFit/>
          </a:bodyPr>
          <a:lstStyle/>
          <a:p>
            <a:r>
              <a:rPr kumimoji="1" lang="en-US" altLang="zh-CN" sz="2400" dirty="0" smtClean="0">
                <a:solidFill>
                  <a:srgbClr val="353A90"/>
                </a:solidFill>
              </a:rPr>
              <a:t>Supported by </a:t>
            </a:r>
          </a:p>
          <a:p>
            <a:r>
              <a:rPr kumimoji="1" lang="en-US" altLang="zh-CN" sz="2400" dirty="0" smtClean="0">
                <a:solidFill>
                  <a:srgbClr val="353A90"/>
                </a:solidFill>
              </a:rPr>
              <a:t>  Ministry of Science and Technology (</a:t>
            </a:r>
            <a:r>
              <a:rPr kumimoji="1" lang="en-US" altLang="zh-CN" sz="2400" dirty="0" err="1" smtClean="0">
                <a:solidFill>
                  <a:srgbClr val="353A90"/>
                </a:solidFill>
              </a:rPr>
              <a:t>MoST</a:t>
            </a:r>
            <a:r>
              <a:rPr kumimoji="1" lang="en-US" altLang="zh-CN" sz="2400" dirty="0" smtClean="0">
                <a:solidFill>
                  <a:srgbClr val="353A90"/>
                </a:solidFill>
              </a:rPr>
              <a:t>), </a:t>
            </a:r>
          </a:p>
          <a:p>
            <a:r>
              <a:rPr kumimoji="1" lang="en-US" altLang="zh-CN" sz="2400" dirty="0" smtClean="0">
                <a:solidFill>
                  <a:srgbClr val="353A90"/>
                </a:solidFill>
              </a:rPr>
              <a:t>  Nature Science Foundation of China (NSFC)</a:t>
            </a:r>
            <a:endParaRPr kumimoji="1" lang="zh-CN" altLang="en-US" sz="2400" dirty="0">
              <a:solidFill>
                <a:srgbClr val="353A90"/>
              </a:solidFill>
            </a:endParaRPr>
          </a:p>
        </p:txBody>
      </p:sp>
    </p:spTree>
    <p:extLst>
      <p:ext uri="{BB962C8B-B14F-4D97-AF65-F5344CB8AC3E}">
        <p14:creationId xmlns:p14="http://schemas.microsoft.com/office/powerpoint/2010/main" val="26473651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5617" y="0"/>
            <a:ext cx="6582965" cy="846138"/>
          </a:xfrm>
        </p:spPr>
        <p:txBody>
          <a:bodyPr/>
          <a:lstStyle/>
          <a:p>
            <a:pPr algn="ctr" eaLnBrk="1" hangingPunct="1"/>
            <a:r>
              <a:rPr lang="en-US" altLang="zh-CN" sz="4000" dirty="0" smtClean="0">
                <a:solidFill>
                  <a:srgbClr val="353A90"/>
                </a:solidFill>
                <a:ea typeface="微软雅黑" charset="0"/>
                <a:cs typeface="微软雅黑" charset="0"/>
              </a:rPr>
              <a:t>P</a:t>
            </a:r>
            <a:r>
              <a:rPr lang="en-US" altLang="zh-CN" sz="4000" b="1" dirty="0" smtClean="0">
                <a:solidFill>
                  <a:srgbClr val="353A90"/>
                </a:solidFill>
                <a:ea typeface="微软雅黑" charset="0"/>
                <a:cs typeface="微软雅黑" charset="0"/>
              </a:rPr>
              <a:t>ast </a:t>
            </a:r>
            <a:r>
              <a:rPr lang="en-US" altLang="zh-CN" sz="4000" b="1" dirty="0">
                <a:solidFill>
                  <a:srgbClr val="353A90"/>
                </a:solidFill>
                <a:ea typeface="微软雅黑" charset="0"/>
                <a:cs typeface="微软雅黑" charset="0"/>
              </a:rPr>
              <a:t>HPC key projects </a:t>
            </a:r>
            <a:endParaRPr lang="zh-CN" altLang="en-US" sz="4000" b="1" dirty="0">
              <a:solidFill>
                <a:srgbClr val="353A90"/>
              </a:solidFill>
              <a:ea typeface="微软雅黑" charset="0"/>
              <a:cs typeface="微软雅黑" charset="0"/>
            </a:endParaRPr>
          </a:p>
        </p:txBody>
      </p:sp>
      <p:sp>
        <p:nvSpPr>
          <p:cNvPr id="10243" name="Rectangle 3"/>
          <p:cNvSpPr>
            <a:spLocks noGrp="1" noChangeArrowheads="1"/>
          </p:cNvSpPr>
          <p:nvPr>
            <p:ph type="body" idx="1"/>
          </p:nvPr>
        </p:nvSpPr>
        <p:spPr>
          <a:xfrm>
            <a:off x="467916" y="981075"/>
            <a:ext cx="8109094" cy="573246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7277" tIns="53639" rIns="107277" bIns="53639">
            <a:normAutofit fontScale="85000" lnSpcReduction="10000"/>
          </a:bodyPr>
          <a:lstStyle/>
          <a:p>
            <a:r>
              <a:rPr lang="en-US" altLang="zh-CN" sz="2400" b="0" dirty="0">
                <a:ea typeface="微软雅黑" charset="0"/>
                <a:cs typeface="微软雅黑" charset="0"/>
              </a:rPr>
              <a:t>2002-2005</a:t>
            </a:r>
            <a:r>
              <a:rPr lang="zh-CN" altLang="en-US" sz="2400" b="0" dirty="0">
                <a:ea typeface="微软雅黑" charset="0"/>
                <a:cs typeface="微软雅黑" charset="0"/>
              </a:rPr>
              <a:t>：</a:t>
            </a:r>
            <a:r>
              <a:rPr lang="en-US" altLang="zh-CN" sz="2400" b="0" dirty="0">
                <a:ea typeface="微软雅黑" charset="0"/>
                <a:cs typeface="微软雅黑" charset="0"/>
              </a:rPr>
              <a:t>High Performance Computer and Core Software</a:t>
            </a:r>
          </a:p>
          <a:p>
            <a:pPr lvl="1"/>
            <a:r>
              <a:rPr lang="en-US" altLang="zh-CN" sz="2000" b="0" dirty="0">
                <a:ea typeface="微软雅黑" charset="0"/>
                <a:cs typeface="微软雅黑" charset="0"/>
              </a:rPr>
              <a:t>China National Grid (</a:t>
            </a:r>
            <a:r>
              <a:rPr lang="en-US" altLang="zh-CN" sz="2000" b="0" dirty="0" err="1">
                <a:ea typeface="微软雅黑" charset="0"/>
                <a:cs typeface="微软雅黑" charset="0"/>
              </a:rPr>
              <a:t>CNGrid</a:t>
            </a:r>
            <a:r>
              <a:rPr lang="en-US" altLang="zh-CN" sz="2000" b="0" dirty="0">
                <a:ea typeface="微软雅黑" charset="0"/>
                <a:cs typeface="微软雅黑" charset="0"/>
              </a:rPr>
              <a:t>) </a:t>
            </a:r>
            <a:r>
              <a:rPr lang="en-US" altLang="zh-CN" sz="2000" b="0" dirty="0" err="1">
                <a:ea typeface="微软雅黑" charset="0"/>
                <a:cs typeface="微软雅黑" charset="0"/>
              </a:rPr>
              <a:t>testbed</a:t>
            </a:r>
            <a:r>
              <a:rPr lang="en-US" altLang="zh-CN" sz="2000" b="0" dirty="0">
                <a:ea typeface="微软雅黑" charset="0"/>
                <a:cs typeface="微软雅黑" charset="0"/>
              </a:rPr>
              <a:t> </a:t>
            </a:r>
          </a:p>
          <a:p>
            <a:pPr lvl="1"/>
            <a:r>
              <a:rPr lang="en-US" altLang="zh-CN" sz="2000" b="0" dirty="0">
                <a:ea typeface="微软雅黑" charset="0"/>
                <a:cs typeface="微软雅黑" charset="0"/>
              </a:rPr>
              <a:t>Grid-enabled  applications in selected areas</a:t>
            </a:r>
          </a:p>
          <a:p>
            <a:pPr lvl="1"/>
            <a:r>
              <a:rPr lang="en-US" altLang="zh-CN" sz="2000" b="0" dirty="0" err="1">
                <a:ea typeface="微软雅黑" charset="0"/>
                <a:cs typeface="微软雅黑" charset="0"/>
              </a:rPr>
              <a:t>TeraFlops</a:t>
            </a:r>
            <a:r>
              <a:rPr lang="en-US" altLang="zh-CN" sz="2000" b="0" dirty="0">
                <a:ea typeface="微软雅黑" charset="0"/>
                <a:cs typeface="微软雅黑" charset="0"/>
              </a:rPr>
              <a:t> computers</a:t>
            </a:r>
          </a:p>
          <a:p>
            <a:r>
              <a:rPr lang="en-US" altLang="zh-CN" sz="2400" b="0" dirty="0">
                <a:ea typeface="微软雅黑" charset="0"/>
                <a:cs typeface="微软雅黑" charset="0"/>
              </a:rPr>
              <a:t>2006-2010</a:t>
            </a:r>
            <a:r>
              <a:rPr lang="zh-CN" altLang="en-US" sz="2400" b="0" dirty="0">
                <a:ea typeface="微软雅黑" charset="0"/>
                <a:cs typeface="微软雅黑" charset="0"/>
              </a:rPr>
              <a:t>：</a:t>
            </a:r>
            <a:r>
              <a:rPr lang="en-US" altLang="zh-CN" sz="2400" b="0" dirty="0">
                <a:ea typeface="微软雅黑" charset="0"/>
                <a:cs typeface="微软雅黑" charset="0"/>
              </a:rPr>
              <a:t>High Productivity Computer and Grid Service Environment</a:t>
            </a:r>
          </a:p>
          <a:p>
            <a:pPr lvl="1"/>
            <a:r>
              <a:rPr lang="en-US" altLang="zh-CN" sz="2000" b="0" dirty="0">
                <a:ea typeface="微软雅黑" charset="0"/>
                <a:cs typeface="微软雅黑" charset="0"/>
              </a:rPr>
              <a:t>High productivity</a:t>
            </a:r>
          </a:p>
          <a:p>
            <a:pPr lvl="2"/>
            <a:r>
              <a:rPr lang="en-US" altLang="zh-CN" sz="1800" b="0" dirty="0">
                <a:ea typeface="微软雅黑" charset="0"/>
                <a:cs typeface="微软雅黑" charset="0"/>
              </a:rPr>
              <a:t>Application performance</a:t>
            </a:r>
          </a:p>
          <a:p>
            <a:pPr lvl="2"/>
            <a:r>
              <a:rPr lang="en-US" altLang="zh-CN" sz="1800" b="0" dirty="0">
                <a:ea typeface="微软雅黑" charset="0"/>
                <a:cs typeface="微软雅黑" charset="0"/>
              </a:rPr>
              <a:t>Efficiency in program development</a:t>
            </a:r>
          </a:p>
          <a:p>
            <a:pPr lvl="2"/>
            <a:r>
              <a:rPr lang="en-US" altLang="zh-CN" sz="1800" b="0" dirty="0">
                <a:ea typeface="微软雅黑" charset="0"/>
                <a:cs typeface="微软雅黑" charset="0"/>
              </a:rPr>
              <a:t>Portability of programs</a:t>
            </a:r>
          </a:p>
          <a:p>
            <a:pPr lvl="2"/>
            <a:r>
              <a:rPr lang="en-US" altLang="zh-CN" sz="1800" b="0" dirty="0">
                <a:ea typeface="微软雅黑" charset="0"/>
                <a:cs typeface="微软雅黑" charset="0"/>
              </a:rPr>
              <a:t>Robust of the system</a:t>
            </a:r>
          </a:p>
          <a:p>
            <a:pPr lvl="1"/>
            <a:r>
              <a:rPr lang="en-US" altLang="zh-CN" sz="2000" b="0" dirty="0">
                <a:ea typeface="微软雅黑" charset="0"/>
                <a:cs typeface="微软雅黑" charset="0"/>
              </a:rPr>
              <a:t>Service features of the HPC environment</a:t>
            </a:r>
            <a:endParaRPr lang="zh-CN" altLang="en-US" sz="2000" b="0" dirty="0">
              <a:ea typeface="微软雅黑" charset="0"/>
              <a:cs typeface="微软雅黑" charset="0"/>
            </a:endParaRPr>
          </a:p>
          <a:p>
            <a:pPr lvl="1"/>
            <a:r>
              <a:rPr lang="en-US" altLang="zh-CN" sz="2000" b="0" dirty="0" err="1">
                <a:ea typeface="微软雅黑" charset="0"/>
                <a:cs typeface="微软雅黑" charset="0"/>
              </a:rPr>
              <a:t>PetaFlops</a:t>
            </a:r>
            <a:r>
              <a:rPr lang="en-US" altLang="zh-CN" sz="2000" b="0" dirty="0">
                <a:ea typeface="微软雅黑" charset="0"/>
                <a:cs typeface="微软雅黑" charset="0"/>
              </a:rPr>
              <a:t> computers</a:t>
            </a:r>
          </a:p>
          <a:p>
            <a:r>
              <a:rPr lang="en-US" altLang="zh-CN" sz="2400" b="0" dirty="0">
                <a:ea typeface="微软雅黑" charset="0"/>
                <a:cs typeface="微软雅黑" charset="0"/>
              </a:rPr>
              <a:t>2010-2016</a:t>
            </a:r>
            <a:r>
              <a:rPr lang="zh-CN" altLang="en-US" sz="2400" b="0" dirty="0">
                <a:ea typeface="微软雅黑" charset="0"/>
                <a:cs typeface="微软雅黑" charset="0"/>
              </a:rPr>
              <a:t>：</a:t>
            </a:r>
            <a:r>
              <a:rPr lang="en-US" altLang="zh-CN" sz="2400" b="0" dirty="0">
                <a:ea typeface="微软雅黑" charset="0"/>
                <a:cs typeface="微软雅黑" charset="0"/>
              </a:rPr>
              <a:t>High Productivity Computer and Application Service Environment</a:t>
            </a:r>
          </a:p>
          <a:p>
            <a:pPr lvl="1"/>
            <a:r>
              <a:rPr lang="en-US" altLang="zh-CN" sz="2000" b="0" dirty="0">
                <a:ea typeface="微软雅黑" charset="0"/>
                <a:cs typeface="微软雅黑" charset="0"/>
              </a:rPr>
              <a:t>100PF computers</a:t>
            </a:r>
          </a:p>
          <a:p>
            <a:pPr lvl="1"/>
            <a:r>
              <a:rPr lang="en-US" altLang="zh-CN" sz="2000" b="0" dirty="0">
                <a:ea typeface="微软雅黑" charset="0"/>
                <a:cs typeface="微软雅黑" charset="0"/>
              </a:rPr>
              <a:t>large scale HPC applications</a:t>
            </a:r>
          </a:p>
          <a:p>
            <a:pPr lvl="1"/>
            <a:r>
              <a:rPr lang="en-US" altLang="zh-CN" sz="2000" b="0" dirty="0">
                <a:ea typeface="微软雅黑" charset="0"/>
                <a:cs typeface="微软雅黑" charset="0"/>
              </a:rPr>
              <a:t>Upgrading </a:t>
            </a:r>
            <a:r>
              <a:rPr lang="en-US" altLang="zh-CN" sz="2000" b="0" dirty="0" err="1">
                <a:ea typeface="微软雅黑" charset="0"/>
                <a:cs typeface="微软雅黑" charset="0"/>
              </a:rPr>
              <a:t>CNGird</a:t>
            </a:r>
            <a:r>
              <a:rPr lang="en-US" altLang="zh-CN" sz="2000" b="0" dirty="0">
                <a:ea typeface="微软雅黑" charset="0"/>
                <a:cs typeface="微软雅黑" charset="0"/>
              </a:rPr>
              <a:t> </a:t>
            </a:r>
          </a:p>
        </p:txBody>
      </p:sp>
    </p:spTree>
    <p:extLst>
      <p:ext uri="{BB962C8B-B14F-4D97-AF65-F5344CB8AC3E}">
        <p14:creationId xmlns:p14="http://schemas.microsoft.com/office/powerpoint/2010/main" val="26462166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en-US" altLang="zh-CN" sz="3600" dirty="0">
                <a:cs typeface="+mn-ea"/>
              </a:rPr>
              <a:t>Current HPC projects</a:t>
            </a:r>
            <a:endParaRPr lang="zh-CN" altLang="en-US" sz="3600" dirty="0">
              <a:cs typeface="+mn-ea"/>
            </a:endParaRPr>
          </a:p>
        </p:txBody>
      </p:sp>
      <p:sp>
        <p:nvSpPr>
          <p:cNvPr id="11267" name="文本占位符 4"/>
          <p:cNvSpPr>
            <a:spLocks noGrp="1"/>
          </p:cNvSpPr>
          <p:nvPr>
            <p:ph type="body" idx="4294967295"/>
          </p:nvPr>
        </p:nvSpPr>
        <p:spPr>
          <a:xfrm>
            <a:off x="179388" y="1052513"/>
            <a:ext cx="8856662" cy="5570537"/>
          </a:xfrm>
        </p:spPr>
        <p:txBody>
          <a:bodyPr>
            <a:normAutofit/>
          </a:bodyPr>
          <a:lstStyle/>
          <a:p>
            <a:r>
              <a:rPr lang="en-US" altLang="zh-CN" sz="2000" b="0" dirty="0">
                <a:ea typeface="微软雅黑" charset="0"/>
                <a:cs typeface="微软雅黑" charset="0"/>
              </a:rPr>
              <a:t>Key R&amp;D project: “High Performance Computing” (2016-2020)</a:t>
            </a:r>
            <a:endParaRPr lang="zh-CN" sz="2000" b="0" dirty="0">
              <a:ea typeface="微软雅黑" charset="0"/>
              <a:cs typeface="微软雅黑" charset="0"/>
            </a:endParaRPr>
          </a:p>
          <a:p>
            <a:pPr lvl="1"/>
            <a:r>
              <a:rPr lang="en-US" altLang="zh-CN" sz="1800" b="0" dirty="0">
                <a:ea typeface="微软雅黑" charset="0"/>
                <a:cs typeface="微软雅黑" charset="0"/>
              </a:rPr>
              <a:t>Next generation supercomputer development</a:t>
            </a:r>
            <a:endParaRPr lang="zh-CN" sz="1800" b="0" dirty="0">
              <a:ea typeface="微软雅黑" charset="0"/>
              <a:cs typeface="微软雅黑" charset="0"/>
            </a:endParaRPr>
          </a:p>
          <a:p>
            <a:pPr lvl="1"/>
            <a:r>
              <a:rPr lang="en-US" altLang="zh-CN" sz="1800" b="0" dirty="0">
                <a:ea typeface="微软雅黑" charset="0"/>
                <a:cs typeface="微软雅黑" charset="0"/>
              </a:rPr>
              <a:t>HPC applications development</a:t>
            </a:r>
            <a:endParaRPr lang="zh-CN" sz="1800" b="0" dirty="0">
              <a:ea typeface="微软雅黑" charset="0"/>
              <a:cs typeface="微软雅黑" charset="0"/>
            </a:endParaRPr>
          </a:p>
          <a:p>
            <a:pPr lvl="1"/>
            <a:r>
              <a:rPr lang="en-US" altLang="zh-CN" sz="1800" b="0" dirty="0" err="1">
                <a:ea typeface="微软雅黑" charset="0"/>
                <a:cs typeface="微软雅黑" charset="0"/>
              </a:rPr>
              <a:t>CNGrid</a:t>
            </a:r>
            <a:r>
              <a:rPr lang="en-US" altLang="zh-CN" sz="1800" b="0" dirty="0">
                <a:ea typeface="微软雅黑" charset="0"/>
                <a:cs typeface="微软雅黑" charset="0"/>
              </a:rPr>
              <a:t> upgrading and transformation</a:t>
            </a:r>
          </a:p>
          <a:p>
            <a:r>
              <a:rPr lang="en-US" altLang="zh-CN" sz="2000" b="0" dirty="0">
                <a:ea typeface="微软雅黑" charset="0"/>
                <a:cs typeface="微软雅黑" charset="0"/>
              </a:rPr>
              <a:t>NSFC key initiative: “Basic Algorithms and Computable Modeling for High Performance Scientific Computing” (2011-2019)</a:t>
            </a:r>
          </a:p>
          <a:p>
            <a:pPr lvl="1"/>
            <a:r>
              <a:rPr lang="en-US" altLang="zh-CN" sz="1800" b="0" dirty="0">
                <a:ea typeface="微软雅黑" charset="0"/>
                <a:cs typeface="微软雅黑" charset="0"/>
              </a:rPr>
              <a:t>Computable modeling methods</a:t>
            </a:r>
          </a:p>
          <a:p>
            <a:pPr lvl="1"/>
            <a:r>
              <a:rPr lang="en-US" altLang="zh-CN" sz="1800" b="0" dirty="0">
                <a:ea typeface="微软雅黑" charset="0"/>
                <a:cs typeface="微软雅黑" charset="0"/>
              </a:rPr>
              <a:t>Innovative basic algorithms</a:t>
            </a:r>
          </a:p>
          <a:p>
            <a:pPr lvl="1"/>
            <a:r>
              <a:rPr lang="en-US" altLang="zh-CN" sz="1800" b="0" dirty="0">
                <a:ea typeface="微软雅黑" charset="0"/>
                <a:cs typeface="微软雅黑" charset="0"/>
              </a:rPr>
              <a:t>Domain applications for demonstration</a:t>
            </a:r>
          </a:p>
          <a:p>
            <a:r>
              <a:rPr lang="en-US" altLang="zh-CN" sz="2000" b="0" dirty="0">
                <a:ea typeface="微软雅黑" charset="0"/>
                <a:cs typeface="微软雅黑" charset="0"/>
              </a:rPr>
              <a:t>NSFC/Guangdong province joint program on supercomputing</a:t>
            </a:r>
          </a:p>
          <a:p>
            <a:pPr lvl="1"/>
            <a:r>
              <a:rPr lang="en-US" altLang="zh-CN" sz="1800" b="0" dirty="0">
                <a:ea typeface="微软雅黑" charset="0"/>
                <a:cs typeface="微软雅黑" charset="0"/>
              </a:rPr>
              <a:t>Supporting Tianhe-2 users in the form of CPU hours</a:t>
            </a:r>
          </a:p>
          <a:p>
            <a:pPr lvl="1"/>
            <a:r>
              <a:rPr lang="en-US" altLang="zh-CN" sz="1800" b="0" dirty="0">
                <a:ea typeface="微软雅黑" charset="0"/>
                <a:cs typeface="微软雅黑" charset="0"/>
              </a:rPr>
              <a:t>600+ projects supported</a:t>
            </a:r>
          </a:p>
        </p:txBody>
      </p:sp>
    </p:spTree>
    <p:extLst>
      <p:ext uri="{BB962C8B-B14F-4D97-AF65-F5344CB8AC3E}">
        <p14:creationId xmlns:p14="http://schemas.microsoft.com/office/powerpoint/2010/main" val="10268125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en-US" altLang="zh-CN" sz="3600" dirty="0">
                <a:cs typeface="+mn-ea"/>
              </a:rPr>
              <a:t>Current BD projects</a:t>
            </a:r>
            <a:endParaRPr lang="zh-CN" altLang="en-US" sz="3600" dirty="0">
              <a:cs typeface="+mn-ea"/>
            </a:endParaRPr>
          </a:p>
        </p:txBody>
      </p:sp>
      <p:sp>
        <p:nvSpPr>
          <p:cNvPr id="12291" name="文本占位符 3"/>
          <p:cNvSpPr>
            <a:spLocks noGrp="1"/>
          </p:cNvSpPr>
          <p:nvPr>
            <p:ph type="body" idx="4294967295"/>
          </p:nvPr>
        </p:nvSpPr>
        <p:spPr>
          <a:xfrm>
            <a:off x="250825" y="981075"/>
            <a:ext cx="8642350" cy="5543550"/>
          </a:xfrm>
        </p:spPr>
        <p:txBody>
          <a:bodyPr/>
          <a:lstStyle/>
          <a:p>
            <a:r>
              <a:rPr lang="en-US" altLang="zh-CN" sz="2000" b="0" dirty="0">
                <a:ea typeface="微软雅黑" charset="0"/>
                <a:cs typeface="微软雅黑" charset="0"/>
              </a:rPr>
              <a:t>Cloud computing and Big Data, key project</a:t>
            </a:r>
          </a:p>
          <a:p>
            <a:pPr lvl="1"/>
            <a:r>
              <a:rPr lang="en-US" altLang="zh-CN" sz="2000" b="0" dirty="0">
                <a:ea typeface="微软雅黑" charset="0"/>
                <a:cs typeface="微软雅黑" charset="0"/>
              </a:rPr>
              <a:t>Software-defined cloud computing</a:t>
            </a:r>
          </a:p>
          <a:p>
            <a:pPr lvl="1"/>
            <a:r>
              <a:rPr lang="en-US" altLang="zh-CN" sz="2000" b="0" dirty="0">
                <a:ea typeface="微软雅黑" charset="0"/>
                <a:cs typeface="微软雅黑" charset="0"/>
              </a:rPr>
              <a:t>Cloud OS</a:t>
            </a:r>
          </a:p>
          <a:p>
            <a:pPr lvl="1"/>
            <a:r>
              <a:rPr lang="en-US" altLang="zh-CN" sz="2000" b="0" dirty="0">
                <a:ea typeface="微软雅黑" charset="0"/>
                <a:cs typeface="微软雅黑" charset="0"/>
              </a:rPr>
              <a:t>Big data storage technologies and platforms</a:t>
            </a:r>
          </a:p>
          <a:p>
            <a:pPr lvl="1"/>
            <a:r>
              <a:rPr lang="en-US" altLang="zh-CN" sz="2000" b="0" dirty="0">
                <a:ea typeface="微软雅黑" charset="0"/>
                <a:cs typeface="微软雅黑" charset="0"/>
              </a:rPr>
              <a:t>Domain-specific big data management system</a:t>
            </a:r>
          </a:p>
          <a:p>
            <a:pPr lvl="1"/>
            <a:r>
              <a:rPr lang="en-US" altLang="zh-CN" sz="2000" b="0" dirty="0">
                <a:ea typeface="微软雅黑" charset="0"/>
                <a:cs typeface="微软雅黑" charset="0"/>
              </a:rPr>
              <a:t>Dataflow-based big data analysis system</a:t>
            </a:r>
          </a:p>
          <a:p>
            <a:pPr lvl="1"/>
            <a:r>
              <a:rPr lang="en-US" altLang="zh-CN" sz="2000" b="0" dirty="0">
                <a:ea typeface="微软雅黑" charset="0"/>
                <a:cs typeface="微软雅黑" charset="0"/>
              </a:rPr>
              <a:t>Big data analytics applications</a:t>
            </a:r>
          </a:p>
          <a:p>
            <a:pPr lvl="1"/>
            <a:r>
              <a:rPr lang="en-US" altLang="zh-CN" sz="2000" b="0" dirty="0">
                <a:ea typeface="微软雅黑" charset="0"/>
                <a:cs typeface="微软雅黑" charset="0"/>
              </a:rPr>
              <a:t>…</a:t>
            </a:r>
          </a:p>
          <a:p>
            <a:r>
              <a:rPr lang="en-US" altLang="zh-CN" sz="2000" b="0" dirty="0">
                <a:ea typeface="微软雅黑" charset="0"/>
                <a:cs typeface="微软雅黑" charset="0"/>
              </a:rPr>
              <a:t>NSFC/Guangdong province joint project on Big Data Science Center</a:t>
            </a:r>
          </a:p>
          <a:p>
            <a:pPr lvl="1"/>
            <a:r>
              <a:rPr lang="en-US" altLang="zh-CN" sz="2000" b="0" dirty="0">
                <a:ea typeface="微软雅黑" charset="0"/>
                <a:cs typeface="微软雅黑" charset="0"/>
              </a:rPr>
              <a:t>5-year program, 300 million RMB</a:t>
            </a:r>
          </a:p>
          <a:p>
            <a:pPr lvl="1"/>
            <a:r>
              <a:rPr lang="en-US" altLang="zh-CN" sz="2000" b="0" dirty="0">
                <a:ea typeface="微软雅黑" charset="0"/>
                <a:cs typeface="微软雅黑" charset="0"/>
              </a:rPr>
              <a:t>Supporting about 10 projects</a:t>
            </a:r>
          </a:p>
        </p:txBody>
      </p:sp>
    </p:spTree>
    <p:extLst>
      <p:ext uri="{BB962C8B-B14F-4D97-AF65-F5344CB8AC3E}">
        <p14:creationId xmlns:p14="http://schemas.microsoft.com/office/powerpoint/2010/main" val="42605755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1"/>
          <p:cNvSpPr>
            <a:spLocks noGrp="1"/>
          </p:cNvSpPr>
          <p:nvPr>
            <p:ph type="body" idx="4294967295"/>
          </p:nvPr>
        </p:nvSpPr>
        <p:spPr>
          <a:xfrm>
            <a:off x="179388" y="1129535"/>
            <a:ext cx="8507412" cy="5145088"/>
          </a:xfrm>
        </p:spPr>
        <p:txBody>
          <a:bodyPr>
            <a:normAutofit fontScale="92500" lnSpcReduction="10000"/>
          </a:bodyPr>
          <a:lstStyle/>
          <a:p>
            <a:r>
              <a:rPr lang="en-US" altLang="zh-CN" sz="2800" b="0" dirty="0">
                <a:ea typeface="宋体" charset="0"/>
              </a:rPr>
              <a:t>Application enabling techniques</a:t>
            </a:r>
          </a:p>
          <a:p>
            <a:pPr lvl="1"/>
            <a:r>
              <a:rPr lang="en-US" altLang="zh-CN" sz="2200" b="0" dirty="0">
                <a:ea typeface="宋体" charset="0"/>
              </a:rPr>
              <a:t>Modeling methods and optimized algorithms for </a:t>
            </a:r>
            <a:r>
              <a:rPr lang="en-US" altLang="zh-CN" sz="2200" b="0" dirty="0" err="1">
                <a:ea typeface="宋体" charset="0"/>
              </a:rPr>
              <a:t>exascale</a:t>
            </a:r>
            <a:r>
              <a:rPr lang="en-US" altLang="zh-CN" sz="2200" b="0" dirty="0">
                <a:ea typeface="宋体" charset="0"/>
              </a:rPr>
              <a:t> computing</a:t>
            </a:r>
          </a:p>
          <a:p>
            <a:pPr lvl="1"/>
            <a:r>
              <a:rPr lang="en-US" altLang="zh-CN" sz="2200" b="0" dirty="0">
                <a:ea typeface="宋体" charset="0"/>
              </a:rPr>
              <a:t>Parallel algorithms &amp; libraries for </a:t>
            </a:r>
            <a:r>
              <a:rPr lang="en-US" altLang="zh-CN" sz="2200" b="0" dirty="0" err="1">
                <a:ea typeface="宋体" charset="0"/>
              </a:rPr>
              <a:t>exascale</a:t>
            </a:r>
            <a:r>
              <a:rPr lang="en-US" altLang="zh-CN" sz="2200" b="0" dirty="0">
                <a:ea typeface="宋体" charset="0"/>
              </a:rPr>
              <a:t> computing</a:t>
            </a:r>
          </a:p>
          <a:p>
            <a:pPr lvl="1"/>
            <a:r>
              <a:rPr lang="en-US" altLang="zh-CN" sz="2200" b="0" dirty="0">
                <a:ea typeface="宋体" charset="0"/>
              </a:rPr>
              <a:t>Parallel programming framework</a:t>
            </a:r>
          </a:p>
          <a:p>
            <a:pPr lvl="1"/>
            <a:r>
              <a:rPr lang="en-US" altLang="zh-CN" sz="2200" b="0" dirty="0">
                <a:ea typeface="宋体" charset="0"/>
              </a:rPr>
              <a:t>HPC application development platform and tools</a:t>
            </a:r>
          </a:p>
          <a:p>
            <a:r>
              <a:rPr lang="en-US" altLang="zh-CN" sz="2800" b="0" dirty="0">
                <a:ea typeface="宋体" charset="0"/>
              </a:rPr>
              <a:t>Domain application software</a:t>
            </a:r>
          </a:p>
          <a:p>
            <a:pPr lvl="1"/>
            <a:r>
              <a:rPr lang="en-US" altLang="zh-CN" sz="2200" b="0" dirty="0">
                <a:ea typeface="宋体" charset="0"/>
              </a:rPr>
              <a:t>Numerical devices</a:t>
            </a:r>
          </a:p>
          <a:p>
            <a:pPr lvl="1"/>
            <a:r>
              <a:rPr lang="en-US" altLang="zh-CN" sz="2200" b="0" dirty="0">
                <a:ea typeface="宋体" charset="0"/>
              </a:rPr>
              <a:t>Domain HPC application software</a:t>
            </a:r>
          </a:p>
          <a:p>
            <a:r>
              <a:rPr lang="en-US" altLang="zh-CN" sz="2800" b="0" dirty="0" err="1">
                <a:ea typeface="宋体" charset="0"/>
              </a:rPr>
              <a:t>CNGrid</a:t>
            </a:r>
            <a:r>
              <a:rPr lang="en-US" altLang="zh-CN" sz="2800" b="0" dirty="0">
                <a:ea typeface="宋体" charset="0"/>
              </a:rPr>
              <a:t>-based service systems</a:t>
            </a:r>
          </a:p>
          <a:p>
            <a:pPr lvl="1"/>
            <a:r>
              <a:rPr lang="en-US" altLang="zh-CN" sz="2200" b="0" dirty="0">
                <a:ea typeface="宋体" charset="0"/>
              </a:rPr>
              <a:t>Integrated business platforms</a:t>
            </a:r>
          </a:p>
          <a:p>
            <a:pPr lvl="1"/>
            <a:r>
              <a:rPr lang="en-US" altLang="zh-CN" sz="2200" b="0" dirty="0">
                <a:ea typeface="宋体" charset="0"/>
              </a:rPr>
              <a:t>Application villages</a:t>
            </a:r>
          </a:p>
          <a:p>
            <a:pPr lvl="1"/>
            <a:r>
              <a:rPr lang="en-US" altLang="zh-CN" sz="2200" b="0" dirty="0">
                <a:ea typeface="宋体" charset="0"/>
              </a:rPr>
              <a:t>HPC education practice platform</a:t>
            </a:r>
          </a:p>
        </p:txBody>
      </p:sp>
      <p:sp>
        <p:nvSpPr>
          <p:cNvPr id="14339" name="标题 2"/>
          <p:cNvSpPr>
            <a:spLocks noGrp="1"/>
          </p:cNvSpPr>
          <p:nvPr>
            <p:ph type="title" idx="4294967295"/>
          </p:nvPr>
        </p:nvSpPr>
        <p:spPr>
          <a:xfrm>
            <a:off x="297877" y="115888"/>
            <a:ext cx="8528650" cy="765175"/>
          </a:xfrm>
        </p:spPr>
        <p:txBody>
          <a:bodyPr/>
          <a:lstStyle/>
          <a:p>
            <a:r>
              <a:rPr lang="en-US" altLang="zh-CN" sz="3600" dirty="0">
                <a:cs typeface="+mn-ea"/>
              </a:rPr>
              <a:t>Application-related R&amp;D </a:t>
            </a:r>
            <a:br>
              <a:rPr lang="en-US" altLang="zh-CN" sz="3600" dirty="0">
                <a:cs typeface="+mn-ea"/>
              </a:rPr>
            </a:br>
            <a:r>
              <a:rPr lang="en-US" altLang="zh-CN" sz="3600" dirty="0">
                <a:cs typeface="+mn-ea"/>
              </a:rPr>
              <a:t>under the HPC </a:t>
            </a:r>
            <a:r>
              <a:rPr lang="en-US" altLang="zh-CN" sz="3600" dirty="0" smtClean="0">
                <a:cs typeface="+mn-ea"/>
              </a:rPr>
              <a:t>projects</a:t>
            </a:r>
            <a:endParaRPr lang="zh-CN" altLang="en-US" sz="3600" dirty="0">
              <a:cs typeface="+mn-ea"/>
            </a:endParaRPr>
          </a:p>
        </p:txBody>
      </p:sp>
    </p:spTree>
    <p:extLst>
      <p:ext uri="{BB962C8B-B14F-4D97-AF65-F5344CB8AC3E}">
        <p14:creationId xmlns:p14="http://schemas.microsoft.com/office/powerpoint/2010/main" val="3698459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714375" y="60325"/>
            <a:ext cx="7730681" cy="735013"/>
          </a:xfrm>
        </p:spPr>
        <p:txBody>
          <a:bodyPr/>
          <a:lstStyle/>
          <a:p>
            <a:pPr algn="ctr">
              <a:spcBef>
                <a:spcPct val="0"/>
              </a:spcBef>
              <a:buSzTx/>
              <a:buFont typeface="Times New Roman" charset="0"/>
              <a:buNone/>
            </a:pPr>
            <a:r>
              <a:rPr lang="en-US" altLang="zh-CN" sz="3600" dirty="0">
                <a:solidFill>
                  <a:schemeClr val="tx2"/>
                </a:solidFill>
                <a:latin typeface="+mj-lt"/>
                <a:ea typeface="+mj-ea"/>
                <a:cs typeface="+mn-ea"/>
              </a:rPr>
              <a:t>Parallel Programming </a:t>
            </a:r>
            <a:r>
              <a:rPr lang="en-US" altLang="zh-CN" sz="3600" dirty="0" smtClean="0">
                <a:solidFill>
                  <a:schemeClr val="tx2"/>
                </a:solidFill>
                <a:latin typeface="+mj-lt"/>
                <a:ea typeface="+mj-ea"/>
                <a:cs typeface="+mn-ea"/>
              </a:rPr>
              <a:t>framework</a:t>
            </a:r>
            <a:endParaRPr lang="zh-CN" altLang="en-US" sz="3600" dirty="0">
              <a:solidFill>
                <a:schemeClr val="tx2"/>
              </a:solidFill>
              <a:latin typeface="+mj-lt"/>
              <a:ea typeface="+mj-ea"/>
              <a:cs typeface="+mn-ea"/>
            </a:endParaRPr>
          </a:p>
        </p:txBody>
      </p:sp>
      <p:grpSp>
        <p:nvGrpSpPr>
          <p:cNvPr id="18435" name="组合 10"/>
          <p:cNvGrpSpPr>
            <a:grpSpLocks/>
          </p:cNvGrpSpPr>
          <p:nvPr/>
        </p:nvGrpSpPr>
        <p:grpSpPr bwMode="auto">
          <a:xfrm>
            <a:off x="2828925" y="3411538"/>
            <a:ext cx="2173288" cy="2160587"/>
            <a:chOff x="3124200" y="2925763"/>
            <a:chExt cx="2173288" cy="2160587"/>
          </a:xfrm>
        </p:grpSpPr>
        <p:sp>
          <p:nvSpPr>
            <p:cNvPr id="12" name="未知"/>
            <p:cNvSpPr>
              <a:spLocks/>
            </p:cNvSpPr>
            <p:nvPr/>
          </p:nvSpPr>
          <p:spPr bwMode="auto">
            <a:xfrm rot="10800000" flipV="1">
              <a:off x="3175000" y="2925763"/>
              <a:ext cx="1022350" cy="1076325"/>
            </a:xfrm>
            <a:custGeom>
              <a:avLst/>
              <a:gdLst>
                <a:gd name="T0" fmla="*/ 1497013 w 165"/>
                <a:gd name="T1" fmla="*/ 1077018 h 174"/>
                <a:gd name="T2" fmla="*/ 0 w 165"/>
                <a:gd name="T3" fmla="*/ 0 h 174"/>
                <a:gd name="T4" fmla="*/ 0 w 165"/>
                <a:gd name="T5" fmla="*/ 1574800 h 174"/>
                <a:gd name="T6" fmla="*/ 1497013 w 165"/>
                <a:gd name="T7" fmla="*/ 1077018 h 1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174">
                  <a:moveTo>
                    <a:pt x="165" y="119"/>
                  </a:moveTo>
                  <a:cubicBezTo>
                    <a:pt x="141" y="48"/>
                    <a:pt x="75" y="0"/>
                    <a:pt x="0" y="0"/>
                  </a:cubicBezTo>
                  <a:lnTo>
                    <a:pt x="0" y="174"/>
                  </a:lnTo>
                  <a:lnTo>
                    <a:pt x="165" y="119"/>
                  </a:lnTo>
                  <a:close/>
                </a:path>
              </a:pathLst>
            </a:custGeom>
            <a:gradFill rotWithShape="1">
              <a:gsLst>
                <a:gs pos="0">
                  <a:srgbClr val="FF7C80"/>
                </a:gs>
                <a:gs pos="100000">
                  <a:srgbClr val="FF5357"/>
                </a:gs>
              </a:gsLst>
              <a:lin ang="8100000" scaled="0"/>
            </a:gradFill>
            <a:ln w="6350" cmpd="sng">
              <a:solidFill>
                <a:srgbClr val="FFFFFF"/>
              </a:solidFill>
              <a:round/>
              <a:headEnd/>
              <a:tailEnd/>
            </a:ln>
          </p:spPr>
          <p:txBody>
            <a:bodyPr/>
            <a:lstStyle/>
            <a:p>
              <a:pPr fontAlgn="auto">
                <a:spcBef>
                  <a:spcPts val="0"/>
                </a:spcBef>
                <a:spcAft>
                  <a:spcPts val="0"/>
                </a:spcAft>
                <a:defRPr/>
              </a:pPr>
              <a:endParaRPr lang="zh-CN" altLang="en-US" kern="0">
                <a:solidFill>
                  <a:sysClr val="windowText" lastClr="000000"/>
                </a:solidFill>
                <a:latin typeface="Arial" panose="020B0604020202020204" pitchFamily="34" charset="0"/>
                <a:ea typeface="微软雅黑" panose="020B0503020204020204" pitchFamily="34" charset="-122"/>
                <a:cs typeface="+mn-cs"/>
              </a:endParaRPr>
            </a:p>
          </p:txBody>
        </p:sp>
        <p:sp>
          <p:nvSpPr>
            <p:cNvPr id="13" name="未知"/>
            <p:cNvSpPr>
              <a:spLocks/>
            </p:cNvSpPr>
            <p:nvPr/>
          </p:nvSpPr>
          <p:spPr bwMode="auto">
            <a:xfrm rot="10800000" flipV="1">
              <a:off x="3124200" y="3671888"/>
              <a:ext cx="1077913" cy="1204912"/>
            </a:xfrm>
            <a:custGeom>
              <a:avLst/>
              <a:gdLst>
                <a:gd name="T0" fmla="*/ 915951 w 174"/>
                <a:gd name="T1" fmla="*/ 1765300 h 195"/>
                <a:gd name="T2" fmla="*/ 1577975 w 174"/>
                <a:gd name="T3" fmla="*/ 497905 h 195"/>
                <a:gd name="T4" fmla="*/ 1496356 w 174"/>
                <a:gd name="T5" fmla="*/ 0 h 195"/>
                <a:gd name="T6" fmla="*/ 0 w 174"/>
                <a:gd name="T7" fmla="*/ 497905 h 195"/>
                <a:gd name="T8" fmla="*/ 915951 w 174"/>
                <a:gd name="T9" fmla="*/ 176530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95">
                  <a:moveTo>
                    <a:pt x="101" y="195"/>
                  </a:moveTo>
                  <a:cubicBezTo>
                    <a:pt x="147" y="163"/>
                    <a:pt x="174" y="110"/>
                    <a:pt x="174" y="55"/>
                  </a:cubicBezTo>
                  <a:cubicBezTo>
                    <a:pt x="174" y="36"/>
                    <a:pt x="171" y="18"/>
                    <a:pt x="165" y="0"/>
                  </a:cubicBezTo>
                  <a:lnTo>
                    <a:pt x="0" y="55"/>
                  </a:lnTo>
                  <a:lnTo>
                    <a:pt x="101" y="195"/>
                  </a:lnTo>
                  <a:close/>
                </a:path>
              </a:pathLst>
            </a:custGeom>
            <a:gradFill rotWithShape="1">
              <a:gsLst>
                <a:gs pos="0">
                  <a:srgbClr val="FFFF66"/>
                </a:gs>
                <a:gs pos="100000">
                  <a:srgbClr val="DBD600"/>
                </a:gs>
              </a:gsLst>
              <a:lin ang="13500000" scaled="0"/>
            </a:gradFill>
            <a:ln w="6350" cmpd="sng">
              <a:solidFill>
                <a:srgbClr val="FFFFFF"/>
              </a:solidFill>
              <a:round/>
              <a:headEnd/>
              <a:tailEnd/>
            </a:ln>
          </p:spPr>
          <p:txBody>
            <a:bodyPr/>
            <a:lstStyle/>
            <a:p>
              <a:pPr fontAlgn="auto">
                <a:spcBef>
                  <a:spcPts val="0"/>
                </a:spcBef>
                <a:spcAft>
                  <a:spcPts val="0"/>
                </a:spcAft>
                <a:defRPr/>
              </a:pPr>
              <a:endParaRPr lang="zh-CN" altLang="en-US" kern="0">
                <a:solidFill>
                  <a:sysClr val="windowText" lastClr="000000"/>
                </a:solidFill>
                <a:latin typeface="Arial" panose="020B0604020202020204" pitchFamily="34" charset="0"/>
                <a:ea typeface="微软雅黑" panose="020B0503020204020204" pitchFamily="34" charset="-122"/>
                <a:cs typeface="+mn-cs"/>
              </a:endParaRPr>
            </a:p>
          </p:txBody>
        </p:sp>
        <p:sp>
          <p:nvSpPr>
            <p:cNvPr id="14" name="未知"/>
            <p:cNvSpPr>
              <a:spLocks/>
            </p:cNvSpPr>
            <p:nvPr/>
          </p:nvSpPr>
          <p:spPr bwMode="auto">
            <a:xfrm rot="10800000" flipV="1">
              <a:off x="3579813" y="4017963"/>
              <a:ext cx="1257300" cy="1068387"/>
            </a:xfrm>
            <a:custGeom>
              <a:avLst/>
              <a:gdLst>
                <a:gd name="T0" fmla="*/ 0 w 203"/>
                <a:gd name="T1" fmla="*/ 1266697 h 173"/>
                <a:gd name="T2" fmla="*/ 925286 w 203"/>
                <a:gd name="T3" fmla="*/ 1565275 h 173"/>
                <a:gd name="T4" fmla="*/ 1841500 w 203"/>
                <a:gd name="T5" fmla="*/ 1266697 h 173"/>
                <a:gd name="T6" fmla="*/ 925286 w 203"/>
                <a:gd name="T7" fmla="*/ 0 h 173"/>
                <a:gd name="T8" fmla="*/ 0 w 203"/>
                <a:gd name="T9" fmla="*/ 1266697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173">
                  <a:moveTo>
                    <a:pt x="0" y="140"/>
                  </a:moveTo>
                  <a:cubicBezTo>
                    <a:pt x="29" y="162"/>
                    <a:pt x="65" y="173"/>
                    <a:pt x="102" y="173"/>
                  </a:cubicBezTo>
                  <a:cubicBezTo>
                    <a:pt x="138" y="173"/>
                    <a:pt x="174" y="162"/>
                    <a:pt x="203" y="140"/>
                  </a:cubicBezTo>
                  <a:lnTo>
                    <a:pt x="102" y="0"/>
                  </a:lnTo>
                  <a:lnTo>
                    <a:pt x="0" y="140"/>
                  </a:lnTo>
                  <a:close/>
                </a:path>
              </a:pathLst>
            </a:custGeom>
            <a:gradFill rotWithShape="1">
              <a:gsLst>
                <a:gs pos="0">
                  <a:srgbClr val="00FFFF"/>
                </a:gs>
                <a:gs pos="100000">
                  <a:srgbClr val="00C0BC"/>
                </a:gs>
              </a:gsLst>
              <a:lin ang="13500000" scaled="0"/>
            </a:gradFill>
            <a:ln w="6350" cmpd="sng">
              <a:solidFill>
                <a:srgbClr val="FFFFFF"/>
              </a:solidFill>
              <a:round/>
              <a:headEnd/>
              <a:tailEnd/>
            </a:ln>
          </p:spPr>
          <p:txBody>
            <a:bodyPr/>
            <a:lstStyle/>
            <a:p>
              <a:pPr fontAlgn="auto">
                <a:spcBef>
                  <a:spcPts val="0"/>
                </a:spcBef>
                <a:spcAft>
                  <a:spcPts val="0"/>
                </a:spcAft>
                <a:defRPr/>
              </a:pPr>
              <a:endParaRPr lang="zh-CN" altLang="en-US" kern="0">
                <a:solidFill>
                  <a:sysClr val="windowText" lastClr="000000"/>
                </a:solidFill>
                <a:latin typeface="Arial" panose="020B0604020202020204" pitchFamily="34" charset="0"/>
                <a:ea typeface="微软雅黑" panose="020B0503020204020204" pitchFamily="34" charset="-122"/>
                <a:cs typeface="+mn-cs"/>
              </a:endParaRPr>
            </a:p>
          </p:txBody>
        </p:sp>
        <p:sp>
          <p:nvSpPr>
            <p:cNvPr id="15" name="未知"/>
            <p:cNvSpPr>
              <a:spLocks/>
            </p:cNvSpPr>
            <p:nvPr/>
          </p:nvSpPr>
          <p:spPr bwMode="auto">
            <a:xfrm rot="10800000" flipV="1">
              <a:off x="4213225" y="3671888"/>
              <a:ext cx="1084263" cy="1206500"/>
            </a:xfrm>
            <a:custGeom>
              <a:avLst/>
              <a:gdLst>
                <a:gd name="T0" fmla="*/ 81643 w 175"/>
                <a:gd name="T1" fmla="*/ 0 h 195"/>
                <a:gd name="T2" fmla="*/ 9071 w 175"/>
                <a:gd name="T3" fmla="*/ 488852 h 195"/>
                <a:gd name="T4" fmla="*/ 662214 w 175"/>
                <a:gd name="T5" fmla="*/ 1765300 h 195"/>
                <a:gd name="T6" fmla="*/ 1587500 w 175"/>
                <a:gd name="T7" fmla="*/ 497905 h 195"/>
                <a:gd name="T8" fmla="*/ 81643 w 175"/>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95">
                  <a:moveTo>
                    <a:pt x="9" y="0"/>
                  </a:moveTo>
                  <a:cubicBezTo>
                    <a:pt x="3" y="18"/>
                    <a:pt x="1" y="36"/>
                    <a:pt x="1" y="54"/>
                  </a:cubicBezTo>
                  <a:cubicBezTo>
                    <a:pt x="0" y="110"/>
                    <a:pt x="27" y="163"/>
                    <a:pt x="73" y="195"/>
                  </a:cubicBezTo>
                  <a:lnTo>
                    <a:pt x="175" y="55"/>
                  </a:lnTo>
                  <a:lnTo>
                    <a:pt x="9" y="0"/>
                  </a:lnTo>
                  <a:close/>
                </a:path>
              </a:pathLst>
            </a:custGeom>
            <a:gradFill rotWithShape="1">
              <a:gsLst>
                <a:gs pos="0">
                  <a:srgbClr val="66FF99"/>
                </a:gs>
                <a:gs pos="100000">
                  <a:srgbClr val="00C441"/>
                </a:gs>
              </a:gsLst>
              <a:lin ang="18000000" scaled="0"/>
            </a:gradFill>
            <a:ln w="6350" cmpd="sng">
              <a:solidFill>
                <a:srgbClr val="FFFFFF"/>
              </a:solidFill>
              <a:round/>
              <a:headEnd/>
              <a:tailEnd/>
            </a:ln>
          </p:spPr>
          <p:txBody>
            <a:bodyPr/>
            <a:lstStyle/>
            <a:p>
              <a:pPr fontAlgn="auto">
                <a:spcBef>
                  <a:spcPts val="0"/>
                </a:spcBef>
                <a:spcAft>
                  <a:spcPts val="0"/>
                </a:spcAft>
                <a:defRPr/>
              </a:pPr>
              <a:endParaRPr lang="zh-CN" altLang="en-US" kern="0">
                <a:solidFill>
                  <a:sysClr val="windowText" lastClr="000000"/>
                </a:solidFill>
                <a:latin typeface="Arial" panose="020B0604020202020204" pitchFamily="34" charset="0"/>
                <a:ea typeface="微软雅黑" panose="020B0503020204020204" pitchFamily="34" charset="-122"/>
                <a:cs typeface="+mn-cs"/>
              </a:endParaRPr>
            </a:p>
          </p:txBody>
        </p:sp>
        <p:sp>
          <p:nvSpPr>
            <p:cNvPr id="16" name="未知"/>
            <p:cNvSpPr>
              <a:spLocks/>
            </p:cNvSpPr>
            <p:nvPr/>
          </p:nvSpPr>
          <p:spPr bwMode="auto">
            <a:xfrm rot="10800000" flipV="1">
              <a:off x="4213225" y="2940050"/>
              <a:ext cx="1028700" cy="1074738"/>
            </a:xfrm>
            <a:custGeom>
              <a:avLst/>
              <a:gdLst>
                <a:gd name="T0" fmla="*/ 165 w 166"/>
                <a:gd name="T1" fmla="*/ 0 h 174"/>
                <a:gd name="T2" fmla="*/ 0 w 166"/>
                <a:gd name="T3" fmla="*/ 119 h 174"/>
                <a:gd name="T4" fmla="*/ 166 w 166"/>
                <a:gd name="T5" fmla="*/ 174 h 174"/>
                <a:gd name="T6" fmla="*/ 165 w 166"/>
                <a:gd name="T7" fmla="*/ 0 h 174"/>
              </a:gdLst>
              <a:ahLst/>
              <a:cxnLst>
                <a:cxn ang="0">
                  <a:pos x="T0" y="T1"/>
                </a:cxn>
                <a:cxn ang="0">
                  <a:pos x="T2" y="T3"/>
                </a:cxn>
                <a:cxn ang="0">
                  <a:pos x="T4" y="T5"/>
                </a:cxn>
                <a:cxn ang="0">
                  <a:pos x="T6" y="T7"/>
                </a:cxn>
              </a:cxnLst>
              <a:rect l="0" t="0" r="r" b="b"/>
              <a:pathLst>
                <a:path w="166" h="174">
                  <a:moveTo>
                    <a:pt x="165" y="0"/>
                  </a:moveTo>
                  <a:cubicBezTo>
                    <a:pt x="90" y="0"/>
                    <a:pt x="24" y="48"/>
                    <a:pt x="0" y="119"/>
                  </a:cubicBezTo>
                  <a:lnTo>
                    <a:pt x="166" y="174"/>
                  </a:lnTo>
                  <a:lnTo>
                    <a:pt x="165" y="0"/>
                  </a:lnTo>
                  <a:close/>
                </a:path>
              </a:pathLst>
            </a:custGeom>
            <a:gradFill rotWithShape="1">
              <a:gsLst>
                <a:gs pos="0">
                  <a:srgbClr val="00CCFF"/>
                </a:gs>
                <a:gs pos="100000">
                  <a:srgbClr val="009BC0"/>
                </a:gs>
              </a:gsLst>
              <a:lin ang="13500000" scaled="0"/>
            </a:gradFill>
            <a:ln w="6350" cmpd="sng">
              <a:solidFill>
                <a:srgbClr val="FFFFFF"/>
              </a:solidFill>
              <a:round/>
              <a:headEnd/>
              <a:tailEnd/>
            </a:ln>
          </p:spPr>
          <p:txBody>
            <a:bodyPr/>
            <a:lstStyle/>
            <a:p>
              <a:pPr fontAlgn="auto">
                <a:spcBef>
                  <a:spcPts val="0"/>
                </a:spcBef>
                <a:spcAft>
                  <a:spcPts val="0"/>
                </a:spcAft>
                <a:defRPr/>
              </a:pPr>
              <a:endParaRPr lang="zh-CN" altLang="en-US" kern="0">
                <a:solidFill>
                  <a:sysClr val="windowText" lastClr="000000"/>
                </a:solidFill>
                <a:latin typeface="Arial" panose="020B0604020202020204" pitchFamily="34" charset="0"/>
                <a:ea typeface="微软雅黑" panose="020B0503020204020204" pitchFamily="34" charset="-122"/>
                <a:cs typeface="+mn-cs"/>
              </a:endParaRPr>
            </a:p>
          </p:txBody>
        </p:sp>
        <p:sp>
          <p:nvSpPr>
            <p:cNvPr id="18456" name="椭圆 237"/>
            <p:cNvSpPr>
              <a:spLocks noChangeArrowheads="1"/>
            </p:cNvSpPr>
            <p:nvPr/>
          </p:nvSpPr>
          <p:spPr bwMode="auto">
            <a:xfrm>
              <a:off x="3622675" y="3419475"/>
              <a:ext cx="1176338" cy="1174750"/>
            </a:xfrm>
            <a:prstGeom prst="ellipse">
              <a:avLst/>
            </a:prstGeom>
            <a:solidFill>
              <a:schemeClr val="bg1"/>
            </a:solidFill>
            <a:ln w="9525">
              <a:solidFill>
                <a:schemeClr val="tx1"/>
              </a:solidFill>
              <a:round/>
              <a:headEnd/>
              <a:tailEnd/>
            </a:ln>
          </p:spPr>
          <p:txBody>
            <a:bodyPr anchor="ctr"/>
            <a:lstStyle/>
            <a:p>
              <a:pPr algn="ctr"/>
              <a:r>
                <a:rPr lang="en-US" altLang="zh-CN" sz="2000" b="1" dirty="0" err="1" smtClean="0">
                  <a:latin typeface="黑体" charset="0"/>
                  <a:ea typeface="黑体" charset="0"/>
                  <a:cs typeface="黑体" charset="0"/>
                </a:rPr>
                <a:t>Fram</a:t>
              </a:r>
              <a:r>
                <a:rPr lang="en-US" altLang="zh-CN" sz="2000" b="1" dirty="0" smtClean="0">
                  <a:latin typeface="黑体" charset="0"/>
                  <a:ea typeface="黑体" charset="0"/>
                  <a:cs typeface="黑体" charset="0"/>
                </a:rPr>
                <a:t>- work</a:t>
              </a:r>
              <a:endParaRPr lang="zh-CN" altLang="en-US" sz="2000" b="1" dirty="0">
                <a:latin typeface="黑体" charset="0"/>
                <a:ea typeface="黑体" charset="0"/>
                <a:cs typeface="黑体" charset="0"/>
              </a:endParaRPr>
            </a:p>
          </p:txBody>
        </p:sp>
        <p:sp>
          <p:nvSpPr>
            <p:cNvPr id="18457" name="WordArt 9"/>
            <p:cNvSpPr>
              <a:spLocks noChangeArrowheads="1" noChangeShapeType="1" noTextEdit="1"/>
            </p:cNvSpPr>
            <p:nvPr/>
          </p:nvSpPr>
          <p:spPr bwMode="gray">
            <a:xfrm rot="-1977435">
              <a:off x="3451225" y="3321050"/>
              <a:ext cx="835025" cy="4175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110868"/>
                </a:avLst>
              </a:prstTxWarp>
            </a:bodyPr>
            <a:lstStyle/>
            <a:p>
              <a:pPr algn="ctr"/>
              <a:r>
                <a:rPr lang="en-US" altLang="zh-CN" b="1" kern="10">
                  <a:latin typeface="Arial"/>
                  <a:ea typeface="Arial"/>
                  <a:cs typeface="Arial"/>
                </a:rPr>
                <a:t>JASMIN</a:t>
              </a:r>
              <a:endParaRPr lang="zh-CN" altLang="en-US" b="1" kern="10">
                <a:latin typeface="Arial"/>
                <a:ea typeface="Arial"/>
                <a:cs typeface="Arial"/>
              </a:endParaRPr>
            </a:p>
          </p:txBody>
        </p:sp>
        <p:sp>
          <p:nvSpPr>
            <p:cNvPr id="18458" name="WordArt 11"/>
            <p:cNvSpPr>
              <a:spLocks noChangeArrowheads="1" noChangeShapeType="1" noTextEdit="1"/>
            </p:cNvSpPr>
            <p:nvPr/>
          </p:nvSpPr>
          <p:spPr bwMode="gray">
            <a:xfrm rot="4289372">
              <a:off x="3231356" y="3896519"/>
              <a:ext cx="833438"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368258"/>
                </a:avLst>
              </a:prstTxWarp>
            </a:bodyPr>
            <a:lstStyle/>
            <a:p>
              <a:pPr algn="ctr"/>
              <a:r>
                <a:rPr lang="en-US" altLang="zh-CN" b="1" kern="10">
                  <a:latin typeface="Arial"/>
                  <a:ea typeface="Arial"/>
                  <a:cs typeface="Arial"/>
                </a:rPr>
                <a:t>JAUMIN</a:t>
              </a:r>
              <a:endParaRPr lang="zh-CN" altLang="en-US" b="1" kern="10">
                <a:latin typeface="Arial"/>
                <a:ea typeface="Arial"/>
                <a:cs typeface="Arial"/>
              </a:endParaRPr>
            </a:p>
          </p:txBody>
        </p:sp>
        <p:sp>
          <p:nvSpPr>
            <p:cNvPr id="18459" name="WordArt 11"/>
            <p:cNvSpPr>
              <a:spLocks noChangeArrowheads="1" noChangeShapeType="1" noTextEdit="1"/>
            </p:cNvSpPr>
            <p:nvPr/>
          </p:nvSpPr>
          <p:spPr bwMode="gray">
            <a:xfrm>
              <a:off x="3821113" y="4289425"/>
              <a:ext cx="833437"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368260"/>
                </a:avLst>
              </a:prstTxWarp>
            </a:bodyPr>
            <a:lstStyle/>
            <a:p>
              <a:pPr algn="ctr"/>
              <a:r>
                <a:rPr lang="en-US" altLang="zh-CN" b="1" kern="10">
                  <a:latin typeface="Arial"/>
                  <a:ea typeface="Arial"/>
                  <a:cs typeface="Arial"/>
                </a:rPr>
                <a:t>JCOGIN</a:t>
              </a:r>
              <a:endParaRPr lang="zh-CN" altLang="en-US" b="1" kern="10">
                <a:latin typeface="Arial"/>
                <a:ea typeface="Arial"/>
                <a:cs typeface="Arial"/>
              </a:endParaRPr>
            </a:p>
          </p:txBody>
        </p:sp>
        <p:sp>
          <p:nvSpPr>
            <p:cNvPr id="18460" name="WordArt 12"/>
            <p:cNvSpPr>
              <a:spLocks noChangeArrowheads="1" noChangeShapeType="1" noTextEdit="1"/>
            </p:cNvSpPr>
            <p:nvPr/>
          </p:nvSpPr>
          <p:spPr bwMode="gray">
            <a:xfrm rot="-4190060">
              <a:off x="4361657" y="3950494"/>
              <a:ext cx="915987"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443168"/>
                </a:avLst>
              </a:prstTxWarp>
            </a:bodyPr>
            <a:lstStyle/>
            <a:p>
              <a:pPr algn="ctr"/>
              <a:r>
                <a:rPr lang="en-US" altLang="zh-CN" b="1" kern="10">
                  <a:latin typeface="Arial"/>
                  <a:ea typeface="Arial"/>
                  <a:cs typeface="Arial"/>
                </a:rPr>
                <a:t>GRAPHINE</a:t>
              </a:r>
              <a:endParaRPr lang="zh-CN" altLang="en-US" b="1" kern="10">
                <a:latin typeface="Arial"/>
                <a:ea typeface="Arial"/>
                <a:cs typeface="Arial"/>
              </a:endParaRPr>
            </a:p>
          </p:txBody>
        </p:sp>
        <p:sp>
          <p:nvSpPr>
            <p:cNvPr id="18461" name="WordArt 10"/>
            <p:cNvSpPr>
              <a:spLocks noChangeArrowheads="1" noChangeShapeType="1" noTextEdit="1"/>
            </p:cNvSpPr>
            <p:nvPr/>
          </p:nvSpPr>
          <p:spPr bwMode="white">
            <a:xfrm rot="2248295">
              <a:off x="4365625" y="3348038"/>
              <a:ext cx="517525" cy="212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056684"/>
                </a:avLst>
              </a:prstTxWarp>
            </a:bodyPr>
            <a:lstStyle/>
            <a:p>
              <a:pPr algn="ctr"/>
              <a:r>
                <a:rPr lang="en-US" altLang="zh-CN" b="1" kern="10">
                  <a:latin typeface="Arial"/>
                  <a:ea typeface="Arial"/>
                  <a:cs typeface="Arial"/>
                </a:rPr>
                <a:t>PHG</a:t>
              </a:r>
              <a:endParaRPr lang="zh-CN" altLang="en-US" b="1" kern="10">
                <a:latin typeface="Arial"/>
                <a:ea typeface="Arial"/>
                <a:cs typeface="Arial"/>
              </a:endParaRPr>
            </a:p>
          </p:txBody>
        </p:sp>
      </p:grpSp>
      <p:sp>
        <p:nvSpPr>
          <p:cNvPr id="18436" name="矩形 20"/>
          <p:cNvSpPr>
            <a:spLocks noChangeArrowheads="1"/>
          </p:cNvSpPr>
          <p:nvPr/>
        </p:nvSpPr>
        <p:spPr bwMode="auto">
          <a:xfrm>
            <a:off x="1851025" y="5776913"/>
            <a:ext cx="4416425"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F0000"/>
                </a:solidFill>
                <a:latin typeface="Arial Unicode MS" charset="0"/>
                <a:ea typeface="宋体" charset="0"/>
                <a:cs typeface="Arial Unicode MS" charset="0"/>
              </a:rPr>
              <a:t>high-efficient implementation scheme</a:t>
            </a:r>
          </a:p>
          <a:p>
            <a:r>
              <a:rPr lang="en-US" altLang="zh-CN" sz="2000">
                <a:solidFill>
                  <a:srgbClr val="FF0000"/>
                </a:solidFill>
                <a:latin typeface="Arial Unicode MS" charset="0"/>
                <a:ea typeface="宋体" charset="0"/>
                <a:cs typeface="Arial Unicode MS" charset="0"/>
              </a:rPr>
              <a:t>parallel appl. software dev. method</a:t>
            </a:r>
            <a:endParaRPr lang="zh-CN" altLang="en-US" sz="2000">
              <a:solidFill>
                <a:srgbClr val="FF0000"/>
              </a:solidFill>
              <a:latin typeface="Arial Unicode MS" charset="0"/>
              <a:ea typeface="宋体" charset="0"/>
              <a:cs typeface="Arial Unicode MS" charset="0"/>
            </a:endParaRPr>
          </a:p>
        </p:txBody>
      </p:sp>
      <p:sp>
        <p:nvSpPr>
          <p:cNvPr id="18437" name="矩形 21"/>
          <p:cNvSpPr>
            <a:spLocks noChangeArrowheads="1"/>
          </p:cNvSpPr>
          <p:nvPr/>
        </p:nvSpPr>
        <p:spPr bwMode="auto">
          <a:xfrm>
            <a:off x="714375" y="966788"/>
            <a:ext cx="7578725"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latin typeface="Arial Unicode MS" charset="0"/>
                <a:ea typeface="宋体" charset="0"/>
                <a:cs typeface="Arial Unicode MS" charset="0"/>
              </a:rPr>
              <a:t>Supporting development of 40 application software</a:t>
            </a:r>
          </a:p>
        </p:txBody>
      </p:sp>
      <p:sp>
        <p:nvSpPr>
          <p:cNvPr id="18438" name="矩形 23"/>
          <p:cNvSpPr>
            <a:spLocks noChangeArrowheads="1"/>
          </p:cNvSpPr>
          <p:nvPr/>
        </p:nvSpPr>
        <p:spPr bwMode="auto">
          <a:xfrm>
            <a:off x="5164138" y="4157663"/>
            <a:ext cx="20716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latin typeface="Arial Unicode MS" charset="0"/>
                <a:ea typeface="宋体" charset="0"/>
                <a:cs typeface="Arial Unicode MS" charset="0"/>
              </a:rPr>
              <a:t>parallel efficiency 30% at 2 million core </a:t>
            </a:r>
            <a:endParaRPr lang="zh-CN" altLang="en-US">
              <a:latin typeface="Arial Unicode MS" charset="0"/>
              <a:ea typeface="宋体" charset="0"/>
              <a:cs typeface="Arial Unicode MS" charset="0"/>
            </a:endParaRPr>
          </a:p>
        </p:txBody>
      </p:sp>
      <p:pic>
        <p:nvPicPr>
          <p:cNvPr id="1843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2413" y="1455738"/>
            <a:ext cx="47863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0" name="组合 2"/>
          <p:cNvGrpSpPr>
            <a:grpSpLocks/>
          </p:cNvGrpSpPr>
          <p:nvPr/>
        </p:nvGrpSpPr>
        <p:grpSpPr bwMode="auto">
          <a:xfrm>
            <a:off x="7424738" y="1733550"/>
            <a:ext cx="1684337" cy="639763"/>
            <a:chOff x="7425002" y="1733603"/>
            <a:chExt cx="1683765" cy="640088"/>
          </a:xfrm>
        </p:grpSpPr>
        <p:sp>
          <p:nvSpPr>
            <p:cNvPr id="20" name="线形标注 2(带强调线) 19"/>
            <p:cNvSpPr/>
            <p:nvPr/>
          </p:nvSpPr>
          <p:spPr bwMode="auto">
            <a:xfrm rot="10800000" flipH="1" flipV="1">
              <a:off x="7425002" y="1733603"/>
              <a:ext cx="1571091" cy="528907"/>
            </a:xfrm>
            <a:prstGeom prst="accentCallout2">
              <a:avLst>
                <a:gd name="adj1" fmla="val 38030"/>
                <a:gd name="adj2" fmla="val -4516"/>
                <a:gd name="adj3" fmla="val 39860"/>
                <a:gd name="adj4" fmla="val -21750"/>
                <a:gd name="adj5" fmla="val 92128"/>
                <a:gd name="adj6" fmla="val -67394"/>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zh-CN" altLang="en-US" dirty="0">
                <a:latin typeface="Arial" panose="020B0604020202020204" pitchFamily="34" charset="0"/>
                <a:ea typeface="宋体" charset="-122"/>
                <a:cs typeface="+mn-cs"/>
              </a:endParaRPr>
            </a:p>
          </p:txBody>
        </p:sp>
        <p:sp>
          <p:nvSpPr>
            <p:cNvPr id="21" name="Text Box 22"/>
            <p:cNvSpPr txBox="1">
              <a:spLocks noChangeArrowheads="1"/>
            </p:cNvSpPr>
            <p:nvPr/>
          </p:nvSpPr>
          <p:spPr bwMode="auto">
            <a:xfrm>
              <a:off x="7544024" y="1789194"/>
              <a:ext cx="1564743" cy="584497"/>
            </a:xfrm>
            <a:prstGeom prst="rect">
              <a:avLst/>
            </a:prstGeom>
            <a:noFill/>
            <a:ln>
              <a:noFill/>
            </a:ln>
            <a:effectLs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eaLnBrk="1" hangingPunct="1">
                <a:spcBef>
                  <a:spcPct val="50000"/>
                </a:spcBef>
              </a:pPr>
              <a:r>
                <a:rPr lang="en-US" altLang="zh-CN" sz="1600" b="1">
                  <a:solidFill>
                    <a:srgbClr val="0000FF"/>
                  </a:solidFill>
                  <a:latin typeface="Arial Unicode MS" charset="0"/>
                  <a:cs typeface="Arial Unicode MS" charset="0"/>
                </a:rPr>
                <a:t>Application achievements</a:t>
              </a:r>
              <a:endParaRPr lang="zh-CN" altLang="en-US" sz="1600" b="1">
                <a:solidFill>
                  <a:srgbClr val="0000FF"/>
                </a:solidFill>
                <a:latin typeface="Arial Unicode MS" charset="0"/>
                <a:cs typeface="Arial Unicode MS" charset="0"/>
              </a:endParaRPr>
            </a:p>
          </p:txBody>
        </p:sp>
      </p:grpSp>
      <p:grpSp>
        <p:nvGrpSpPr>
          <p:cNvPr id="18441" name="组合 22"/>
          <p:cNvGrpSpPr>
            <a:grpSpLocks/>
          </p:cNvGrpSpPr>
          <p:nvPr/>
        </p:nvGrpSpPr>
        <p:grpSpPr bwMode="auto">
          <a:xfrm>
            <a:off x="7424738" y="3044825"/>
            <a:ext cx="1571625" cy="633413"/>
            <a:chOff x="7425002" y="1733603"/>
            <a:chExt cx="1571625" cy="634129"/>
          </a:xfrm>
        </p:grpSpPr>
        <p:sp>
          <p:nvSpPr>
            <p:cNvPr id="24" name="线形标注 2(带强调线) 23"/>
            <p:cNvSpPr/>
            <p:nvPr/>
          </p:nvSpPr>
          <p:spPr bwMode="auto">
            <a:xfrm rot="10800000" flipH="1" flipV="1">
              <a:off x="7425002" y="1733603"/>
              <a:ext cx="1571625" cy="529236"/>
            </a:xfrm>
            <a:prstGeom prst="accentCallout2">
              <a:avLst>
                <a:gd name="adj1" fmla="val 38030"/>
                <a:gd name="adj2" fmla="val -4516"/>
                <a:gd name="adj3" fmla="val 39860"/>
                <a:gd name="adj4" fmla="val -21750"/>
                <a:gd name="adj5" fmla="val 196438"/>
                <a:gd name="adj6" fmla="val -152358"/>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zh-CN" altLang="en-US" dirty="0">
                <a:latin typeface="Arial" panose="020B0604020202020204" pitchFamily="34" charset="0"/>
                <a:ea typeface="宋体" charset="-122"/>
                <a:cs typeface="+mn-cs"/>
              </a:endParaRPr>
            </a:p>
          </p:txBody>
        </p:sp>
        <p:sp>
          <p:nvSpPr>
            <p:cNvPr id="25" name="Text Box 22"/>
            <p:cNvSpPr txBox="1">
              <a:spLocks noChangeArrowheads="1"/>
            </p:cNvSpPr>
            <p:nvPr/>
          </p:nvSpPr>
          <p:spPr bwMode="auto">
            <a:xfrm>
              <a:off x="7496439" y="1782872"/>
              <a:ext cx="1428750" cy="584860"/>
            </a:xfrm>
            <a:prstGeom prst="rect">
              <a:avLst/>
            </a:prstGeom>
            <a:noFill/>
            <a:ln>
              <a:noFill/>
            </a:ln>
            <a:effectLs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eaLnBrk="1" hangingPunct="1">
                <a:spcBef>
                  <a:spcPct val="50000"/>
                </a:spcBef>
              </a:pPr>
              <a:r>
                <a:rPr lang="en-US" altLang="zh-CN" sz="1600" b="1">
                  <a:solidFill>
                    <a:srgbClr val="0000FF"/>
                  </a:solidFill>
                  <a:latin typeface="Arial Unicode MS" charset="0"/>
                  <a:cs typeface="Arial Unicode MS" charset="0"/>
                </a:rPr>
                <a:t>Original innovation</a:t>
              </a:r>
              <a:endParaRPr lang="zh-CN" altLang="en-US" sz="1600" b="1">
                <a:solidFill>
                  <a:srgbClr val="0000FF"/>
                </a:solidFill>
                <a:latin typeface="Arial Unicode MS" charset="0"/>
                <a:cs typeface="Arial Unicode MS" charset="0"/>
              </a:endParaRPr>
            </a:p>
          </p:txBody>
        </p:sp>
      </p:grpSp>
      <p:grpSp>
        <p:nvGrpSpPr>
          <p:cNvPr id="18442" name="组合 25"/>
          <p:cNvGrpSpPr>
            <a:grpSpLocks/>
          </p:cNvGrpSpPr>
          <p:nvPr/>
        </p:nvGrpSpPr>
        <p:grpSpPr bwMode="auto">
          <a:xfrm>
            <a:off x="7424738" y="4772025"/>
            <a:ext cx="1571625" cy="633413"/>
            <a:chOff x="7425002" y="1733603"/>
            <a:chExt cx="1571625" cy="634129"/>
          </a:xfrm>
        </p:grpSpPr>
        <p:sp>
          <p:nvSpPr>
            <p:cNvPr id="27" name="线形标注 2(带强调线) 26"/>
            <p:cNvSpPr/>
            <p:nvPr/>
          </p:nvSpPr>
          <p:spPr bwMode="auto">
            <a:xfrm rot="10800000" flipH="1" flipV="1">
              <a:off x="7425002" y="1733603"/>
              <a:ext cx="1571625" cy="529236"/>
            </a:xfrm>
            <a:prstGeom prst="accentCallout2">
              <a:avLst>
                <a:gd name="adj1" fmla="val 38030"/>
                <a:gd name="adj2" fmla="val -4516"/>
                <a:gd name="adj3" fmla="val 39860"/>
                <a:gd name="adj4" fmla="val -21750"/>
                <a:gd name="adj5" fmla="val 182688"/>
                <a:gd name="adj6" fmla="val -13417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zh-CN" altLang="en-US" dirty="0">
                <a:latin typeface="Arial" panose="020B0604020202020204" pitchFamily="34" charset="0"/>
                <a:ea typeface="宋体" charset="-122"/>
                <a:cs typeface="+mn-cs"/>
              </a:endParaRPr>
            </a:p>
          </p:txBody>
        </p:sp>
        <p:sp>
          <p:nvSpPr>
            <p:cNvPr id="28" name="Text Box 22"/>
            <p:cNvSpPr txBox="1">
              <a:spLocks noChangeArrowheads="1"/>
            </p:cNvSpPr>
            <p:nvPr/>
          </p:nvSpPr>
          <p:spPr bwMode="auto">
            <a:xfrm>
              <a:off x="7496439" y="1782872"/>
              <a:ext cx="1428750" cy="584860"/>
            </a:xfrm>
            <a:prstGeom prst="rect">
              <a:avLst/>
            </a:prstGeom>
            <a:noFill/>
            <a:ln>
              <a:noFill/>
            </a:ln>
            <a:effectLs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fontAlgn="base" hangingPunct="0">
                <a:spcBef>
                  <a:spcPct val="20000"/>
                </a:spcBef>
                <a:spcAft>
                  <a:spcPct val="0"/>
                </a:spcAft>
                <a:buChar char="»"/>
                <a:defRPr sz="2000">
                  <a:solidFill>
                    <a:schemeClr val="tx1"/>
                  </a:solidFill>
                  <a:latin typeface="Arial" charset="0"/>
                  <a:ea typeface="宋体" charset="0"/>
                </a:defRPr>
              </a:lvl6pPr>
              <a:lvl7pPr eaLnBrk="0" fontAlgn="base" hangingPunct="0">
                <a:spcBef>
                  <a:spcPct val="20000"/>
                </a:spcBef>
                <a:spcAft>
                  <a:spcPct val="0"/>
                </a:spcAft>
                <a:buChar char="»"/>
                <a:defRPr sz="2000">
                  <a:solidFill>
                    <a:schemeClr val="tx1"/>
                  </a:solidFill>
                  <a:latin typeface="Arial" charset="0"/>
                  <a:ea typeface="宋体" charset="0"/>
                </a:defRPr>
              </a:lvl7pPr>
              <a:lvl8pPr eaLnBrk="0" fontAlgn="base" hangingPunct="0">
                <a:spcBef>
                  <a:spcPct val="20000"/>
                </a:spcBef>
                <a:spcAft>
                  <a:spcPct val="0"/>
                </a:spcAft>
                <a:buChar char="»"/>
                <a:defRPr sz="2000">
                  <a:solidFill>
                    <a:schemeClr val="tx1"/>
                  </a:solidFill>
                  <a:latin typeface="Arial" charset="0"/>
                  <a:ea typeface="宋体" charset="0"/>
                </a:defRPr>
              </a:lvl8pPr>
              <a:lvl9pPr eaLnBrk="0" fontAlgn="base" hangingPunct="0">
                <a:spcBef>
                  <a:spcPct val="20000"/>
                </a:spcBef>
                <a:spcAft>
                  <a:spcPct val="0"/>
                </a:spcAft>
                <a:buChar char="»"/>
                <a:defRPr sz="2000">
                  <a:solidFill>
                    <a:schemeClr val="tx1"/>
                  </a:solidFill>
                  <a:latin typeface="Arial" charset="0"/>
                  <a:ea typeface="宋体" charset="0"/>
                </a:defRPr>
              </a:lvl9pPr>
            </a:lstStyle>
            <a:p>
              <a:pPr eaLnBrk="1" hangingPunct="1">
                <a:spcBef>
                  <a:spcPct val="50000"/>
                </a:spcBef>
              </a:pPr>
              <a:r>
                <a:rPr lang="en-US" altLang="zh-CN" sz="1600" b="1">
                  <a:solidFill>
                    <a:srgbClr val="0000FF"/>
                  </a:solidFill>
                  <a:latin typeface="Arial Unicode MS" charset="0"/>
                  <a:cs typeface="Arial Unicode MS" charset="0"/>
                </a:rPr>
                <a:t>Technical innovation</a:t>
              </a:r>
              <a:endParaRPr lang="zh-CN" altLang="en-US" sz="1600" b="1">
                <a:solidFill>
                  <a:srgbClr val="0000FF"/>
                </a:solidFill>
                <a:latin typeface="Arial Unicode MS" charset="0"/>
                <a:cs typeface="Arial Unicode MS" charset="0"/>
              </a:endParaRPr>
            </a:p>
          </p:txBody>
        </p:sp>
      </p:grpSp>
      <p:grpSp>
        <p:nvGrpSpPr>
          <p:cNvPr id="29" name="组合 28"/>
          <p:cNvGrpSpPr/>
          <p:nvPr/>
        </p:nvGrpSpPr>
        <p:grpSpPr>
          <a:xfrm>
            <a:off x="177460" y="3550262"/>
            <a:ext cx="2558748" cy="1619462"/>
            <a:chOff x="1011277" y="3595151"/>
            <a:chExt cx="2855226" cy="1891253"/>
          </a:xfrm>
          <a:solidFill>
            <a:schemeClr val="accent1">
              <a:lumMod val="50000"/>
            </a:schemeClr>
          </a:solidFill>
        </p:grpSpPr>
        <p:sp>
          <p:nvSpPr>
            <p:cNvPr id="30" name="五边形 29"/>
            <p:cNvSpPr/>
            <p:nvPr/>
          </p:nvSpPr>
          <p:spPr>
            <a:xfrm>
              <a:off x="1011278" y="3595151"/>
              <a:ext cx="2855225" cy="464302"/>
            </a:xfrm>
            <a:prstGeom prst="homePlate">
              <a:avLst/>
            </a:prstGeom>
            <a:grpFill/>
            <a:ln w="19050">
              <a:solidFill>
                <a:schemeClr val="accent5">
                  <a:lumMod val="60000"/>
                  <a:lumOff val="40000"/>
                </a:schemeClr>
              </a:solidFill>
            </a:ln>
          </p:spPr>
          <p:txBody>
            <a:bodyPr anchor="ctr"/>
            <a:lstStyle/>
            <a:p>
              <a:pPr algn="ctr">
                <a:defRPr/>
              </a:pPr>
              <a:r>
                <a:rPr lang="en-US" altLang="zh-CN" sz="1600" b="1" kern="0" dirty="0">
                  <a:solidFill>
                    <a:schemeClr val="bg1"/>
                  </a:solidFill>
                  <a:latin typeface="微软雅黑" pitchFamily="34" charset="-122"/>
                  <a:ea typeface="微软雅黑" panose="020B0503020204020204" pitchFamily="34" charset="-122"/>
                  <a:cs typeface="+mn-cs"/>
                </a:rPr>
                <a:t>Structured mesh</a:t>
              </a:r>
              <a:endParaRPr lang="zh-CN" altLang="en-US" sz="1600" dirty="0">
                <a:solidFill>
                  <a:schemeClr val="bg1"/>
                </a:solidFill>
                <a:latin typeface="Arial" panose="020B0604020202020204" pitchFamily="34" charset="0"/>
                <a:ea typeface="微软雅黑" panose="020B0503020204020204" pitchFamily="34" charset="-122"/>
                <a:cs typeface="+mn-cs"/>
              </a:endParaRPr>
            </a:p>
          </p:txBody>
        </p:sp>
        <p:sp>
          <p:nvSpPr>
            <p:cNvPr id="31" name="五边形 30"/>
            <p:cNvSpPr/>
            <p:nvPr/>
          </p:nvSpPr>
          <p:spPr>
            <a:xfrm>
              <a:off x="1011278" y="4059454"/>
              <a:ext cx="2855223" cy="385156"/>
            </a:xfrm>
            <a:prstGeom prst="homePlate">
              <a:avLst/>
            </a:prstGeom>
            <a:grpFill/>
            <a:ln w="19050">
              <a:solidFill>
                <a:schemeClr val="accent5">
                  <a:lumMod val="60000"/>
                  <a:lumOff val="40000"/>
                </a:schemeClr>
              </a:solidFill>
            </a:ln>
          </p:spPr>
          <p:txBody>
            <a:bodyPr lIns="0" rIns="0" anchor="ctr"/>
            <a:lstStyle/>
            <a:p>
              <a:pPr algn="ctr">
                <a:defRPr/>
              </a:pPr>
              <a:r>
                <a:rPr lang="en-US" altLang="zh-CN" sz="1600" b="1" kern="0" dirty="0">
                  <a:solidFill>
                    <a:schemeClr val="bg1"/>
                  </a:solidFill>
                  <a:latin typeface="微软雅黑" pitchFamily="34" charset="-122"/>
                  <a:ea typeface="微软雅黑" panose="020B0503020204020204" pitchFamily="34" charset="-122"/>
                  <a:cs typeface="+mn-cs"/>
                </a:rPr>
                <a:t>Unstructured mesh</a:t>
              </a:r>
              <a:endParaRPr lang="zh-CN" altLang="en-US" sz="1600" b="1" kern="0" dirty="0">
                <a:solidFill>
                  <a:schemeClr val="bg1"/>
                </a:solidFill>
                <a:latin typeface="微软雅黑" pitchFamily="34" charset="-122"/>
                <a:ea typeface="微软雅黑" panose="020B0503020204020204" pitchFamily="34" charset="-122"/>
                <a:cs typeface="+mn-cs"/>
              </a:endParaRPr>
            </a:p>
          </p:txBody>
        </p:sp>
        <p:sp>
          <p:nvSpPr>
            <p:cNvPr id="32" name="五边形 31"/>
            <p:cNvSpPr/>
            <p:nvPr/>
          </p:nvSpPr>
          <p:spPr>
            <a:xfrm>
              <a:off x="1011277" y="4476125"/>
              <a:ext cx="2855225" cy="529865"/>
            </a:xfrm>
            <a:prstGeom prst="homePlate">
              <a:avLst/>
            </a:prstGeom>
            <a:grpFill/>
            <a:ln w="19050">
              <a:solidFill>
                <a:schemeClr val="accent5">
                  <a:lumMod val="60000"/>
                  <a:lumOff val="40000"/>
                </a:schemeClr>
              </a:solidFill>
            </a:ln>
          </p:spPr>
          <p:txBody>
            <a:bodyPr anchor="ctr"/>
            <a:lstStyle/>
            <a:p>
              <a:pPr algn="ctr">
                <a:lnSpc>
                  <a:spcPts val="1400"/>
                </a:lnSpc>
                <a:defRPr/>
              </a:pPr>
              <a:r>
                <a:rPr lang="en-US" altLang="zh-CN" sz="1400" b="1" kern="0" dirty="0">
                  <a:solidFill>
                    <a:schemeClr val="bg1"/>
                  </a:solidFill>
                  <a:latin typeface="微软雅黑" pitchFamily="34" charset="-122"/>
                  <a:ea typeface="微软雅黑" panose="020B0503020204020204" pitchFamily="34" charset="-122"/>
                  <a:cs typeface="+mn-cs"/>
                </a:rPr>
                <a:t>Mesh-free combinatory geometry</a:t>
              </a:r>
              <a:endParaRPr lang="zh-CN" altLang="en-US" sz="1400" dirty="0">
                <a:solidFill>
                  <a:schemeClr val="bg1"/>
                </a:solidFill>
                <a:latin typeface="Arial" panose="020B0604020202020204" pitchFamily="34" charset="0"/>
                <a:ea typeface="微软雅黑" panose="020B0503020204020204" pitchFamily="34" charset="-122"/>
                <a:cs typeface="+mn-cs"/>
              </a:endParaRPr>
            </a:p>
          </p:txBody>
        </p:sp>
        <p:sp>
          <p:nvSpPr>
            <p:cNvPr id="33" name="五边形 32"/>
            <p:cNvSpPr/>
            <p:nvPr/>
          </p:nvSpPr>
          <p:spPr>
            <a:xfrm>
              <a:off x="1011278" y="4988061"/>
              <a:ext cx="2855222" cy="498343"/>
            </a:xfrm>
            <a:prstGeom prst="homePlate">
              <a:avLst/>
            </a:prstGeom>
            <a:grpFill/>
            <a:ln w="19050">
              <a:solidFill>
                <a:schemeClr val="accent5">
                  <a:lumMod val="60000"/>
                  <a:lumOff val="40000"/>
                </a:schemeClr>
              </a:solidFill>
            </a:ln>
          </p:spPr>
          <p:txBody>
            <a:bodyPr anchor="ctr"/>
            <a:lstStyle/>
            <a:p>
              <a:pPr algn="ctr">
                <a:defRPr/>
              </a:pPr>
              <a:r>
                <a:rPr lang="en-US" altLang="zh-CN" sz="1600" b="1" kern="0" dirty="0">
                  <a:solidFill>
                    <a:schemeClr val="bg1"/>
                  </a:solidFill>
                  <a:latin typeface="微软雅黑" pitchFamily="34" charset="-122"/>
                  <a:ea typeface="微软雅黑" panose="020B0503020204020204" pitchFamily="34" charset="-122"/>
                  <a:cs typeface="+mn-cs"/>
                </a:rPr>
                <a:t>Finite element</a:t>
              </a:r>
              <a:endParaRPr lang="zh-CN" altLang="en-US" sz="1600" b="1" kern="0" dirty="0">
                <a:solidFill>
                  <a:schemeClr val="bg1"/>
                </a:solidFill>
                <a:latin typeface="微软雅黑" pitchFamily="34" charset="-122"/>
                <a:ea typeface="微软雅黑" panose="020B0503020204020204" pitchFamily="34" charset="-122"/>
                <a:cs typeface="+mn-cs"/>
              </a:endParaRPr>
            </a:p>
          </p:txBody>
        </p:sp>
      </p:grpSp>
      <p:sp>
        <p:nvSpPr>
          <p:cNvPr id="34" name="五边形 33"/>
          <p:cNvSpPr/>
          <p:nvPr/>
        </p:nvSpPr>
        <p:spPr>
          <a:xfrm>
            <a:off x="177800" y="5181600"/>
            <a:ext cx="2559050" cy="427038"/>
          </a:xfrm>
          <a:prstGeom prst="homePlate">
            <a:avLst/>
          </a:prstGeom>
          <a:solidFill>
            <a:schemeClr val="accent1">
              <a:lumMod val="50000"/>
            </a:schemeClr>
          </a:solidFill>
          <a:ln w="19050">
            <a:solidFill>
              <a:schemeClr val="accent5">
                <a:lumMod val="60000"/>
                <a:lumOff val="40000"/>
              </a:schemeClr>
            </a:solidFill>
          </a:ln>
        </p:spPr>
        <p:txBody>
          <a:bodyPr anchor="ctr"/>
          <a:lstStyle/>
          <a:p>
            <a:pPr algn="ctr"/>
            <a:r>
              <a:rPr lang="en-US" altLang="zh-CN" sz="1600" b="1">
                <a:solidFill>
                  <a:schemeClr val="bg1"/>
                </a:solidFill>
                <a:latin typeface="微软雅黑" charset="0"/>
              </a:rPr>
              <a:t>Graph computing</a:t>
            </a:r>
            <a:endParaRPr lang="zh-CN" altLang="en-US" sz="1600" b="1">
              <a:solidFill>
                <a:schemeClr val="bg1"/>
              </a:solidFill>
              <a:latin typeface="微软雅黑" charset="0"/>
            </a:endParaRPr>
          </a:p>
        </p:txBody>
      </p:sp>
    </p:spTree>
    <p:extLst>
      <p:ext uri="{BB962C8B-B14F-4D97-AF65-F5344CB8AC3E}">
        <p14:creationId xmlns:p14="http://schemas.microsoft.com/office/powerpoint/2010/main" val="27282032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professional">
  <a:themeElements>
    <a:clrScheme name="">
      <a:dk1>
        <a:srgbClr val="000000"/>
      </a:dk1>
      <a:lt1>
        <a:srgbClr val="FFFFFF"/>
      </a:lt1>
      <a:dk2>
        <a:srgbClr val="353A90"/>
      </a:dk2>
      <a:lt2>
        <a:srgbClr val="FFCC00"/>
      </a:lt2>
      <a:accent1>
        <a:srgbClr val="FFCC00"/>
      </a:accent1>
      <a:accent2>
        <a:srgbClr val="9D9DFF"/>
      </a:accent2>
      <a:accent3>
        <a:srgbClr val="FFFFFF"/>
      </a:accent3>
      <a:accent4>
        <a:srgbClr val="000000"/>
      </a:accent4>
      <a:accent5>
        <a:srgbClr val="FFE2AA"/>
      </a:accent5>
      <a:accent6>
        <a:srgbClr val="8E8EE7"/>
      </a:accent6>
      <a:hlink>
        <a:srgbClr val="CCCCFF"/>
      </a:hlink>
      <a:folHlink>
        <a:srgbClr val="B2B2B2"/>
      </a:folHlink>
    </a:clrScheme>
    <a:fontScheme name="professional">
      <a:majorFont>
        <a:latin typeface="Comic Sans MS"/>
        <a:ea typeface="幼圆"/>
        <a:cs typeface="幼圆"/>
      </a:majorFont>
      <a:minorFont>
        <a:latin typeface="Comic Sans MS"/>
        <a:ea typeface="幼圆"/>
        <a:cs typeface="幼圆"/>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4400" b="1" i="0" u="none" strike="noStrike" cap="none" normalizeH="0" baseline="0">
            <a:ln>
              <a:noFill/>
            </a:ln>
            <a:solidFill>
              <a:schemeClr val="tx2"/>
            </a:solidFill>
            <a:effectLst>
              <a:outerShdw blurRad="38100" dist="38100" dir="2700000" algn="tl">
                <a:srgbClr val="000000">
                  <a:alpha val="43137"/>
                </a:srgbClr>
              </a:outerShdw>
            </a:effectLst>
            <a:latin typeface="Comic Sans MS" charset="0"/>
            <a:ea typeface="幼圆" charset="0"/>
            <a:cs typeface="幼圆"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4400" b="1" i="0" u="none" strike="noStrike" cap="none" normalizeH="0" baseline="0">
            <a:ln>
              <a:noFill/>
            </a:ln>
            <a:solidFill>
              <a:schemeClr val="tx2"/>
            </a:solidFill>
            <a:effectLst>
              <a:outerShdw blurRad="38100" dist="38100" dir="2700000" algn="tl">
                <a:srgbClr val="000000">
                  <a:alpha val="43137"/>
                </a:srgbClr>
              </a:outerShdw>
            </a:effectLst>
            <a:latin typeface="Comic Sans MS" charset="0"/>
            <a:ea typeface="幼圆" charset="0"/>
            <a:cs typeface="幼圆" charset="0"/>
          </a:defRPr>
        </a:defPPr>
      </a:lstStyle>
    </a:lnDef>
  </a:objectDefaults>
  <a:extraClrSchemeLst>
    <a:extraClrScheme>
      <a:clrScheme name="professio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fessi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fessi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fessi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ofessional 8">
        <a:dk1>
          <a:srgbClr val="000000"/>
        </a:dk1>
        <a:lt1>
          <a:srgbClr val="FFFFFF"/>
        </a:lt1>
        <a:dk2>
          <a:srgbClr val="000066"/>
        </a:dk2>
        <a:lt2>
          <a:srgbClr val="FFCC66"/>
        </a:lt2>
        <a:accent1>
          <a:srgbClr val="FFCC00"/>
        </a:accent1>
        <a:accent2>
          <a:srgbClr val="9D9DFF"/>
        </a:accent2>
        <a:accent3>
          <a:srgbClr val="FFFFFF"/>
        </a:accent3>
        <a:accent4>
          <a:srgbClr val="000000"/>
        </a:accent4>
        <a:accent5>
          <a:srgbClr val="FFE2AA"/>
        </a:accent5>
        <a:accent6>
          <a:srgbClr val="8E8E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56593</TotalTime>
  <Words>2098</Words>
  <Application>Microsoft Macintosh PowerPoint</Application>
  <PresentationFormat>全屏显示(4:3)</PresentationFormat>
  <Paragraphs>362</Paragraphs>
  <Slides>30</Slides>
  <Notes>9</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professional</vt:lpstr>
      <vt:lpstr>e-Science Activities in China</vt:lpstr>
      <vt:lpstr>Outlines</vt:lpstr>
      <vt:lpstr>PowerPoint 演示文稿</vt:lpstr>
      <vt:lpstr>Efforts of national R&amp;D programs </vt:lpstr>
      <vt:lpstr>Past HPC key projects </vt:lpstr>
      <vt:lpstr>Current HPC projects</vt:lpstr>
      <vt:lpstr>Current BD projects</vt:lpstr>
      <vt:lpstr>Application-related R&amp;D  under the HPC projects</vt:lpstr>
      <vt:lpstr>Parallel Programming framework</vt:lpstr>
      <vt:lpstr>Numerical devices</vt:lpstr>
      <vt:lpstr>Numerical Earth System</vt:lpstr>
      <vt:lpstr>New drug discovery</vt:lpstr>
      <vt:lpstr>CNGrid-based application village:  Industrial innovation</vt:lpstr>
      <vt:lpstr>Perspectives of BD &amp; AI applications</vt:lpstr>
      <vt:lpstr>PowerPoint 演示文稿</vt:lpstr>
      <vt:lpstr>PowerPoint 演示文稿</vt:lpstr>
      <vt:lpstr>Network connectivities of IHEP</vt:lpstr>
      <vt:lpstr>LHCONE in China</vt:lpstr>
      <vt:lpstr>Computing Resources</vt:lpstr>
      <vt:lpstr>HPC+HTC Architecture</vt:lpstr>
      <vt:lpstr>HTCondor Cluster</vt:lpstr>
      <vt:lpstr>HPC Cluster</vt:lpstr>
      <vt:lpstr>BEIJING-LCG2 Tier2 Resources</vt:lpstr>
      <vt:lpstr>BEIJING-LCG2 Tier2 Operations in 2018</vt:lpstr>
      <vt:lpstr>Distributed Computing</vt:lpstr>
      <vt:lpstr>Distributed Computing Recent Effort</vt:lpstr>
      <vt:lpstr>Cloud Computing</vt:lpstr>
      <vt:lpstr>Cloud Computing</vt:lpstr>
      <vt:lpstr>Comments and Acknowledgement</vt:lpstr>
      <vt:lpstr>Thank you</vt:lpstr>
    </vt:vector>
  </TitlesOfParts>
  <Manager/>
  <Company>IHEP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e-Science Activities in China</dc:title>
  <dc:subject/>
  <dc:creator>Gang Chen</dc:creator>
  <cp:keywords/>
  <dc:description/>
  <cp:lastModifiedBy>Chen Gang</cp:lastModifiedBy>
  <cp:revision>401</cp:revision>
  <dcterms:created xsi:type="dcterms:W3CDTF">2012-02-16T07:04:31Z</dcterms:created>
  <dcterms:modified xsi:type="dcterms:W3CDTF">2019-04-03T03:30:20Z</dcterms:modified>
  <cp:category/>
</cp:coreProperties>
</file>