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xfrm>
            <a:off x="952500" y="-16527"/>
            <a:ext cx="11099800" cy="2159001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idx="1"/>
          </p:nvPr>
        </p:nvSpPr>
        <p:spPr>
          <a:xfrm>
            <a:off x="497926" y="1754231"/>
            <a:ext cx="12100043" cy="7595070"/>
          </a:xfrm>
          <a:prstGeom prst="rect">
            <a:avLst/>
          </a:prstGeom>
        </p:spPr>
        <p:txBody>
          <a:bodyPr/>
          <a:lstStyle>
            <a:lvl1pPr>
              <a:spcBef>
                <a:spcPts val="800"/>
              </a:spcBef>
              <a:buSzPct val="100000"/>
              <a:defRPr b="1" sz="3600">
                <a:solidFill>
                  <a:srgbClr val="0433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  <a:lvl2pPr>
              <a:spcBef>
                <a:spcPts val="800"/>
              </a:spcBef>
              <a:buSzPct val="100000"/>
              <a:defRPr b="1">
                <a:solidFill>
                  <a:srgbClr val="942193"/>
                </a:solidFill>
                <a:latin typeface="Helvetica"/>
                <a:ea typeface="Helvetica"/>
                <a:cs typeface="Helvetica"/>
                <a:sym typeface="Helvetica"/>
              </a:defRPr>
            </a:lvl2pPr>
            <a:lvl3pPr>
              <a:spcBef>
                <a:spcPts val="800"/>
              </a:spcBef>
              <a:buSzPct val="100000"/>
              <a:defRPr b="1" sz="2800">
                <a:solidFill>
                  <a:srgbClr val="009051"/>
                </a:solidFill>
                <a:latin typeface="Helvetica"/>
                <a:ea typeface="Helvetica"/>
                <a:cs typeface="Helvetica"/>
                <a:sym typeface="Helvetica"/>
              </a:defRPr>
            </a:lvl3pPr>
            <a:lvl4pPr>
              <a:spcBef>
                <a:spcPts val="800"/>
              </a:spcBef>
              <a:buSzPct val="100000"/>
              <a:defRPr b="1" sz="2400">
                <a:solidFill>
                  <a:srgbClr val="941751"/>
                </a:solidFill>
                <a:latin typeface="Helvetica"/>
                <a:ea typeface="Helvetica"/>
                <a:cs typeface="Helvetica"/>
                <a:sym typeface="Helvetica"/>
              </a:defRPr>
            </a:lvl4pPr>
            <a:lvl5pPr>
              <a:spcBef>
                <a:spcPts val="800"/>
              </a:spcBef>
              <a:buSzPct val="100000"/>
              <a:defRPr b="1" sz="2000">
                <a:solidFill>
                  <a:srgbClr val="011993"/>
                </a:solidFill>
                <a:latin typeface="Helvetica"/>
                <a:ea typeface="Helvetica"/>
                <a:cs typeface="Helvetica"/>
                <a:sym typeface="Helvetic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xfrm>
            <a:off x="12570483" y="9316076"/>
            <a:ext cx="368574" cy="381001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rogram of IGTF All-Hands Meeting on 1 April 2019"/>
          <p:cNvSpPr txBox="1"/>
          <p:nvPr>
            <p:ph type="title"/>
          </p:nvPr>
        </p:nvSpPr>
        <p:spPr>
          <a:xfrm>
            <a:off x="359888" y="78746"/>
            <a:ext cx="12418324" cy="757075"/>
          </a:xfrm>
          <a:prstGeom prst="rect">
            <a:avLst/>
          </a:prstGeom>
        </p:spPr>
        <p:txBody>
          <a:bodyPr/>
          <a:lstStyle>
            <a:lvl1pPr defTabSz="292100">
              <a:defRPr sz="4000"/>
            </a:lvl1pPr>
          </a:lstStyle>
          <a:p>
            <a:pPr/>
            <a:r>
              <a:t>Program of IGTF All-Hands Meeting on 1 April 2019</a:t>
            </a:r>
          </a:p>
        </p:txBody>
      </p:sp>
      <p:sp>
        <p:nvSpPr>
          <p:cNvPr id="129" name="Session I (9:00-10:30): Eric Yen…"/>
          <p:cNvSpPr txBox="1"/>
          <p:nvPr>
            <p:ph type="body" idx="1"/>
          </p:nvPr>
        </p:nvSpPr>
        <p:spPr>
          <a:xfrm>
            <a:off x="91173" y="923988"/>
            <a:ext cx="12822454" cy="8652300"/>
          </a:xfrm>
          <a:prstGeom prst="rect">
            <a:avLst/>
          </a:prstGeom>
        </p:spPr>
        <p:txBody>
          <a:bodyPr/>
          <a:lstStyle/>
          <a:p>
            <a:pPr marL="360045" indent="-360045" defTabSz="473201">
              <a:spcBef>
                <a:spcPts val="600"/>
              </a:spcBef>
              <a:defRPr sz="2916"/>
            </a:pPr>
            <a:r>
              <a:t>Session I (9:00-10:30): Eric Yen</a:t>
            </a:r>
          </a:p>
          <a:p>
            <a:pPr lvl="1" marL="720090" indent="-360045" defTabSz="473201">
              <a:spcBef>
                <a:spcPts val="600"/>
              </a:spcBef>
              <a:defRPr sz="2592"/>
            </a:pPr>
            <a:r>
              <a:t>Introduction by local host (Eric Yen), 10’</a:t>
            </a:r>
          </a:p>
          <a:p>
            <a:pPr lvl="1" marL="720090" indent="-360045" defTabSz="473201">
              <a:spcBef>
                <a:spcPts val="600"/>
              </a:spcBef>
              <a:defRPr sz="2592"/>
            </a:pPr>
            <a:r>
              <a:t>EUGridPMA Update (David Groep), 20’</a:t>
            </a:r>
          </a:p>
          <a:p>
            <a:pPr lvl="1" marL="720090" indent="-360045" defTabSz="473201">
              <a:spcBef>
                <a:spcPts val="600"/>
              </a:spcBef>
              <a:defRPr sz="2592"/>
            </a:pPr>
            <a:r>
              <a:t>TAGPMA Update (Derek Simmel), 20’</a:t>
            </a:r>
          </a:p>
          <a:p>
            <a:pPr lvl="1" marL="720090" indent="-360045" defTabSz="473201">
              <a:spcBef>
                <a:spcPts val="600"/>
              </a:spcBef>
              <a:defRPr sz="2592"/>
            </a:pPr>
            <a:r>
              <a:t>APGridPMA Update (Eric Yen), 20’</a:t>
            </a:r>
          </a:p>
          <a:p>
            <a:pPr lvl="1" marL="720090" indent="-360045" defTabSz="473201">
              <a:spcBef>
                <a:spcPts val="600"/>
              </a:spcBef>
              <a:defRPr sz="2592"/>
            </a:pPr>
            <a:r>
              <a:t>Review of MICS Audit Guideline (SAKANE Eisaku), 20’</a:t>
            </a:r>
          </a:p>
          <a:p>
            <a:pPr marL="360045" indent="-360045" defTabSz="473201">
              <a:spcBef>
                <a:spcPts val="600"/>
              </a:spcBef>
              <a:defRPr sz="2916"/>
            </a:pPr>
            <a:r>
              <a:t>Session II (11:00-12:30): Derek Simmel</a:t>
            </a:r>
          </a:p>
          <a:p>
            <a:pPr lvl="1" marL="720090" indent="-360045" defTabSz="473201">
              <a:spcBef>
                <a:spcPts val="600"/>
              </a:spcBef>
              <a:defRPr sz="2592"/>
            </a:pPr>
            <a:r>
              <a:t>AARC multi-community BPA and assurance mapping (David Groep), 45’</a:t>
            </a:r>
          </a:p>
          <a:p>
            <a:pPr lvl="1" marL="720090" indent="-360045" defTabSz="473201">
              <a:spcBef>
                <a:spcPts val="600"/>
              </a:spcBef>
              <a:defRPr sz="2592"/>
            </a:pPr>
            <a:r>
              <a:t>Automatic certificate management environment (ACME) protocol (Derek Simmel), 45’</a:t>
            </a:r>
          </a:p>
          <a:p>
            <a:pPr marL="360045" indent="-360045" defTabSz="473201">
              <a:spcBef>
                <a:spcPts val="600"/>
              </a:spcBef>
              <a:defRPr sz="2916"/>
            </a:pPr>
            <a:r>
              <a:t>Session III (14:00-15:30): David Groep</a:t>
            </a:r>
          </a:p>
          <a:p>
            <a:pPr lvl="1" marL="720090" indent="-360045" defTabSz="473201">
              <a:spcBef>
                <a:spcPts val="600"/>
              </a:spcBef>
              <a:defRPr sz="2592"/>
            </a:pPr>
            <a:r>
              <a:t>CILogon, SciTokens and Grid Community Toolkits (Jim Basney), 45’</a:t>
            </a:r>
          </a:p>
          <a:p>
            <a:pPr lvl="1" marL="720090" indent="-360045" defTabSz="473201">
              <a:spcBef>
                <a:spcPts val="600"/>
              </a:spcBef>
              <a:defRPr sz="2592"/>
            </a:pPr>
            <a:r>
              <a:t>Combined assurance model (David Kelsey), 45’</a:t>
            </a:r>
          </a:p>
          <a:p>
            <a:pPr marL="360045" indent="-360045" defTabSz="473201">
              <a:spcBef>
                <a:spcPts val="600"/>
              </a:spcBef>
              <a:defRPr sz="2916"/>
            </a:pPr>
            <a:r>
              <a:t>Session IV (16:00-17:30): Eric Yen</a:t>
            </a:r>
          </a:p>
          <a:p>
            <a:pPr lvl="1" marL="720090" indent="-360045" defTabSz="473201">
              <a:spcBef>
                <a:spcPts val="600"/>
              </a:spcBef>
              <a:defRPr sz="2592"/>
            </a:pPr>
            <a:r>
              <a:t>Self-audit reports and Updates of APGridPMA CAs (CNIC/SDG, HKU, HPCI, IGCA, IHEP, KEK, KISTI, MYIFAM, ASGCCA)</a:t>
            </a:r>
          </a:p>
          <a:p>
            <a:pPr lvl="1" marL="720090" indent="-360045" defTabSz="473201">
              <a:spcBef>
                <a:spcPts val="600"/>
              </a:spcBef>
              <a:defRPr sz="2592"/>
            </a:pPr>
            <a:r>
              <a:t>Next Meeting</a:t>
            </a:r>
          </a:p>
          <a:p>
            <a:pPr lvl="1" marL="720090" indent="-360045" defTabSz="473201">
              <a:spcBef>
                <a:spcPts val="600"/>
              </a:spcBef>
              <a:defRPr sz="2592"/>
            </a:pPr>
            <a:r>
              <a:t>AoB</a:t>
            </a:r>
          </a:p>
        </p:txBody>
      </p:sp>
      <p:sp>
        <p:nvSpPr>
          <p:cNvPr id="130" name="Slide Number"/>
          <p:cNvSpPr txBox="1"/>
          <p:nvPr>
            <p:ph type="sldNum" sz="quarter" idx="2"/>
          </p:nvPr>
        </p:nvSpPr>
        <p:spPr>
          <a:xfrm>
            <a:off x="12634052" y="9316076"/>
            <a:ext cx="241437" cy="381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