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8"/>
  </p:notesMasterIdLst>
  <p:sldIdLst>
    <p:sldId id="256" r:id="rId2"/>
    <p:sldId id="298" r:id="rId3"/>
    <p:sldId id="303" r:id="rId4"/>
    <p:sldId id="309" r:id="rId5"/>
    <p:sldId id="307" r:id="rId6"/>
    <p:sldId id="297" r:id="rId7"/>
    <p:sldId id="299" r:id="rId8"/>
    <p:sldId id="284" r:id="rId9"/>
    <p:sldId id="301" r:id="rId10"/>
    <p:sldId id="304" r:id="rId11"/>
    <p:sldId id="306" r:id="rId12"/>
    <p:sldId id="328" r:id="rId13"/>
    <p:sldId id="329" r:id="rId14"/>
    <p:sldId id="330" r:id="rId15"/>
    <p:sldId id="331" r:id="rId16"/>
    <p:sldId id="332" r:id="rId17"/>
    <p:sldId id="333" r:id="rId18"/>
    <p:sldId id="334" r:id="rId19"/>
    <p:sldId id="335" r:id="rId20"/>
    <p:sldId id="336" r:id="rId21"/>
    <p:sldId id="337" r:id="rId22"/>
    <p:sldId id="327" r:id="rId23"/>
    <p:sldId id="311" r:id="rId24"/>
    <p:sldId id="308" r:id="rId25"/>
    <p:sldId id="264" r:id="rId26"/>
    <p:sldId id="266" r:id="rId27"/>
    <p:sldId id="265" r:id="rId28"/>
    <p:sldId id="289" r:id="rId29"/>
    <p:sldId id="295" r:id="rId30"/>
    <p:sldId id="268" r:id="rId31"/>
    <p:sldId id="288" r:id="rId32"/>
    <p:sldId id="267" r:id="rId33"/>
    <p:sldId id="269" r:id="rId34"/>
    <p:sldId id="286" r:id="rId35"/>
    <p:sldId id="310" r:id="rId36"/>
    <p:sldId id="273" r:id="rId3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6" autoAdjust="0"/>
    <p:restoredTop sz="78908" autoAdjust="0"/>
  </p:normalViewPr>
  <p:slideViewPr>
    <p:cSldViewPr>
      <p:cViewPr varScale="1">
        <p:scale>
          <a:sx n="50" d="100"/>
          <a:sy n="50" d="100"/>
        </p:scale>
        <p:origin x="-1494" y="-90"/>
      </p:cViewPr>
      <p:guideLst>
        <p:guide orient="horz" pos="2160"/>
        <p:guide pos="2880"/>
      </p:guideLst>
    </p:cSldViewPr>
  </p:slideViewPr>
  <p:outlineViewPr>
    <p:cViewPr>
      <p:scale>
        <a:sx n="33" d="100"/>
        <a:sy n="33" d="100"/>
      </p:scale>
      <p:origin x="0" y="7962"/>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7A13C88-C6E4-4888-B0CD-60EB0BB123BD}" type="datetimeFigureOut">
              <a:rPr lang="en-US" smtClean="0"/>
              <a:pPr/>
              <a:t>3/31/2019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6F011E9-2DDA-4272-904B-09B274CEF555}" type="slidenum">
              <a:rPr lang="en-US" smtClean="0"/>
              <a:pPr/>
              <a:t>‹#›</a:t>
            </a:fld>
            <a:endParaRPr lang="en-US"/>
          </a:p>
        </p:txBody>
      </p:sp>
    </p:spTree>
    <p:extLst>
      <p:ext uri="{BB962C8B-B14F-4D97-AF65-F5344CB8AC3E}">
        <p14:creationId xmlns:p14="http://schemas.microsoft.com/office/powerpoint/2010/main" xmlns="" val="2629217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p:txBody>
          <a:bodyPr wrap="square" numCol="1" anchor="t" anchorCtr="0" compatLnSpc="1">
            <a:prstTxWarp prst="textNoShape">
              <a:avLst/>
            </a:prstTxWarp>
          </a:bodyPr>
          <a:lstStyle/>
          <a:p>
            <a:pPr>
              <a:defRPr/>
            </a:pPr>
            <a:endParaRPr lang="en-US" dirty="0" smtClean="0">
              <a:ea typeface="Calibri" pitchFamily="34" charset="0"/>
              <a:cs typeface="Times New Roman" pitchFamily="18" charset="0"/>
            </a:endParaRPr>
          </a:p>
        </p:txBody>
      </p:sp>
      <p:sp>
        <p:nvSpPr>
          <p:cNvPr id="23556" name="Slide Number Placeholder 3"/>
          <p:cNvSpPr>
            <a:spLocks noGrp="1"/>
          </p:cNvSpPr>
          <p:nvPr>
            <p:ph type="sldNum" sz="quarter" idx="5"/>
          </p:nvPr>
        </p:nvSpPr>
        <p:spPr bwMode="auto">
          <a:noFill/>
          <a:ln>
            <a:miter lim="800000"/>
            <a:headEnd/>
            <a:tailEnd/>
          </a:ln>
        </p:spPr>
        <p:txBody>
          <a:bodyPr/>
          <a:lstStyle/>
          <a:p>
            <a:fld id="{8FF21217-F1E8-4B79-9E4F-AA314F59B68F}" type="slidenum">
              <a:rPr lang="en-US" smtClean="0">
                <a:cs typeface="Arial" charset="0"/>
              </a:rPr>
              <a:pPr/>
              <a:t>3</a:t>
            </a:fld>
            <a:endParaRPr 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80" indent="-362480" algn="just">
              <a:lnSpc>
                <a:spcPct val="114000"/>
              </a:lnSpc>
              <a:buClr>
                <a:schemeClr val="tx2">
                  <a:lumMod val="50000"/>
                </a:schemeClr>
              </a:buClr>
              <a:buSzPct val="100000"/>
              <a:buFont typeface="Wingdings" pitchFamily="2" charset="2"/>
              <a:buChar char="Ø"/>
            </a:pPr>
            <a:r>
              <a:rPr lang="en-US" sz="1200" dirty="0" err="1" smtClean="0">
                <a:solidFill>
                  <a:schemeClr val="bg1"/>
                </a:solidFill>
                <a:latin typeface="Times New Roman" pitchFamily="18" charset="0"/>
                <a:cs typeface="Times New Roman" pitchFamily="18" charset="0"/>
              </a:rPr>
              <a:t>Mone</a:t>
            </a:r>
            <a:r>
              <a:rPr lang="en-US" sz="1200" dirty="0" smtClean="0">
                <a:solidFill>
                  <a:schemeClr val="bg1"/>
                </a:solidFill>
                <a:latin typeface="Times New Roman" pitchFamily="18" charset="0"/>
                <a:cs typeface="Times New Roman" pitchFamily="18" charset="0"/>
              </a:rPr>
              <a:t> creek can be overflow water due to torrential rain from Chin hill and </a:t>
            </a:r>
            <a:r>
              <a:rPr lang="en-US" sz="1200" dirty="0" err="1" smtClean="0">
                <a:solidFill>
                  <a:schemeClr val="bg1"/>
                </a:solidFill>
                <a:latin typeface="Times New Roman" pitchFamily="18" charset="0"/>
                <a:cs typeface="Times New Roman" pitchFamily="18" charset="0"/>
              </a:rPr>
              <a:t>Rakhine</a:t>
            </a:r>
            <a:r>
              <a:rPr lang="en-US" sz="1200" dirty="0" smtClean="0">
                <a:solidFill>
                  <a:schemeClr val="bg1"/>
                </a:solidFill>
                <a:latin typeface="Times New Roman" pitchFamily="18" charset="0"/>
                <a:cs typeface="Times New Roman" pitchFamily="18" charset="0"/>
              </a:rPr>
              <a:t> hill.</a:t>
            </a:r>
          </a:p>
          <a:p>
            <a:pPr marL="362480" indent="-362480" algn="just">
              <a:lnSpc>
                <a:spcPct val="114000"/>
              </a:lnSpc>
              <a:buClr>
                <a:schemeClr val="tx2">
                  <a:lumMod val="50000"/>
                </a:schemeClr>
              </a:buClr>
              <a:buSzPct val="100000"/>
              <a:buFont typeface="Wingdings" pitchFamily="2" charset="2"/>
              <a:buChar char="Ø"/>
            </a:pPr>
            <a:r>
              <a:rPr lang="en-US" sz="1200" dirty="0" smtClean="0">
                <a:solidFill>
                  <a:schemeClr val="bg1"/>
                </a:solidFill>
                <a:latin typeface="Times New Roman" pitchFamily="18" charset="0"/>
                <a:cs typeface="Times New Roman" pitchFamily="18" charset="0"/>
              </a:rPr>
              <a:t>It is an essential fact to develop alarm system for </a:t>
            </a:r>
            <a:r>
              <a:rPr lang="en-US" sz="1200" dirty="0" err="1" smtClean="0">
                <a:solidFill>
                  <a:schemeClr val="bg1"/>
                </a:solidFill>
                <a:latin typeface="Times New Roman" pitchFamily="18" charset="0"/>
                <a:cs typeface="Times New Roman" pitchFamily="18" charset="0"/>
              </a:rPr>
              <a:t>Mone</a:t>
            </a:r>
            <a:r>
              <a:rPr lang="en-US" sz="1200" dirty="0" smtClean="0">
                <a:solidFill>
                  <a:schemeClr val="bg1"/>
                </a:solidFill>
                <a:latin typeface="Times New Roman" pitchFamily="18" charset="0"/>
                <a:cs typeface="Times New Roman" pitchFamily="18" charset="0"/>
              </a:rPr>
              <a:t> </a:t>
            </a:r>
            <a:r>
              <a:rPr lang="en-US" sz="1200" dirty="0" err="1" smtClean="0">
                <a:solidFill>
                  <a:schemeClr val="bg1"/>
                </a:solidFill>
                <a:latin typeface="Times New Roman" pitchFamily="18" charset="0"/>
                <a:cs typeface="Times New Roman" pitchFamily="18" charset="0"/>
              </a:rPr>
              <a:t>Chaung</a:t>
            </a:r>
            <a:r>
              <a:rPr lang="en-US" sz="1200" dirty="0" smtClean="0">
                <a:solidFill>
                  <a:schemeClr val="bg1"/>
                </a:solidFill>
                <a:latin typeface="Times New Roman" pitchFamily="18" charset="0"/>
                <a:cs typeface="Times New Roman" pitchFamily="18" charset="0"/>
              </a:rPr>
              <a:t> dam.</a:t>
            </a:r>
          </a:p>
          <a:p>
            <a:endParaRPr lang="en-SG"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25</a:t>
            </a:fld>
            <a:endParaRPr lang="en-US"/>
          </a:p>
        </p:txBody>
      </p:sp>
    </p:spTree>
    <p:extLst>
      <p:ext uri="{BB962C8B-B14F-4D97-AF65-F5344CB8AC3E}">
        <p14:creationId xmlns:p14="http://schemas.microsoft.com/office/powerpoint/2010/main" xmlns="" val="272080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26</a:t>
            </a:fld>
            <a:endParaRPr lang="en-US"/>
          </a:p>
        </p:txBody>
      </p:sp>
    </p:spTree>
    <p:extLst>
      <p:ext uri="{BB962C8B-B14F-4D97-AF65-F5344CB8AC3E}">
        <p14:creationId xmlns:p14="http://schemas.microsoft.com/office/powerpoint/2010/main" xmlns="" val="1786691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a:t>
            </a:r>
            <a:r>
              <a:rPr lang="en-US" baseline="0" dirty="0" smtClean="0"/>
              <a:t> conditions that occurs flood in </a:t>
            </a:r>
            <a:r>
              <a:rPr lang="en-US" baseline="0" dirty="0" err="1" smtClean="0"/>
              <a:t>Mone</a:t>
            </a:r>
            <a:r>
              <a:rPr lang="en-US" baseline="0" dirty="0" smtClean="0"/>
              <a:t> dam</a:t>
            </a:r>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 the lower region of </a:t>
            </a:r>
            <a:r>
              <a:rPr lang="en-US" baseline="0" dirty="0" err="1" smtClean="0"/>
              <a:t>Mone</a:t>
            </a:r>
            <a:r>
              <a:rPr lang="en-US" baseline="0" dirty="0" smtClean="0"/>
              <a:t> dam.</a:t>
            </a:r>
          </a:p>
          <a:p>
            <a:r>
              <a:rPr lang="en-US" baseline="0" dirty="0" smtClean="0"/>
              <a:t>When the dam full of water, this region face flood.</a:t>
            </a:r>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28</a:t>
            </a:fld>
            <a:endParaRPr lang="en-US"/>
          </a:p>
        </p:txBody>
      </p:sp>
    </p:spTree>
    <p:extLst>
      <p:ext uri="{BB962C8B-B14F-4D97-AF65-F5344CB8AC3E}">
        <p14:creationId xmlns:p14="http://schemas.microsoft.com/office/powerpoint/2010/main" xmlns="" val="1096457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29</a:t>
            </a:fld>
            <a:endParaRPr lang="en-US"/>
          </a:p>
        </p:txBody>
      </p:sp>
    </p:spTree>
    <p:extLst>
      <p:ext uri="{BB962C8B-B14F-4D97-AF65-F5344CB8AC3E}">
        <p14:creationId xmlns:p14="http://schemas.microsoft.com/office/powerpoint/2010/main" xmlns="" val="178669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Forecast Request</a:t>
            </a:r>
            <a:r>
              <a:rPr lang="en-US" dirty="0" smtClean="0"/>
              <a:t>: returns the current weather conditions a minute-by-minute forecast for the next hour (where available), an hour-by-hour forecast for the next 48 hours, and a day-by-day forecast for the next week.</a:t>
            </a:r>
          </a:p>
          <a:p>
            <a:r>
              <a:rPr lang="en-US" b="1" dirty="0" smtClean="0"/>
              <a:t>Time Machine Request </a:t>
            </a:r>
            <a:r>
              <a:rPr lang="en-US" dirty="0" smtClean="0"/>
              <a:t>: returns the observed (in the past) or forecasted (in the future) hour-by-hour weather and daily weather conditions for a particular date.</a:t>
            </a:r>
          </a:p>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smtClean="0">
                <a:latin typeface="Times New Roman" pitchFamily="18" charset="0"/>
                <a:cs typeface="Times New Roman" pitchFamily="18" charset="0"/>
              </a:rPr>
              <a:t>Markov chain is a random process with the Markov property. A random process or often called stochastic property is a mathematical object define as a collection of random variables.</a:t>
            </a:r>
          </a:p>
          <a:p>
            <a:r>
              <a:rPr lang="en-US" sz="1500" dirty="0" smtClean="0">
                <a:latin typeface="Times New Roman" pitchFamily="18" charset="0"/>
                <a:cs typeface="Times New Roman" pitchFamily="18" charset="0"/>
              </a:rPr>
              <a:t>the probability of X</a:t>
            </a:r>
            <a:r>
              <a:rPr lang="en-US" sz="1500" baseline="-25000" dirty="0" smtClean="0">
                <a:latin typeface="Times New Roman" pitchFamily="18" charset="0"/>
                <a:cs typeface="Times New Roman" pitchFamily="18" charset="0"/>
              </a:rPr>
              <a:t>n+1</a:t>
            </a:r>
            <a:r>
              <a:rPr lang="en-US" sz="1500" dirty="0" smtClean="0">
                <a:latin typeface="Times New Roman" pitchFamily="18" charset="0"/>
                <a:cs typeface="Times New Roman" pitchFamily="18" charset="0"/>
              </a:rPr>
              <a:t> only depends on the probability of </a:t>
            </a:r>
            <a:r>
              <a:rPr lang="en-US" sz="1500" dirty="0" err="1" smtClean="0">
                <a:latin typeface="Times New Roman" pitchFamily="18" charset="0"/>
                <a:cs typeface="Times New Roman" pitchFamily="18" charset="0"/>
              </a:rPr>
              <a:t>X</a:t>
            </a:r>
            <a:r>
              <a:rPr lang="en-US" sz="1500" baseline="-25000" dirty="0" err="1" smtClean="0">
                <a:latin typeface="Times New Roman" pitchFamily="18" charset="0"/>
                <a:cs typeface="Times New Roman" pitchFamily="18" charset="0"/>
              </a:rPr>
              <a:t>n</a:t>
            </a:r>
            <a:r>
              <a:rPr lang="en-US" sz="1300" dirty="0" smtClean="0"/>
              <a:t> </a:t>
            </a:r>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31</a:t>
            </a:fld>
            <a:endParaRPr lang="en-US"/>
          </a:p>
        </p:txBody>
      </p:sp>
    </p:spTree>
    <p:extLst>
      <p:ext uri="{BB962C8B-B14F-4D97-AF65-F5344CB8AC3E}">
        <p14:creationId xmlns:p14="http://schemas.microsoft.com/office/powerpoint/2010/main" xmlns="" val="187084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a:t>
            </a:r>
            <a:r>
              <a:rPr lang="en-US" baseline="0" dirty="0" smtClean="0"/>
              <a:t> the hazard conditions in Myanmar according to the monthly weather conditions in year.</a:t>
            </a:r>
          </a:p>
          <a:p>
            <a:r>
              <a:rPr lang="en-US" baseline="0" dirty="0" smtClean="0"/>
              <a:t>Cyclone may be occur in April, May, October and November </a:t>
            </a:r>
          </a:p>
          <a:p>
            <a:r>
              <a:rPr lang="en-US" baseline="0" dirty="0" smtClean="0"/>
              <a:t>Heavy rain may occur in May to September.</a:t>
            </a:r>
          </a:p>
          <a:p>
            <a:r>
              <a:rPr lang="en-US" baseline="0" dirty="0" smtClean="0"/>
              <a:t>So flood can occur in Jun to October because cyclone and monsoon rain receive in this period.</a:t>
            </a:r>
          </a:p>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8</a:t>
            </a:fld>
            <a:endParaRPr lang="en-US"/>
          </a:p>
        </p:txBody>
      </p:sp>
    </p:spTree>
    <p:extLst>
      <p:ext uri="{BB962C8B-B14F-4D97-AF65-F5344CB8AC3E}">
        <p14:creationId xmlns:p14="http://schemas.microsoft.com/office/powerpoint/2010/main" xmlns="" val="412619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r>
              <a:rPr lang="en-US" sz="1300" dirty="0" smtClean="0">
                <a:latin typeface="Times New Roman" pitchFamily="18" charset="0"/>
                <a:cs typeface="Times New Roman" pitchFamily="18" charset="0"/>
              </a:rPr>
              <a:t>Flooding is caused by climate change and rise of water </a:t>
            </a:r>
            <a:r>
              <a:rPr lang="en-US" sz="1300" dirty="0" smtClean="0">
                <a:latin typeface="Times New Roman" pitchFamily="18" charset="0"/>
                <a:cs typeface="Times New Roman" pitchFamily="18" charset="0"/>
              </a:rPr>
              <a:t>level</a:t>
            </a:r>
            <a:endParaRPr lang="en-US" dirty="0" smtClean="0"/>
          </a:p>
        </p:txBody>
      </p:sp>
      <p:sp>
        <p:nvSpPr>
          <p:cNvPr id="4" name="Slide Number Placeholder 3"/>
          <p:cNvSpPr>
            <a:spLocks noGrp="1"/>
          </p:cNvSpPr>
          <p:nvPr>
            <p:ph type="sldNum" sz="quarter" idx="10"/>
          </p:nvPr>
        </p:nvSpPr>
        <p:spPr/>
        <p:txBody>
          <a:bodyPr/>
          <a:lstStyle/>
          <a:p>
            <a:fld id="{06F011E9-2DDA-4272-904B-09B274CEF555}"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r>
              <a:rPr lang="en-US" dirty="0" smtClean="0">
                <a:latin typeface="Times New Roman" pitchFamily="18" charset="0"/>
                <a:cs typeface="Times New Roman" pitchFamily="18" charset="0"/>
              </a:rPr>
              <a: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6F011E9-2DDA-4272-904B-09B274CEF555}"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07F0E2-278A-40C4-B1B7-23A3439B6C4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B175218-29FA-42BF-853B-97B28EAB4F1F}" type="datetimeFigureOut">
              <a:rPr lang="en-US" smtClean="0"/>
              <a:pPr/>
              <a:t>3/31/2019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AD07F0E2-278A-40C4-B1B7-23A3439B6C4C}" type="slidenum">
              <a:rPr lang="en-US" smtClean="0"/>
              <a:pPr/>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B175218-29FA-42BF-853B-97B28EAB4F1F}" type="datetimeFigureOut">
              <a:rPr lang="en-US" smtClean="0"/>
              <a:pPr/>
              <a:t>3/31/2019</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D07F0E2-278A-40C4-B1B7-23A3439B6C4C}"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worldatlas.com/webimage/countrys/asia/cn.htm" TargetMode="External"/><Relationship Id="rId7" Type="http://schemas.openxmlformats.org/officeDocument/2006/relationships/image" Target="../media/image6.png"/><Relationship Id="rId2" Type="http://schemas.openxmlformats.org/officeDocument/2006/relationships/hyperlink" Target="https://www.worldatlas.com/webimage/countrys/asia/in.htm"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www.worldatlas.com/webimage/countrys/asia/th.htm" TargetMode="External"/><Relationship Id="rId4" Type="http://schemas.openxmlformats.org/officeDocument/2006/relationships/hyperlink" Target="https://www.worldatlas.com/webimage/countrys/asia/bd.ht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124200"/>
            <a:ext cx="8305800" cy="1143000"/>
          </a:xfrm>
        </p:spPr>
        <p:txBody>
          <a:bodyPr anchor="ct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dirty="0" smtClean="0">
                <a:ln w="5080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Case Study of Flooding in Middle Region of Myanmar</a:t>
            </a:r>
            <a:endParaRPr lang="en-US" sz="4000" dirty="0">
              <a:ln w="5080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1524000" y="4953000"/>
            <a:ext cx="6629400" cy="990600"/>
          </a:xfrm>
        </p:spPr>
        <p:txBody>
          <a:bodyPr>
            <a:normAutofit/>
          </a:bodyPr>
          <a:lstStyle/>
          <a:p>
            <a:pPr algn="ctr"/>
            <a:r>
              <a:rPr lang="en-US" sz="24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Myint Myint Sein</a:t>
            </a:r>
          </a:p>
          <a:p>
            <a:pPr algn="just"/>
            <a:endParaRPr lang="en-US" dirty="0">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l="9956" t="11458" r="8053" b="54166"/>
          <a:stretch>
            <a:fillRect/>
          </a:stretch>
        </p:blipFill>
        <p:spPr bwMode="auto">
          <a:xfrm>
            <a:off x="0" y="0"/>
            <a:ext cx="9144000" cy="2514600"/>
          </a:xfrm>
          <a:prstGeom prst="rect">
            <a:avLst/>
          </a:prstGeom>
          <a:noFill/>
          <a:ln w="9525">
            <a:noFill/>
            <a:miter lim="800000"/>
            <a:headEnd/>
            <a:tailEnd/>
          </a:ln>
        </p:spPr>
      </p:pic>
      <p:pic>
        <p:nvPicPr>
          <p:cNvPr id="7" name="Picture 6" descr="gislogoLightyellow.png"/>
          <p:cNvPicPr>
            <a:picLocks noChangeAspect="1"/>
          </p:cNvPicPr>
          <p:nvPr/>
        </p:nvPicPr>
        <p:blipFill>
          <a:blip r:embed="rId3" cstate="print"/>
          <a:stretch>
            <a:fillRect/>
          </a:stretch>
        </p:blipFill>
        <p:spPr>
          <a:xfrm>
            <a:off x="2590800" y="5661352"/>
            <a:ext cx="4343400" cy="1196648"/>
          </a:xfrm>
          <a:prstGeom prst="rect">
            <a:avLst/>
          </a:prstGeom>
        </p:spPr>
      </p:pic>
    </p:spTree>
    <p:extLst>
      <p:ext uri="{BB962C8B-B14F-4D97-AF65-F5344CB8AC3E}">
        <p14:creationId xmlns:p14="http://schemas.microsoft.com/office/powerpoint/2010/main" xmlns="" val="1996150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441680"/>
            <a:ext cx="8103835" cy="3416320"/>
          </a:xfrm>
          <a:prstGeom prst="rect">
            <a:avLst/>
          </a:prstGeom>
          <a:noFill/>
        </p:spPr>
        <p:txBody>
          <a:bodyPr wrap="square" rtlCol="0">
            <a:spAutoFit/>
          </a:bodyPr>
          <a:lstStyle/>
          <a:p>
            <a:pPr algn="just"/>
            <a:r>
              <a:rPr lang="en-US" sz="3600" dirty="0" smtClean="0"/>
              <a:t>Regularly, Myanmar is affected by severe floods comprising </a:t>
            </a:r>
          </a:p>
          <a:p>
            <a:pPr algn="just"/>
            <a:r>
              <a:rPr lang="en-US" sz="3600" dirty="0" smtClean="0"/>
              <a:t>    River floods, </a:t>
            </a:r>
          </a:p>
          <a:p>
            <a:pPr algn="just"/>
            <a:r>
              <a:rPr lang="en-US" sz="3600" dirty="0" smtClean="0"/>
              <a:t>    Flash floods, </a:t>
            </a:r>
          </a:p>
          <a:p>
            <a:pPr algn="just"/>
            <a:r>
              <a:rPr lang="en-US" sz="3600" dirty="0" smtClean="0"/>
              <a:t>    Pluvial floods (Surface Flood) and </a:t>
            </a:r>
          </a:p>
          <a:p>
            <a:pPr algn="just"/>
            <a:r>
              <a:rPr lang="en-US" sz="3600" dirty="0" smtClean="0"/>
              <a:t>    Costal floods</a:t>
            </a:r>
            <a:r>
              <a:rPr lang="en-US" sz="2800" dirty="0" smtClean="0"/>
              <a:t>. </a:t>
            </a:r>
            <a:endParaRPr lang="en-US" sz="28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71800" y="97276"/>
            <a:ext cx="5334000" cy="345942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81000" y="1371600"/>
            <a:ext cx="2318263" cy="769441"/>
          </a:xfrm>
          <a:prstGeom prst="rect">
            <a:avLst/>
          </a:prstGeom>
          <a:noFill/>
        </p:spPr>
        <p:txBody>
          <a:bodyPr wrap="none" rtlCol="0">
            <a:spAutoFit/>
          </a:bodyPr>
          <a:lstStyle/>
          <a:p>
            <a:r>
              <a:rPr lang="en-US" sz="4400" b="1" dirty="0" smtClean="0">
                <a:solidFill>
                  <a:srgbClr val="0070C0"/>
                </a:solidFill>
                <a:latin typeface="Times New Roman" pitchFamily="18" charset="0"/>
                <a:cs typeface="Times New Roman" pitchFamily="18" charset="0"/>
              </a:rPr>
              <a:t>Flooding</a:t>
            </a:r>
            <a:endParaRPr lang="en-US" sz="4800" b="1" dirty="0">
              <a:solidFill>
                <a:srgbClr val="0070C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8610600" cy="3124200"/>
          </a:xfrm>
        </p:spPr>
        <p:txBody>
          <a:bodyPr>
            <a:normAutofit/>
          </a:bodyPr>
          <a:lstStyle/>
          <a:p>
            <a:pPr algn="just">
              <a:buClr>
                <a:schemeClr val="bg2">
                  <a:lumMod val="60000"/>
                  <a:lumOff val="40000"/>
                </a:schemeClr>
              </a:buClr>
            </a:pPr>
            <a:r>
              <a:rPr lang="en-US" sz="2800" dirty="0">
                <a:latin typeface="Times New Roman" pitchFamily="18" charset="0"/>
                <a:cs typeface="Times New Roman" pitchFamily="18" charset="0"/>
              </a:rPr>
              <a:t>In 2015 and 2016, Myanmar faced flooding in most part of region</a:t>
            </a:r>
            <a:r>
              <a:rPr lang="en-US" sz="2800" dirty="0" smtClean="0">
                <a:latin typeface="Times New Roman" pitchFamily="18" charset="0"/>
                <a:cs typeface="Times New Roman" pitchFamily="18" charset="0"/>
              </a:rPr>
              <a:t>. The </a:t>
            </a:r>
            <a:r>
              <a:rPr lang="en-US" sz="2800" dirty="0">
                <a:latin typeface="Times New Roman" pitchFamily="18" charset="0"/>
                <a:cs typeface="Times New Roman" pitchFamily="18" charset="0"/>
              </a:rPr>
              <a:t>four </a:t>
            </a:r>
            <a:r>
              <a:rPr lang="en-US" sz="2800" dirty="0" smtClean="0">
                <a:latin typeface="Times New Roman" pitchFamily="18" charset="0"/>
                <a:cs typeface="Times New Roman" pitchFamily="18" charset="0"/>
              </a:rPr>
              <a:t>worst hit </a:t>
            </a:r>
            <a:r>
              <a:rPr lang="en-US" sz="2800" dirty="0">
                <a:latin typeface="Times New Roman" pitchFamily="18" charset="0"/>
                <a:cs typeface="Times New Roman" pitchFamily="18" charset="0"/>
              </a:rPr>
              <a:t>regions are </a:t>
            </a:r>
            <a:endParaRPr lang="en-US" sz="2800" dirty="0" smtClean="0">
              <a:latin typeface="Times New Roman" pitchFamily="18" charset="0"/>
              <a:cs typeface="Times New Roman" pitchFamily="18" charset="0"/>
            </a:endParaRPr>
          </a:p>
          <a:p>
            <a:pPr algn="just">
              <a:buClr>
                <a:schemeClr val="bg2">
                  <a:lumMod val="60000"/>
                  <a:lumOff val="40000"/>
                </a:schemeClr>
              </a:buClr>
            </a:pPr>
            <a:r>
              <a:rPr lang="en-US" sz="2800" dirty="0" err="1" smtClean="0">
                <a:latin typeface="Times New Roman" pitchFamily="18" charset="0"/>
                <a:cs typeface="Times New Roman" pitchFamily="18" charset="0"/>
              </a:rPr>
              <a:t>Magway</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Region, </a:t>
            </a:r>
            <a:endParaRPr lang="en-US" sz="2800" dirty="0" smtClean="0">
              <a:latin typeface="Times New Roman" pitchFamily="18" charset="0"/>
              <a:cs typeface="Times New Roman" pitchFamily="18" charset="0"/>
            </a:endParaRPr>
          </a:p>
          <a:p>
            <a:pPr algn="just">
              <a:buClr>
                <a:schemeClr val="bg2">
                  <a:lumMod val="60000"/>
                  <a:lumOff val="40000"/>
                </a:schemeClr>
              </a:buClr>
            </a:pPr>
            <a:r>
              <a:rPr lang="en-US" sz="2800" dirty="0" err="1" smtClean="0">
                <a:latin typeface="Times New Roman" pitchFamily="18" charset="0"/>
                <a:cs typeface="Times New Roman" pitchFamily="18" charset="0"/>
              </a:rPr>
              <a:t>Sagaing</a:t>
            </a:r>
            <a:r>
              <a:rPr lang="en-US" sz="2800" dirty="0" smtClean="0">
                <a:latin typeface="Times New Roman" pitchFamily="18" charset="0"/>
                <a:cs typeface="Times New Roman" pitchFamily="18" charset="0"/>
              </a:rPr>
              <a:t> </a:t>
            </a:r>
            <a:r>
              <a:rPr lang="en-US" sz="2800" dirty="0">
                <a:latin typeface="Times New Roman" pitchFamily="18" charset="0"/>
                <a:cs typeface="Times New Roman" pitchFamily="18" charset="0"/>
              </a:rPr>
              <a:t>Division, </a:t>
            </a:r>
            <a:endParaRPr lang="en-US" sz="2800" dirty="0" smtClean="0">
              <a:latin typeface="Times New Roman" pitchFamily="18" charset="0"/>
              <a:cs typeface="Times New Roman" pitchFamily="18" charset="0"/>
            </a:endParaRPr>
          </a:p>
          <a:p>
            <a:pPr algn="just">
              <a:buClr>
                <a:schemeClr val="bg2">
                  <a:lumMod val="60000"/>
                  <a:lumOff val="40000"/>
                </a:schemeClr>
              </a:buClr>
            </a:pPr>
            <a:r>
              <a:rPr lang="en-US" sz="2800" dirty="0" smtClean="0">
                <a:latin typeface="Times New Roman" pitchFamily="18" charset="0"/>
                <a:cs typeface="Times New Roman" pitchFamily="18" charset="0"/>
              </a:rPr>
              <a:t>Chin </a:t>
            </a:r>
            <a:r>
              <a:rPr lang="en-US" sz="2800" dirty="0">
                <a:latin typeface="Times New Roman" pitchFamily="18" charset="0"/>
                <a:cs typeface="Times New Roman" pitchFamily="18" charset="0"/>
              </a:rPr>
              <a:t>State </a:t>
            </a:r>
            <a:r>
              <a:rPr lang="en-US" sz="2800" dirty="0" smtClean="0">
                <a:latin typeface="Times New Roman" pitchFamily="18" charset="0"/>
                <a:cs typeface="Times New Roman" pitchFamily="18" charset="0"/>
              </a:rPr>
              <a:t>and</a:t>
            </a:r>
          </a:p>
          <a:p>
            <a:pPr algn="just">
              <a:buClr>
                <a:schemeClr val="bg2">
                  <a:lumMod val="60000"/>
                  <a:lumOff val="40000"/>
                </a:schemeClr>
              </a:buClr>
            </a:pP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Rakhine</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State</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4154905"/>
            <a:ext cx="6324600" cy="270309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966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32688"/>
          </a:xfrm>
        </p:spPr>
        <p:txBody>
          <a:bodyPr anchor="ctr">
            <a:normAutofit/>
          </a:bodyPr>
          <a:lstStyle/>
          <a:p>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Hlaing</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Warr</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Bridge in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Hpa</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-an</a:t>
            </a:r>
            <a:endParaRPr lang="en-US" sz="32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218" name="Picture 2" descr="Image may contain: bridge and outdoor"/>
          <p:cNvPicPr>
            <a:picLocks noChangeAspect="1" noChangeArrowheads="1"/>
          </p:cNvPicPr>
          <p:nvPr/>
        </p:nvPicPr>
        <p:blipFill>
          <a:blip r:embed="rId3" cstate="print"/>
          <a:srcRect/>
          <a:stretch>
            <a:fillRect/>
          </a:stretch>
        </p:blipFill>
        <p:spPr bwMode="auto">
          <a:xfrm>
            <a:off x="1066800" y="1447800"/>
            <a:ext cx="7162799" cy="4572000"/>
          </a:xfrm>
          <a:prstGeom prst="rect">
            <a:avLst/>
          </a:prstGeom>
          <a:noFill/>
        </p:spPr>
      </p:pic>
      <p:sp>
        <p:nvSpPr>
          <p:cNvPr id="5" name="TextBox 4"/>
          <p:cNvSpPr txBox="1"/>
          <p:nvPr/>
        </p:nvSpPr>
        <p:spPr>
          <a:xfrm>
            <a:off x="2743200" y="5969913"/>
            <a:ext cx="1524000" cy="430887"/>
          </a:xfrm>
          <a:prstGeom prst="rect">
            <a:avLst/>
          </a:prstGeom>
          <a:noFill/>
        </p:spPr>
        <p:txBody>
          <a:bodyPr wrap="square" rtlCol="0">
            <a:spAutoFit/>
          </a:bodyPr>
          <a:lstStyle/>
          <a:p>
            <a:r>
              <a:rPr lang="en-US" sz="2200" dirty="0" smtClean="0">
                <a:latin typeface="Times New Roman" pitchFamily="18" charset="0"/>
                <a:cs typeface="Times New Roman" pitchFamily="18" charset="0"/>
              </a:rPr>
              <a:t>31.7.18</a:t>
            </a:r>
            <a:endParaRPr lang="en-US" sz="2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32688"/>
          </a:xfrm>
        </p:spPr>
        <p:txBody>
          <a:bodyPr anchor="ctr">
            <a:normAutofit/>
          </a:bodyPr>
          <a:lstStyle/>
          <a:p>
            <a:pPr algn="ct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Flood Condition – 29.7.18</a:t>
            </a:r>
            <a:endParaRPr lang="en-US" sz="32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145" name="Picture 1" descr="D:\For Research\Deeply Read\Mone Dam Data\2018-all-flood-data\Flood-Condition-29.7.18.jpg"/>
          <p:cNvPicPr>
            <a:picLocks noChangeAspect="1" noChangeArrowheads="1"/>
          </p:cNvPicPr>
          <p:nvPr/>
        </p:nvPicPr>
        <p:blipFill>
          <a:blip r:embed="rId2" cstate="print"/>
          <a:srcRect b="4470"/>
          <a:stretch>
            <a:fillRect/>
          </a:stretch>
        </p:blipFill>
        <p:spPr bwMode="auto">
          <a:xfrm>
            <a:off x="381000" y="1524000"/>
            <a:ext cx="8382000" cy="44958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4876800" cy="685800"/>
          </a:xfrm>
        </p:spPr>
        <p:txBody>
          <a:bodyPr anchor="ctr">
            <a:normAutofit/>
          </a:bodyPr>
          <a:lstStyle/>
          <a:p>
            <a:pPr algn="ct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Belin</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-28.7.18</a:t>
            </a:r>
            <a:endParaRPr lang="en-US" sz="32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193" name="Picture 1" descr="D:\For Research\Deeply Read\Mone Dam Data\2018-all-flood-data\Belin-28.7.18.jpg"/>
          <p:cNvPicPr>
            <a:picLocks noChangeAspect="1" noChangeArrowheads="1"/>
          </p:cNvPicPr>
          <p:nvPr/>
        </p:nvPicPr>
        <p:blipFill>
          <a:blip r:embed="rId2" cstate="print"/>
          <a:srcRect t="10169"/>
          <a:stretch>
            <a:fillRect/>
          </a:stretch>
        </p:blipFill>
        <p:spPr bwMode="auto">
          <a:xfrm>
            <a:off x="0" y="685800"/>
            <a:ext cx="5796951" cy="2895600"/>
          </a:xfrm>
          <a:prstGeom prst="rect">
            <a:avLst/>
          </a:prstGeom>
          <a:noFill/>
        </p:spPr>
      </p:pic>
      <p:pic>
        <p:nvPicPr>
          <p:cNvPr id="4" name="Picture 1" descr="D:\For Research\Deeply Read\Mone Dam Data\2018-all-flood-data\BeLin-water-level-30.7.18.jpg"/>
          <p:cNvPicPr>
            <a:picLocks noChangeAspect="1" noChangeArrowheads="1"/>
          </p:cNvPicPr>
          <p:nvPr/>
        </p:nvPicPr>
        <p:blipFill>
          <a:blip r:embed="rId3" cstate="print"/>
          <a:srcRect/>
          <a:stretch>
            <a:fillRect/>
          </a:stretch>
        </p:blipFill>
        <p:spPr bwMode="auto">
          <a:xfrm>
            <a:off x="2971800" y="3625220"/>
            <a:ext cx="5943600" cy="3232780"/>
          </a:xfrm>
          <a:prstGeom prst="rect">
            <a:avLst/>
          </a:prstGeom>
          <a:noFill/>
        </p:spPr>
      </p:pic>
      <p:sp>
        <p:nvSpPr>
          <p:cNvPr id="5" name="TextBox 4"/>
          <p:cNvSpPr txBox="1"/>
          <p:nvPr/>
        </p:nvSpPr>
        <p:spPr>
          <a:xfrm>
            <a:off x="5791200" y="762000"/>
            <a:ext cx="3048000" cy="2677656"/>
          </a:xfrm>
          <a:prstGeom prst="rect">
            <a:avLst/>
          </a:prstGeom>
          <a:noFill/>
        </p:spPr>
        <p:txBody>
          <a:bodyPr wrap="square" rtlCol="0">
            <a:spAutoFit/>
          </a:bodyPr>
          <a:lstStyle/>
          <a:p>
            <a:pPr>
              <a:buFont typeface="Wingdings" pitchFamily="2" charset="2"/>
              <a:buChar char="§"/>
            </a:pPr>
            <a:r>
              <a:rPr lang="en-US" sz="2800" dirty="0" err="1" smtClean="0">
                <a:latin typeface="Times New Roman" pitchFamily="18" charset="0"/>
                <a:cs typeface="Times New Roman" pitchFamily="18" charset="0"/>
              </a:rPr>
              <a:t>Belin</a:t>
            </a:r>
            <a:r>
              <a:rPr lang="en-US" sz="2800" dirty="0" smtClean="0">
                <a:latin typeface="Times New Roman" pitchFamily="18" charset="0"/>
                <a:cs typeface="Times New Roman" pitchFamily="18" charset="0"/>
              </a:rPr>
              <a:t> flood start from 27.7.18 to 30.7.17</a:t>
            </a:r>
          </a:p>
          <a:p>
            <a:pPr>
              <a:buFont typeface="Wingdings" pitchFamily="2" charset="2"/>
              <a:buChar char="§"/>
            </a:pPr>
            <a:r>
              <a:rPr lang="en-US" sz="2800" dirty="0" smtClean="0">
                <a:latin typeface="Times New Roman" pitchFamily="18" charset="0"/>
                <a:cs typeface="Times New Roman" pitchFamily="18" charset="0"/>
              </a:rPr>
              <a:t>Highest </a:t>
            </a:r>
            <a:r>
              <a:rPr lang="en-US" sz="2800" dirty="0" err="1" smtClean="0">
                <a:latin typeface="Times New Roman" pitchFamily="18" charset="0"/>
                <a:cs typeface="Times New Roman" pitchFamily="18" charset="0"/>
              </a:rPr>
              <a:t>Belin</a:t>
            </a:r>
            <a:r>
              <a:rPr lang="en-US" sz="2800" dirty="0" smtClean="0">
                <a:latin typeface="Times New Roman" pitchFamily="18" charset="0"/>
                <a:cs typeface="Times New Roman" pitchFamily="18" charset="0"/>
              </a:rPr>
              <a:t>  River water level - 1099</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Belin</a:t>
            </a:r>
            <a:endParaRPr lang="en-US" dirty="0"/>
          </a:p>
        </p:txBody>
      </p:sp>
      <p:pic>
        <p:nvPicPr>
          <p:cNvPr id="35842" name="Picture 2" descr="D:\For Research\Deeply Read\Mone Dam Data\2018-all-flood-data\Belin-3.jpg"/>
          <p:cNvPicPr>
            <a:picLocks noChangeAspect="1" noChangeArrowheads="1"/>
          </p:cNvPicPr>
          <p:nvPr/>
        </p:nvPicPr>
        <p:blipFill>
          <a:blip r:embed="rId2" cstate="print"/>
          <a:srcRect t="24242" r="9091"/>
          <a:stretch>
            <a:fillRect/>
          </a:stretch>
        </p:blipFill>
        <p:spPr bwMode="auto">
          <a:xfrm>
            <a:off x="152400" y="1828800"/>
            <a:ext cx="4419600" cy="3276600"/>
          </a:xfrm>
          <a:prstGeom prst="rect">
            <a:avLst/>
          </a:prstGeom>
          <a:noFill/>
        </p:spPr>
      </p:pic>
      <p:pic>
        <p:nvPicPr>
          <p:cNvPr id="35843" name="Picture 3" descr="D:\For Research\Deeply Read\Mone Dam Data\2018-all-flood-data\Belin-1.jpg"/>
          <p:cNvPicPr>
            <a:picLocks noChangeAspect="1" noChangeArrowheads="1"/>
          </p:cNvPicPr>
          <p:nvPr/>
        </p:nvPicPr>
        <p:blipFill>
          <a:blip r:embed="rId3" cstate="print"/>
          <a:srcRect/>
          <a:stretch>
            <a:fillRect/>
          </a:stretch>
        </p:blipFill>
        <p:spPr bwMode="auto">
          <a:xfrm>
            <a:off x="4648200" y="1804988"/>
            <a:ext cx="4267200" cy="337661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Hpa</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-an -28.7.18</a:t>
            </a:r>
            <a:endParaRPr lang="en-US" dirty="0"/>
          </a:p>
        </p:txBody>
      </p:sp>
      <p:pic>
        <p:nvPicPr>
          <p:cNvPr id="3073" name="Picture 1" descr="D:\For Research\Deeply Read\Mone Dam Data\2018-all-flood-data\Hpa-an-28.7.18.jpg"/>
          <p:cNvPicPr>
            <a:picLocks noChangeAspect="1" noChangeArrowheads="1"/>
          </p:cNvPicPr>
          <p:nvPr/>
        </p:nvPicPr>
        <p:blipFill>
          <a:blip r:embed="rId2" cstate="print"/>
          <a:srcRect/>
          <a:stretch>
            <a:fillRect/>
          </a:stretch>
        </p:blipFill>
        <p:spPr bwMode="auto">
          <a:xfrm>
            <a:off x="201878" y="1676400"/>
            <a:ext cx="8360227" cy="3810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3733800" cy="685800"/>
          </a:xfrm>
        </p:spPr>
        <p:txBody>
          <a:bodyPr>
            <a:normAutofit fontScale="90000"/>
          </a:bodyPr>
          <a:lstStyle/>
          <a:p>
            <a:r>
              <a:rPr lang="en-US" dirty="0" err="1" smtClean="0">
                <a:latin typeface="Times New Roman" pitchFamily="18" charset="0"/>
                <a:cs typeface="Times New Roman" pitchFamily="18" charset="0"/>
              </a:rPr>
              <a:t>Hpa</a:t>
            </a:r>
            <a:r>
              <a:rPr lang="en-US" dirty="0" smtClean="0">
                <a:latin typeface="Times New Roman" pitchFamily="18" charset="0"/>
                <a:cs typeface="Times New Roman" pitchFamily="18" charset="0"/>
              </a:rPr>
              <a:t>-an Flood</a:t>
            </a:r>
            <a:endParaRPr lang="en-US" dirty="0">
              <a:latin typeface="Times New Roman" pitchFamily="18" charset="0"/>
              <a:cs typeface="Times New Roman" pitchFamily="18" charset="0"/>
            </a:endParaRPr>
          </a:p>
        </p:txBody>
      </p:sp>
      <p:pic>
        <p:nvPicPr>
          <p:cNvPr id="1026" name="Picture 2" descr="D:\For Research\Deeply Read\Mone Dam Data\2018-all-flood-data\Hpa-an-img-2-29.7.18.jpg"/>
          <p:cNvPicPr>
            <a:picLocks noChangeAspect="1" noChangeArrowheads="1"/>
          </p:cNvPicPr>
          <p:nvPr/>
        </p:nvPicPr>
        <p:blipFill>
          <a:blip r:embed="rId2" cstate="print"/>
          <a:srcRect/>
          <a:stretch>
            <a:fillRect/>
          </a:stretch>
        </p:blipFill>
        <p:spPr bwMode="auto">
          <a:xfrm>
            <a:off x="5181600" y="762000"/>
            <a:ext cx="3505200" cy="2610255"/>
          </a:xfrm>
          <a:prstGeom prst="rect">
            <a:avLst/>
          </a:prstGeom>
          <a:noFill/>
        </p:spPr>
      </p:pic>
      <p:pic>
        <p:nvPicPr>
          <p:cNvPr id="1027" name="Picture 3" descr="D:\For Research\Deeply Read\Mone Dam Data\2018-all-flood-data\Hpa-an-img-29.7.18.jpg"/>
          <p:cNvPicPr>
            <a:picLocks noChangeAspect="1" noChangeArrowheads="1"/>
          </p:cNvPicPr>
          <p:nvPr/>
        </p:nvPicPr>
        <p:blipFill>
          <a:blip r:embed="rId3" cstate="print"/>
          <a:srcRect/>
          <a:stretch>
            <a:fillRect/>
          </a:stretch>
        </p:blipFill>
        <p:spPr bwMode="auto">
          <a:xfrm>
            <a:off x="457200" y="762000"/>
            <a:ext cx="3598333" cy="2590800"/>
          </a:xfrm>
          <a:prstGeom prst="rect">
            <a:avLst/>
          </a:prstGeom>
          <a:noFill/>
        </p:spPr>
      </p:pic>
      <p:pic>
        <p:nvPicPr>
          <p:cNvPr id="5" name="Picture 2" descr="D:\For Research\Deeply Read\Mone Dam Data\2018-all-flood-data\Hpa-an-28.7.18(Wlevel-Chart).jpg"/>
          <p:cNvPicPr>
            <a:picLocks noChangeAspect="1" noChangeArrowheads="1"/>
          </p:cNvPicPr>
          <p:nvPr/>
        </p:nvPicPr>
        <p:blipFill>
          <a:blip r:embed="rId4" cstate="print"/>
          <a:srcRect/>
          <a:stretch>
            <a:fillRect/>
          </a:stretch>
        </p:blipFill>
        <p:spPr bwMode="auto">
          <a:xfrm>
            <a:off x="838200" y="3352800"/>
            <a:ext cx="7523356" cy="35052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0"/>
            <a:ext cx="3962400" cy="704088"/>
          </a:xfrm>
        </p:spPr>
        <p:txBody>
          <a:bodyPr/>
          <a:lstStyle/>
          <a:p>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MaDauk</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-29.7.18</a:t>
            </a:r>
            <a:endParaRPr lang="en-US" dirty="0"/>
          </a:p>
        </p:txBody>
      </p:sp>
      <p:pic>
        <p:nvPicPr>
          <p:cNvPr id="4" name="Picture 2" descr="D:\For Research\Deeply Read\Mone Dam Data\2018-all-flood-data\MaDauk-28.7.18.jpg"/>
          <p:cNvPicPr>
            <a:picLocks noChangeAspect="1" noChangeArrowheads="1"/>
          </p:cNvPicPr>
          <p:nvPr/>
        </p:nvPicPr>
        <p:blipFill>
          <a:blip r:embed="rId2" cstate="print"/>
          <a:srcRect/>
          <a:stretch>
            <a:fillRect/>
          </a:stretch>
        </p:blipFill>
        <p:spPr bwMode="auto">
          <a:xfrm>
            <a:off x="2743200" y="3388407"/>
            <a:ext cx="6400800" cy="3469593"/>
          </a:xfrm>
          <a:prstGeom prst="rect">
            <a:avLst/>
          </a:prstGeom>
          <a:noFill/>
        </p:spPr>
      </p:pic>
      <p:pic>
        <p:nvPicPr>
          <p:cNvPr id="5" name="Picture 1" descr="D:\For Research\Deeply Read\Mone Dam Data\2018-all-flood-data\MaDauk-29.7.18.jpg"/>
          <p:cNvPicPr>
            <a:picLocks noChangeAspect="1" noChangeArrowheads="1"/>
          </p:cNvPicPr>
          <p:nvPr/>
        </p:nvPicPr>
        <p:blipFill>
          <a:blip r:embed="rId3" cstate="print"/>
          <a:srcRect b="5330"/>
          <a:stretch>
            <a:fillRect/>
          </a:stretch>
        </p:blipFill>
        <p:spPr bwMode="auto">
          <a:xfrm>
            <a:off x="304800" y="762000"/>
            <a:ext cx="5486400" cy="291619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842248" cy="609600"/>
          </a:xfrm>
        </p:spPr>
        <p:txBody>
          <a:bodyPr>
            <a:normAutofit/>
          </a:bodyPr>
          <a:lstStyle/>
          <a:p>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MaDauk</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ShweKyin</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600" dirty="0" err="1" smtClean="0">
                <a:effectLst>
                  <a:outerShdw blurRad="38100" dist="38100" dir="2700000" algn="tl">
                    <a:srgbClr val="000000">
                      <a:alpha val="43137"/>
                    </a:srgbClr>
                  </a:outerShdw>
                </a:effectLst>
                <a:latin typeface="Times New Roman" pitchFamily="18" charset="0"/>
                <a:cs typeface="Times New Roman" pitchFamily="18" charset="0"/>
              </a:rPr>
              <a:t>Nyaung</a:t>
            </a: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Lay Pin -29.7.18</a:t>
            </a:r>
            <a:endParaRPr lang="en-US" dirty="0"/>
          </a:p>
        </p:txBody>
      </p:sp>
      <p:pic>
        <p:nvPicPr>
          <p:cNvPr id="4" name="Picture 2" descr="D:\For Research\Deeply Read\Mone Dam Data\2018-all-flood-data\ShweGyin-28.7.18.jpg"/>
          <p:cNvPicPr>
            <a:picLocks noChangeAspect="1" noChangeArrowheads="1"/>
          </p:cNvPicPr>
          <p:nvPr/>
        </p:nvPicPr>
        <p:blipFill>
          <a:blip r:embed="rId2" cstate="print"/>
          <a:srcRect/>
          <a:stretch>
            <a:fillRect/>
          </a:stretch>
        </p:blipFill>
        <p:spPr bwMode="auto">
          <a:xfrm>
            <a:off x="3886200" y="3581401"/>
            <a:ext cx="5257800" cy="3276600"/>
          </a:xfrm>
          <a:prstGeom prst="rect">
            <a:avLst/>
          </a:prstGeom>
          <a:noFill/>
        </p:spPr>
      </p:pic>
      <p:pic>
        <p:nvPicPr>
          <p:cNvPr id="5" name="Picture 1" descr="D:\For Research\Deeply Read\Mone Dam Data\2018-all-flood-data\MaDauk-ShweKyin-NyaungLayPin-28.7.18.jpg"/>
          <p:cNvPicPr>
            <a:picLocks noChangeAspect="1" noChangeArrowheads="1"/>
          </p:cNvPicPr>
          <p:nvPr/>
        </p:nvPicPr>
        <p:blipFill>
          <a:blip r:embed="rId3" cstate="print"/>
          <a:srcRect t="8417"/>
          <a:stretch>
            <a:fillRect/>
          </a:stretch>
        </p:blipFill>
        <p:spPr bwMode="auto">
          <a:xfrm>
            <a:off x="0" y="990600"/>
            <a:ext cx="4800600" cy="32766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19600"/>
            <a:ext cx="9144000" cy="1938992"/>
          </a:xfrm>
          <a:prstGeom prst="rect">
            <a:avLst/>
          </a:prstGeom>
        </p:spPr>
        <p:txBody>
          <a:bodyPr wrap="square">
            <a:spAutoFit/>
          </a:bodyPr>
          <a:lstStyle/>
          <a:p>
            <a:r>
              <a:rPr lang="en-US" sz="2400" b="1" dirty="0" smtClean="0"/>
              <a:t>Land Area</a:t>
            </a:r>
            <a:r>
              <a:rPr lang="en-US" sz="2400" dirty="0" smtClean="0"/>
              <a:t>‎: ‎   653,500 km</a:t>
            </a:r>
            <a:r>
              <a:rPr lang="en-US" sz="2400" baseline="30000" dirty="0" smtClean="0"/>
              <a:t>2 ;</a:t>
            </a:r>
            <a:r>
              <a:rPr lang="en-US" sz="2400" b="1" dirty="0" smtClean="0"/>
              <a:t>      Water Area</a:t>
            </a:r>
            <a:r>
              <a:rPr lang="en-US" sz="2400" dirty="0" smtClean="0"/>
              <a:t>‎: ‎23,078 km</a:t>
            </a:r>
            <a:r>
              <a:rPr lang="en-US" sz="2400" baseline="30000" dirty="0" smtClean="0"/>
              <a:t>2</a:t>
            </a:r>
            <a:endParaRPr lang="en-US" sz="2400" dirty="0" smtClean="0"/>
          </a:p>
          <a:p>
            <a:r>
              <a:rPr lang="en-US" sz="2400" b="1" dirty="0" smtClean="0"/>
              <a:t>Total Area</a:t>
            </a:r>
            <a:r>
              <a:rPr lang="en-US" sz="2400" dirty="0" smtClean="0"/>
              <a:t>‎: ‎   676,578km</a:t>
            </a:r>
            <a:r>
              <a:rPr lang="en-US" sz="2400" baseline="30000" dirty="0" smtClean="0"/>
              <a:t>2</a:t>
            </a:r>
            <a:r>
              <a:rPr lang="en-US" sz="2400" dirty="0" smtClean="0"/>
              <a:t> </a:t>
            </a:r>
            <a:br>
              <a:rPr lang="en-US" sz="2400" dirty="0" smtClean="0"/>
            </a:br>
            <a:r>
              <a:rPr lang="en-US" sz="2400" b="1" dirty="0" smtClean="0">
                <a:effectLst>
                  <a:outerShdw blurRad="38100" dist="38100" dir="2700000" algn="tl">
                    <a:srgbClr val="000000">
                      <a:alpha val="43137"/>
                    </a:srgbClr>
                  </a:outerShdw>
                </a:effectLst>
              </a:rPr>
              <a:t>Population :</a:t>
            </a:r>
            <a:r>
              <a:rPr lang="en-US" sz="2400" dirty="0" smtClean="0"/>
              <a:t> </a:t>
            </a:r>
            <a:r>
              <a:rPr lang="en-US" sz="2400" b="1" dirty="0" smtClean="0"/>
              <a:t>54,208,220</a:t>
            </a:r>
            <a:r>
              <a:rPr lang="en-US" sz="2400" dirty="0" smtClean="0"/>
              <a:t>  (30</a:t>
            </a:r>
            <a:r>
              <a:rPr lang="en-US" sz="2400" baseline="30000" dirty="0" smtClean="0"/>
              <a:t>th</a:t>
            </a:r>
            <a:r>
              <a:rPr lang="en-US" sz="2400" dirty="0" smtClean="0"/>
              <a:t> March 2019) </a:t>
            </a:r>
          </a:p>
          <a:p>
            <a:r>
              <a:rPr lang="en-US" sz="2400" b="1" dirty="0" smtClean="0"/>
              <a:t>Density</a:t>
            </a:r>
            <a:r>
              <a:rPr lang="en-US" sz="2400" dirty="0" smtClean="0"/>
              <a:t> :   83 peoples per square kilometer.</a:t>
            </a:r>
          </a:p>
          <a:p>
            <a:r>
              <a:rPr lang="en-US" sz="2400" dirty="0" smtClean="0"/>
              <a:t>land borders countries</a:t>
            </a:r>
            <a:r>
              <a:rPr lang="en-US" sz="2400" b="1" dirty="0" smtClean="0">
                <a:solidFill>
                  <a:schemeClr val="tx2">
                    <a:lumMod val="60000"/>
                    <a:lumOff val="40000"/>
                  </a:schemeClr>
                </a:solidFill>
              </a:rPr>
              <a:t>: </a:t>
            </a:r>
            <a:r>
              <a:rPr lang="en-US" sz="2400" b="1" dirty="0" smtClean="0">
                <a:solidFill>
                  <a:schemeClr val="tx2">
                    <a:lumMod val="60000"/>
                    <a:lumOff val="40000"/>
                  </a:schemeClr>
                </a:solidFill>
                <a:hlinkClick r:id="rId2"/>
              </a:rPr>
              <a:t>India</a:t>
            </a:r>
            <a:r>
              <a:rPr lang="en-US" sz="2400" b="1" dirty="0" smtClean="0">
                <a:solidFill>
                  <a:schemeClr val="tx2">
                    <a:lumMod val="60000"/>
                    <a:lumOff val="40000"/>
                  </a:schemeClr>
                </a:solidFill>
              </a:rPr>
              <a:t>, </a:t>
            </a:r>
            <a:r>
              <a:rPr lang="en-US" sz="2400" b="1" dirty="0" smtClean="0">
                <a:solidFill>
                  <a:schemeClr val="tx2">
                    <a:lumMod val="60000"/>
                    <a:lumOff val="40000"/>
                  </a:schemeClr>
                </a:solidFill>
                <a:hlinkClick r:id="rId3"/>
              </a:rPr>
              <a:t>China</a:t>
            </a:r>
            <a:r>
              <a:rPr lang="en-US" sz="2400" b="1" dirty="0" smtClean="0">
                <a:solidFill>
                  <a:schemeClr val="tx2">
                    <a:lumMod val="60000"/>
                    <a:lumOff val="40000"/>
                  </a:schemeClr>
                </a:solidFill>
              </a:rPr>
              <a:t>, </a:t>
            </a:r>
            <a:r>
              <a:rPr lang="en-US" sz="2400" b="1" dirty="0" smtClean="0">
                <a:solidFill>
                  <a:schemeClr val="tx2">
                    <a:lumMod val="60000"/>
                    <a:lumOff val="40000"/>
                  </a:schemeClr>
                </a:solidFill>
                <a:hlinkClick r:id="rId4"/>
              </a:rPr>
              <a:t>Bangladesh</a:t>
            </a:r>
            <a:r>
              <a:rPr lang="en-US" sz="2400" b="1" dirty="0" smtClean="0">
                <a:solidFill>
                  <a:schemeClr val="tx2">
                    <a:lumMod val="60000"/>
                    <a:lumOff val="40000"/>
                  </a:schemeClr>
                </a:solidFill>
              </a:rPr>
              <a:t>, </a:t>
            </a:r>
            <a:r>
              <a:rPr lang="en-US" sz="2400" b="1" dirty="0" smtClean="0">
                <a:solidFill>
                  <a:schemeClr val="tx2">
                    <a:lumMod val="60000"/>
                    <a:lumOff val="40000"/>
                  </a:schemeClr>
                </a:solidFill>
                <a:hlinkClick r:id="rId5"/>
              </a:rPr>
              <a:t>Thailand</a:t>
            </a:r>
            <a:r>
              <a:rPr lang="en-US" sz="2400" b="1" dirty="0" smtClean="0">
                <a:solidFill>
                  <a:schemeClr val="tx2">
                    <a:lumMod val="60000"/>
                    <a:lumOff val="40000"/>
                  </a:schemeClr>
                </a:solidFill>
              </a:rPr>
              <a:t>, </a:t>
            </a:r>
            <a:r>
              <a:rPr lang="en-US" sz="2400" b="1" u="sng" dirty="0" smtClean="0">
                <a:solidFill>
                  <a:schemeClr val="accent1">
                    <a:lumMod val="75000"/>
                  </a:schemeClr>
                </a:solidFill>
              </a:rPr>
              <a:t>Lao </a:t>
            </a:r>
            <a:r>
              <a:rPr lang="en-US" sz="2400" b="1" dirty="0" smtClean="0">
                <a:solidFill>
                  <a:schemeClr val="tx2">
                    <a:lumMod val="60000"/>
                    <a:lumOff val="40000"/>
                  </a:schemeClr>
                </a:solidFill>
              </a:rPr>
              <a:t> </a:t>
            </a:r>
            <a:endParaRPr lang="en-US" sz="2400" b="1" dirty="0">
              <a:solidFill>
                <a:schemeClr val="tx2">
                  <a:lumMod val="60000"/>
                  <a:lumOff val="40000"/>
                </a:schemeClr>
              </a:solidFill>
            </a:endParaRPr>
          </a:p>
        </p:txBody>
      </p:sp>
      <p:pic>
        <p:nvPicPr>
          <p:cNvPr id="5" name="Picture 2"/>
          <p:cNvPicPr>
            <a:picLocks noChangeAspect="1" noChangeArrowheads="1"/>
          </p:cNvPicPr>
          <p:nvPr/>
        </p:nvPicPr>
        <p:blipFill>
          <a:blip r:embed="rId6" cstate="print"/>
          <a:srcRect l="11384" t="28125" r="36750" b="32590"/>
          <a:stretch>
            <a:fillRect/>
          </a:stretch>
        </p:blipFill>
        <p:spPr bwMode="auto">
          <a:xfrm>
            <a:off x="228600" y="304800"/>
            <a:ext cx="8679543" cy="3886200"/>
          </a:xfrm>
          <a:prstGeom prst="rect">
            <a:avLst/>
          </a:prstGeom>
          <a:noFill/>
          <a:ln w="9525">
            <a:noFill/>
            <a:miter lim="800000"/>
            <a:headEnd/>
            <a:tailEnd/>
          </a:ln>
          <a:effec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xmlns="" val="0"/>
              </a:ext>
            </a:extLst>
          </a:blip>
          <a:srcRect b="9445"/>
          <a:stretch/>
        </p:blipFill>
        <p:spPr>
          <a:xfrm>
            <a:off x="0" y="0"/>
            <a:ext cx="685800" cy="82910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ChangeAspect="1" noChangeArrowheads="1"/>
          </p:cNvPicPr>
          <p:nvPr/>
        </p:nvPicPr>
        <p:blipFill>
          <a:blip r:embed="rId2" cstate="print"/>
          <a:srcRect l="14861" t="15625" r="12518" b="12500"/>
          <a:stretch>
            <a:fillRect/>
          </a:stretch>
        </p:blipFill>
        <p:spPr bwMode="auto">
          <a:xfrm>
            <a:off x="152400" y="152400"/>
            <a:ext cx="8839200" cy="6477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1143000"/>
          </a:xfrm>
        </p:spPr>
        <p:txBody>
          <a:bodyPr/>
          <a:lstStyle/>
          <a:p>
            <a:r>
              <a:rPr lang="en-US" dirty="0" smtClean="0">
                <a:latin typeface="Times New Roman" pitchFamily="18" charset="0"/>
                <a:cs typeface="Times New Roman" pitchFamily="18" charset="0"/>
              </a:rPr>
              <a:t>Water Level  (28.7.18)</a:t>
            </a:r>
            <a:endParaRPr lang="en-US"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sz="quarter" idx="1"/>
          </p:nvPr>
        </p:nvGraphicFramePr>
        <p:xfrm>
          <a:off x="301625" y="1527175"/>
          <a:ext cx="8504240" cy="5212080"/>
        </p:xfrm>
        <a:graphic>
          <a:graphicData uri="http://schemas.openxmlformats.org/drawingml/2006/table">
            <a:tbl>
              <a:tblPr firstRow="1" bandRow="1">
                <a:tableStyleId>{5C22544A-7EE6-4342-B048-85BDC9FD1C3A}</a:tableStyleId>
              </a:tblPr>
              <a:tblGrid>
                <a:gridCol w="1450975"/>
                <a:gridCol w="1600200"/>
                <a:gridCol w="1524000"/>
                <a:gridCol w="1905000"/>
                <a:gridCol w="2024065"/>
              </a:tblGrid>
              <a:tr h="813288">
                <a:tc>
                  <a:txBody>
                    <a:bodyPr/>
                    <a:lstStyle/>
                    <a:p>
                      <a:r>
                        <a:rPr lang="en-US" dirty="0" smtClean="0">
                          <a:latin typeface="Times New Roman" pitchFamily="18" charset="0"/>
                          <a:cs typeface="Times New Roman" pitchFamily="18" charset="0"/>
                        </a:rPr>
                        <a:t>River</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Gauge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Alarm Level</a:t>
                      </a:r>
                      <a:r>
                        <a:rPr lang="en-US" baseline="0" dirty="0" smtClean="0">
                          <a:latin typeface="Times New Roman" pitchFamily="18" charset="0"/>
                          <a:cs typeface="Times New Roman" pitchFamily="18" charset="0"/>
                        </a:rPr>
                        <a:t> above 0 level (cm)</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28.7.18 (6:30 am)</a:t>
                      </a:r>
                      <a:r>
                        <a:rPr lang="en-US" baseline="0" dirty="0" smtClean="0">
                          <a:latin typeface="Times New Roman" pitchFamily="18" charset="0"/>
                          <a:cs typeface="Times New Roman" pitchFamily="18" charset="0"/>
                        </a:rPr>
                        <a:t> River Level  (cm)</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Changes</a:t>
                      </a:r>
                      <a:r>
                        <a:rPr lang="en-US" baseline="0" dirty="0" smtClean="0">
                          <a:latin typeface="Times New Roman" pitchFamily="18" charset="0"/>
                          <a:cs typeface="Times New Roman" pitchFamily="18" charset="0"/>
                        </a:rPr>
                        <a:t> of  Surface between 24 hours</a:t>
                      </a:r>
                      <a:endParaRPr lang="en-US" dirty="0">
                        <a:latin typeface="Times New Roman" pitchFamily="18" charset="0"/>
                        <a:cs typeface="Times New Roman" pitchFamily="18" charset="0"/>
                      </a:endParaRPr>
                    </a:p>
                  </a:txBody>
                  <a:tcPr/>
                </a:tc>
              </a:tr>
              <a:tr h="329834">
                <a:tc rowSpan="2">
                  <a:txBody>
                    <a:bodyPr/>
                    <a:lstStyle/>
                    <a:p>
                      <a:pPr algn="ctr"/>
                      <a:r>
                        <a:rPr lang="en-US" dirty="0" err="1" smtClean="0">
                          <a:latin typeface="Times New Roman" pitchFamily="18" charset="0"/>
                          <a:cs typeface="Times New Roman" pitchFamily="18" charset="0"/>
                        </a:rPr>
                        <a:t>Ayeyarwaddy</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Hinthada</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1342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1282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a:txBody>
                  <a:tcPr/>
                </a:tc>
              </a:tr>
              <a:tr h="329834">
                <a:tc vMerge="1">
                  <a:txBody>
                    <a:bodyPr/>
                    <a:lstStyle/>
                    <a:p>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Zalon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1160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1106</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a:txBody>
                  <a:tcPr/>
                </a:tc>
              </a:tr>
              <a:tr h="329834">
                <a:tc rowSpan="2">
                  <a:txBody>
                    <a:bodyPr/>
                    <a:lstStyle/>
                    <a:p>
                      <a:pPr algn="ctr"/>
                      <a:r>
                        <a:rPr lang="en-US" dirty="0" err="1" smtClean="0">
                          <a:latin typeface="Times New Roman" pitchFamily="18" charset="0"/>
                          <a:cs typeface="Times New Roman" pitchFamily="18" charset="0"/>
                        </a:rPr>
                        <a:t>Sittaung</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Taung</a:t>
                      </a:r>
                      <a:r>
                        <a:rPr lang="en-US" baseline="0" dirty="0" smtClean="0">
                          <a:latin typeface="Times New Roman" pitchFamily="18" charset="0"/>
                          <a:cs typeface="Times New Roman" pitchFamily="18" charset="0"/>
                        </a:rPr>
                        <a:t> Goo</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600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614*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+35</a:t>
                      </a:r>
                      <a:endParaRPr lang="en-US" dirty="0">
                        <a:latin typeface="Times New Roman" pitchFamily="18" charset="0"/>
                        <a:cs typeface="Times New Roman" pitchFamily="18" charset="0"/>
                      </a:endParaRPr>
                    </a:p>
                  </a:txBody>
                  <a:tcPr/>
                </a:tc>
              </a:tr>
              <a:tr h="329834">
                <a:tc vMerge="1">
                  <a:txBody>
                    <a:bodyPr/>
                    <a:lstStyle/>
                    <a:p>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Madauk</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1070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1264*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+26</a:t>
                      </a:r>
                      <a:endParaRPr lang="en-US" dirty="0">
                        <a:latin typeface="Times New Roman" pitchFamily="18" charset="0"/>
                        <a:cs typeface="Times New Roman" pitchFamily="18" charset="0"/>
                      </a:endParaRPr>
                    </a:p>
                  </a:txBody>
                  <a:tcPr/>
                </a:tc>
              </a:tr>
              <a:tr h="329834">
                <a:tc>
                  <a:txBody>
                    <a:bodyPr/>
                    <a:lstStyle/>
                    <a:p>
                      <a:pPr algn="ctr"/>
                      <a:r>
                        <a:rPr lang="en-US" dirty="0" err="1" smtClean="0">
                          <a:latin typeface="Times New Roman" pitchFamily="18" charset="0"/>
                          <a:cs typeface="Times New Roman" pitchFamily="18" charset="0"/>
                        </a:rPr>
                        <a:t>Shwe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Kyin</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Shwe</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Kyin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700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830*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+20</a:t>
                      </a:r>
                      <a:endParaRPr lang="en-US" dirty="0">
                        <a:latin typeface="Times New Roman" pitchFamily="18" charset="0"/>
                        <a:cs typeface="Times New Roman" pitchFamily="18" charset="0"/>
                      </a:endParaRPr>
                    </a:p>
                  </a:txBody>
                  <a:tcPr/>
                </a:tc>
              </a:tr>
              <a:tr h="329834">
                <a:tc>
                  <a:txBody>
                    <a:bodyPr/>
                    <a:lstStyle/>
                    <a:p>
                      <a:pPr algn="ctr"/>
                      <a:r>
                        <a:rPr lang="en-US" dirty="0" err="1" smtClean="0">
                          <a:latin typeface="Times New Roman" pitchFamily="18" charset="0"/>
                          <a:cs typeface="Times New Roman" pitchFamily="18" charset="0"/>
                        </a:rPr>
                        <a:t>Bago</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Bago</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880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967*</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+26</a:t>
                      </a:r>
                      <a:endParaRPr lang="en-US" dirty="0">
                        <a:latin typeface="Times New Roman" pitchFamily="18" charset="0"/>
                        <a:cs typeface="Times New Roman" pitchFamily="18" charset="0"/>
                      </a:endParaRPr>
                    </a:p>
                  </a:txBody>
                  <a:tcPr/>
                </a:tc>
              </a:tr>
              <a:tr h="329834">
                <a:tc>
                  <a:txBody>
                    <a:bodyPr/>
                    <a:lstStyle/>
                    <a:p>
                      <a:pPr algn="ctr"/>
                      <a:r>
                        <a:rPr lang="en-US" dirty="0" smtClean="0">
                          <a:latin typeface="Times New Roman" pitchFamily="18" charset="0"/>
                          <a:cs typeface="Times New Roman" pitchFamily="18" charset="0"/>
                        </a:rPr>
                        <a:t>Than</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Lwin</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Hpa</a:t>
                      </a:r>
                      <a:r>
                        <a:rPr lang="en-US" dirty="0" smtClean="0">
                          <a:latin typeface="Times New Roman" pitchFamily="18" charset="0"/>
                          <a:cs typeface="Times New Roman" pitchFamily="18" charset="0"/>
                        </a:rPr>
                        <a:t>-an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750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906*</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+32</a:t>
                      </a:r>
                      <a:endParaRPr lang="en-US" dirty="0">
                        <a:latin typeface="Times New Roman" pitchFamily="18" charset="0"/>
                        <a:cs typeface="Times New Roman" pitchFamily="18" charset="0"/>
                      </a:endParaRPr>
                    </a:p>
                  </a:txBody>
                  <a:tcPr/>
                </a:tc>
              </a:tr>
              <a:tr h="329834">
                <a:tc rowSpan="3">
                  <a:txBody>
                    <a:bodyPr/>
                    <a:lstStyle/>
                    <a:p>
                      <a:pPr algn="ctr"/>
                      <a:r>
                        <a:rPr lang="en-US" dirty="0" err="1" smtClean="0">
                          <a:latin typeface="Times New Roman" pitchFamily="18" charset="0"/>
                          <a:cs typeface="Times New Roman" pitchFamily="18" charset="0"/>
                        </a:rPr>
                        <a:t>Nga</a:t>
                      </a:r>
                      <a:r>
                        <a:rPr lang="en-US" dirty="0" smtClean="0">
                          <a:latin typeface="Times New Roman" pitchFamily="18" charset="0"/>
                          <a:cs typeface="Times New Roman" pitchFamily="18" charset="0"/>
                        </a:rPr>
                        <a:t> Won</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Ngar</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Thine</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Chaung</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1160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1146</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r>
              <a:tr h="329834">
                <a:tc vMerge="1">
                  <a:txBody>
                    <a:bodyPr/>
                    <a:lstStyle/>
                    <a:p>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Thar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Paung</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620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612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a:txBody>
                  <a:tcPr/>
                </a:tc>
              </a:tr>
              <a:tr h="329834">
                <a:tc vMerge="1">
                  <a:txBody>
                    <a:bodyPr/>
                    <a:lstStyle/>
                    <a:p>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PaThein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350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270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a:t>
                      </a:r>
                      <a:endParaRPr lang="en-US" dirty="0">
                        <a:latin typeface="Times New Roman" pitchFamily="18" charset="0"/>
                        <a:cs typeface="Times New Roman" pitchFamily="18" charset="0"/>
                      </a:endParaRPr>
                    </a:p>
                  </a:txBody>
                  <a:tcPr/>
                </a:tc>
              </a:tr>
              <a:tr h="329834">
                <a:tc>
                  <a:txBody>
                    <a:bodyPr/>
                    <a:lstStyle/>
                    <a:p>
                      <a:pPr algn="ctr"/>
                      <a:r>
                        <a:rPr lang="en-US" dirty="0" smtClean="0">
                          <a:latin typeface="Times New Roman" pitchFamily="18" charset="0"/>
                          <a:cs typeface="Times New Roman" pitchFamily="18" charset="0"/>
                        </a:rPr>
                        <a:t>Toe </a:t>
                      </a:r>
                      <a:endParaRPr lang="en-US" dirty="0">
                        <a:latin typeface="Times New Roman" pitchFamily="18" charset="0"/>
                        <a:cs typeface="Times New Roman" pitchFamily="18" charset="0"/>
                      </a:endParaRPr>
                    </a:p>
                  </a:txBody>
                  <a:tcPr/>
                </a:tc>
                <a:tc>
                  <a:txBody>
                    <a:bodyPr/>
                    <a:lstStyle/>
                    <a:p>
                      <a:pPr algn="ctr"/>
                      <a:r>
                        <a:rPr lang="en-US" dirty="0" err="1" smtClean="0">
                          <a:latin typeface="Times New Roman" pitchFamily="18" charset="0"/>
                          <a:cs typeface="Times New Roman" pitchFamily="18" charset="0"/>
                        </a:rPr>
                        <a:t>Maubin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720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690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-24</a:t>
                      </a:r>
                      <a:endParaRPr lang="en-US" dirty="0">
                        <a:latin typeface="Times New Roman" pitchFamily="18" charset="0"/>
                        <a:cs typeface="Times New Roman" pitchFamily="18" charset="0"/>
                      </a:endParaRPr>
                    </a:p>
                  </a:txBody>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42168" t="19510" r="42447" b="21875"/>
          <a:stretch>
            <a:fillRect/>
          </a:stretch>
        </p:blipFill>
        <p:spPr bwMode="auto">
          <a:xfrm>
            <a:off x="0" y="0"/>
            <a:ext cx="4419600" cy="6855178"/>
          </a:xfrm>
          <a:prstGeom prst="rect">
            <a:avLst/>
          </a:prstGeom>
          <a:noFill/>
          <a:ln w="9525">
            <a:noFill/>
            <a:miter lim="800000"/>
            <a:headEnd/>
            <a:tailEnd/>
          </a:ln>
        </p:spPr>
      </p:pic>
      <p:sp>
        <p:nvSpPr>
          <p:cNvPr id="5" name="TextBox 4"/>
          <p:cNvSpPr txBox="1"/>
          <p:nvPr/>
        </p:nvSpPr>
        <p:spPr>
          <a:xfrm>
            <a:off x="4648200" y="228600"/>
            <a:ext cx="4495800" cy="5016758"/>
          </a:xfrm>
          <a:prstGeom prst="rect">
            <a:avLst/>
          </a:prstGeom>
          <a:noFill/>
        </p:spPr>
        <p:txBody>
          <a:bodyPr wrap="square" rtlCol="0">
            <a:spAutoFit/>
          </a:bodyPr>
          <a:lstStyle/>
          <a:p>
            <a:r>
              <a:rPr lang="en-US" sz="3200" dirty="0" smtClean="0"/>
              <a:t>According to figures from Myanmar’s Relief and Resettlement Department, Ministry of Social Welfare, 477,360 people have been affected by flooding in 11 states or regions across the country since the start of June.</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l="28112" t="19792" r="9810" b="10417"/>
          <a:stretch>
            <a:fillRect/>
          </a:stretch>
        </p:blipFill>
        <p:spPr bwMode="auto">
          <a:xfrm>
            <a:off x="4724399" y="2133600"/>
            <a:ext cx="4038601" cy="2819400"/>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l="27745" t="45834" r="33602" b="13541"/>
          <a:stretch>
            <a:fillRect/>
          </a:stretch>
        </p:blipFill>
        <p:spPr bwMode="auto">
          <a:xfrm>
            <a:off x="240748" y="2133600"/>
            <a:ext cx="4331252" cy="2819400"/>
          </a:xfrm>
          <a:prstGeom prst="rect">
            <a:avLst/>
          </a:prstGeom>
          <a:noFill/>
          <a:ln w="9525">
            <a:noFill/>
            <a:miter lim="800000"/>
            <a:headEnd/>
            <a:tailEnd/>
          </a:ln>
        </p:spPr>
      </p:pic>
      <p:sp>
        <p:nvSpPr>
          <p:cNvPr id="6" name="Rectangle 5"/>
          <p:cNvSpPr/>
          <p:nvPr/>
        </p:nvSpPr>
        <p:spPr>
          <a:xfrm>
            <a:off x="304800" y="457200"/>
            <a:ext cx="8839200" cy="1077218"/>
          </a:xfrm>
          <a:prstGeom prst="rect">
            <a:avLst/>
          </a:prstGeom>
        </p:spPr>
        <p:txBody>
          <a:bodyPr wrap="square">
            <a:spAutoFit/>
          </a:bodyPr>
          <a:lstStyle/>
          <a:p>
            <a:pPr fontAlgn="base"/>
            <a:r>
              <a:rPr lang="en-US" sz="3200" b="1" dirty="0" smtClean="0"/>
              <a:t>Myanmar dam overflow floods 100 villages, displaces thousands</a:t>
            </a:r>
            <a:endParaRPr lang="en-US" sz="3200" b="1" dirty="0"/>
          </a:p>
        </p:txBody>
      </p:sp>
      <p:sp>
        <p:nvSpPr>
          <p:cNvPr id="7" name="Rectangle 6"/>
          <p:cNvSpPr/>
          <p:nvPr/>
        </p:nvSpPr>
        <p:spPr>
          <a:xfrm>
            <a:off x="0" y="5867400"/>
            <a:ext cx="8763809" cy="584775"/>
          </a:xfrm>
          <a:prstGeom prst="rect">
            <a:avLst/>
          </a:prstGeom>
        </p:spPr>
        <p:txBody>
          <a:bodyPr wrap="none">
            <a:spAutoFit/>
          </a:bodyPr>
          <a:lstStyle/>
          <a:p>
            <a:r>
              <a:rPr lang="en-US" sz="3200" dirty="0" smtClean="0"/>
              <a:t>-due to the </a:t>
            </a:r>
            <a:r>
              <a:rPr lang="en-US" sz="3200" dirty="0" err="1" smtClean="0"/>
              <a:t>Swar</a:t>
            </a:r>
            <a:r>
              <a:rPr lang="en-US" sz="3200" dirty="0" smtClean="0"/>
              <a:t> </a:t>
            </a:r>
            <a:r>
              <a:rPr lang="en-US" sz="3200" dirty="0" err="1" smtClean="0"/>
              <a:t>Chaung</a:t>
            </a:r>
            <a:r>
              <a:rPr lang="en-US" sz="3200" dirty="0" smtClean="0"/>
              <a:t> dam’s spillway structure</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0288"/>
          </a:xfrm>
        </p:spPr>
        <p:txBody>
          <a:bodyPr anchor="ctr">
            <a:normAutofit/>
          </a:bodyPr>
          <a:lstStyle/>
          <a:p>
            <a:pPr algn="ct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Dams Map in Myanmar</a:t>
            </a:r>
            <a:endParaRPr lang="en-US" sz="32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descr="D:\For Research\Deeply Read\Mone Dam Data\2018-all-flood-data\Dam lists\Map.JPG"/>
          <p:cNvPicPr>
            <a:picLocks noGrp="1" noChangeAspect="1" noChangeArrowheads="1"/>
          </p:cNvPicPr>
          <p:nvPr>
            <p:ph sz="quarter" idx="1"/>
          </p:nvPr>
        </p:nvPicPr>
        <p:blipFill>
          <a:blip r:embed="rId3" cstate="print"/>
          <a:srcRect/>
          <a:stretch>
            <a:fillRect/>
          </a:stretch>
        </p:blipFill>
        <p:spPr bwMode="auto">
          <a:xfrm>
            <a:off x="304800" y="838200"/>
            <a:ext cx="3581400" cy="6019800"/>
          </a:xfrm>
          <a:prstGeom prst="rect">
            <a:avLst/>
          </a:prstGeom>
          <a:noFill/>
        </p:spPr>
      </p:pic>
      <p:sp>
        <p:nvSpPr>
          <p:cNvPr id="5" name="TextBox 4"/>
          <p:cNvSpPr txBox="1"/>
          <p:nvPr/>
        </p:nvSpPr>
        <p:spPr>
          <a:xfrm>
            <a:off x="4038600" y="3733800"/>
            <a:ext cx="4876800" cy="1754326"/>
          </a:xfrm>
          <a:prstGeom prst="rect">
            <a:avLst/>
          </a:prstGeom>
          <a:noFill/>
        </p:spPr>
        <p:txBody>
          <a:bodyPr wrap="square" rtlCol="0">
            <a:spAutoFit/>
          </a:bodyPr>
          <a:lstStyle/>
          <a:p>
            <a:pPr indent="290513">
              <a:lnSpc>
                <a:spcPct val="150000"/>
              </a:lnSpc>
              <a:buFont typeface="Wingdings" pitchFamily="2" charset="2"/>
              <a:buChar char="§"/>
            </a:pPr>
            <a:r>
              <a:rPr lang="en-US" sz="2400" dirty="0" smtClean="0">
                <a:latin typeface="Times New Roman" pitchFamily="18" charset="0"/>
                <a:cs typeface="Times New Roman" pitchFamily="18" charset="0"/>
              </a:rPr>
              <a:t>Hydroelectric Dams	128</a:t>
            </a:r>
          </a:p>
          <a:p>
            <a:pPr indent="290513">
              <a:lnSpc>
                <a:spcPct val="150000"/>
              </a:lnSpc>
              <a:buFont typeface="Wingdings" pitchFamily="2" charset="2"/>
              <a:buChar char="§"/>
            </a:pPr>
            <a:r>
              <a:rPr lang="en-US" sz="2400" dirty="0" smtClean="0">
                <a:latin typeface="Times New Roman" pitchFamily="18" charset="0"/>
                <a:cs typeface="Times New Roman" pitchFamily="18" charset="0"/>
              </a:rPr>
              <a:t>Irrigation Only		    4</a:t>
            </a:r>
          </a:p>
          <a:p>
            <a:pPr indent="290513">
              <a:lnSpc>
                <a:spcPct val="150000"/>
              </a:lnSpc>
              <a:buFont typeface="Wingdings" pitchFamily="2" charset="2"/>
              <a:buChar char="§"/>
            </a:pPr>
            <a:r>
              <a:rPr lang="en-US" sz="2400" dirty="0" smtClean="0">
                <a:latin typeface="Times New Roman" pitchFamily="18" charset="0"/>
                <a:cs typeface="Times New Roman" pitchFamily="18" charset="0"/>
              </a:rPr>
              <a:t>Total Dams			132</a:t>
            </a:r>
            <a:r>
              <a:rPr lang="en-US" dirty="0" smtClean="0"/>
              <a:t>	</a:t>
            </a:r>
            <a:endParaRPr lang="en-US" dirty="0"/>
          </a:p>
        </p:txBody>
      </p:sp>
      <p:sp>
        <p:nvSpPr>
          <p:cNvPr id="6" name="TextBox 5"/>
          <p:cNvSpPr txBox="1"/>
          <p:nvPr/>
        </p:nvSpPr>
        <p:spPr>
          <a:xfrm>
            <a:off x="4114800" y="990600"/>
            <a:ext cx="4572000" cy="2554545"/>
          </a:xfrm>
          <a:prstGeom prst="rect">
            <a:avLst/>
          </a:prstGeom>
          <a:noFill/>
        </p:spPr>
        <p:txBody>
          <a:bodyPr wrap="square" rtlCol="0">
            <a:spAutoFit/>
          </a:bodyPr>
          <a:lstStyle/>
          <a:p>
            <a:r>
              <a:rPr lang="en-US" sz="3200" dirty="0" smtClean="0">
                <a:solidFill>
                  <a:srgbClr val="0070C0"/>
                </a:solidFill>
                <a:latin typeface="Times New Roman" pitchFamily="18" charset="0"/>
                <a:cs typeface="Times New Roman" pitchFamily="18" charset="0"/>
              </a:rPr>
              <a:t>Dams are very useful for our humans’ societies that it provides irrigation water for farms and used for electricity. </a:t>
            </a:r>
            <a:endParaRPr lang="en-US" sz="3200" dirty="0">
              <a:solidFill>
                <a:srgbClr val="0070C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6552" y="152400"/>
            <a:ext cx="7851648" cy="762000"/>
          </a:xfrm>
        </p:spPr>
        <p:txBody>
          <a:bodyPr anchor="ctr">
            <a:normAutofit/>
          </a:bodyPr>
          <a:lstStyle/>
          <a:p>
            <a:pPr algn="ct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Study Area</a:t>
            </a:r>
            <a:endPar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228600" y="990600"/>
            <a:ext cx="5029200" cy="5105400"/>
          </a:xfrm>
        </p:spPr>
        <p:txBody>
          <a:bodyPr>
            <a:noAutofit/>
          </a:bodyPr>
          <a:lstStyle/>
          <a:p>
            <a:pPr marL="342900" indent="-342900" algn="just">
              <a:lnSpc>
                <a:spcPct val="114000"/>
              </a:lnSpc>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This system </a:t>
            </a:r>
            <a:r>
              <a:rPr lang="en-US" sz="2400" dirty="0" smtClean="0">
                <a:solidFill>
                  <a:schemeClr val="bg1"/>
                </a:solidFill>
                <a:latin typeface="Times New Roman" pitchFamily="18" charset="0"/>
                <a:cs typeface="Times New Roman" pitchFamily="18" charset="0"/>
              </a:rPr>
              <a:t>predict flood conditions </a:t>
            </a:r>
            <a:r>
              <a:rPr lang="en-US" sz="2400" dirty="0">
                <a:solidFill>
                  <a:schemeClr val="bg1"/>
                </a:solidFill>
                <a:latin typeface="Times New Roman" pitchFamily="18" charset="0"/>
                <a:cs typeface="Times New Roman" pitchFamily="18" charset="0"/>
              </a:rPr>
              <a:t>for </a:t>
            </a:r>
            <a:r>
              <a:rPr lang="en-US" sz="2400" dirty="0" err="1">
                <a:solidFill>
                  <a:schemeClr val="bg1"/>
                </a:solidFill>
                <a:latin typeface="Times New Roman" pitchFamily="18" charset="0"/>
                <a:cs typeface="Times New Roman" pitchFamily="18" charset="0"/>
              </a:rPr>
              <a:t>Mone</a:t>
            </a:r>
            <a:r>
              <a:rPr lang="en-US" sz="2400" dirty="0">
                <a:solidFill>
                  <a:schemeClr val="bg1"/>
                </a:solidFill>
                <a:latin typeface="Times New Roman" pitchFamily="18" charset="0"/>
                <a:cs typeface="Times New Roman" pitchFamily="18" charset="0"/>
              </a:rPr>
              <a:t> Dam in </a:t>
            </a:r>
            <a:r>
              <a:rPr lang="en-US" sz="2400" dirty="0" err="1">
                <a:solidFill>
                  <a:schemeClr val="bg1"/>
                </a:solidFill>
                <a:latin typeface="Times New Roman" pitchFamily="18" charset="0"/>
                <a:cs typeface="Times New Roman" pitchFamily="18" charset="0"/>
              </a:rPr>
              <a:t>Magway</a:t>
            </a:r>
            <a:r>
              <a:rPr lang="en-US" sz="2400" dirty="0">
                <a:solidFill>
                  <a:schemeClr val="bg1"/>
                </a:solidFill>
                <a:latin typeface="Times New Roman" pitchFamily="18" charset="0"/>
                <a:cs typeface="Times New Roman" pitchFamily="18" charset="0"/>
              </a:rPr>
              <a:t> region which is one of the most affected region of flood damage in Myanmar.</a:t>
            </a:r>
          </a:p>
          <a:p>
            <a:pPr marL="342900" indent="-342900" algn="just">
              <a:lnSpc>
                <a:spcPct val="114000"/>
              </a:lnSpc>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It </a:t>
            </a:r>
            <a:r>
              <a:rPr lang="en-US" sz="2400" dirty="0" smtClean="0">
                <a:solidFill>
                  <a:schemeClr val="bg1"/>
                </a:solidFill>
                <a:latin typeface="Times New Roman" pitchFamily="18" charset="0"/>
                <a:cs typeface="Times New Roman" pitchFamily="18" charset="0"/>
              </a:rPr>
              <a:t>built </a:t>
            </a:r>
            <a:r>
              <a:rPr lang="en-US" sz="2400" dirty="0">
                <a:solidFill>
                  <a:schemeClr val="bg1"/>
                </a:solidFill>
                <a:latin typeface="Times New Roman" pitchFamily="18" charset="0"/>
                <a:cs typeface="Times New Roman" pitchFamily="18" charset="0"/>
              </a:rPr>
              <a:t>across on </a:t>
            </a:r>
            <a:r>
              <a:rPr lang="en-US" sz="2400" dirty="0" err="1">
                <a:solidFill>
                  <a:schemeClr val="bg1"/>
                </a:solidFill>
                <a:latin typeface="Times New Roman" pitchFamily="18" charset="0"/>
                <a:cs typeface="Times New Roman" pitchFamily="18" charset="0"/>
              </a:rPr>
              <a:t>Mone</a:t>
            </a:r>
            <a:r>
              <a:rPr lang="en-US" sz="2400" dirty="0">
                <a:solidFill>
                  <a:schemeClr val="bg1"/>
                </a:solidFill>
                <a:latin typeface="Times New Roman" pitchFamily="18" charset="0"/>
                <a:cs typeface="Times New Roman" pitchFamily="18" charset="0"/>
              </a:rPr>
              <a:t> creek. </a:t>
            </a:r>
          </a:p>
          <a:p>
            <a:pPr marL="342900" indent="-342900" algn="just">
              <a:lnSpc>
                <a:spcPct val="114000"/>
              </a:lnSpc>
              <a:buClr>
                <a:schemeClr val="tx2">
                  <a:lumMod val="50000"/>
                </a:schemeClr>
              </a:buClr>
              <a:buSzPct val="100000"/>
              <a:buFont typeface="Wingdings" pitchFamily="2" charset="2"/>
              <a:buChar char="Ø"/>
            </a:pPr>
            <a:r>
              <a:rPr lang="en-US" sz="2400" dirty="0" err="1">
                <a:solidFill>
                  <a:schemeClr val="bg1"/>
                </a:solidFill>
                <a:latin typeface="Times New Roman" pitchFamily="18" charset="0"/>
                <a:cs typeface="Times New Roman" pitchFamily="18" charset="0"/>
              </a:rPr>
              <a:t>Mone</a:t>
            </a:r>
            <a:r>
              <a:rPr lang="en-US" sz="2400" dirty="0">
                <a:solidFill>
                  <a:schemeClr val="bg1"/>
                </a:solidFill>
                <a:latin typeface="Times New Roman" pitchFamily="18" charset="0"/>
                <a:cs typeface="Times New Roman" pitchFamily="18" charset="0"/>
              </a:rPr>
              <a:t> creek can be overflow water due to torrential rain from Chin hill and </a:t>
            </a:r>
            <a:r>
              <a:rPr lang="en-US" sz="2400" dirty="0" err="1">
                <a:solidFill>
                  <a:schemeClr val="bg1"/>
                </a:solidFill>
                <a:latin typeface="Times New Roman" pitchFamily="18" charset="0"/>
                <a:cs typeface="Times New Roman" pitchFamily="18" charset="0"/>
              </a:rPr>
              <a:t>Rakhine</a:t>
            </a:r>
            <a:r>
              <a:rPr lang="en-US" sz="2400" dirty="0">
                <a:solidFill>
                  <a:schemeClr val="bg1"/>
                </a:solidFill>
                <a:latin typeface="Times New Roman" pitchFamily="18" charset="0"/>
                <a:cs typeface="Times New Roman" pitchFamily="18" charset="0"/>
              </a:rPr>
              <a:t> hill .</a:t>
            </a:r>
          </a:p>
          <a:p>
            <a:pPr marL="342900" indent="-342900" algn="just">
              <a:lnSpc>
                <a:spcPct val="114000"/>
              </a:lnSpc>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It is an essential fact to develop </a:t>
            </a:r>
            <a:r>
              <a:rPr lang="en-US" sz="2400" dirty="0" smtClean="0">
                <a:solidFill>
                  <a:schemeClr val="bg1"/>
                </a:solidFill>
                <a:latin typeface="Times New Roman" pitchFamily="18" charset="0"/>
                <a:cs typeface="Times New Roman" pitchFamily="18" charset="0"/>
              </a:rPr>
              <a:t>flood prediction </a:t>
            </a:r>
            <a:r>
              <a:rPr lang="en-US" sz="2400" dirty="0">
                <a:solidFill>
                  <a:schemeClr val="bg1"/>
                </a:solidFill>
                <a:latin typeface="Times New Roman" pitchFamily="18" charset="0"/>
                <a:cs typeface="Times New Roman" pitchFamily="18" charset="0"/>
              </a:rPr>
              <a:t>system for </a:t>
            </a:r>
            <a:r>
              <a:rPr lang="en-US" sz="2400" dirty="0" err="1" smtClean="0">
                <a:solidFill>
                  <a:schemeClr val="bg1"/>
                </a:solidFill>
                <a:latin typeface="Times New Roman" pitchFamily="18" charset="0"/>
                <a:cs typeface="Times New Roman" pitchFamily="18" charset="0"/>
              </a:rPr>
              <a:t>Mone</a:t>
            </a:r>
            <a:r>
              <a:rPr lang="en-US" sz="2400" dirty="0" smtClean="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dam</a:t>
            </a:r>
            <a:r>
              <a:rPr lang="en-US" sz="2400" dirty="0" smtClean="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70119" y="1219200"/>
            <a:ext cx="3569081" cy="480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257800" y="6138446"/>
            <a:ext cx="3657600" cy="338554"/>
          </a:xfrm>
          <a:prstGeom prst="rect">
            <a:avLst/>
          </a:prstGeom>
          <a:solidFill>
            <a:schemeClr val="accent3">
              <a:lumMod val="40000"/>
              <a:lumOff val="60000"/>
            </a:schemeClr>
          </a:solidFill>
        </p:spPr>
        <p:txBody>
          <a:bodyPr wrap="square" rtlCol="0">
            <a:spAutoFit/>
          </a:bodyPr>
          <a:lstStyle/>
          <a:p>
            <a:r>
              <a:rPr lang="en-US" sz="1600" dirty="0" smtClean="0">
                <a:solidFill>
                  <a:schemeClr val="bg1"/>
                </a:solidFill>
                <a:latin typeface="Times New Roman" pitchFamily="18" charset="0"/>
                <a:cs typeface="Times New Roman" pitchFamily="18" charset="0"/>
              </a:rPr>
              <a:t>Figure1. Location of </a:t>
            </a:r>
            <a:r>
              <a:rPr lang="en-US" sz="1600" dirty="0" err="1" smtClean="0">
                <a:solidFill>
                  <a:schemeClr val="bg1"/>
                </a:solidFill>
                <a:latin typeface="Times New Roman" pitchFamily="18" charset="0"/>
                <a:cs typeface="Times New Roman" pitchFamily="18" charset="0"/>
              </a:rPr>
              <a:t>Mone</a:t>
            </a:r>
            <a:r>
              <a:rPr lang="en-US" sz="1600" dirty="0" smtClean="0">
                <a:solidFill>
                  <a:schemeClr val="bg1"/>
                </a:solidFill>
                <a:latin typeface="Times New Roman" pitchFamily="18" charset="0"/>
                <a:cs typeface="Times New Roman" pitchFamily="18" charset="0"/>
              </a:rPr>
              <a:t> </a:t>
            </a:r>
            <a:r>
              <a:rPr lang="en-US" sz="1600" dirty="0" err="1" smtClean="0">
                <a:solidFill>
                  <a:schemeClr val="bg1"/>
                </a:solidFill>
                <a:latin typeface="Times New Roman" pitchFamily="18" charset="0"/>
                <a:cs typeface="Times New Roman" pitchFamily="18" charset="0"/>
              </a:rPr>
              <a:t>Chaung</a:t>
            </a:r>
            <a:r>
              <a:rPr lang="en-US" sz="1600" dirty="0" smtClean="0">
                <a:solidFill>
                  <a:schemeClr val="bg1"/>
                </a:solidFill>
                <a:latin typeface="Times New Roman" pitchFamily="18" charset="0"/>
                <a:cs typeface="Times New Roman" pitchFamily="18" charset="0"/>
              </a:rPr>
              <a:t> Dam</a:t>
            </a:r>
            <a:endParaRPr lang="en-US" sz="1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347984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57200"/>
            <a:ext cx="7851648" cy="838200"/>
          </a:xfrm>
        </p:spPr>
        <p:txBody>
          <a:bodyPr anchor="ctr">
            <a:normAutofit/>
          </a:bodyPr>
          <a:lstStyle/>
          <a:p>
            <a:pPr algn="ctr"/>
            <a:r>
              <a:rPr lang="en-US" sz="3200" b="0" dirty="0" err="1"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Mone</a:t>
            </a: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Dam</a:t>
            </a:r>
            <a:endPar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Subtitle 2"/>
          <p:cNvSpPr>
            <a:spLocks noGrp="1"/>
          </p:cNvSpPr>
          <p:nvPr>
            <p:ph type="subTitle" idx="1"/>
          </p:nvPr>
        </p:nvSpPr>
        <p:spPr>
          <a:xfrm>
            <a:off x="685800" y="1676400"/>
            <a:ext cx="7924800" cy="3886200"/>
          </a:xfrm>
        </p:spPr>
        <p:txBody>
          <a:bodyPr>
            <a:normAutofit/>
          </a:bodyPr>
          <a:lstStyle/>
          <a:p>
            <a:pPr marL="342900" indent="-342900" algn="just">
              <a:lnSpc>
                <a:spcPct val="114000"/>
              </a:lnSpc>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Northern two miles from </a:t>
            </a:r>
            <a:r>
              <a:rPr lang="en-US" sz="2400" dirty="0" err="1" smtClean="0">
                <a:solidFill>
                  <a:schemeClr val="bg1"/>
                </a:solidFill>
                <a:latin typeface="Times New Roman" pitchFamily="18" charset="0"/>
                <a:cs typeface="Times New Roman" pitchFamily="18" charset="0"/>
              </a:rPr>
              <a:t>Sadoketaya</a:t>
            </a: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twon</a:t>
            </a:r>
            <a:r>
              <a:rPr lang="en-US" sz="2400" dirty="0" smtClean="0">
                <a:solidFill>
                  <a:schemeClr val="bg1"/>
                </a:solidFill>
                <a:latin typeface="Times New Roman" pitchFamily="18" charset="0"/>
                <a:cs typeface="Times New Roman" pitchFamily="18" charset="0"/>
              </a:rPr>
              <a:t>.</a:t>
            </a:r>
            <a:endParaRPr lang="en-US" sz="2400" dirty="0">
              <a:solidFill>
                <a:schemeClr val="bg1"/>
              </a:solidFill>
              <a:latin typeface="Times New Roman" pitchFamily="18" charset="0"/>
              <a:cs typeface="Times New Roman" pitchFamily="18" charset="0"/>
            </a:endParaRPr>
          </a:p>
          <a:p>
            <a:pPr marL="342900" indent="-342900" algn="just">
              <a:lnSpc>
                <a:spcPct val="114000"/>
              </a:lnSpc>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Situated on </a:t>
            </a:r>
            <a:r>
              <a:rPr lang="en-US" sz="2400" dirty="0" err="1" smtClean="0">
                <a:solidFill>
                  <a:schemeClr val="bg1"/>
                </a:solidFill>
                <a:latin typeface="Times New Roman" pitchFamily="18" charset="0"/>
                <a:cs typeface="Times New Roman" pitchFamily="18" charset="0"/>
              </a:rPr>
              <a:t>Mone</a:t>
            </a:r>
            <a:r>
              <a:rPr lang="en-US" sz="2400" dirty="0" smtClean="0">
                <a:solidFill>
                  <a:schemeClr val="bg1"/>
                </a:solidFill>
                <a:latin typeface="Times New Roman" pitchFamily="18" charset="0"/>
                <a:cs typeface="Times New Roman" pitchFamily="18" charset="0"/>
              </a:rPr>
              <a:t> Stream</a:t>
            </a:r>
            <a:endParaRPr lang="en-US" sz="2400" dirty="0">
              <a:solidFill>
                <a:schemeClr val="bg1"/>
              </a:solidFill>
              <a:latin typeface="Times New Roman" pitchFamily="18" charset="0"/>
              <a:cs typeface="Times New Roman" pitchFamily="18" charset="0"/>
            </a:endParaRPr>
          </a:p>
          <a:p>
            <a:pPr marL="342900" indent="-342900" algn="just">
              <a:lnSpc>
                <a:spcPct val="114000"/>
              </a:lnSpc>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Water catchment area is 1467 </a:t>
            </a:r>
            <a:r>
              <a:rPr lang="en-US" sz="2400" dirty="0" err="1" smtClean="0">
                <a:solidFill>
                  <a:schemeClr val="bg1"/>
                </a:solidFill>
                <a:latin typeface="Times New Roman" pitchFamily="18" charset="0"/>
                <a:cs typeface="Times New Roman" pitchFamily="18" charset="0"/>
              </a:rPr>
              <a:t>sq</a:t>
            </a:r>
            <a:r>
              <a:rPr lang="en-US" sz="2400" dirty="0" smtClean="0">
                <a:solidFill>
                  <a:schemeClr val="bg1"/>
                </a:solidFill>
                <a:latin typeface="Times New Roman" pitchFamily="18" charset="0"/>
                <a:cs typeface="Times New Roman" pitchFamily="18" charset="0"/>
              </a:rPr>
              <a:t> mile</a:t>
            </a:r>
          </a:p>
          <a:p>
            <a:pPr marL="342900" indent="-342900" algn="just">
              <a:lnSpc>
                <a:spcPct val="114000"/>
              </a:lnSpc>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Rainfall amount 47</a:t>
            </a:r>
            <a:r>
              <a:rPr lang="en-US" sz="2400" dirty="0" smtClean="0">
                <a:solidFill>
                  <a:schemeClr val="bg1"/>
                </a:solidFill>
                <a:latin typeface="Times New Roman" pitchFamily="18" charset="0"/>
                <a:cs typeface="Times New Roman" pitchFamily="18" charset="0"/>
                <a:sym typeface="Symbol"/>
              </a:rPr>
              <a:t></a:t>
            </a:r>
          </a:p>
          <a:p>
            <a:pPr marL="342900" indent="-342900" algn="just">
              <a:lnSpc>
                <a:spcPct val="114000"/>
              </a:lnSpc>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sym typeface="Symbol"/>
              </a:rPr>
              <a:t>Average height level of water is 125</a:t>
            </a:r>
          </a:p>
          <a:p>
            <a:pPr marL="342900" indent="-342900" algn="just">
              <a:lnSpc>
                <a:spcPct val="114000"/>
              </a:lnSpc>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sym typeface="Symbol"/>
              </a:rPr>
              <a:t>Area of </a:t>
            </a:r>
            <a:r>
              <a:rPr lang="en-US" sz="2400" dirty="0">
                <a:solidFill>
                  <a:schemeClr val="bg1"/>
                </a:solidFill>
                <a:latin typeface="Times New Roman" pitchFamily="18" charset="0"/>
                <a:cs typeface="Times New Roman" pitchFamily="18" charset="0"/>
                <a:sym typeface="Symbol"/>
              </a:rPr>
              <a:t>Dam </a:t>
            </a:r>
            <a:r>
              <a:rPr lang="en-US" sz="2400" dirty="0" smtClean="0">
                <a:solidFill>
                  <a:schemeClr val="bg1"/>
                </a:solidFill>
                <a:latin typeface="Times New Roman" pitchFamily="18" charset="0"/>
                <a:cs typeface="Times New Roman" pitchFamily="18" charset="0"/>
                <a:sym typeface="Symbol"/>
              </a:rPr>
              <a:t>- 4320</a:t>
            </a:r>
            <a:r>
              <a:rPr lang="en-US" sz="2400" dirty="0">
                <a:solidFill>
                  <a:schemeClr val="bg1"/>
                </a:solidFill>
                <a:latin typeface="Times New Roman" pitchFamily="18" charset="0"/>
                <a:cs typeface="Times New Roman" pitchFamily="18" charset="0"/>
                <a:sym typeface="Symbol"/>
              </a:rPr>
              <a:t> (</a:t>
            </a:r>
            <a:r>
              <a:rPr lang="en-US" sz="2400" dirty="0" smtClean="0">
                <a:solidFill>
                  <a:schemeClr val="bg1"/>
                </a:solidFill>
                <a:latin typeface="Times New Roman" pitchFamily="18" charset="0"/>
                <a:cs typeface="Times New Roman" pitchFamily="18" charset="0"/>
                <a:sym typeface="Symbol"/>
              </a:rPr>
              <a:t>length)  200 (height)</a:t>
            </a:r>
          </a:p>
          <a:p>
            <a:pPr marL="342900" indent="-342900" algn="just">
              <a:lnSpc>
                <a:spcPct val="114000"/>
              </a:lnSpc>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Water diversion </a:t>
            </a:r>
            <a:r>
              <a:rPr lang="en-US" sz="2400" dirty="0" smtClean="0">
                <a:solidFill>
                  <a:schemeClr val="bg1"/>
                </a:solidFill>
                <a:latin typeface="Times New Roman" pitchFamily="18" charset="0"/>
                <a:cs typeface="Times New Roman" pitchFamily="18" charset="0"/>
              </a:rPr>
              <a:t>tunnels - 36</a:t>
            </a:r>
            <a:r>
              <a:rPr lang="en-US" sz="2400" dirty="0">
                <a:solidFill>
                  <a:schemeClr val="bg1"/>
                </a:solidFill>
                <a:latin typeface="Times New Roman" pitchFamily="18" charset="0"/>
                <a:cs typeface="Times New Roman" pitchFamily="18" charset="0"/>
                <a:sym typeface="Symbol"/>
              </a:rPr>
              <a:t> (</a:t>
            </a:r>
            <a:r>
              <a:rPr lang="en-US" sz="2400" dirty="0" smtClean="0">
                <a:solidFill>
                  <a:schemeClr val="bg1"/>
                </a:solidFill>
                <a:latin typeface="Times New Roman" pitchFamily="18" charset="0"/>
                <a:cs typeface="Times New Roman" pitchFamily="18" charset="0"/>
                <a:sym typeface="Symbol"/>
              </a:rPr>
              <a:t>diameter)  3625 (length)</a:t>
            </a:r>
            <a:endParaRPr lang="en-US" sz="2400" dirty="0">
              <a:solidFill>
                <a:schemeClr val="bg1"/>
              </a:solidFill>
              <a:latin typeface="Times New Roman" pitchFamily="18" charset="0"/>
              <a:cs typeface="Times New Roman" pitchFamily="18" charset="0"/>
            </a:endParaRPr>
          </a:p>
          <a:p>
            <a:pPr marL="342900" indent="-342900" algn="just">
              <a:lnSpc>
                <a:spcPct val="114000"/>
              </a:lnSpc>
              <a:buClr>
                <a:schemeClr val="tx2">
                  <a:lumMod val="50000"/>
                </a:schemeClr>
              </a:buClr>
              <a:buSzPct val="100000"/>
              <a:buFont typeface="Wingdings" pitchFamily="2" charset="2"/>
              <a:buChar char="Ø"/>
            </a:pP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29061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851648" cy="914400"/>
          </a:xfrm>
        </p:spPr>
        <p:txBody>
          <a:bodyPr anchor="ctr">
            <a:normAutofit/>
          </a:bodyPr>
          <a:lstStyle/>
          <a:p>
            <a:pPr algn="ct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Conditions of Flood in </a:t>
            </a:r>
            <a:r>
              <a:rPr lang="en-US" sz="3200" b="0" dirty="0" err="1"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Mone</a:t>
            </a: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Dam</a:t>
            </a:r>
            <a:endPar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228600" y="1600200"/>
            <a:ext cx="4724400" cy="4648200"/>
          </a:xfrm>
        </p:spPr>
        <p:txBody>
          <a:bodyPr>
            <a:normAutofit/>
          </a:bodyPr>
          <a:lstStyle/>
          <a:p>
            <a:pPr marL="342900" indent="-342900" algn="just">
              <a:lnSpc>
                <a:spcPct val="150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Heavy Rain in </a:t>
            </a:r>
            <a:r>
              <a:rPr lang="en-US" sz="2400" dirty="0" err="1" smtClean="0">
                <a:solidFill>
                  <a:schemeClr val="bg1"/>
                </a:solidFill>
                <a:latin typeface="Times New Roman" pitchFamily="18" charset="0"/>
                <a:cs typeface="Times New Roman" pitchFamily="18" charset="0"/>
              </a:rPr>
              <a:t>Rakhine</a:t>
            </a:r>
            <a:r>
              <a:rPr lang="en-US" sz="2400" dirty="0" smtClean="0">
                <a:solidFill>
                  <a:schemeClr val="bg1"/>
                </a:solidFill>
                <a:latin typeface="Times New Roman" pitchFamily="18" charset="0"/>
                <a:cs typeface="Times New Roman" pitchFamily="18" charset="0"/>
              </a:rPr>
              <a:t> Hills and Chin Hills</a:t>
            </a:r>
          </a:p>
          <a:p>
            <a:pPr marL="342900" indent="-342900" algn="just">
              <a:lnSpc>
                <a:spcPct val="150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Causing Storm in Bay-of-Bengal </a:t>
            </a:r>
          </a:p>
          <a:p>
            <a:pPr marL="342900" indent="-342900" algn="just">
              <a:lnSpc>
                <a:spcPct val="150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Dam </a:t>
            </a:r>
            <a:r>
              <a:rPr lang="en-US" sz="2400" dirty="0">
                <a:solidFill>
                  <a:schemeClr val="bg1"/>
                </a:solidFill>
                <a:latin typeface="Times New Roman" pitchFamily="18" charset="0"/>
                <a:cs typeface="Times New Roman" pitchFamily="18" charset="0"/>
              </a:rPr>
              <a:t>cannot outlet the water </a:t>
            </a:r>
            <a:r>
              <a:rPr lang="en-US" sz="2400" dirty="0" smtClean="0">
                <a:solidFill>
                  <a:schemeClr val="bg1"/>
                </a:solidFill>
                <a:latin typeface="Times New Roman" pitchFamily="18" charset="0"/>
                <a:cs typeface="Times New Roman" pitchFamily="18" charset="0"/>
              </a:rPr>
              <a:t>from the spill way when the </a:t>
            </a:r>
            <a:r>
              <a:rPr lang="en-US" sz="2400" dirty="0" err="1" smtClean="0">
                <a:solidFill>
                  <a:schemeClr val="bg1"/>
                </a:solidFill>
                <a:latin typeface="Times New Roman" pitchFamily="18" charset="0"/>
                <a:cs typeface="Times New Roman" pitchFamily="18" charset="0"/>
              </a:rPr>
              <a:t>Ayeyarwaddy</a:t>
            </a:r>
            <a:r>
              <a:rPr lang="en-US" sz="2400" dirty="0" smtClean="0">
                <a:solidFill>
                  <a:schemeClr val="bg1"/>
                </a:solidFill>
                <a:latin typeface="Times New Roman" pitchFamily="18" charset="0"/>
                <a:cs typeface="Times New Roman" pitchFamily="18" charset="0"/>
              </a:rPr>
              <a:t> River is full of water </a:t>
            </a:r>
          </a:p>
          <a:p>
            <a:pPr marL="342900" indent="-342900" algn="just">
              <a:lnSpc>
                <a:spcPct val="150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Heavy Rain in Bangladesh</a:t>
            </a:r>
            <a:endParaRPr lang="en-US" sz="2400" dirty="0">
              <a:solidFill>
                <a:schemeClr val="bg1"/>
              </a:solidFill>
              <a:latin typeface="Times New Roman" pitchFamily="18" charset="0"/>
              <a:cs typeface="Times New Roman" pitchFamily="18" charset="0"/>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1600200"/>
            <a:ext cx="3810000"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105400" y="6214646"/>
            <a:ext cx="3657600" cy="338554"/>
          </a:xfrm>
          <a:prstGeom prst="rect">
            <a:avLst/>
          </a:prstGeom>
          <a:solidFill>
            <a:schemeClr val="accent3">
              <a:lumMod val="40000"/>
              <a:lumOff val="60000"/>
            </a:schemeClr>
          </a:solidFill>
        </p:spPr>
        <p:txBody>
          <a:bodyPr wrap="square" rtlCol="0">
            <a:spAutoFit/>
          </a:bodyPr>
          <a:lstStyle/>
          <a:p>
            <a:r>
              <a:rPr lang="en-US" sz="1600" dirty="0" smtClean="0">
                <a:solidFill>
                  <a:schemeClr val="bg1"/>
                </a:solidFill>
                <a:latin typeface="Times New Roman" pitchFamily="18" charset="0"/>
                <a:cs typeface="Times New Roman" pitchFamily="18" charset="0"/>
              </a:rPr>
              <a:t>Figure2. Inflow water of </a:t>
            </a:r>
            <a:r>
              <a:rPr lang="en-US" sz="1600" dirty="0" err="1" smtClean="0">
                <a:solidFill>
                  <a:schemeClr val="bg1"/>
                </a:solidFill>
                <a:latin typeface="Times New Roman" pitchFamily="18" charset="0"/>
                <a:cs typeface="Times New Roman" pitchFamily="18" charset="0"/>
              </a:rPr>
              <a:t>Mone</a:t>
            </a:r>
            <a:r>
              <a:rPr lang="en-US" sz="1600" dirty="0" smtClean="0">
                <a:solidFill>
                  <a:schemeClr val="bg1"/>
                </a:solidFill>
                <a:latin typeface="Times New Roman" pitchFamily="18" charset="0"/>
                <a:cs typeface="Times New Roman" pitchFamily="18" charset="0"/>
              </a:rPr>
              <a:t> Dam</a:t>
            </a:r>
            <a:endParaRPr lang="en-US" sz="1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3061709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851648" cy="914400"/>
          </a:xfrm>
        </p:spPr>
        <p:txBody>
          <a:bodyPr anchor="ctr">
            <a:normAutofit/>
          </a:bodyPr>
          <a:lstStyle/>
          <a:p>
            <a:pPr algn="ct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Conditions of Flood in </a:t>
            </a:r>
            <a:r>
              <a:rPr lang="en-US" sz="3200" b="0" dirty="0" err="1"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Mone</a:t>
            </a: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Dam</a:t>
            </a:r>
            <a:endPar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371600"/>
            <a:ext cx="4114799"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0" y="1371600"/>
            <a:ext cx="4267200" cy="45354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2590800" y="6138446"/>
            <a:ext cx="3962400" cy="338554"/>
          </a:xfrm>
          <a:prstGeom prst="rect">
            <a:avLst/>
          </a:prstGeom>
          <a:solidFill>
            <a:schemeClr val="accent3">
              <a:lumMod val="40000"/>
              <a:lumOff val="60000"/>
            </a:schemeClr>
          </a:solidFill>
        </p:spPr>
        <p:txBody>
          <a:bodyPr wrap="square" rtlCol="0">
            <a:spAutoFit/>
          </a:bodyPr>
          <a:lstStyle/>
          <a:p>
            <a:r>
              <a:rPr lang="en-US" sz="1600" dirty="0" smtClean="0">
                <a:solidFill>
                  <a:schemeClr val="bg1"/>
                </a:solidFill>
                <a:latin typeface="Times New Roman" pitchFamily="18" charset="0"/>
                <a:cs typeface="Times New Roman" pitchFamily="18" charset="0"/>
              </a:rPr>
              <a:t>Figure3.Affected flood region of </a:t>
            </a:r>
            <a:r>
              <a:rPr lang="en-US" sz="1600" dirty="0" err="1" smtClean="0">
                <a:solidFill>
                  <a:schemeClr val="bg1"/>
                </a:solidFill>
                <a:latin typeface="Times New Roman" pitchFamily="18" charset="0"/>
                <a:cs typeface="Times New Roman" pitchFamily="18" charset="0"/>
              </a:rPr>
              <a:t>Mone</a:t>
            </a:r>
            <a:r>
              <a:rPr lang="en-US" sz="1600" dirty="0">
                <a:solidFill>
                  <a:schemeClr val="bg1"/>
                </a:solidFill>
                <a:latin typeface="Times New Roman" pitchFamily="18" charset="0"/>
                <a:cs typeface="Times New Roman" pitchFamily="18" charset="0"/>
              </a:rPr>
              <a:t> </a:t>
            </a:r>
            <a:r>
              <a:rPr lang="en-US" sz="1600" dirty="0" smtClean="0">
                <a:solidFill>
                  <a:schemeClr val="bg1"/>
                </a:solidFill>
                <a:latin typeface="Times New Roman" pitchFamily="18" charset="0"/>
                <a:cs typeface="Times New Roman" pitchFamily="18" charset="0"/>
              </a:rPr>
              <a:t>Dam</a:t>
            </a:r>
            <a:endParaRPr lang="en-US" sz="1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178615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7851648" cy="838200"/>
          </a:xfrm>
        </p:spPr>
        <p:txBody>
          <a:bodyPr anchor="ctr">
            <a:normAutofit/>
          </a:bodyPr>
          <a:lstStyle/>
          <a:p>
            <a:pPr algn="ctr"/>
            <a:r>
              <a:rPr lang="en-US" sz="3200" b="0" dirty="0" err="1"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Mone</a:t>
            </a: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 Dam</a:t>
            </a:r>
            <a:endPar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533400" y="1143000"/>
            <a:ext cx="8153400" cy="2819400"/>
          </a:xfrm>
        </p:spPr>
        <p:txBody>
          <a:bodyPr>
            <a:normAutofit/>
          </a:bodyPr>
          <a:lstStyle/>
          <a:p>
            <a:pPr marL="342900" indent="-342900" algn="just">
              <a:lnSpc>
                <a:spcPct val="114000"/>
              </a:lnSpc>
              <a:buClr>
                <a:schemeClr val="tx2">
                  <a:lumMod val="50000"/>
                </a:schemeClr>
              </a:buClr>
              <a:buSzPct val="100000"/>
              <a:buFont typeface="Wingdings" pitchFamily="2" charset="2"/>
              <a:buChar char="Ø"/>
            </a:pPr>
            <a:r>
              <a:rPr lang="en-US" sz="2400" dirty="0" err="1" smtClean="0">
                <a:solidFill>
                  <a:schemeClr val="bg1"/>
                </a:solidFill>
                <a:latin typeface="Times New Roman" pitchFamily="18" charset="0"/>
                <a:cs typeface="Times New Roman" pitchFamily="18" charset="0"/>
              </a:rPr>
              <a:t>Mone</a:t>
            </a:r>
            <a:r>
              <a:rPr lang="en-US" sz="2400" dirty="0" smtClean="0">
                <a:solidFill>
                  <a:schemeClr val="bg1"/>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Dam is situated in </a:t>
            </a:r>
            <a:r>
              <a:rPr lang="en-US" sz="2400" dirty="0" err="1">
                <a:solidFill>
                  <a:schemeClr val="bg1"/>
                </a:solidFill>
                <a:latin typeface="Times New Roman" pitchFamily="18" charset="0"/>
                <a:cs typeface="Times New Roman" pitchFamily="18" charset="0"/>
              </a:rPr>
              <a:t>Magway</a:t>
            </a:r>
            <a:r>
              <a:rPr lang="en-US" sz="2400" dirty="0">
                <a:solidFill>
                  <a:schemeClr val="bg1"/>
                </a:solidFill>
                <a:latin typeface="Times New Roman" pitchFamily="18" charset="0"/>
                <a:cs typeface="Times New Roman" pitchFamily="18" charset="0"/>
              </a:rPr>
              <a:t> region and it is very mountainous area.</a:t>
            </a:r>
          </a:p>
          <a:p>
            <a:pPr marL="342900" indent="-342900" algn="just">
              <a:lnSpc>
                <a:spcPct val="114000"/>
              </a:lnSpc>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The other two dams are situated on low lying area and if it will break or overflow water, affect on about 300 villages and two towns in that region.</a:t>
            </a:r>
          </a:p>
          <a:p>
            <a:pPr marL="342900" indent="-342900" algn="just">
              <a:lnSpc>
                <a:spcPct val="114000"/>
              </a:lnSpc>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Its alarm level is 540' and Dam crack level is 560'. </a:t>
            </a:r>
          </a:p>
          <a:p>
            <a:pPr marL="342900" indent="-342900" algn="just">
              <a:lnSpc>
                <a:spcPct val="114000"/>
              </a:lnSpc>
              <a:buClr>
                <a:schemeClr val="tx2">
                  <a:lumMod val="50000"/>
                </a:schemeClr>
              </a:buClr>
              <a:buSzPct val="100000"/>
              <a:buFont typeface="Wingdings" pitchFamily="2" charset="2"/>
              <a:buChar char="Ø"/>
            </a:pPr>
            <a:endParaRPr lang="en-US" sz="2400" dirty="0">
              <a:solidFill>
                <a:schemeClr val="bg1"/>
              </a:solidFill>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43196051"/>
              </p:ext>
            </p:extLst>
          </p:nvPr>
        </p:nvGraphicFramePr>
        <p:xfrm>
          <a:off x="1447800" y="4038600"/>
          <a:ext cx="6096000" cy="2026920"/>
        </p:xfrm>
        <a:graphic>
          <a:graphicData uri="http://schemas.openxmlformats.org/drawingml/2006/table">
            <a:tbl>
              <a:tblPr firstRow="1" bandRow="1">
                <a:tableStyleId>{F5AB1C69-6EDB-4FF4-983F-18BD219EF322}</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tblGrid>
              <a:tr h="370840">
                <a:tc>
                  <a:txBody>
                    <a:bodyPr/>
                    <a:lstStyle/>
                    <a:p>
                      <a:pPr algn="ctr"/>
                      <a:r>
                        <a:rPr lang="en-US" dirty="0" smtClean="0">
                          <a:latin typeface="Times New Roman" pitchFamily="18" charset="0"/>
                          <a:cs typeface="Times New Roman" pitchFamily="18" charset="0"/>
                        </a:rPr>
                        <a:t>Year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Water Level (</a:t>
                      </a:r>
                      <a:r>
                        <a:rPr lang="en-US" dirty="0" err="1" smtClean="0">
                          <a:latin typeface="Times New Roman" pitchFamily="18" charset="0"/>
                          <a:cs typeface="Times New Roman" pitchFamily="18" charset="0"/>
                        </a:rPr>
                        <a:t>ft</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Overflow water</a:t>
                      </a:r>
                      <a:r>
                        <a:rPr lang="en-US" baseline="0" dirty="0" smtClean="0">
                          <a:latin typeface="Times New Roman" pitchFamily="18" charset="0"/>
                          <a:cs typeface="Times New Roman" pitchFamily="18" charset="0"/>
                        </a:rPr>
                        <a:t> (</a:t>
                      </a:r>
                      <a:r>
                        <a:rPr lang="en-US" baseline="0" dirty="0" err="1" smtClean="0">
                          <a:latin typeface="Times New Roman" pitchFamily="18" charset="0"/>
                          <a:cs typeface="Times New Roman" pitchFamily="18" charset="0"/>
                        </a:rPr>
                        <a:t>ft</a:t>
                      </a:r>
                      <a:r>
                        <a:rPr lang="en-US" baseline="0"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Overflow</a:t>
                      </a:r>
                      <a:r>
                        <a:rPr lang="en-US" baseline="0" dirty="0" smtClean="0">
                          <a:latin typeface="Times New Roman" pitchFamily="18" charset="0"/>
                          <a:cs typeface="Times New Roman" pitchFamily="18" charset="0"/>
                        </a:rPr>
                        <a:t> Capacity (</a:t>
                      </a:r>
                      <a:r>
                        <a:rPr lang="en-US" baseline="0" dirty="0" err="1" smtClean="0">
                          <a:latin typeface="Times New Roman" pitchFamily="18" charset="0"/>
                          <a:cs typeface="Times New Roman" pitchFamily="18" charset="0"/>
                        </a:rPr>
                        <a:t>cu.ft</a:t>
                      </a:r>
                      <a:r>
                        <a:rPr lang="en-US" baseline="0" dirty="0" smtClean="0">
                          <a:latin typeface="Times New Roman" pitchFamily="18" charset="0"/>
                          <a:cs typeface="Times New Roman" pitchFamily="18" charset="0"/>
                        </a:rPr>
                        <a:t>/s)</a:t>
                      </a:r>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370840">
                <a:tc>
                  <a:txBody>
                    <a:bodyPr/>
                    <a:lstStyle/>
                    <a:p>
                      <a:pPr algn="ctr"/>
                      <a:r>
                        <a:rPr lang="en-US" dirty="0" smtClean="0">
                          <a:latin typeface="Times New Roman" pitchFamily="18" charset="0"/>
                          <a:cs typeface="Times New Roman" pitchFamily="18" charset="0"/>
                        </a:rPr>
                        <a:t>2010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RL 540.30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20.30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99,200</a:t>
                      </a:r>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370840">
                <a:tc>
                  <a:txBody>
                    <a:bodyPr/>
                    <a:lstStyle/>
                    <a:p>
                      <a:pPr algn="ctr"/>
                      <a:r>
                        <a:rPr lang="en-US" dirty="0" smtClean="0">
                          <a:latin typeface="Times New Roman" pitchFamily="18" charset="0"/>
                          <a:cs typeface="Times New Roman" pitchFamily="18" charset="0"/>
                        </a:rPr>
                        <a:t>2011</a:t>
                      </a:r>
                      <a:endParaRPr lang="en-US"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RL 536.30</a:t>
                      </a:r>
                    </a:p>
                  </a:txBody>
                  <a:tcPr/>
                </a:tc>
                <a:tc>
                  <a:txBody>
                    <a:bodyPr/>
                    <a:lstStyle/>
                    <a:p>
                      <a:pPr algn="ctr"/>
                      <a:r>
                        <a:rPr lang="en-US" dirty="0" smtClean="0">
                          <a:latin typeface="Times New Roman" pitchFamily="18" charset="0"/>
                          <a:cs typeface="Times New Roman" pitchFamily="18" charset="0"/>
                        </a:rPr>
                        <a:t>16.30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71,400</a:t>
                      </a:r>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370840">
                <a:tc>
                  <a:txBody>
                    <a:bodyPr/>
                    <a:lstStyle/>
                    <a:p>
                      <a:pPr algn="ctr"/>
                      <a:r>
                        <a:rPr lang="en-US" dirty="0" smtClean="0">
                          <a:latin typeface="Times New Roman" pitchFamily="18" charset="0"/>
                          <a:cs typeface="Times New Roman" pitchFamily="18" charset="0"/>
                        </a:rPr>
                        <a:t>2015</a:t>
                      </a:r>
                      <a:endParaRPr lang="en-US"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RL 535.90</a:t>
                      </a:r>
                    </a:p>
                  </a:txBody>
                  <a:tcPr/>
                </a:tc>
                <a:tc>
                  <a:txBody>
                    <a:bodyPr/>
                    <a:lstStyle/>
                    <a:p>
                      <a:pPr algn="ctr"/>
                      <a:r>
                        <a:rPr lang="en-US" dirty="0" smtClean="0">
                          <a:latin typeface="Times New Roman" pitchFamily="18" charset="0"/>
                          <a:cs typeface="Times New Roman" pitchFamily="18" charset="0"/>
                        </a:rPr>
                        <a:t>15.90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66,800</a:t>
                      </a:r>
                      <a:endParaRPr lang="en-US"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bl>
          </a:graphicData>
        </a:graphic>
      </p:graphicFrame>
      <p:sp>
        <p:nvSpPr>
          <p:cNvPr id="5" name="TextBox 4"/>
          <p:cNvSpPr txBox="1"/>
          <p:nvPr/>
        </p:nvSpPr>
        <p:spPr>
          <a:xfrm>
            <a:off x="2438400" y="6248400"/>
            <a:ext cx="3962400" cy="369332"/>
          </a:xfrm>
          <a:prstGeom prst="rect">
            <a:avLst/>
          </a:prstGeom>
          <a:noFill/>
        </p:spPr>
        <p:txBody>
          <a:bodyPr wrap="square" rtlCol="0">
            <a:spAutoFit/>
          </a:bodyPr>
          <a:lstStyle/>
          <a:p>
            <a:r>
              <a:rPr lang="en-US" dirty="0" smtClean="0">
                <a:solidFill>
                  <a:schemeClr val="bg1"/>
                </a:solidFill>
                <a:latin typeface="Times New Roman" pitchFamily="18" charset="0"/>
                <a:cs typeface="Times New Roman" pitchFamily="18" charset="0"/>
              </a:rPr>
              <a:t>Table 1. Flood condition of </a:t>
            </a:r>
            <a:r>
              <a:rPr lang="en-US" dirty="0" err="1" smtClean="0">
                <a:solidFill>
                  <a:schemeClr val="bg1"/>
                </a:solidFill>
                <a:latin typeface="Times New Roman" pitchFamily="18" charset="0"/>
                <a:cs typeface="Times New Roman" pitchFamily="18" charset="0"/>
              </a:rPr>
              <a:t>Mone</a:t>
            </a:r>
            <a:r>
              <a:rPr lang="en-US" dirty="0" smtClean="0">
                <a:solidFill>
                  <a:schemeClr val="bg1"/>
                </a:solidFill>
                <a:latin typeface="Times New Roman" pitchFamily="18" charset="0"/>
                <a:cs typeface="Times New Roman" pitchFamily="18" charset="0"/>
              </a:rPr>
              <a:t> Dam</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350911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438400" y="533400"/>
            <a:ext cx="4191000" cy="838200"/>
          </a:xfrm>
        </p:spPr>
        <p:txBody>
          <a:bodyPr>
            <a:normAutofit/>
          </a:bodyPr>
          <a:lstStyle/>
          <a:p>
            <a:pPr algn="ctr">
              <a:defRPr/>
            </a:pPr>
            <a:r>
              <a:rPr lang="en-US" sz="3900" b="1" dirty="0" smtClean="0">
                <a:solidFill>
                  <a:srgbClr val="FF0000"/>
                </a:solidFill>
                <a:effectLst>
                  <a:outerShdw blurRad="38100" dist="38100" dir="2700000" algn="tl">
                    <a:srgbClr val="000000">
                      <a:alpha val="43137"/>
                    </a:srgbClr>
                  </a:outerShdw>
                </a:effectLst>
              </a:rPr>
              <a:t>Natural Disaster</a:t>
            </a:r>
            <a:endParaRPr lang="en-US" sz="3900" b="1" dirty="0">
              <a:solidFill>
                <a:srgbClr val="FF0000"/>
              </a:solidFill>
              <a:effectLst>
                <a:outerShdw blurRad="38100" dist="38100" dir="2700000" algn="tl">
                  <a:srgbClr val="000000">
                    <a:alpha val="43137"/>
                  </a:srgbClr>
                </a:outerShdw>
              </a:effectLst>
            </a:endParaRPr>
          </a:p>
        </p:txBody>
      </p:sp>
      <p:grpSp>
        <p:nvGrpSpPr>
          <p:cNvPr id="2" name="Group 34"/>
          <p:cNvGrpSpPr/>
          <p:nvPr/>
        </p:nvGrpSpPr>
        <p:grpSpPr>
          <a:xfrm>
            <a:off x="6248400" y="2362200"/>
            <a:ext cx="2667000" cy="2076510"/>
            <a:chOff x="2057400" y="4191000"/>
            <a:chExt cx="2667000" cy="2076510"/>
          </a:xfrm>
        </p:grpSpPr>
        <p:pic>
          <p:nvPicPr>
            <p:cNvPr id="22" name="Picture 10" descr="images14.jpe"/>
            <p:cNvPicPr>
              <a:picLocks noChangeAspect="1"/>
            </p:cNvPicPr>
            <p:nvPr/>
          </p:nvPicPr>
          <p:blipFill>
            <a:blip r:embed="rId3" cstate="print"/>
            <a:srcRect/>
            <a:stretch>
              <a:fillRect/>
            </a:stretch>
          </p:blipFill>
          <p:spPr bwMode="auto">
            <a:xfrm>
              <a:off x="2057400" y="4191000"/>
              <a:ext cx="2667000" cy="2057400"/>
            </a:xfrm>
            <a:prstGeom prst="rect">
              <a:avLst/>
            </a:prstGeom>
            <a:noFill/>
            <a:ln w="9525">
              <a:noFill/>
              <a:miter lim="800000"/>
              <a:headEnd/>
              <a:tailEnd/>
            </a:ln>
          </p:spPr>
        </p:pic>
        <p:sp>
          <p:nvSpPr>
            <p:cNvPr id="23" name="TextBox 11"/>
            <p:cNvSpPr txBox="1">
              <a:spLocks noChangeArrowheads="1"/>
            </p:cNvSpPr>
            <p:nvPr/>
          </p:nvSpPr>
          <p:spPr bwMode="auto">
            <a:xfrm>
              <a:off x="3048000" y="5867400"/>
              <a:ext cx="811441" cy="400110"/>
            </a:xfrm>
            <a:prstGeom prst="rect">
              <a:avLst/>
            </a:prstGeom>
            <a:noFill/>
            <a:ln w="9525">
              <a:noFill/>
              <a:miter lim="800000"/>
              <a:headEnd/>
              <a:tailEnd/>
            </a:ln>
          </p:spPr>
          <p:txBody>
            <a:bodyPr wrap="none">
              <a:spAutoFit/>
            </a:bodyPr>
            <a:lstStyle/>
            <a:p>
              <a:pPr>
                <a:defRPr/>
              </a:pPr>
              <a:r>
                <a:rPr lang="en-US" sz="2000" b="1" dirty="0">
                  <a:solidFill>
                    <a:srgbClr val="E04AA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Flood</a:t>
              </a:r>
              <a:endParaRPr lang="en-US" sz="2000" dirty="0">
                <a:solidFill>
                  <a:srgbClr val="E04AA0"/>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grpSp>
      <p:grpSp>
        <p:nvGrpSpPr>
          <p:cNvPr id="3" name="Group 31"/>
          <p:cNvGrpSpPr/>
          <p:nvPr/>
        </p:nvGrpSpPr>
        <p:grpSpPr>
          <a:xfrm>
            <a:off x="228600" y="152400"/>
            <a:ext cx="2663370" cy="2209800"/>
            <a:chOff x="3352800" y="304800"/>
            <a:chExt cx="2663370" cy="2209800"/>
          </a:xfrm>
        </p:grpSpPr>
        <p:pic>
          <p:nvPicPr>
            <p:cNvPr id="27" name="Picture 14" descr="uninas-Japan-Quake-17.jpg"/>
            <p:cNvPicPr>
              <a:picLocks noChangeAspect="1"/>
            </p:cNvPicPr>
            <p:nvPr/>
          </p:nvPicPr>
          <p:blipFill>
            <a:blip r:embed="rId4" cstate="print"/>
            <a:srcRect r="16460" b="7777"/>
            <a:stretch>
              <a:fillRect/>
            </a:stretch>
          </p:blipFill>
          <p:spPr bwMode="auto">
            <a:xfrm>
              <a:off x="3352800" y="304800"/>
              <a:ext cx="2663370" cy="2127250"/>
            </a:xfrm>
            <a:prstGeom prst="rect">
              <a:avLst/>
            </a:prstGeom>
            <a:noFill/>
            <a:ln w="9525">
              <a:noFill/>
              <a:miter lim="800000"/>
              <a:headEnd/>
              <a:tailEnd/>
            </a:ln>
          </p:spPr>
        </p:pic>
        <p:sp>
          <p:nvSpPr>
            <p:cNvPr id="29" name="TextBox 9"/>
            <p:cNvSpPr txBox="1">
              <a:spLocks noChangeArrowheads="1"/>
            </p:cNvSpPr>
            <p:nvPr/>
          </p:nvSpPr>
          <p:spPr bwMode="auto">
            <a:xfrm>
              <a:off x="3886200" y="2114490"/>
              <a:ext cx="1595309" cy="400110"/>
            </a:xfrm>
            <a:prstGeom prst="rect">
              <a:avLst/>
            </a:prstGeom>
            <a:noFill/>
            <a:ln w="9525">
              <a:noFill/>
              <a:miter lim="800000"/>
              <a:headEnd/>
              <a:tailEnd/>
            </a:ln>
          </p:spPr>
          <p:txBody>
            <a:bodyPr wrap="none">
              <a:spAutoFit/>
            </a:bodyPr>
            <a:lstStyle/>
            <a:p>
              <a:r>
                <a:rPr lang="en-US" sz="2000" b="1" dirty="0">
                  <a:solidFill>
                    <a:srgbClr val="FFFF00"/>
                  </a:solidFill>
                  <a:latin typeface="Times New Roman" pitchFamily="18" charset="0"/>
                  <a:ea typeface="Calibri" pitchFamily="34" charset="0"/>
                  <a:cs typeface="Times New Roman" pitchFamily="18" charset="0"/>
                </a:rPr>
                <a:t>Earthquakes</a:t>
              </a:r>
              <a:endParaRPr lang="en-US" sz="2000" dirty="0">
                <a:solidFill>
                  <a:srgbClr val="FFFF00"/>
                </a:solidFill>
                <a:ea typeface="Calibri" pitchFamily="34" charset="0"/>
                <a:cs typeface="Times New Roman" pitchFamily="18" charset="0"/>
              </a:endParaRPr>
            </a:p>
          </p:txBody>
        </p:sp>
      </p:grpSp>
      <p:grpSp>
        <p:nvGrpSpPr>
          <p:cNvPr id="4" name="Group 32"/>
          <p:cNvGrpSpPr/>
          <p:nvPr/>
        </p:nvGrpSpPr>
        <p:grpSpPr>
          <a:xfrm>
            <a:off x="6172200" y="228600"/>
            <a:ext cx="2743200" cy="2133600"/>
            <a:chOff x="304800" y="381000"/>
            <a:chExt cx="2743200" cy="2133600"/>
          </a:xfrm>
        </p:grpSpPr>
        <p:pic>
          <p:nvPicPr>
            <p:cNvPr id="28" name="Picture 15" descr="images5.jpe"/>
            <p:cNvPicPr>
              <a:picLocks noChangeAspect="1"/>
            </p:cNvPicPr>
            <p:nvPr/>
          </p:nvPicPr>
          <p:blipFill>
            <a:blip r:embed="rId5" cstate="print"/>
            <a:srcRect/>
            <a:stretch>
              <a:fillRect/>
            </a:stretch>
          </p:blipFill>
          <p:spPr bwMode="auto">
            <a:xfrm>
              <a:off x="304800" y="381000"/>
              <a:ext cx="2743200" cy="2057400"/>
            </a:xfrm>
            <a:prstGeom prst="rect">
              <a:avLst/>
            </a:prstGeom>
            <a:noFill/>
            <a:ln w="9525">
              <a:noFill/>
              <a:miter lim="800000"/>
              <a:headEnd/>
              <a:tailEnd/>
            </a:ln>
          </p:spPr>
        </p:pic>
        <p:sp>
          <p:nvSpPr>
            <p:cNvPr id="30" name="TextBox 10"/>
            <p:cNvSpPr txBox="1">
              <a:spLocks noChangeArrowheads="1"/>
            </p:cNvSpPr>
            <p:nvPr/>
          </p:nvSpPr>
          <p:spPr bwMode="auto">
            <a:xfrm>
              <a:off x="381000" y="1991380"/>
              <a:ext cx="2416046" cy="523220"/>
            </a:xfrm>
            <a:prstGeom prst="rect">
              <a:avLst/>
            </a:prstGeom>
            <a:noFill/>
            <a:ln w="9525">
              <a:noFill/>
              <a:miter lim="800000"/>
              <a:headEnd/>
              <a:tailEnd/>
            </a:ln>
          </p:spPr>
          <p:txBody>
            <a:bodyPr wrap="none">
              <a:spAutoFit/>
            </a:bodyPr>
            <a:lstStyle/>
            <a:p>
              <a:pPr>
                <a:defRPr/>
              </a:pPr>
              <a:r>
                <a:rPr lang="en-US" b="1" dirty="0">
                  <a:latin typeface="Times New Roman" pitchFamily="18" charset="0"/>
                  <a:ea typeface="Calibri" pitchFamily="34" charset="0"/>
                  <a:cs typeface="Times New Roman" pitchFamily="18" charset="0"/>
                </a:rPr>
                <a:t> </a:t>
              </a:r>
              <a:r>
                <a:rPr lang="en-US" sz="2800" b="1" dirty="0">
                  <a:solidFill>
                    <a:schemeClr val="accent5">
                      <a:lumMod val="60000"/>
                      <a:lumOff val="40000"/>
                    </a:schemeClr>
                  </a:solidFill>
                  <a:latin typeface="Times New Roman" pitchFamily="18" charset="0"/>
                  <a:ea typeface="Calibri" pitchFamily="34" charset="0"/>
                  <a:cs typeface="Times New Roman" pitchFamily="18" charset="0"/>
                </a:rPr>
                <a:t> </a:t>
              </a:r>
              <a:r>
                <a:rPr lang="en-US" b="1" dirty="0">
                  <a:solidFill>
                    <a:srgbClr val="FFC00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Cyclone,, Hurricanes</a:t>
              </a:r>
              <a:endParaRPr lang="en-US" dirty="0">
                <a:solidFill>
                  <a:srgbClr val="FFC000"/>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grpSp>
      <p:grpSp>
        <p:nvGrpSpPr>
          <p:cNvPr id="5" name="Group 17"/>
          <p:cNvGrpSpPr/>
          <p:nvPr/>
        </p:nvGrpSpPr>
        <p:grpSpPr>
          <a:xfrm>
            <a:off x="152400" y="2438400"/>
            <a:ext cx="2743200" cy="2137152"/>
            <a:chOff x="3124200" y="304800"/>
            <a:chExt cx="2641602" cy="2156294"/>
          </a:xfrm>
        </p:grpSpPr>
        <p:pic>
          <p:nvPicPr>
            <p:cNvPr id="26" name="Picture 13" descr="images2.jpe"/>
            <p:cNvPicPr>
              <a:picLocks noChangeAspect="1"/>
            </p:cNvPicPr>
            <p:nvPr/>
          </p:nvPicPr>
          <p:blipFill>
            <a:blip r:embed="rId6" cstate="print"/>
            <a:srcRect/>
            <a:stretch>
              <a:fillRect/>
            </a:stretch>
          </p:blipFill>
          <p:spPr bwMode="auto">
            <a:xfrm>
              <a:off x="3124200" y="304800"/>
              <a:ext cx="2641602" cy="2115005"/>
            </a:xfrm>
            <a:prstGeom prst="rect">
              <a:avLst/>
            </a:prstGeom>
            <a:noFill/>
            <a:ln w="9525">
              <a:noFill/>
              <a:miter lim="800000"/>
              <a:headEnd/>
              <a:tailEnd/>
            </a:ln>
          </p:spPr>
        </p:pic>
        <p:sp>
          <p:nvSpPr>
            <p:cNvPr id="31" name="TextBox 11"/>
            <p:cNvSpPr txBox="1">
              <a:spLocks noChangeArrowheads="1"/>
            </p:cNvSpPr>
            <p:nvPr/>
          </p:nvSpPr>
          <p:spPr bwMode="auto">
            <a:xfrm>
              <a:off x="3657600" y="2057400"/>
              <a:ext cx="1143092" cy="403694"/>
            </a:xfrm>
            <a:prstGeom prst="rect">
              <a:avLst/>
            </a:prstGeom>
            <a:noFill/>
            <a:ln w="9525">
              <a:noFill/>
              <a:miter lim="800000"/>
              <a:headEnd/>
              <a:tailEnd/>
            </a:ln>
          </p:spPr>
          <p:txBody>
            <a:bodyPr wrap="none">
              <a:spAutoFit/>
            </a:bodyPr>
            <a:lstStyle/>
            <a:p>
              <a:r>
                <a:rPr lang="en-US" b="1" dirty="0">
                  <a:latin typeface="Times New Roman" pitchFamily="18" charset="0"/>
                  <a:ea typeface="Calibri" pitchFamily="34" charset="0"/>
                  <a:cs typeface="Times New Roman" pitchFamily="18" charset="0"/>
                </a:rPr>
                <a:t> </a:t>
              </a:r>
              <a:r>
                <a:rPr lang="en-US" sz="2000" b="1" dirty="0" smtClean="0">
                  <a:solidFill>
                    <a:schemeClr val="bg1"/>
                  </a:solidFill>
                  <a:latin typeface="Times New Roman" pitchFamily="18" charset="0"/>
                  <a:ea typeface="Calibri" pitchFamily="34" charset="0"/>
                  <a:cs typeface="Times New Roman" pitchFamily="18" charset="0"/>
                </a:rPr>
                <a:t>Tsunami</a:t>
              </a:r>
              <a:endParaRPr lang="en-US" sz="2000" dirty="0">
                <a:solidFill>
                  <a:schemeClr val="bg1"/>
                </a:solidFill>
                <a:ea typeface="Calibri" pitchFamily="34" charset="0"/>
                <a:cs typeface="Times New Roman" pitchFamily="18" charset="0"/>
              </a:endParaRPr>
            </a:p>
          </p:txBody>
        </p:sp>
      </p:grpSp>
      <p:grpSp>
        <p:nvGrpSpPr>
          <p:cNvPr id="6" name="Group 35"/>
          <p:cNvGrpSpPr/>
          <p:nvPr/>
        </p:nvGrpSpPr>
        <p:grpSpPr>
          <a:xfrm>
            <a:off x="4800600" y="4648200"/>
            <a:ext cx="4191000" cy="2133600"/>
            <a:chOff x="6248400" y="4495800"/>
            <a:chExt cx="2667000" cy="2133600"/>
          </a:xfrm>
        </p:grpSpPr>
        <p:pic>
          <p:nvPicPr>
            <p:cNvPr id="21" name="Picture 9" descr="images6.jpg"/>
            <p:cNvPicPr>
              <a:picLocks noChangeAspect="1"/>
            </p:cNvPicPr>
            <p:nvPr/>
          </p:nvPicPr>
          <p:blipFill>
            <a:blip r:embed="rId7" cstate="print"/>
            <a:srcRect/>
            <a:stretch>
              <a:fillRect/>
            </a:stretch>
          </p:blipFill>
          <p:spPr bwMode="auto">
            <a:xfrm>
              <a:off x="6248400" y="4495800"/>
              <a:ext cx="2667000" cy="2057400"/>
            </a:xfrm>
            <a:prstGeom prst="rect">
              <a:avLst/>
            </a:prstGeom>
            <a:noFill/>
            <a:ln w="9525">
              <a:noFill/>
              <a:miter lim="800000"/>
              <a:headEnd/>
              <a:tailEnd/>
            </a:ln>
          </p:spPr>
        </p:pic>
        <p:sp>
          <p:nvSpPr>
            <p:cNvPr id="17" name="TextBox 11"/>
            <p:cNvSpPr txBox="1">
              <a:spLocks noChangeArrowheads="1"/>
            </p:cNvSpPr>
            <p:nvPr/>
          </p:nvSpPr>
          <p:spPr bwMode="auto">
            <a:xfrm>
              <a:off x="7162800" y="6229290"/>
              <a:ext cx="1266693" cy="400110"/>
            </a:xfrm>
            <a:prstGeom prst="rect">
              <a:avLst/>
            </a:prstGeom>
            <a:noFill/>
            <a:ln w="9525">
              <a:noFill/>
              <a:miter lim="800000"/>
              <a:headEnd/>
              <a:tailEnd/>
            </a:ln>
          </p:spPr>
          <p:txBody>
            <a:bodyPr wrap="none">
              <a:spAutoFit/>
            </a:bodyPr>
            <a:lstStyle/>
            <a:p>
              <a:pPr>
                <a:defRPr/>
              </a:pPr>
              <a:r>
                <a:rPr lang="en-US" sz="2000" b="1" dirty="0" smtClean="0">
                  <a:solidFill>
                    <a:srgbClr val="00FFFF"/>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Landslide</a:t>
              </a:r>
              <a:endParaRPr lang="en-US" sz="2000" dirty="0">
                <a:solidFill>
                  <a:srgbClr val="00FFFF"/>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p:txBody>
        </p:sp>
      </p:grpSp>
      <p:pic>
        <p:nvPicPr>
          <p:cNvPr id="24" name="Picture 4" descr="earth_1.gif"/>
          <p:cNvPicPr>
            <a:picLocks noChangeAspect="1"/>
          </p:cNvPicPr>
          <p:nvPr/>
        </p:nvPicPr>
        <p:blipFill>
          <a:blip r:embed="rId8" cstate="print"/>
          <a:srcRect/>
          <a:stretch>
            <a:fillRect/>
          </a:stretch>
        </p:blipFill>
        <p:spPr bwMode="auto">
          <a:xfrm>
            <a:off x="3124200" y="1676400"/>
            <a:ext cx="3048000" cy="2988235"/>
          </a:xfrm>
          <a:prstGeom prst="rect">
            <a:avLst/>
          </a:prstGeom>
          <a:noFill/>
          <a:ln w="9525">
            <a:noFill/>
            <a:miter lim="800000"/>
            <a:headEnd/>
            <a:tailEnd/>
          </a:ln>
        </p:spPr>
      </p:pic>
      <p:pic>
        <p:nvPicPr>
          <p:cNvPr id="25" name="Picture 2"/>
          <p:cNvPicPr>
            <a:picLocks noChangeAspect="1" noChangeArrowheads="1"/>
          </p:cNvPicPr>
          <p:nvPr/>
        </p:nvPicPr>
        <p:blipFill>
          <a:blip r:embed="rId9" cstate="print"/>
          <a:srcRect/>
          <a:stretch>
            <a:fillRect/>
          </a:stretch>
        </p:blipFill>
        <p:spPr bwMode="auto">
          <a:xfrm>
            <a:off x="152400" y="4648200"/>
            <a:ext cx="4648200" cy="2057400"/>
          </a:xfrm>
          <a:prstGeom prst="rect">
            <a:avLst/>
          </a:prstGeom>
          <a:noFill/>
          <a:ln w="9525">
            <a:noFill/>
            <a:miter lim="800000"/>
            <a:headEnd/>
            <a:tailEnd/>
          </a:ln>
        </p:spPr>
      </p:pic>
      <p:pic>
        <p:nvPicPr>
          <p:cNvPr id="20" name="Picture 2" descr="G:\ucsy_logo.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0" y="6162276"/>
            <a:ext cx="685800" cy="695724"/>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p:cNvSpPr txBox="1"/>
          <p:nvPr/>
        </p:nvSpPr>
        <p:spPr>
          <a:xfrm>
            <a:off x="3505200" y="3810000"/>
            <a:ext cx="2118337" cy="369332"/>
          </a:xfrm>
          <a:prstGeom prst="rect">
            <a:avLst/>
          </a:prstGeom>
          <a:noFill/>
        </p:spPr>
        <p:txBody>
          <a:bodyPr wrap="none" rtlCol="0">
            <a:spAutoFit/>
          </a:bodyPr>
          <a:lstStyle/>
          <a:p>
            <a:r>
              <a:rPr lang="en-US" dirty="0" err="1" smtClean="0">
                <a:solidFill>
                  <a:srgbClr val="FFFF00"/>
                </a:solidFill>
              </a:rPr>
              <a:t>iAll</a:t>
            </a:r>
            <a:r>
              <a:rPr lang="en-US" dirty="0" smtClean="0">
                <a:solidFill>
                  <a:srgbClr val="FFFF00"/>
                </a:solidFill>
              </a:rPr>
              <a:t>  </a:t>
            </a:r>
            <a:r>
              <a:rPr lang="en-US" dirty="0" smtClean="0">
                <a:solidFill>
                  <a:srgbClr val="FFFF00"/>
                </a:solidFill>
              </a:rPr>
              <a:t>over the World</a:t>
            </a:r>
            <a:endParaRPr lang="en-US" dirty="0">
              <a:solidFill>
                <a:srgbClr val="FFFF00"/>
              </a:solidFill>
            </a:endParaRPr>
          </a:p>
        </p:txBody>
      </p:sp>
    </p:spTree>
  </p:cSld>
  <p:clrMapOvr>
    <a:masterClrMapping/>
  </p:clrMapOvr>
  <p:transition advTm="20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7851648" cy="990600"/>
          </a:xfrm>
        </p:spPr>
        <p:txBody>
          <a:bodyPr anchor="ctr">
            <a:normAutofit/>
          </a:bodyPr>
          <a:lstStyle/>
          <a:p>
            <a:pPr algn="ct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Weather API </a:t>
            </a:r>
            <a:endPar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457200" y="1600200"/>
            <a:ext cx="8382000" cy="4191000"/>
          </a:xfrm>
        </p:spPr>
        <p:txBody>
          <a:bodyPr>
            <a:normAutofit/>
          </a:bodyPr>
          <a:lstStyle/>
          <a:p>
            <a:pPr marL="342900" indent="-342900" algn="just">
              <a:spcBef>
                <a:spcPts val="600"/>
              </a:spcBef>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N</a:t>
            </a:r>
            <a:r>
              <a:rPr lang="en-US" sz="2400" dirty="0" smtClean="0">
                <a:solidFill>
                  <a:schemeClr val="bg1"/>
                </a:solidFill>
                <a:latin typeface="Times New Roman" pitchFamily="18" charset="0"/>
                <a:cs typeface="Times New Roman" pitchFamily="18" charset="0"/>
              </a:rPr>
              <a:t>eed </a:t>
            </a:r>
            <a:r>
              <a:rPr lang="en-US" sz="2400" dirty="0">
                <a:solidFill>
                  <a:schemeClr val="bg1"/>
                </a:solidFill>
                <a:latin typeface="Times New Roman" pitchFamily="18" charset="0"/>
                <a:cs typeface="Times New Roman" pitchFamily="18" charset="0"/>
              </a:rPr>
              <a:t>to sign up as an authorized user to gain access to the </a:t>
            </a:r>
            <a:r>
              <a:rPr lang="en-US" sz="2400" dirty="0" smtClean="0">
                <a:solidFill>
                  <a:schemeClr val="bg1"/>
                </a:solidFill>
                <a:latin typeface="Times New Roman" pitchFamily="18" charset="0"/>
                <a:cs typeface="Times New Roman" pitchFamily="18" charset="0"/>
              </a:rPr>
              <a:t>API</a:t>
            </a:r>
          </a:p>
          <a:p>
            <a:pPr marL="342900" indent="-342900" algn="just">
              <a:spcBef>
                <a:spcPts val="600"/>
              </a:spcBef>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T</a:t>
            </a:r>
            <a:r>
              <a:rPr lang="en-US" sz="2400" dirty="0" smtClean="0">
                <a:solidFill>
                  <a:schemeClr val="bg1"/>
                </a:solidFill>
                <a:latin typeface="Times New Roman" pitchFamily="18" charset="0"/>
                <a:cs typeface="Times New Roman" pitchFamily="18" charset="0"/>
              </a:rPr>
              <a:t>wo </a:t>
            </a:r>
            <a:r>
              <a:rPr lang="en-US" sz="2400" dirty="0">
                <a:solidFill>
                  <a:schemeClr val="bg1"/>
                </a:solidFill>
                <a:latin typeface="Times New Roman" pitchFamily="18" charset="0"/>
                <a:cs typeface="Times New Roman" pitchFamily="18" charset="0"/>
              </a:rPr>
              <a:t>types of API requests to retrieve the weather </a:t>
            </a:r>
            <a:endParaRPr lang="en-US" sz="2400" dirty="0" smtClean="0">
              <a:solidFill>
                <a:schemeClr val="bg1"/>
              </a:solidFill>
              <a:latin typeface="Times New Roman" pitchFamily="18" charset="0"/>
              <a:cs typeface="Times New Roman" pitchFamily="18" charset="0"/>
            </a:endParaRPr>
          </a:p>
          <a:p>
            <a:pPr marL="800100" lvl="1" indent="-342900" algn="just">
              <a:spcBef>
                <a:spcPts val="600"/>
              </a:spcBef>
              <a:buClr>
                <a:schemeClr val="tx2">
                  <a:lumMod val="50000"/>
                </a:schemeClr>
              </a:buClr>
              <a:buSzPct val="100000"/>
              <a:buFont typeface="Wingdings" pitchFamily="2" charset="2"/>
              <a:buChar char="Ø"/>
            </a:pPr>
            <a:r>
              <a:rPr lang="en-US" sz="2200" b="1" i="1" dirty="0" smtClean="0">
                <a:solidFill>
                  <a:schemeClr val="bg1"/>
                </a:solidFill>
                <a:latin typeface="Times New Roman" pitchFamily="18" charset="0"/>
                <a:cs typeface="Times New Roman" pitchFamily="18" charset="0"/>
              </a:rPr>
              <a:t>Forecast Request</a:t>
            </a:r>
            <a:r>
              <a:rPr lang="en-US" sz="2200" dirty="0">
                <a:solidFill>
                  <a:schemeClr val="bg1"/>
                </a:solidFill>
                <a:latin typeface="Times New Roman" pitchFamily="18" charset="0"/>
                <a:cs typeface="Times New Roman" pitchFamily="18" charset="0"/>
              </a:rPr>
              <a:t>: : returns current weather </a:t>
            </a:r>
            <a:r>
              <a:rPr lang="en-US" sz="2200" dirty="0" smtClean="0">
                <a:solidFill>
                  <a:schemeClr val="bg1"/>
                </a:solidFill>
                <a:latin typeface="Times New Roman" pitchFamily="18" charset="0"/>
                <a:cs typeface="Times New Roman" pitchFamily="18" charset="0"/>
              </a:rPr>
              <a:t>conditions</a:t>
            </a:r>
          </a:p>
          <a:p>
            <a:pPr marL="800100" lvl="1" indent="-342900" algn="just">
              <a:spcBef>
                <a:spcPts val="600"/>
              </a:spcBef>
              <a:buClr>
                <a:schemeClr val="tx2">
                  <a:lumMod val="50000"/>
                </a:schemeClr>
              </a:buClr>
              <a:buSzPct val="100000"/>
              <a:buFont typeface="Wingdings" pitchFamily="2" charset="2"/>
              <a:buChar char="Ø"/>
            </a:pPr>
            <a:r>
              <a:rPr lang="en-US" sz="2200" b="1" i="1" dirty="0" smtClean="0">
                <a:solidFill>
                  <a:schemeClr val="bg1"/>
                </a:solidFill>
                <a:latin typeface="Times New Roman" pitchFamily="18" charset="0"/>
                <a:cs typeface="Times New Roman" pitchFamily="18" charset="0"/>
              </a:rPr>
              <a:t>Time Machine Request: </a:t>
            </a:r>
            <a:r>
              <a:rPr lang="en-US" sz="2200" dirty="0">
                <a:solidFill>
                  <a:schemeClr val="bg1"/>
                </a:solidFill>
                <a:latin typeface="Times New Roman" pitchFamily="18" charset="0"/>
                <a:cs typeface="Times New Roman" pitchFamily="18" charset="0"/>
              </a:rPr>
              <a:t>returns observed in the past or forecast in the </a:t>
            </a:r>
            <a:r>
              <a:rPr lang="en-US" sz="2200" dirty="0" smtClean="0">
                <a:solidFill>
                  <a:schemeClr val="bg1"/>
                </a:solidFill>
                <a:latin typeface="Times New Roman" pitchFamily="18" charset="0"/>
                <a:cs typeface="Times New Roman" pitchFamily="18" charset="0"/>
              </a:rPr>
              <a:t>future.</a:t>
            </a:r>
          </a:p>
          <a:p>
            <a:pPr marL="342900" lvl="1" indent="-342900" algn="just">
              <a:spcBef>
                <a:spcPts val="600"/>
              </a:spcBef>
              <a:buClr>
                <a:schemeClr val="tx2">
                  <a:lumMod val="50000"/>
                </a:schemeClr>
              </a:buClr>
              <a:buSzPct val="100000"/>
              <a:buFont typeface="Wingdings" pitchFamily="2" charset="2"/>
              <a:buChar char="Ø"/>
            </a:pPr>
            <a:r>
              <a:rPr lang="en-US" dirty="0" smtClean="0">
                <a:solidFill>
                  <a:schemeClr val="bg1"/>
                </a:solidFill>
                <a:latin typeface="Times New Roman" pitchFamily="18" charset="0"/>
                <a:cs typeface="Times New Roman" pitchFamily="18" charset="0"/>
              </a:rPr>
              <a:t>Request parameter</a:t>
            </a:r>
          </a:p>
          <a:p>
            <a:pPr marL="800100" lvl="1" indent="-342900" algn="just">
              <a:spcBef>
                <a:spcPts val="600"/>
              </a:spcBef>
              <a:buClr>
                <a:schemeClr val="tx2">
                  <a:lumMod val="50000"/>
                </a:schemeClr>
              </a:buClr>
              <a:buSzPct val="100000"/>
              <a:buFont typeface="Wingdings" pitchFamily="2" charset="2"/>
              <a:buChar char="Ø"/>
            </a:pPr>
            <a:r>
              <a:rPr lang="en-US" sz="2200" dirty="0" smtClean="0">
                <a:solidFill>
                  <a:schemeClr val="bg1"/>
                </a:solidFill>
                <a:latin typeface="Times New Roman" pitchFamily="18" charset="0"/>
                <a:cs typeface="Times New Roman" pitchFamily="18" charset="0"/>
              </a:rPr>
              <a:t>key </a:t>
            </a:r>
            <a:endParaRPr lang="en-US" sz="2200" dirty="0">
              <a:solidFill>
                <a:schemeClr val="bg1"/>
              </a:solidFill>
              <a:latin typeface="Times New Roman" pitchFamily="18" charset="0"/>
              <a:cs typeface="Times New Roman" pitchFamily="18" charset="0"/>
            </a:endParaRPr>
          </a:p>
          <a:p>
            <a:pPr marL="800100" lvl="1" indent="-342900" algn="just">
              <a:spcBef>
                <a:spcPts val="600"/>
              </a:spcBef>
              <a:buClr>
                <a:schemeClr val="tx2">
                  <a:lumMod val="50000"/>
                </a:schemeClr>
              </a:buClr>
              <a:buSzPct val="100000"/>
              <a:buFont typeface="Wingdings" pitchFamily="2" charset="2"/>
              <a:buChar char="Ø"/>
            </a:pPr>
            <a:r>
              <a:rPr lang="en-US" sz="2200" dirty="0">
                <a:solidFill>
                  <a:schemeClr val="bg1"/>
                </a:solidFill>
                <a:latin typeface="Times New Roman" pitchFamily="18" charset="0"/>
                <a:cs typeface="Times New Roman" pitchFamily="18" charset="0"/>
              </a:rPr>
              <a:t>Latitude</a:t>
            </a:r>
          </a:p>
          <a:p>
            <a:pPr marL="800100" lvl="1" indent="-342900" algn="just">
              <a:spcBef>
                <a:spcPts val="600"/>
              </a:spcBef>
              <a:buClr>
                <a:schemeClr val="tx2">
                  <a:lumMod val="50000"/>
                </a:schemeClr>
              </a:buClr>
              <a:buSzPct val="100000"/>
              <a:buFont typeface="Wingdings" pitchFamily="2" charset="2"/>
              <a:buChar char="Ø"/>
            </a:pPr>
            <a:r>
              <a:rPr lang="en-US" sz="2200" dirty="0" smtClean="0">
                <a:solidFill>
                  <a:schemeClr val="bg1"/>
                </a:solidFill>
                <a:latin typeface="Times New Roman" pitchFamily="18" charset="0"/>
                <a:cs typeface="Times New Roman" pitchFamily="18" charset="0"/>
              </a:rPr>
              <a:t>Longitude</a:t>
            </a:r>
            <a:endParaRPr lang="en-US" sz="2400" dirty="0" smtClean="0">
              <a:solidFill>
                <a:schemeClr val="bg1"/>
              </a:solidFill>
              <a:latin typeface="Times New Roman" pitchFamily="18" charset="0"/>
              <a:cs typeface="Times New Roman" pitchFamily="18" charset="0"/>
            </a:endParaRPr>
          </a:p>
          <a:p>
            <a:pPr marL="342900" indent="-342900" algn="just">
              <a:spcBef>
                <a:spcPts val="600"/>
              </a:spcBef>
              <a:buClr>
                <a:schemeClr val="tx2">
                  <a:lumMod val="50000"/>
                </a:schemeClr>
              </a:buClr>
              <a:buSzPct val="100000"/>
            </a:pP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26430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7851648" cy="990600"/>
          </a:xfrm>
        </p:spPr>
        <p:txBody>
          <a:bodyPr anchor="ctr">
            <a:normAutofit/>
          </a:bodyPr>
          <a:lstStyle/>
          <a:p>
            <a:pPr algn="ctr"/>
            <a:r>
              <a:rPr lang="en-US" sz="32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Markov Chain</a:t>
            </a:r>
            <a:endPar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ubtitle 2"/>
          <p:cNvSpPr>
            <a:spLocks noGrp="1"/>
          </p:cNvSpPr>
          <p:nvPr>
            <p:ph type="subTitle" idx="1"/>
          </p:nvPr>
        </p:nvSpPr>
        <p:spPr>
          <a:xfrm>
            <a:off x="762000" y="1066800"/>
            <a:ext cx="7620000" cy="3962400"/>
          </a:xfrm>
        </p:spPr>
        <p:txBody>
          <a:bodyPr>
            <a:normAutofit/>
          </a:bodyPr>
          <a:lstStyle/>
          <a:p>
            <a:pPr marL="342900" indent="-342900" algn="just">
              <a:lnSpc>
                <a:spcPct val="150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is </a:t>
            </a:r>
            <a:r>
              <a:rPr lang="en-US" sz="2400" dirty="0">
                <a:solidFill>
                  <a:schemeClr val="bg1"/>
                </a:solidFill>
                <a:latin typeface="Times New Roman" pitchFamily="18" charset="0"/>
                <a:cs typeface="Times New Roman" pitchFamily="18" charset="0"/>
              </a:rPr>
              <a:t>a </a:t>
            </a:r>
            <a:r>
              <a:rPr lang="en-US" sz="2400" dirty="0" smtClean="0">
                <a:solidFill>
                  <a:schemeClr val="bg1"/>
                </a:solidFill>
                <a:latin typeface="Times New Roman" pitchFamily="18" charset="0"/>
                <a:cs typeface="Times New Roman" pitchFamily="18" charset="0"/>
              </a:rPr>
              <a:t>random </a:t>
            </a:r>
            <a:r>
              <a:rPr lang="en-US" sz="2400" dirty="0">
                <a:solidFill>
                  <a:schemeClr val="bg1"/>
                </a:solidFill>
                <a:latin typeface="Times New Roman" pitchFamily="18" charset="0"/>
                <a:cs typeface="Times New Roman" pitchFamily="18" charset="0"/>
              </a:rPr>
              <a:t>process contains random variables {X</a:t>
            </a:r>
            <a:r>
              <a:rPr lang="en-US" sz="2400" baseline="-25000" dirty="0">
                <a:solidFill>
                  <a:schemeClr val="bg1"/>
                </a:solidFill>
                <a:latin typeface="Times New Roman" pitchFamily="18" charset="0"/>
                <a:cs typeface="Times New Roman" pitchFamily="18" charset="0"/>
              </a:rPr>
              <a:t>0</a:t>
            </a:r>
            <a:r>
              <a:rPr lang="en-US" sz="2400" dirty="0">
                <a:solidFill>
                  <a:schemeClr val="bg1"/>
                </a:solidFill>
                <a:latin typeface="Times New Roman" pitchFamily="18" charset="0"/>
                <a:cs typeface="Times New Roman" pitchFamily="18" charset="0"/>
              </a:rPr>
              <a:t>, X</a:t>
            </a:r>
            <a:r>
              <a:rPr lang="en-US" sz="2400" baseline="-25000" dirty="0">
                <a:solidFill>
                  <a:schemeClr val="bg1"/>
                </a:solidFill>
                <a:latin typeface="Times New Roman" pitchFamily="18" charset="0"/>
                <a:cs typeface="Times New Roman" pitchFamily="18" charset="0"/>
              </a:rPr>
              <a:t>1</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X</a:t>
            </a:r>
            <a:r>
              <a:rPr lang="en-US" sz="2400" baseline="-25000" dirty="0" err="1">
                <a:solidFill>
                  <a:schemeClr val="bg1"/>
                </a:solidFill>
                <a:latin typeface="Times New Roman" pitchFamily="18" charset="0"/>
                <a:cs typeface="Times New Roman" pitchFamily="18" charset="0"/>
              </a:rPr>
              <a:t>n</a:t>
            </a:r>
            <a:r>
              <a:rPr lang="en-US" sz="2400" dirty="0">
                <a:solidFill>
                  <a:schemeClr val="bg1"/>
                </a:solidFill>
                <a:latin typeface="Times New Roman" pitchFamily="18" charset="0"/>
                <a:cs typeface="Times New Roman" pitchFamily="18" charset="0"/>
              </a:rPr>
              <a:t>}: X</a:t>
            </a:r>
            <a:r>
              <a:rPr lang="en-US" sz="2400" baseline="-25000" dirty="0">
                <a:solidFill>
                  <a:schemeClr val="bg1"/>
                </a:solidFill>
                <a:latin typeface="Times New Roman" pitchFamily="18" charset="0"/>
                <a:cs typeface="Times New Roman" pitchFamily="18" charset="0"/>
              </a:rPr>
              <a:t>i</a:t>
            </a:r>
            <a:r>
              <a:rPr lang="en-US" sz="2400" dirty="0">
                <a:solidFill>
                  <a:schemeClr val="bg1"/>
                </a:solidFill>
                <a:latin typeface="Times New Roman" pitchFamily="18" charset="0"/>
                <a:cs typeface="Times New Roman" pitchFamily="18" charset="0"/>
              </a:rPr>
              <a:t> is describe the state of the system at time i. </a:t>
            </a:r>
            <a:endParaRPr lang="en-US" sz="2400" dirty="0" smtClean="0">
              <a:solidFill>
                <a:schemeClr val="bg1"/>
              </a:solidFill>
              <a:latin typeface="Times New Roman" pitchFamily="18" charset="0"/>
              <a:cs typeface="Times New Roman" pitchFamily="18" charset="0"/>
            </a:endParaRPr>
          </a:p>
          <a:p>
            <a:pPr marL="342900" indent="-342900" algn="just">
              <a:lnSpc>
                <a:spcPct val="150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said to be time invariant if the conditional probability p(x</a:t>
            </a:r>
            <a:r>
              <a:rPr lang="en-US" sz="2400" baseline="-25000" dirty="0" smtClean="0">
                <a:solidFill>
                  <a:schemeClr val="bg1"/>
                </a:solidFill>
                <a:latin typeface="Times New Roman" pitchFamily="18" charset="0"/>
                <a:cs typeface="Times New Roman" pitchFamily="18" charset="0"/>
              </a:rPr>
              <a:t>n+1</a:t>
            </a:r>
            <a:r>
              <a:rPr lang="en-US" sz="2400" dirty="0" smtClean="0">
                <a:solidFill>
                  <a:schemeClr val="bg1"/>
                </a:solidFill>
                <a:latin typeface="Times New Roman" pitchFamily="18" charset="0"/>
                <a:cs typeface="Times New Roman" pitchFamily="18" charset="0"/>
              </a:rPr>
              <a:t>|x</a:t>
            </a:r>
            <a:r>
              <a:rPr lang="en-US" sz="2400" baseline="-25000" dirty="0" smtClean="0">
                <a:solidFill>
                  <a:schemeClr val="bg1"/>
                </a:solidFill>
                <a:latin typeface="Times New Roman" pitchFamily="18" charset="0"/>
                <a:cs typeface="Times New Roman" pitchFamily="18" charset="0"/>
              </a:rPr>
              <a:t>n</a:t>
            </a:r>
            <a:r>
              <a:rPr lang="en-US" sz="2400" dirty="0" smtClean="0">
                <a:solidFill>
                  <a:schemeClr val="bg1"/>
                </a:solidFill>
                <a:latin typeface="Times New Roman" pitchFamily="18" charset="0"/>
                <a:cs typeface="Times New Roman" pitchFamily="18" charset="0"/>
              </a:rPr>
              <a:t>) does not depend on n: for n=1,2,…</a:t>
            </a:r>
          </a:p>
          <a:p>
            <a:pPr marL="342900" indent="-342900" algn="just">
              <a:lnSpc>
                <a:spcPct val="150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the next state only depend upon the current system state</a:t>
            </a:r>
          </a:p>
          <a:p>
            <a:pPr algn="just">
              <a:lnSpc>
                <a:spcPct val="150000"/>
              </a:lnSpc>
              <a:spcBef>
                <a:spcPts val="600"/>
              </a:spcBef>
              <a:buClr>
                <a:schemeClr val="tx2">
                  <a:lumMod val="50000"/>
                </a:schemeClr>
              </a:buClr>
              <a:buSzPct val="100000"/>
            </a:pPr>
            <a:r>
              <a:rPr lang="en-US" sz="2400" dirty="0" smtClean="0">
                <a:solidFill>
                  <a:schemeClr val="bg1"/>
                </a:solidFill>
                <a:latin typeface="Times New Roman" pitchFamily="18" charset="0"/>
                <a:cs typeface="Times New Roman" pitchFamily="18" charset="0"/>
              </a:rPr>
              <a:t>	</a:t>
            </a:r>
            <a:r>
              <a:rPr lang="en-US" sz="2400" dirty="0" err="1" smtClean="0">
                <a:solidFill>
                  <a:schemeClr val="bg1"/>
                </a:solidFill>
                <a:latin typeface="Times New Roman" pitchFamily="18" charset="0"/>
                <a:cs typeface="Times New Roman" pitchFamily="18" charset="0"/>
              </a:rPr>
              <a:t>Pr</a:t>
            </a:r>
            <a:r>
              <a:rPr lang="en-US" sz="2400" dirty="0" smtClean="0">
                <a:solidFill>
                  <a:schemeClr val="bg1"/>
                </a:solidFill>
                <a:latin typeface="Times New Roman" pitchFamily="18" charset="0"/>
                <a:cs typeface="Times New Roman" pitchFamily="18" charset="0"/>
              </a:rPr>
              <a:t>(X</a:t>
            </a:r>
            <a:r>
              <a:rPr lang="en-US" sz="2400" baseline="-25000" dirty="0" smtClean="0">
                <a:solidFill>
                  <a:schemeClr val="bg1"/>
                </a:solidFill>
                <a:latin typeface="Times New Roman" pitchFamily="18" charset="0"/>
                <a:cs typeface="Times New Roman" pitchFamily="18" charset="0"/>
              </a:rPr>
              <a:t>n+1</a:t>
            </a:r>
            <a:r>
              <a:rPr lang="en-US" sz="2400" dirty="0" smtClean="0">
                <a:solidFill>
                  <a:schemeClr val="bg1"/>
                </a:solidFill>
                <a:latin typeface="Times New Roman" pitchFamily="18" charset="0"/>
                <a:cs typeface="Times New Roman" pitchFamily="18" charset="0"/>
              </a:rPr>
              <a:t>=b|X</a:t>
            </a:r>
            <a:r>
              <a:rPr lang="en-US" sz="2400" baseline="-25000" dirty="0" smtClean="0">
                <a:solidFill>
                  <a:schemeClr val="bg1"/>
                </a:solidFill>
                <a:latin typeface="Times New Roman" pitchFamily="18" charset="0"/>
                <a:cs typeface="Times New Roman" pitchFamily="18" charset="0"/>
              </a:rPr>
              <a:t>1</a:t>
            </a:r>
            <a:r>
              <a:rPr lang="en-US" sz="2400" dirty="0" smtClean="0">
                <a:solidFill>
                  <a:schemeClr val="bg1"/>
                </a:solidFill>
                <a:latin typeface="Times New Roman" pitchFamily="18" charset="0"/>
                <a:cs typeface="Times New Roman" pitchFamily="18" charset="0"/>
              </a:rPr>
              <a:t>=a)=</a:t>
            </a:r>
            <a:r>
              <a:rPr lang="en-US" sz="2400" dirty="0" err="1" smtClean="0">
                <a:solidFill>
                  <a:schemeClr val="bg1"/>
                </a:solidFill>
                <a:latin typeface="Times New Roman" pitchFamily="18" charset="0"/>
                <a:cs typeface="Times New Roman" pitchFamily="18" charset="0"/>
              </a:rPr>
              <a:t>Pr</a:t>
            </a:r>
            <a:r>
              <a:rPr lang="en-US" sz="2400" dirty="0" smtClean="0">
                <a:solidFill>
                  <a:schemeClr val="bg1"/>
                </a:solidFill>
                <a:latin typeface="Times New Roman" pitchFamily="18" charset="0"/>
                <a:cs typeface="Times New Roman" pitchFamily="18" charset="0"/>
              </a:rPr>
              <a:t>(X</a:t>
            </a:r>
            <a:r>
              <a:rPr lang="en-US" sz="2400" baseline="-25000" dirty="0" smtClean="0">
                <a:solidFill>
                  <a:schemeClr val="bg1"/>
                </a:solidFill>
                <a:latin typeface="Times New Roman" pitchFamily="18" charset="0"/>
                <a:cs typeface="Times New Roman" pitchFamily="18" charset="0"/>
              </a:rPr>
              <a:t>2</a:t>
            </a:r>
            <a:r>
              <a:rPr lang="en-US" sz="2400" dirty="0" smtClean="0">
                <a:solidFill>
                  <a:schemeClr val="bg1"/>
                </a:solidFill>
                <a:latin typeface="Times New Roman" pitchFamily="18" charset="0"/>
                <a:cs typeface="Times New Roman" pitchFamily="18" charset="0"/>
              </a:rPr>
              <a:t>=b|X</a:t>
            </a:r>
            <a:r>
              <a:rPr lang="en-US" sz="2400" baseline="-25000" dirty="0" smtClean="0">
                <a:solidFill>
                  <a:schemeClr val="bg1"/>
                </a:solidFill>
                <a:latin typeface="Times New Roman" pitchFamily="18" charset="0"/>
                <a:cs typeface="Times New Roman" pitchFamily="18" charset="0"/>
              </a:rPr>
              <a:t>1</a:t>
            </a:r>
            <a:r>
              <a:rPr lang="en-US" sz="2400" dirty="0" smtClean="0">
                <a:solidFill>
                  <a:schemeClr val="bg1"/>
                </a:solidFill>
                <a:latin typeface="Times New Roman" pitchFamily="18" charset="0"/>
                <a:cs typeface="Times New Roman" pitchFamily="18" charset="0"/>
              </a:rPr>
              <a:t>=</a:t>
            </a:r>
            <a:r>
              <a:rPr lang="en-US" sz="2400" dirty="0" err="1" smtClean="0">
                <a:solidFill>
                  <a:schemeClr val="bg1"/>
                </a:solidFill>
                <a:latin typeface="Times New Roman" pitchFamily="18" charset="0"/>
                <a:cs typeface="Times New Roman" pitchFamily="18" charset="0"/>
              </a:rPr>
              <a:t>x</a:t>
            </a:r>
            <a:r>
              <a:rPr lang="en-US" sz="2400" baseline="-25000" dirty="0" err="1">
                <a:solidFill>
                  <a:schemeClr val="bg1"/>
                </a:solidFill>
                <a:latin typeface="Times New Roman" pitchFamily="18" charset="0"/>
                <a:cs typeface="Times New Roman" pitchFamily="18" charset="0"/>
              </a:rPr>
              <a:t>a</a:t>
            </a:r>
            <a:r>
              <a:rPr lang="en-US" sz="2400" dirty="0" smtClean="0">
                <a:solidFill>
                  <a:schemeClr val="bg1"/>
                </a:solidFill>
                <a:latin typeface="Times New Roman" pitchFamily="18" charset="0"/>
                <a:cs typeface="Times New Roman" pitchFamily="18" charset="0"/>
              </a:rPr>
              <a:t>). </a:t>
            </a:r>
          </a:p>
          <a:p>
            <a:pPr algn="just">
              <a:lnSpc>
                <a:spcPct val="150000"/>
              </a:lnSpc>
              <a:spcBef>
                <a:spcPts val="600"/>
              </a:spcBef>
              <a:buClr>
                <a:schemeClr val="tx2">
                  <a:lumMod val="50000"/>
                </a:schemeClr>
              </a:buClr>
              <a:buSzPct val="100000"/>
            </a:pPr>
            <a:endParaRPr lang="en-US" sz="2400" dirty="0" smtClean="0">
              <a:solidFill>
                <a:schemeClr val="bg1"/>
              </a:solidFill>
              <a:latin typeface="Times New Roman" pitchFamily="18" charset="0"/>
              <a:cs typeface="Times New Roman" pitchFamily="18" charset="0"/>
            </a:endParaRPr>
          </a:p>
          <a:p>
            <a:pPr marL="342900" indent="-342900" algn="just">
              <a:lnSpc>
                <a:spcPct val="114000"/>
              </a:lnSpc>
              <a:spcBef>
                <a:spcPts val="600"/>
              </a:spcBef>
              <a:buClr>
                <a:schemeClr val="tx2">
                  <a:lumMod val="50000"/>
                </a:schemeClr>
              </a:buClr>
              <a:buSzPct val="100000"/>
            </a:pPr>
            <a:endParaRPr lang="en-US" sz="2400" dirty="0">
              <a:solidFill>
                <a:schemeClr val="bg1"/>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62200" y="4876800"/>
            <a:ext cx="3923748"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2767359" y="5879068"/>
            <a:ext cx="3023841" cy="369332"/>
          </a:xfrm>
          <a:prstGeom prst="rect">
            <a:avLst/>
          </a:prstGeom>
        </p:spPr>
        <p:txBody>
          <a:bodyPr wrap="none">
            <a:spAutoFit/>
          </a:bodyPr>
          <a:lstStyle/>
          <a:p>
            <a:r>
              <a:rPr lang="en-US" dirty="0">
                <a:solidFill>
                  <a:schemeClr val="bg1"/>
                </a:solidFill>
                <a:latin typeface="Times New Roman" pitchFamily="18" charset="0"/>
                <a:cs typeface="Times New Roman" pitchFamily="18" charset="0"/>
              </a:rPr>
              <a:t>Fig. </a:t>
            </a:r>
            <a:r>
              <a:rPr lang="en-US" dirty="0" smtClean="0">
                <a:solidFill>
                  <a:schemeClr val="bg1"/>
                </a:solidFill>
                <a:latin typeface="Times New Roman" pitchFamily="18" charset="0"/>
                <a:cs typeface="Times New Roman" pitchFamily="18" charset="0"/>
              </a:rPr>
              <a:t>4: </a:t>
            </a:r>
            <a:r>
              <a:rPr lang="en-US" dirty="0">
                <a:solidFill>
                  <a:schemeClr val="bg1"/>
                </a:solidFill>
                <a:latin typeface="Times New Roman" pitchFamily="18" charset="0"/>
                <a:cs typeface="Times New Roman" pitchFamily="18" charset="0"/>
              </a:rPr>
              <a:t>Markov Chain Process</a:t>
            </a:r>
          </a:p>
        </p:txBody>
      </p:sp>
    </p:spTree>
    <p:extLst>
      <p:ext uri="{BB962C8B-B14F-4D97-AF65-F5344CB8AC3E}">
        <p14:creationId xmlns:p14="http://schemas.microsoft.com/office/powerpoint/2010/main" xmlns="" val="41873740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0"/>
            <a:ext cx="7851648" cy="914400"/>
          </a:xfrm>
        </p:spPr>
        <p:txBody>
          <a:bodyPr anchor="ctr">
            <a:normAutofit/>
          </a:bodyPr>
          <a:lstStyle/>
          <a:p>
            <a:pPr algn="ctr"/>
            <a:r>
              <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System Design</a:t>
            </a:r>
          </a:p>
        </p:txBody>
      </p:sp>
      <p:sp>
        <p:nvSpPr>
          <p:cNvPr id="3" name="Subtitle 2"/>
          <p:cNvSpPr>
            <a:spLocks noGrp="1"/>
          </p:cNvSpPr>
          <p:nvPr>
            <p:ph type="subTitle" idx="1"/>
          </p:nvPr>
        </p:nvSpPr>
        <p:spPr>
          <a:xfrm>
            <a:off x="533400" y="1524000"/>
            <a:ext cx="8153400" cy="3962400"/>
          </a:xfrm>
        </p:spPr>
        <p:txBody>
          <a:bodyPr>
            <a:normAutofit/>
          </a:bodyPr>
          <a:lstStyle/>
          <a:p>
            <a:pPr marL="342900" indent="-342900" algn="just">
              <a:lnSpc>
                <a:spcPct val="114000"/>
              </a:lnSpc>
              <a:spcBef>
                <a:spcPts val="600"/>
              </a:spcBef>
              <a:buClr>
                <a:schemeClr val="tx2">
                  <a:lumMod val="50000"/>
                </a:schemeClr>
              </a:buClr>
              <a:buSzPct val="100000"/>
              <a:buFont typeface="Wingdings" pitchFamily="2" charset="2"/>
              <a:buChar char="Ø"/>
            </a:pPr>
            <a:r>
              <a:rPr lang="en-US" sz="2400" dirty="0">
                <a:solidFill>
                  <a:schemeClr val="bg1"/>
                </a:solidFill>
                <a:latin typeface="Times New Roman" pitchFamily="18" charset="0"/>
                <a:cs typeface="Times New Roman" pitchFamily="18" charset="0"/>
              </a:rPr>
              <a:t>This system </a:t>
            </a:r>
            <a:r>
              <a:rPr lang="en-US" sz="2400" dirty="0" smtClean="0">
                <a:solidFill>
                  <a:schemeClr val="bg1"/>
                </a:solidFill>
                <a:latin typeface="Times New Roman" pitchFamily="18" charset="0"/>
                <a:cs typeface="Times New Roman" pitchFamily="18" charset="0"/>
              </a:rPr>
              <a:t>predict flood condition for </a:t>
            </a:r>
            <a:r>
              <a:rPr lang="en-US" sz="2400" dirty="0" err="1" smtClean="0">
                <a:solidFill>
                  <a:schemeClr val="bg1"/>
                </a:solidFill>
                <a:latin typeface="Times New Roman" pitchFamily="18" charset="0"/>
                <a:cs typeface="Times New Roman" pitchFamily="18" charset="0"/>
              </a:rPr>
              <a:t>Mone</a:t>
            </a:r>
            <a:r>
              <a:rPr lang="en-US" sz="2400" dirty="0" smtClean="0">
                <a:solidFill>
                  <a:schemeClr val="bg1"/>
                </a:solidFill>
                <a:latin typeface="Times New Roman" pitchFamily="18" charset="0"/>
                <a:cs typeface="Times New Roman" pitchFamily="18" charset="0"/>
              </a:rPr>
              <a:t> dam based on Markov chain model that input as water level and precipitation data to describe the flood level.</a:t>
            </a:r>
            <a:endParaRPr lang="en-US" sz="2400" dirty="0">
              <a:solidFill>
                <a:schemeClr val="bg1"/>
              </a:solidFill>
              <a:latin typeface="Times New Roman" pitchFamily="18" charset="0"/>
              <a:cs typeface="Times New Roman" pitchFamily="18" charset="0"/>
            </a:endParaRPr>
          </a:p>
          <a:p>
            <a:pPr marL="342900" indent="-342900" algn="just">
              <a:lnSpc>
                <a:spcPct val="114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First, input water level data to know about the dam conditions.</a:t>
            </a:r>
            <a:endParaRPr lang="en-US" sz="2400" dirty="0">
              <a:solidFill>
                <a:schemeClr val="bg1"/>
              </a:solidFill>
              <a:latin typeface="Times New Roman" pitchFamily="18" charset="0"/>
              <a:cs typeface="Times New Roman" pitchFamily="18" charset="0"/>
            </a:endParaRPr>
          </a:p>
          <a:p>
            <a:pPr marL="342900" indent="-342900" algn="just">
              <a:lnSpc>
                <a:spcPct val="114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Second, calculate possible flood condition based on Markov Chain model by combining with dam water level and weather conditions data.</a:t>
            </a:r>
          </a:p>
          <a:p>
            <a:pPr marL="342900" indent="-342900" algn="just">
              <a:lnSpc>
                <a:spcPct val="114000"/>
              </a:lnSpc>
              <a:spcBef>
                <a:spcPts val="600"/>
              </a:spcBef>
              <a:buClr>
                <a:schemeClr val="tx2">
                  <a:lumMod val="50000"/>
                </a:schemeClr>
              </a:buClr>
              <a:buSzPct val="100000"/>
              <a:buFont typeface="Wingdings" pitchFamily="2" charset="2"/>
              <a:buChar char="Ø"/>
            </a:pPr>
            <a:r>
              <a:rPr lang="en-US" sz="2400" dirty="0" smtClean="0">
                <a:solidFill>
                  <a:schemeClr val="bg1"/>
                </a:solidFill>
                <a:latin typeface="Times New Roman" pitchFamily="18" charset="0"/>
                <a:cs typeface="Times New Roman" pitchFamily="18" charset="0"/>
              </a:rPr>
              <a:t>Finally, predict the flood conditions.</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9516923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851648" cy="685800"/>
          </a:xfrm>
        </p:spPr>
        <p:txBody>
          <a:bodyPr anchor="ctr">
            <a:normAutofit/>
          </a:bodyPr>
          <a:lstStyle/>
          <a:p>
            <a:pPr algn="ctr"/>
            <a:r>
              <a:rPr lang="en-US" sz="32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System Design (Cont’d)</a:t>
            </a:r>
          </a:p>
        </p:txBody>
      </p:sp>
      <p:sp>
        <p:nvSpPr>
          <p:cNvPr id="5" name="Rectangle 4"/>
          <p:cNvSpPr/>
          <p:nvPr/>
        </p:nvSpPr>
        <p:spPr>
          <a:xfrm>
            <a:off x="1981200" y="6248400"/>
            <a:ext cx="4267200" cy="307777"/>
          </a:xfrm>
          <a:prstGeom prst="rect">
            <a:avLst/>
          </a:prstGeom>
        </p:spPr>
        <p:txBody>
          <a:bodyPr wrap="square">
            <a:spAutoFit/>
          </a:bodyPr>
          <a:lstStyle/>
          <a:p>
            <a:r>
              <a:rPr lang="en-US" sz="1400" dirty="0" smtClean="0">
                <a:solidFill>
                  <a:schemeClr val="bg1"/>
                </a:solidFill>
                <a:latin typeface="Times New Roman" pitchFamily="18" charset="0"/>
                <a:cs typeface="Times New Roman" pitchFamily="18" charset="0"/>
              </a:rPr>
              <a:t>Figure 2.  System Flow Diagram of Flood Alarm System</a:t>
            </a:r>
            <a:endParaRPr lang="en-US" sz="1400" dirty="0">
              <a:solidFill>
                <a:schemeClr val="bg1"/>
              </a:solidFill>
              <a:latin typeface="Times New Roman" pitchFamily="18" charset="0"/>
              <a:cs typeface="Times New Roman" pitchFamily="18" charset="0"/>
            </a:endParaRPr>
          </a:p>
        </p:txBody>
      </p:sp>
      <p:grpSp>
        <p:nvGrpSpPr>
          <p:cNvPr id="63" name="Group 62"/>
          <p:cNvGrpSpPr/>
          <p:nvPr/>
        </p:nvGrpSpPr>
        <p:grpSpPr>
          <a:xfrm>
            <a:off x="1219200" y="990600"/>
            <a:ext cx="6705600" cy="5105400"/>
            <a:chOff x="1219200" y="990600"/>
            <a:chExt cx="6705600" cy="5105400"/>
          </a:xfrm>
        </p:grpSpPr>
        <p:grpSp>
          <p:nvGrpSpPr>
            <p:cNvPr id="23" name="Group 22"/>
            <p:cNvGrpSpPr/>
            <p:nvPr/>
          </p:nvGrpSpPr>
          <p:grpSpPr>
            <a:xfrm>
              <a:off x="3352800" y="990600"/>
              <a:ext cx="1066800" cy="381000"/>
              <a:chOff x="3200400" y="1371600"/>
              <a:chExt cx="1066800" cy="381000"/>
            </a:xfrm>
          </p:grpSpPr>
          <p:sp>
            <p:nvSpPr>
              <p:cNvPr id="10" name="Flowchart: Terminator 9"/>
              <p:cNvSpPr/>
              <p:nvPr/>
            </p:nvSpPr>
            <p:spPr>
              <a:xfrm>
                <a:off x="3200400" y="1371600"/>
                <a:ext cx="1066800" cy="3810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29000" y="1371600"/>
                <a:ext cx="685800" cy="381000"/>
              </a:xfrm>
              <a:prstGeom prst="rect">
                <a:avLst/>
              </a:prstGeom>
              <a:noFill/>
              <a:ln>
                <a:noFill/>
              </a:ln>
            </p:spPr>
            <p:txBody>
              <a:bodyPr wrap="square" rtlCol="0">
                <a:spAutoFit/>
              </a:bodyPr>
              <a:lstStyle/>
              <a:p>
                <a:r>
                  <a:rPr lang="en-US" dirty="0" smtClean="0">
                    <a:solidFill>
                      <a:schemeClr val="bg1"/>
                    </a:solidFill>
                    <a:latin typeface="Times New Roman" pitchFamily="18" charset="0"/>
                    <a:cs typeface="Times New Roman" pitchFamily="18" charset="0"/>
                  </a:rPr>
                  <a:t>Start</a:t>
                </a:r>
                <a:endParaRPr lang="en-US" dirty="0">
                  <a:solidFill>
                    <a:schemeClr val="bg1"/>
                  </a:solidFill>
                  <a:latin typeface="Times New Roman" pitchFamily="18" charset="0"/>
                  <a:cs typeface="Times New Roman" pitchFamily="18" charset="0"/>
                </a:endParaRPr>
              </a:p>
            </p:txBody>
          </p:sp>
        </p:grpSp>
        <p:grpSp>
          <p:nvGrpSpPr>
            <p:cNvPr id="24" name="Group 23"/>
            <p:cNvGrpSpPr/>
            <p:nvPr/>
          </p:nvGrpSpPr>
          <p:grpSpPr>
            <a:xfrm>
              <a:off x="3124200" y="4800600"/>
              <a:ext cx="1752600" cy="674132"/>
              <a:chOff x="2838450" y="5117068"/>
              <a:chExt cx="1752600" cy="674132"/>
            </a:xfrm>
          </p:grpSpPr>
          <p:sp>
            <p:nvSpPr>
              <p:cNvPr id="12" name="Parallelogram 11"/>
              <p:cNvSpPr/>
              <p:nvPr/>
            </p:nvSpPr>
            <p:spPr>
              <a:xfrm>
                <a:off x="2838450" y="5117068"/>
                <a:ext cx="1752600" cy="674132"/>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76550" y="5144869"/>
                <a:ext cx="1485900" cy="646331"/>
              </a:xfrm>
              <a:prstGeom prst="rect">
                <a:avLst/>
              </a:prstGeom>
              <a:noFill/>
              <a:ln>
                <a:noFill/>
              </a:ln>
            </p:spPr>
            <p:txBody>
              <a:bodyPr wrap="square" rtlCol="0">
                <a:spAutoFit/>
              </a:bodyPr>
              <a:lstStyle/>
              <a:p>
                <a:pPr algn="ctr"/>
                <a:r>
                  <a:rPr lang="en-US" dirty="0" smtClean="0">
                    <a:solidFill>
                      <a:schemeClr val="bg1"/>
                    </a:solidFill>
                    <a:latin typeface="Times New Roman" pitchFamily="18" charset="0"/>
                    <a:cs typeface="Times New Roman" pitchFamily="18" charset="0"/>
                  </a:rPr>
                  <a:t>Show flood conditions</a:t>
                </a:r>
                <a:endParaRPr lang="en-US" dirty="0">
                  <a:solidFill>
                    <a:schemeClr val="bg1"/>
                  </a:solidFill>
                  <a:latin typeface="Times New Roman" pitchFamily="18" charset="0"/>
                  <a:cs typeface="Times New Roman" pitchFamily="18" charset="0"/>
                </a:endParaRPr>
              </a:p>
            </p:txBody>
          </p:sp>
        </p:grpSp>
        <p:grpSp>
          <p:nvGrpSpPr>
            <p:cNvPr id="15" name="Group 14"/>
            <p:cNvGrpSpPr/>
            <p:nvPr/>
          </p:nvGrpSpPr>
          <p:grpSpPr>
            <a:xfrm>
              <a:off x="3048000" y="2362200"/>
              <a:ext cx="1752600" cy="1143000"/>
              <a:chOff x="3048000" y="3200400"/>
              <a:chExt cx="1752600" cy="1143000"/>
            </a:xfrm>
          </p:grpSpPr>
          <p:sp>
            <p:nvSpPr>
              <p:cNvPr id="14" name="Diamond 13"/>
              <p:cNvSpPr/>
              <p:nvPr/>
            </p:nvSpPr>
            <p:spPr>
              <a:xfrm>
                <a:off x="3048000" y="3200400"/>
                <a:ext cx="1752600" cy="11430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63957" y="3505200"/>
                <a:ext cx="1523999" cy="646331"/>
              </a:xfrm>
              <a:prstGeom prst="rect">
                <a:avLst/>
              </a:prstGeom>
              <a:noFill/>
              <a:ln>
                <a:noFill/>
              </a:ln>
            </p:spPr>
            <p:txBody>
              <a:bodyPr wrap="square" rtlCol="0">
                <a:spAutoFit/>
              </a:bodyPr>
              <a:lstStyle/>
              <a:p>
                <a:pPr algn="ctr"/>
                <a:r>
                  <a:rPr lang="en-US" dirty="0" smtClean="0">
                    <a:solidFill>
                      <a:schemeClr val="bg1"/>
                    </a:solidFill>
                    <a:latin typeface="Times New Roman" pitchFamily="18" charset="0"/>
                    <a:cs typeface="Times New Roman" pitchFamily="18" charset="0"/>
                  </a:rPr>
                  <a:t>Arrive alarm level?</a:t>
                </a:r>
                <a:endParaRPr lang="en-US" dirty="0">
                  <a:solidFill>
                    <a:schemeClr val="bg1"/>
                  </a:solidFill>
                  <a:latin typeface="Times New Roman" pitchFamily="18" charset="0"/>
                  <a:cs typeface="Times New Roman" pitchFamily="18" charset="0"/>
                </a:endParaRPr>
              </a:p>
            </p:txBody>
          </p:sp>
        </p:grpSp>
        <p:grpSp>
          <p:nvGrpSpPr>
            <p:cNvPr id="18" name="Group 17"/>
            <p:cNvGrpSpPr/>
            <p:nvPr/>
          </p:nvGrpSpPr>
          <p:grpSpPr>
            <a:xfrm>
              <a:off x="5105400" y="2514600"/>
              <a:ext cx="1295400" cy="838200"/>
              <a:chOff x="5257800" y="2971800"/>
              <a:chExt cx="1295400" cy="838200"/>
            </a:xfrm>
          </p:grpSpPr>
          <p:sp>
            <p:nvSpPr>
              <p:cNvPr id="17" name="Diamond 16"/>
              <p:cNvSpPr/>
              <p:nvPr/>
            </p:nvSpPr>
            <p:spPr>
              <a:xfrm>
                <a:off x="5257800" y="2971800"/>
                <a:ext cx="1295400" cy="838200"/>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86400" y="3087469"/>
                <a:ext cx="838200" cy="646331"/>
              </a:xfrm>
              <a:prstGeom prst="rect">
                <a:avLst/>
              </a:prstGeom>
              <a:noFill/>
              <a:ln>
                <a:noFill/>
              </a:ln>
            </p:spPr>
            <p:txBody>
              <a:bodyPr wrap="square" rtlCol="0">
                <a:spAutoFit/>
              </a:bodyPr>
              <a:lstStyle/>
              <a:p>
                <a:pPr algn="ctr"/>
                <a:r>
                  <a:rPr lang="en-US" dirty="0" smtClean="0">
                    <a:solidFill>
                      <a:schemeClr val="bg1"/>
                    </a:solidFill>
                    <a:latin typeface="Times New Roman" pitchFamily="18" charset="0"/>
                    <a:cs typeface="Times New Roman" pitchFamily="18" charset="0"/>
                  </a:rPr>
                  <a:t>Heavy rain?</a:t>
                </a:r>
                <a:endParaRPr lang="en-US" dirty="0">
                  <a:solidFill>
                    <a:schemeClr val="bg1"/>
                  </a:solidFill>
                  <a:latin typeface="Times New Roman" pitchFamily="18" charset="0"/>
                  <a:cs typeface="Times New Roman" pitchFamily="18" charset="0"/>
                </a:endParaRPr>
              </a:p>
            </p:txBody>
          </p:sp>
        </p:grpSp>
        <p:grpSp>
          <p:nvGrpSpPr>
            <p:cNvPr id="21" name="Group 20"/>
            <p:cNvGrpSpPr/>
            <p:nvPr/>
          </p:nvGrpSpPr>
          <p:grpSpPr>
            <a:xfrm>
              <a:off x="2888146" y="3746765"/>
              <a:ext cx="2217254" cy="749035"/>
              <a:chOff x="2667000" y="4419600"/>
              <a:chExt cx="2217254" cy="749035"/>
            </a:xfrm>
          </p:grpSpPr>
          <p:sp>
            <p:nvSpPr>
              <p:cNvPr id="20" name="Rectangle 19"/>
              <p:cNvSpPr/>
              <p:nvPr/>
            </p:nvSpPr>
            <p:spPr>
              <a:xfrm>
                <a:off x="2667000" y="4419600"/>
                <a:ext cx="2217254" cy="7490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667000" y="4459069"/>
                <a:ext cx="2217254" cy="646331"/>
              </a:xfrm>
              <a:prstGeom prst="rect">
                <a:avLst/>
              </a:prstGeom>
              <a:noFill/>
              <a:ln>
                <a:noFill/>
              </a:ln>
            </p:spPr>
            <p:txBody>
              <a:bodyPr wrap="square" rtlCol="0">
                <a:spAutoFit/>
              </a:bodyPr>
              <a:lstStyle/>
              <a:p>
                <a:pPr algn="ctr"/>
                <a:r>
                  <a:rPr lang="en-US" dirty="0" smtClean="0">
                    <a:solidFill>
                      <a:schemeClr val="bg1"/>
                    </a:solidFill>
                    <a:latin typeface="Times New Roman" pitchFamily="18" charset="0"/>
                    <a:cs typeface="Times New Roman" pitchFamily="18" charset="0"/>
                  </a:rPr>
                  <a:t>Calculate Probability by Markov Chain</a:t>
                </a:r>
                <a:endParaRPr lang="en-US" dirty="0">
                  <a:solidFill>
                    <a:schemeClr val="bg1"/>
                  </a:solidFill>
                  <a:latin typeface="Times New Roman" pitchFamily="18" charset="0"/>
                  <a:cs typeface="Times New Roman" pitchFamily="18" charset="0"/>
                </a:endParaRPr>
              </a:p>
            </p:txBody>
          </p:sp>
        </p:grpSp>
        <p:grpSp>
          <p:nvGrpSpPr>
            <p:cNvPr id="27" name="Group 26"/>
            <p:cNvGrpSpPr/>
            <p:nvPr/>
          </p:nvGrpSpPr>
          <p:grpSpPr>
            <a:xfrm>
              <a:off x="3200400" y="1611868"/>
              <a:ext cx="1447800" cy="533400"/>
              <a:chOff x="2971800" y="2362200"/>
              <a:chExt cx="1447800" cy="533400"/>
            </a:xfrm>
          </p:grpSpPr>
          <p:sp>
            <p:nvSpPr>
              <p:cNvPr id="28" name="Parallelogram 27"/>
              <p:cNvSpPr/>
              <p:nvPr/>
            </p:nvSpPr>
            <p:spPr>
              <a:xfrm>
                <a:off x="2971800" y="2362200"/>
                <a:ext cx="1447800" cy="533400"/>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048000" y="2450068"/>
                <a:ext cx="1371600" cy="369332"/>
              </a:xfrm>
              <a:prstGeom prst="rect">
                <a:avLst/>
              </a:prstGeom>
              <a:noFill/>
              <a:ln>
                <a:noFill/>
              </a:ln>
            </p:spPr>
            <p:txBody>
              <a:bodyPr wrap="square" rtlCol="0">
                <a:spAutoFit/>
              </a:bodyPr>
              <a:lstStyle/>
              <a:p>
                <a:r>
                  <a:rPr lang="en-US" dirty="0" smtClean="0">
                    <a:solidFill>
                      <a:schemeClr val="bg1"/>
                    </a:solidFill>
                    <a:latin typeface="Times New Roman" pitchFamily="18" charset="0"/>
                    <a:cs typeface="Times New Roman" pitchFamily="18" charset="0"/>
                  </a:rPr>
                  <a:t>Water Level</a:t>
                </a:r>
                <a:endParaRPr lang="en-US" dirty="0">
                  <a:solidFill>
                    <a:schemeClr val="bg1"/>
                  </a:solidFill>
                  <a:latin typeface="Times New Roman" pitchFamily="18" charset="0"/>
                  <a:cs typeface="Times New Roman" pitchFamily="18" charset="0"/>
                </a:endParaRPr>
              </a:p>
            </p:txBody>
          </p:sp>
        </p:grpSp>
        <p:grpSp>
          <p:nvGrpSpPr>
            <p:cNvPr id="32" name="Group 31"/>
            <p:cNvGrpSpPr/>
            <p:nvPr/>
          </p:nvGrpSpPr>
          <p:grpSpPr>
            <a:xfrm>
              <a:off x="3429000" y="5715000"/>
              <a:ext cx="1066800" cy="381000"/>
              <a:chOff x="3276600" y="1371600"/>
              <a:chExt cx="1066800" cy="381000"/>
            </a:xfrm>
          </p:grpSpPr>
          <p:sp>
            <p:nvSpPr>
              <p:cNvPr id="33" name="Flowchart: Terminator 32"/>
              <p:cNvSpPr/>
              <p:nvPr/>
            </p:nvSpPr>
            <p:spPr>
              <a:xfrm>
                <a:off x="3276600" y="1371600"/>
                <a:ext cx="1066800" cy="3810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505200" y="1371600"/>
                <a:ext cx="685800" cy="381000"/>
              </a:xfrm>
              <a:prstGeom prst="rect">
                <a:avLst/>
              </a:prstGeom>
              <a:noFill/>
              <a:ln>
                <a:noFill/>
              </a:ln>
            </p:spPr>
            <p:txBody>
              <a:bodyPr wrap="square" rtlCol="0">
                <a:spAutoFit/>
              </a:bodyPr>
              <a:lstStyle/>
              <a:p>
                <a:r>
                  <a:rPr lang="en-US" dirty="0" smtClean="0">
                    <a:solidFill>
                      <a:schemeClr val="bg1"/>
                    </a:solidFill>
                    <a:latin typeface="Times New Roman" pitchFamily="18" charset="0"/>
                    <a:cs typeface="Times New Roman" pitchFamily="18" charset="0"/>
                  </a:rPr>
                  <a:t>End</a:t>
                </a:r>
                <a:endParaRPr lang="en-US" dirty="0">
                  <a:solidFill>
                    <a:schemeClr val="bg1"/>
                  </a:solidFill>
                  <a:latin typeface="Times New Roman" pitchFamily="18" charset="0"/>
                  <a:cs typeface="Times New Roman" pitchFamily="18" charset="0"/>
                </a:endParaRPr>
              </a:p>
            </p:txBody>
          </p:sp>
        </p:grpSp>
        <p:grpSp>
          <p:nvGrpSpPr>
            <p:cNvPr id="30" name="Group 29"/>
            <p:cNvGrpSpPr/>
            <p:nvPr/>
          </p:nvGrpSpPr>
          <p:grpSpPr>
            <a:xfrm>
              <a:off x="6781800" y="2743200"/>
              <a:ext cx="1143000" cy="382369"/>
              <a:chOff x="7086600" y="2514600"/>
              <a:chExt cx="1143000" cy="382369"/>
            </a:xfrm>
          </p:grpSpPr>
          <p:sp>
            <p:nvSpPr>
              <p:cNvPr id="26" name="Rectangle 25"/>
              <p:cNvSpPr/>
              <p:nvPr/>
            </p:nvSpPr>
            <p:spPr>
              <a:xfrm>
                <a:off x="7086600" y="2514600"/>
                <a:ext cx="1143000" cy="3823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118074" y="2514600"/>
                <a:ext cx="1080052" cy="381000"/>
              </a:xfrm>
              <a:prstGeom prst="rect">
                <a:avLst/>
              </a:prstGeom>
              <a:noFill/>
              <a:ln>
                <a:noFill/>
              </a:ln>
            </p:spPr>
            <p:txBody>
              <a:bodyPr wrap="square" rtlCol="0">
                <a:spAutoFit/>
              </a:bodyPr>
              <a:lstStyle/>
              <a:p>
                <a:pPr algn="ctr"/>
                <a:r>
                  <a:rPr lang="en-US" dirty="0" smtClean="0">
                    <a:solidFill>
                      <a:schemeClr val="bg1"/>
                    </a:solidFill>
                    <a:latin typeface="Times New Roman" pitchFamily="18" charset="0"/>
                    <a:cs typeface="Times New Roman" pitchFamily="18" charset="0"/>
                  </a:rPr>
                  <a:t>No flood</a:t>
                </a:r>
                <a:endParaRPr lang="en-US" dirty="0">
                  <a:solidFill>
                    <a:schemeClr val="bg1"/>
                  </a:solidFill>
                  <a:latin typeface="Times New Roman" pitchFamily="18" charset="0"/>
                  <a:cs typeface="Times New Roman" pitchFamily="18" charset="0"/>
                </a:endParaRPr>
              </a:p>
            </p:txBody>
          </p:sp>
        </p:grpSp>
        <p:grpSp>
          <p:nvGrpSpPr>
            <p:cNvPr id="2048" name="Group 2047"/>
            <p:cNvGrpSpPr/>
            <p:nvPr/>
          </p:nvGrpSpPr>
          <p:grpSpPr>
            <a:xfrm>
              <a:off x="1219200" y="2164137"/>
              <a:ext cx="1524000" cy="960063"/>
              <a:chOff x="6400800" y="1181100"/>
              <a:chExt cx="1524000" cy="960063"/>
            </a:xfrm>
          </p:grpSpPr>
          <p:sp>
            <p:nvSpPr>
              <p:cNvPr id="38" name="TextBox 37"/>
              <p:cNvSpPr txBox="1"/>
              <p:nvPr/>
            </p:nvSpPr>
            <p:spPr>
              <a:xfrm>
                <a:off x="6400800" y="1181100"/>
                <a:ext cx="1524000" cy="923330"/>
              </a:xfrm>
              <a:prstGeom prst="rect">
                <a:avLst/>
              </a:prstGeom>
              <a:noFill/>
              <a:ln>
                <a:noFill/>
              </a:ln>
            </p:spPr>
            <p:txBody>
              <a:bodyPr wrap="square" rtlCol="0">
                <a:spAutoFit/>
              </a:bodyPr>
              <a:lstStyle/>
              <a:p>
                <a:pPr algn="ctr"/>
                <a:r>
                  <a:rPr lang="en-US" dirty="0" smtClean="0">
                    <a:solidFill>
                      <a:schemeClr val="bg1"/>
                    </a:solidFill>
                    <a:latin typeface="Times New Roman" pitchFamily="18" charset="0"/>
                    <a:cs typeface="Times New Roman" pitchFamily="18" charset="0"/>
                  </a:rPr>
                  <a:t>Weather data </a:t>
                </a:r>
                <a:r>
                  <a:rPr lang="en-US" smtClean="0">
                    <a:solidFill>
                      <a:schemeClr val="bg1"/>
                    </a:solidFill>
                    <a:latin typeface="Times New Roman" pitchFamily="18" charset="0"/>
                    <a:cs typeface="Times New Roman" pitchFamily="18" charset="0"/>
                  </a:rPr>
                  <a:t>from weather </a:t>
                </a:r>
                <a:r>
                  <a:rPr lang="en-US" dirty="0" smtClean="0">
                    <a:solidFill>
                      <a:schemeClr val="bg1"/>
                    </a:solidFill>
                    <a:latin typeface="Times New Roman" pitchFamily="18" charset="0"/>
                    <a:cs typeface="Times New Roman" pitchFamily="18" charset="0"/>
                  </a:rPr>
                  <a:t>API</a:t>
                </a:r>
                <a:endParaRPr lang="en-US" dirty="0">
                  <a:solidFill>
                    <a:schemeClr val="bg1"/>
                  </a:solidFill>
                  <a:latin typeface="Times New Roman" pitchFamily="18" charset="0"/>
                  <a:cs typeface="Times New Roman" pitchFamily="18" charset="0"/>
                </a:endParaRPr>
              </a:p>
            </p:txBody>
          </p:sp>
          <p:sp>
            <p:nvSpPr>
              <p:cNvPr id="31" name="Rectangle 30"/>
              <p:cNvSpPr/>
              <p:nvPr/>
            </p:nvSpPr>
            <p:spPr>
              <a:xfrm>
                <a:off x="6400800" y="1209261"/>
                <a:ext cx="1524000" cy="93190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49" name="Flowchart: Magnetic Disk 2048"/>
            <p:cNvSpPr/>
            <p:nvPr/>
          </p:nvSpPr>
          <p:spPr>
            <a:xfrm>
              <a:off x="1524000" y="3581400"/>
              <a:ext cx="914400" cy="1066800"/>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a:stCxn id="10" idx="2"/>
            </p:cNvCxnSpPr>
            <p:nvPr/>
          </p:nvCxnSpPr>
          <p:spPr>
            <a:xfrm>
              <a:off x="3886200" y="1371600"/>
              <a:ext cx="0" cy="24026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934117" y="3493532"/>
              <a:ext cx="0" cy="24026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28" idx="4"/>
              <a:endCxn id="14" idx="0"/>
            </p:cNvCxnSpPr>
            <p:nvPr/>
          </p:nvCxnSpPr>
          <p:spPr>
            <a:xfrm>
              <a:off x="3924300" y="2145268"/>
              <a:ext cx="0" cy="216932"/>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4" idx="3"/>
              <a:endCxn id="17" idx="1"/>
            </p:cNvCxnSpPr>
            <p:nvPr/>
          </p:nvCxnSpPr>
          <p:spPr>
            <a:xfrm>
              <a:off x="4800600" y="2933700"/>
              <a:ext cx="304800" cy="0"/>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7" idx="3"/>
              <a:endCxn id="26" idx="1"/>
            </p:cNvCxnSpPr>
            <p:nvPr/>
          </p:nvCxnSpPr>
          <p:spPr>
            <a:xfrm>
              <a:off x="6400800" y="2933700"/>
              <a:ext cx="381000" cy="685"/>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31" idx="2"/>
            </p:cNvCxnSpPr>
            <p:nvPr/>
          </p:nvCxnSpPr>
          <p:spPr>
            <a:xfrm>
              <a:off x="1981200" y="3124200"/>
              <a:ext cx="0" cy="445532"/>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0" idx="2"/>
              <a:endCxn id="12" idx="0"/>
            </p:cNvCxnSpPr>
            <p:nvPr/>
          </p:nvCxnSpPr>
          <p:spPr>
            <a:xfrm>
              <a:off x="3996773" y="4495800"/>
              <a:ext cx="3727" cy="304800"/>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2" idx="4"/>
            </p:cNvCxnSpPr>
            <p:nvPr/>
          </p:nvCxnSpPr>
          <p:spPr>
            <a:xfrm>
              <a:off x="4000500" y="5474732"/>
              <a:ext cx="0" cy="240268"/>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2049" idx="4"/>
            </p:cNvCxnSpPr>
            <p:nvPr/>
          </p:nvCxnSpPr>
          <p:spPr>
            <a:xfrm>
              <a:off x="2438400" y="4114800"/>
              <a:ext cx="457200" cy="0"/>
            </a:xfrm>
            <a:prstGeom prst="straightConnector1">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17" idx="2"/>
            </p:cNvCxnSpPr>
            <p:nvPr/>
          </p:nvCxnSpPr>
          <p:spPr>
            <a:xfrm rot="5400000">
              <a:off x="4749284" y="2565916"/>
              <a:ext cx="216932" cy="1790700"/>
            </a:xfrm>
            <a:prstGeom prst="bentConnector2">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1" name="Elbow Connector 60"/>
            <p:cNvCxnSpPr>
              <a:stCxn id="26" idx="0"/>
              <a:endCxn id="29" idx="3"/>
            </p:cNvCxnSpPr>
            <p:nvPr/>
          </p:nvCxnSpPr>
          <p:spPr>
            <a:xfrm rot="16200000" flipV="1">
              <a:off x="5571351" y="961251"/>
              <a:ext cx="858798" cy="2705100"/>
            </a:xfrm>
            <a:prstGeom prst="bentConnector2">
              <a:avLst/>
            </a:prstGeom>
            <a:ln>
              <a:solidFill>
                <a:schemeClr val="accent1">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3429000" y="3379636"/>
              <a:ext cx="533400" cy="338554"/>
            </a:xfrm>
            <a:prstGeom prst="rect">
              <a:avLst/>
            </a:prstGeom>
            <a:noFill/>
            <a:ln>
              <a:noFill/>
            </a:ln>
          </p:spPr>
          <p:txBody>
            <a:bodyPr wrap="square" rtlCol="0">
              <a:spAutoFit/>
            </a:bodyPr>
            <a:lstStyle/>
            <a:p>
              <a:r>
                <a:rPr lang="en-US" sz="1600" dirty="0" smtClean="0">
                  <a:solidFill>
                    <a:schemeClr val="bg1"/>
                  </a:solidFill>
                  <a:latin typeface="Times New Roman" pitchFamily="18" charset="0"/>
                  <a:cs typeface="Times New Roman" pitchFamily="18" charset="0"/>
                </a:rPr>
                <a:t>Yes</a:t>
              </a:r>
              <a:endParaRPr lang="en-US" sz="1600" dirty="0">
                <a:solidFill>
                  <a:schemeClr val="bg1"/>
                </a:solidFill>
                <a:latin typeface="Times New Roman" pitchFamily="18" charset="0"/>
                <a:cs typeface="Times New Roman" pitchFamily="18" charset="0"/>
              </a:endParaRPr>
            </a:p>
          </p:txBody>
        </p:sp>
        <p:sp>
          <p:nvSpPr>
            <p:cNvPr id="65" name="TextBox 64"/>
            <p:cNvSpPr txBox="1"/>
            <p:nvPr/>
          </p:nvSpPr>
          <p:spPr>
            <a:xfrm>
              <a:off x="6337024" y="2633246"/>
              <a:ext cx="444776" cy="338554"/>
            </a:xfrm>
            <a:prstGeom prst="rect">
              <a:avLst/>
            </a:prstGeom>
            <a:noFill/>
            <a:ln>
              <a:noFill/>
            </a:ln>
          </p:spPr>
          <p:txBody>
            <a:bodyPr wrap="square" rtlCol="0">
              <a:spAutoFit/>
            </a:bodyPr>
            <a:lstStyle/>
            <a:p>
              <a:r>
                <a:rPr lang="en-US" sz="1600" dirty="0" smtClean="0">
                  <a:solidFill>
                    <a:schemeClr val="bg1"/>
                  </a:solidFill>
                  <a:latin typeface="Times New Roman" pitchFamily="18" charset="0"/>
                  <a:cs typeface="Times New Roman" pitchFamily="18" charset="0"/>
                </a:rPr>
                <a:t>No</a:t>
              </a:r>
              <a:endParaRPr lang="en-US" sz="1600" dirty="0">
                <a:solidFill>
                  <a:schemeClr val="bg1"/>
                </a:solidFill>
                <a:latin typeface="Times New Roman" pitchFamily="18" charset="0"/>
                <a:cs typeface="Times New Roman" pitchFamily="18" charset="0"/>
              </a:endParaRPr>
            </a:p>
          </p:txBody>
        </p:sp>
        <p:sp>
          <p:nvSpPr>
            <p:cNvPr id="66" name="TextBox 65"/>
            <p:cNvSpPr txBox="1"/>
            <p:nvPr/>
          </p:nvSpPr>
          <p:spPr>
            <a:xfrm>
              <a:off x="5715000" y="3335923"/>
              <a:ext cx="533400" cy="338554"/>
            </a:xfrm>
            <a:prstGeom prst="rect">
              <a:avLst/>
            </a:prstGeom>
            <a:noFill/>
            <a:ln>
              <a:noFill/>
            </a:ln>
          </p:spPr>
          <p:txBody>
            <a:bodyPr wrap="square" rtlCol="0">
              <a:spAutoFit/>
            </a:bodyPr>
            <a:lstStyle/>
            <a:p>
              <a:r>
                <a:rPr lang="en-US" sz="1600" dirty="0" smtClean="0">
                  <a:solidFill>
                    <a:schemeClr val="bg1"/>
                  </a:solidFill>
                  <a:latin typeface="Times New Roman" pitchFamily="18" charset="0"/>
                  <a:cs typeface="Times New Roman" pitchFamily="18" charset="0"/>
                </a:rPr>
                <a:t>Yes</a:t>
              </a:r>
              <a:endParaRPr lang="en-US" sz="1600" dirty="0">
                <a:solidFill>
                  <a:schemeClr val="bg1"/>
                </a:solidFill>
                <a:latin typeface="Times New Roman" pitchFamily="18" charset="0"/>
                <a:cs typeface="Times New Roman" pitchFamily="18" charset="0"/>
              </a:endParaRPr>
            </a:p>
          </p:txBody>
        </p:sp>
        <p:sp>
          <p:nvSpPr>
            <p:cNvPr id="67" name="TextBox 66"/>
            <p:cNvSpPr txBox="1"/>
            <p:nvPr/>
          </p:nvSpPr>
          <p:spPr>
            <a:xfrm>
              <a:off x="4687956" y="2573923"/>
              <a:ext cx="444776" cy="338554"/>
            </a:xfrm>
            <a:prstGeom prst="rect">
              <a:avLst/>
            </a:prstGeom>
            <a:noFill/>
            <a:ln>
              <a:noFill/>
            </a:ln>
          </p:spPr>
          <p:txBody>
            <a:bodyPr wrap="square" rtlCol="0">
              <a:spAutoFit/>
            </a:bodyPr>
            <a:lstStyle/>
            <a:p>
              <a:r>
                <a:rPr lang="en-US" sz="1600" dirty="0" smtClean="0">
                  <a:solidFill>
                    <a:schemeClr val="bg1"/>
                  </a:solidFill>
                  <a:latin typeface="Times New Roman" pitchFamily="18" charset="0"/>
                  <a:cs typeface="Times New Roman" pitchFamily="18" charset="0"/>
                </a:rPr>
                <a:t>No</a:t>
              </a:r>
              <a:endParaRPr lang="en-US" sz="1600" dirty="0">
                <a:solidFill>
                  <a:schemeClr val="bg1"/>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3855340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851648" cy="914400"/>
          </a:xfrm>
        </p:spPr>
        <p:txBody>
          <a:bodyPr anchor="ctr">
            <a:normAutofit/>
          </a:bodyPr>
          <a:lstStyle/>
          <a:p>
            <a:pPr algn="ctr"/>
            <a:r>
              <a:rPr lang="en-US" sz="3600" b="0" dirty="0" smtClean="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Implementation</a:t>
            </a:r>
            <a:endParaRPr lang="en-US" sz="3600" b="0" dirty="0">
              <a:solidFill>
                <a:schemeClr val="tx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3317397502"/>
              </p:ext>
            </p:extLst>
          </p:nvPr>
        </p:nvGraphicFramePr>
        <p:xfrm>
          <a:off x="685800" y="2438400"/>
          <a:ext cx="7315199" cy="3161210"/>
        </p:xfrm>
        <a:graphic>
          <a:graphicData uri="http://schemas.openxmlformats.org/drawingml/2006/table">
            <a:tbl>
              <a:tblPr firstRow="1" bandRow="1">
                <a:tableStyleId>{21E4AEA4-8DFA-4A89-87EB-49C32662AFE0}</a:tableStyleId>
              </a:tblPr>
              <a:tblGrid>
                <a:gridCol w="886691">
                  <a:extLst>
                    <a:ext uri="{9D8B030D-6E8A-4147-A177-3AD203B41FA5}">
                      <a16:colId xmlns="" xmlns:a16="http://schemas.microsoft.com/office/drawing/2014/main" val="20000"/>
                    </a:ext>
                  </a:extLst>
                </a:gridCol>
                <a:gridCol w="1074084">
                  <a:extLst>
                    <a:ext uri="{9D8B030D-6E8A-4147-A177-3AD203B41FA5}">
                      <a16:colId xmlns="" xmlns:a16="http://schemas.microsoft.com/office/drawing/2014/main" val="20001"/>
                    </a:ext>
                  </a:extLst>
                </a:gridCol>
                <a:gridCol w="1206630">
                  <a:extLst>
                    <a:ext uri="{9D8B030D-6E8A-4147-A177-3AD203B41FA5}">
                      <a16:colId xmlns="" xmlns:a16="http://schemas.microsoft.com/office/drawing/2014/main" val="20002"/>
                    </a:ext>
                  </a:extLst>
                </a:gridCol>
                <a:gridCol w="1583703">
                  <a:extLst>
                    <a:ext uri="{9D8B030D-6E8A-4147-A177-3AD203B41FA5}">
                      <a16:colId xmlns="" xmlns:a16="http://schemas.microsoft.com/office/drawing/2014/main" val="20003"/>
                    </a:ext>
                  </a:extLst>
                </a:gridCol>
                <a:gridCol w="2564091">
                  <a:extLst>
                    <a:ext uri="{9D8B030D-6E8A-4147-A177-3AD203B41FA5}">
                      <a16:colId xmlns="" xmlns:a16="http://schemas.microsoft.com/office/drawing/2014/main" val="20004"/>
                    </a:ext>
                  </a:extLst>
                </a:gridCol>
              </a:tblGrid>
              <a:tr h="585216">
                <a:tc>
                  <a:txBody>
                    <a:bodyPr/>
                    <a:lstStyle/>
                    <a:p>
                      <a:pPr algn="ctr"/>
                      <a:r>
                        <a:rPr lang="en-US" sz="1800" dirty="0" smtClean="0">
                          <a:latin typeface="Times New Roman" pitchFamily="18" charset="0"/>
                          <a:cs typeface="Times New Roman" pitchFamily="18" charset="0"/>
                        </a:rPr>
                        <a:t>Date</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Water Level</a:t>
                      </a:r>
                      <a:r>
                        <a:rPr lang="en-US" sz="1800" baseline="0" dirty="0" smtClean="0">
                          <a:latin typeface="Times New Roman" pitchFamily="18" charset="0"/>
                          <a:cs typeface="Times New Roman" pitchFamily="18" charset="0"/>
                        </a:rPr>
                        <a:t> (ft)</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Threshold Value</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Predict</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Remark</a:t>
                      </a:r>
                      <a:endParaRPr lang="en-US" sz="1800" dirty="0">
                        <a:latin typeface="Times New Roman" pitchFamily="18" charset="0"/>
                        <a:cs typeface="Times New Roman" pitchFamily="18" charset="0"/>
                      </a:endParaRPr>
                    </a:p>
                  </a:txBody>
                  <a:tcPr marL="83602" marR="83602" marT="41801" marB="41801" anchor="ctr"/>
                </a:tc>
                <a:extLst>
                  <a:ext uri="{0D108BD9-81ED-4DB2-BD59-A6C34878D82A}">
                    <a16:rowId xmlns="" xmlns:a16="http://schemas.microsoft.com/office/drawing/2014/main" val="10000"/>
                  </a:ext>
                </a:extLst>
              </a:tr>
              <a:tr h="585216">
                <a:tc>
                  <a:txBody>
                    <a:bodyPr/>
                    <a:lstStyle/>
                    <a:p>
                      <a:pPr algn="ctr"/>
                      <a:r>
                        <a:rPr lang="en-US" sz="1800" dirty="0" smtClean="0">
                          <a:latin typeface="Times New Roman" pitchFamily="18" charset="0"/>
                          <a:cs typeface="Times New Roman" pitchFamily="18" charset="0"/>
                        </a:rPr>
                        <a:t>12.6.18</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RL 512.5</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0</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No Flood</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May still be raining</a:t>
                      </a:r>
                      <a:r>
                        <a:rPr lang="en-US" sz="1800" baseline="0" dirty="0" smtClean="0">
                          <a:latin typeface="Times New Roman" pitchFamily="18" charset="0"/>
                          <a:cs typeface="Times New Roman" pitchFamily="18" charset="0"/>
                        </a:rPr>
                        <a:t> and flood may be occur</a:t>
                      </a:r>
                      <a:endParaRPr lang="en-US" sz="1800" dirty="0">
                        <a:latin typeface="Times New Roman" pitchFamily="18" charset="0"/>
                        <a:cs typeface="Times New Roman" pitchFamily="18" charset="0"/>
                      </a:endParaRPr>
                    </a:p>
                  </a:txBody>
                  <a:tcPr marL="83602" marR="83602" marT="41801" marB="41801" anchor="ctr"/>
                </a:tc>
                <a:extLst>
                  <a:ext uri="{0D108BD9-81ED-4DB2-BD59-A6C34878D82A}">
                    <a16:rowId xmlns="" xmlns:a16="http://schemas.microsoft.com/office/drawing/2014/main" val="10001"/>
                  </a:ext>
                </a:extLst>
              </a:tr>
              <a:tr h="5852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13.6.18</a:t>
                      </a:r>
                    </a:p>
                    <a:p>
                      <a:pPr algn="ct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RL 526.7</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1</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Flood </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Warning</a:t>
                      </a:r>
                      <a:r>
                        <a:rPr lang="en-US" sz="1800" baseline="0" dirty="0" smtClean="0">
                          <a:latin typeface="Times New Roman" pitchFamily="18" charset="0"/>
                          <a:cs typeface="Times New Roman" pitchFamily="18" charset="0"/>
                        </a:rPr>
                        <a:t> may still be increase water</a:t>
                      </a:r>
                      <a:endParaRPr lang="en-US" sz="1800" dirty="0">
                        <a:latin typeface="Times New Roman" pitchFamily="18" charset="0"/>
                        <a:cs typeface="Times New Roman" pitchFamily="18" charset="0"/>
                      </a:endParaRPr>
                    </a:p>
                  </a:txBody>
                  <a:tcPr marL="83602" marR="83602" marT="41801" marB="41801" anchor="ctr"/>
                </a:tc>
                <a:extLst>
                  <a:ext uri="{0D108BD9-81ED-4DB2-BD59-A6C34878D82A}">
                    <a16:rowId xmlns="" xmlns:a16="http://schemas.microsoft.com/office/drawing/2014/main" val="10002"/>
                  </a:ext>
                </a:extLst>
              </a:tr>
              <a:tr h="5852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14.6.18</a:t>
                      </a:r>
                    </a:p>
                    <a:p>
                      <a:pPr algn="ct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RL 537.9</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3</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Severe Flood</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solidFill>
                            <a:srgbClr val="C00000"/>
                          </a:solidFill>
                          <a:latin typeface="Times New Roman" pitchFamily="18" charset="0"/>
                          <a:cs typeface="Times New Roman" pitchFamily="18" charset="0"/>
                        </a:rPr>
                        <a:t>Should move to safe</a:t>
                      </a:r>
                      <a:r>
                        <a:rPr lang="en-US" sz="1800" baseline="0" dirty="0" smtClean="0">
                          <a:solidFill>
                            <a:srgbClr val="C00000"/>
                          </a:solidFill>
                          <a:latin typeface="Times New Roman" pitchFamily="18" charset="0"/>
                          <a:cs typeface="Times New Roman" pitchFamily="18" charset="0"/>
                        </a:rPr>
                        <a:t> places</a:t>
                      </a:r>
                      <a:endParaRPr lang="en-US" sz="1800" dirty="0">
                        <a:solidFill>
                          <a:srgbClr val="C00000"/>
                        </a:solidFill>
                        <a:latin typeface="Times New Roman" pitchFamily="18" charset="0"/>
                        <a:cs typeface="Times New Roman" pitchFamily="18" charset="0"/>
                      </a:endParaRPr>
                    </a:p>
                  </a:txBody>
                  <a:tcPr marL="83602" marR="83602" marT="41801" marB="41801" anchor="ctr"/>
                </a:tc>
                <a:extLst>
                  <a:ext uri="{0D108BD9-81ED-4DB2-BD59-A6C34878D82A}">
                    <a16:rowId xmlns="" xmlns:a16="http://schemas.microsoft.com/office/drawing/2014/main" val="10003"/>
                  </a:ext>
                </a:extLst>
              </a:tr>
              <a:tr h="5852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pitchFamily="18" charset="0"/>
                          <a:cs typeface="Times New Roman" pitchFamily="18" charset="0"/>
                        </a:rPr>
                        <a:t>17.6.18</a:t>
                      </a:r>
                    </a:p>
                    <a:p>
                      <a:pPr algn="ct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RL 531.1</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3</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latin typeface="Times New Roman" pitchFamily="18" charset="0"/>
                          <a:cs typeface="Times New Roman" pitchFamily="18" charset="0"/>
                        </a:rPr>
                        <a:t>Severe</a:t>
                      </a:r>
                      <a:r>
                        <a:rPr lang="en-US" sz="1800" baseline="0" dirty="0" smtClean="0">
                          <a:latin typeface="Times New Roman" pitchFamily="18" charset="0"/>
                          <a:cs typeface="Times New Roman" pitchFamily="18" charset="0"/>
                        </a:rPr>
                        <a:t> Flood</a:t>
                      </a:r>
                      <a:endParaRPr lang="en-US" sz="1800" dirty="0">
                        <a:latin typeface="Times New Roman" pitchFamily="18" charset="0"/>
                        <a:cs typeface="Times New Roman" pitchFamily="18" charset="0"/>
                      </a:endParaRPr>
                    </a:p>
                  </a:txBody>
                  <a:tcPr marL="83602" marR="83602" marT="41801" marB="41801" anchor="ctr"/>
                </a:tc>
                <a:tc>
                  <a:txBody>
                    <a:bodyPr/>
                    <a:lstStyle/>
                    <a:p>
                      <a:pPr algn="ctr"/>
                      <a:r>
                        <a:rPr lang="en-US" sz="1800" dirty="0" smtClean="0">
                          <a:solidFill>
                            <a:srgbClr val="C00000"/>
                          </a:solidFill>
                          <a:latin typeface="Times New Roman" pitchFamily="18" charset="0"/>
                          <a:cs typeface="Times New Roman" pitchFamily="18" charset="0"/>
                        </a:rPr>
                        <a:t>Still flood but will reduce water</a:t>
                      </a:r>
                      <a:r>
                        <a:rPr lang="en-US" sz="1800" baseline="0" dirty="0" smtClean="0">
                          <a:solidFill>
                            <a:srgbClr val="C00000"/>
                          </a:solidFill>
                          <a:latin typeface="Times New Roman" pitchFamily="18" charset="0"/>
                          <a:cs typeface="Times New Roman" pitchFamily="18" charset="0"/>
                        </a:rPr>
                        <a:t> level</a:t>
                      </a:r>
                      <a:endParaRPr lang="en-US" sz="1800" dirty="0">
                        <a:solidFill>
                          <a:srgbClr val="C00000"/>
                        </a:solidFill>
                        <a:latin typeface="Times New Roman" pitchFamily="18" charset="0"/>
                        <a:cs typeface="Times New Roman" pitchFamily="18" charset="0"/>
                      </a:endParaRPr>
                    </a:p>
                  </a:txBody>
                  <a:tcPr marL="83602" marR="83602" marT="41801" marB="41801" anchor="ctr"/>
                </a:tc>
                <a:extLst>
                  <a:ext uri="{0D108BD9-81ED-4DB2-BD59-A6C34878D82A}">
                    <a16:rowId xmlns="" xmlns:a16="http://schemas.microsoft.com/office/drawing/2014/main" val="10004"/>
                  </a:ext>
                </a:extLst>
              </a:tr>
            </a:tbl>
          </a:graphicData>
        </a:graphic>
      </p:graphicFrame>
      <p:sp>
        <p:nvSpPr>
          <p:cNvPr id="5" name="TextBox 4"/>
          <p:cNvSpPr txBox="1"/>
          <p:nvPr/>
        </p:nvSpPr>
        <p:spPr>
          <a:xfrm>
            <a:off x="2209800" y="5867400"/>
            <a:ext cx="3657600" cy="381000"/>
          </a:xfrm>
          <a:prstGeom prst="rect">
            <a:avLst/>
          </a:prstGeom>
          <a:noFill/>
          <a:ln>
            <a:noFill/>
          </a:ln>
        </p:spPr>
        <p:txBody>
          <a:bodyPr wrap="square" rtlCol="0">
            <a:spAutoFit/>
          </a:bodyPr>
          <a:lstStyle/>
          <a:p>
            <a:r>
              <a:rPr lang="en-US" dirty="0" smtClean="0">
                <a:solidFill>
                  <a:schemeClr val="bg1"/>
                </a:solidFill>
                <a:latin typeface="Times New Roman" pitchFamily="18" charset="0"/>
                <a:cs typeface="Times New Roman" pitchFamily="18" charset="0"/>
              </a:rPr>
              <a:t>Table 2. Overflow Prediction Results</a:t>
            </a:r>
            <a:endParaRPr lang="en-US" dirty="0">
              <a:solidFill>
                <a:schemeClr val="bg1"/>
              </a:solidFill>
              <a:latin typeface="Times New Roman" pitchFamily="18" charset="0"/>
              <a:cs typeface="Times New Roman" pitchFamily="18" charset="0"/>
            </a:endParaRPr>
          </a:p>
        </p:txBody>
      </p:sp>
      <p:sp>
        <p:nvSpPr>
          <p:cNvPr id="6" name="Title 1"/>
          <p:cNvSpPr txBox="1">
            <a:spLocks/>
          </p:cNvSpPr>
          <p:nvPr/>
        </p:nvSpPr>
        <p:spPr>
          <a:xfrm>
            <a:off x="457200" y="1143000"/>
            <a:ext cx="7851648" cy="990600"/>
          </a:xfrm>
          <a:prstGeom prst="rect">
            <a:avLst/>
          </a:prstGeom>
          <a:ln>
            <a:noFill/>
          </a:ln>
        </p:spPr>
        <p:txBody>
          <a:bodyPr vert="horz" lIns="0" tIns="0" rIns="18288" bIns="0" anchor="ctr">
            <a:normAutofit fontScale="97500"/>
            <a:scene3d>
              <a:camera prst="orthographicFront"/>
              <a:lightRig rig="freezing" dir="t">
                <a:rot lat="0" lon="0" rev="5640000"/>
              </a:lightRig>
            </a:scene3d>
            <a:sp3d prstMaterial="flat">
              <a:bevelT w="38100" h="38100"/>
              <a:contourClr>
                <a:schemeClr val="tx2"/>
              </a:contourClr>
            </a:sp3d>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smtClean="0">
                <a:ln>
                  <a:noFill/>
                </a:ln>
                <a:solidFill>
                  <a:schemeClr val="tx2">
                    <a:lumMod val="25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The  water level is computed based on the transition probability matrix with Markov Chain </a:t>
            </a:r>
            <a:endParaRPr kumimoji="0" lang="en-US" sz="3200" b="0" i="0" u="none" strike="noStrike" kern="1200" cap="none" spc="0" normalizeH="0" baseline="0" noProof="0" dirty="0">
              <a:ln>
                <a:noFill/>
              </a:ln>
              <a:solidFill>
                <a:schemeClr val="tx2">
                  <a:lumMod val="25000"/>
                </a:scheme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xmlns="" val="14913414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533400" y="1371600"/>
            <a:ext cx="82296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1. 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Phyo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Pa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Tun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Myint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Myint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Sein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"Flood Prediction System for Middle Region of Myanmar", 2018 IEEE 7th Global Conference on Consumer Electronics (GCCE 2018), October 9-12, Nara, Japan.</a:t>
            </a:r>
            <a:r>
              <a:rPr kumimoji="0" lang="en-US" sz="2800" b="0" i="0" u="none" strike="noStrike" cap="none" normalizeH="0" baseline="0" dirty="0" smtClean="0">
                <a:ln>
                  <a:noFill/>
                </a:ln>
                <a:solidFill>
                  <a:srgbClr val="777777"/>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DOI: 10.1109/GCCE.2018.8574757</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Phyo</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Pa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Pa</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Tun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and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Myint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Myint</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Sein</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"Flood Prediction System by using Markov Chain", Proceeding of </a:t>
            </a:r>
            <a:r>
              <a:rPr kumimoji="0" lang="en-US" sz="2800" b="0" i="0" u="none" strike="noStrike" cap="none" normalizeH="0" baseline="0" dirty="0" smtClean="0">
                <a:ln>
                  <a:noFill/>
                </a:ln>
                <a:solidFill>
                  <a:srgbClr val="222222"/>
                </a:solidFill>
                <a:effectLst/>
                <a:latin typeface="Times New Roman" pitchFamily="18" charset="0"/>
                <a:ea typeface="Times New Roman" pitchFamily="18" charset="0"/>
                <a:cs typeface="Times New Roman" pitchFamily="18" charset="0"/>
              </a:rPr>
              <a:t> </a:t>
            </a:r>
            <a:r>
              <a:rPr kumimoji="0" lang="en-US" sz="28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International Conference on Future Computer and Communication (ICFCC) 2019, Feb. 27th ~ March 1, 2019, Yangon, Myanmar.</a:t>
            </a:r>
            <a:endParaRPr kumimoji="0" lang="en-US"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TextBox 4"/>
          <p:cNvSpPr txBox="1"/>
          <p:nvPr/>
        </p:nvSpPr>
        <p:spPr>
          <a:xfrm>
            <a:off x="2514600" y="457200"/>
            <a:ext cx="3235181" cy="707886"/>
          </a:xfrm>
          <a:prstGeom prst="rect">
            <a:avLst/>
          </a:prstGeom>
          <a:noFill/>
        </p:spPr>
        <p:txBody>
          <a:bodyPr wrap="none" rtlCol="0">
            <a:spAutoFit/>
          </a:bodyPr>
          <a:lstStyle/>
          <a:p>
            <a:r>
              <a:rPr lang="en-US" sz="40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Achievements</a:t>
            </a:r>
            <a:endParaRPr lang="en-US" sz="4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b="11402"/>
          <a:stretch/>
        </p:blipFill>
        <p:spPr>
          <a:xfrm>
            <a:off x="1029929" y="990600"/>
            <a:ext cx="7239000" cy="4800600"/>
          </a:xfrm>
          <a:prstGeom prst="rect">
            <a:avLst/>
          </a:prstGeom>
          <a:ln>
            <a:noFill/>
          </a:ln>
          <a:effectLst>
            <a:softEdge rad="112500"/>
          </a:effectLst>
        </p:spPr>
      </p:pic>
    </p:spTree>
    <p:extLst>
      <p:ext uri="{BB962C8B-B14F-4D97-AF65-F5344CB8AC3E}">
        <p14:creationId xmlns:p14="http://schemas.microsoft.com/office/powerpoint/2010/main" xmlns="" val="3302084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512"/>
            <a:ext cx="8229600" cy="932688"/>
          </a:xfrm>
        </p:spPr>
        <p:txBody>
          <a:bodyPr anchor="ctr">
            <a:normAutofit/>
          </a:bodyPr>
          <a:lstStyle/>
          <a:p>
            <a:pPr algn="ctr"/>
            <a:r>
              <a:rPr lang="en-US" sz="3200" dirty="0" smtClean="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Agro-ecological Zones of Myanmar</a:t>
            </a:r>
            <a:endParaRPr lang="en-US" sz="3200"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sz="quarter" idx="1"/>
          </p:nvPr>
        </p:nvSpPr>
        <p:spPr>
          <a:xfrm>
            <a:off x="609600" y="1447800"/>
            <a:ext cx="5334000" cy="4876800"/>
          </a:xfrm>
        </p:spPr>
        <p:txBody>
          <a:bodyPr/>
          <a:lstStyle/>
          <a:p>
            <a:pPr algn="just"/>
            <a:r>
              <a:rPr lang="en-US" sz="2600" dirty="0" smtClean="0">
                <a:latin typeface="Times New Roman" pitchFamily="18" charset="0"/>
                <a:cs typeface="Times New Roman" pitchFamily="18" charset="0"/>
              </a:rPr>
              <a:t>There are three agro-ecological zones in Myanmar</a:t>
            </a:r>
          </a:p>
          <a:p>
            <a:pPr lvl="1" algn="just"/>
            <a:r>
              <a:rPr lang="en-US" dirty="0" smtClean="0">
                <a:latin typeface="Times New Roman" pitchFamily="18" charset="0"/>
                <a:cs typeface="Times New Roman" pitchFamily="18" charset="0"/>
              </a:rPr>
              <a:t>Central Dry Zone </a:t>
            </a:r>
          </a:p>
          <a:p>
            <a:pPr lvl="1" algn="just"/>
            <a:r>
              <a:rPr lang="en-US" dirty="0" smtClean="0">
                <a:latin typeface="Times New Roman" pitchFamily="18" charset="0"/>
                <a:cs typeface="Times New Roman" pitchFamily="18" charset="0"/>
              </a:rPr>
              <a:t>Coastal Zone</a:t>
            </a:r>
          </a:p>
          <a:p>
            <a:pPr lvl="1" algn="just"/>
            <a:r>
              <a:rPr lang="en-US" dirty="0" smtClean="0">
                <a:latin typeface="Times New Roman" pitchFamily="18" charset="0"/>
                <a:cs typeface="Times New Roman" pitchFamily="18" charset="0"/>
              </a:rPr>
              <a:t>Hilly Zone</a:t>
            </a:r>
            <a:endParaRPr lang="en-US" dirty="0">
              <a:latin typeface="Times New Roman" pitchFamily="18" charset="0"/>
              <a:cs typeface="Times New Roman" pitchFamily="18" charset="0"/>
            </a:endParaRPr>
          </a:p>
        </p:txBody>
      </p:sp>
      <p:pic>
        <p:nvPicPr>
          <p:cNvPr id="4" name="Picture 3" descr="three agro-eclolgical zone.JPG"/>
          <p:cNvPicPr>
            <a:picLocks noChangeAspect="1"/>
          </p:cNvPicPr>
          <p:nvPr/>
        </p:nvPicPr>
        <p:blipFill>
          <a:blip r:embed="rId2" cstate="print"/>
          <a:stretch>
            <a:fillRect/>
          </a:stretch>
        </p:blipFill>
        <p:spPr>
          <a:xfrm>
            <a:off x="6096000" y="1295401"/>
            <a:ext cx="2590800" cy="5029199"/>
          </a:xfrm>
          <a:prstGeom prst="rect">
            <a:avLst/>
          </a:prstGeom>
        </p:spPr>
      </p:pic>
      <p:sp>
        <p:nvSpPr>
          <p:cNvPr id="5" name="TextBox 4"/>
          <p:cNvSpPr txBox="1"/>
          <p:nvPr/>
        </p:nvSpPr>
        <p:spPr>
          <a:xfrm>
            <a:off x="5486400" y="6324600"/>
            <a:ext cx="3657600" cy="338554"/>
          </a:xfrm>
          <a:prstGeom prst="rect">
            <a:avLst/>
          </a:prstGeom>
          <a:noFill/>
        </p:spPr>
        <p:txBody>
          <a:bodyPr wrap="square" rtlCol="0">
            <a:spAutoFit/>
          </a:bodyPr>
          <a:lstStyle/>
          <a:p>
            <a:r>
              <a:rPr lang="en-US" sz="1600" dirty="0" smtClean="0">
                <a:latin typeface="Times New Roman" pitchFamily="18" charset="0"/>
                <a:cs typeface="Times New Roman" pitchFamily="18" charset="0"/>
              </a:rPr>
              <a:t>Figure1. Myanmar Agro-ecological Zone</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32688"/>
          </a:xfrm>
        </p:spPr>
        <p:txBody>
          <a:bodyPr anchor="ctr">
            <a:normAutofit/>
          </a:bodyPr>
          <a:lstStyle/>
          <a:p>
            <a:pPr algn="ctr"/>
            <a:r>
              <a:rPr lang="en-US" sz="3200" dirty="0" smtClean="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Disaster Area in Myanmar</a:t>
            </a:r>
            <a:endParaRPr lang="en-US" sz="3200"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Content Placeholder 3" descr="Disaster area in Myanmar.JPG"/>
          <p:cNvPicPr>
            <a:picLocks noGrp="1" noChangeAspect="1"/>
          </p:cNvPicPr>
          <p:nvPr>
            <p:ph sz="quarter" idx="1"/>
          </p:nvPr>
        </p:nvPicPr>
        <p:blipFill>
          <a:blip r:embed="rId3" cstate="print"/>
          <a:srcRect r="73302"/>
          <a:stretch>
            <a:fillRect/>
          </a:stretch>
        </p:blipFill>
        <p:spPr>
          <a:xfrm>
            <a:off x="2362200" y="1295400"/>
            <a:ext cx="2209800" cy="5105400"/>
          </a:xfrm>
        </p:spPr>
      </p:pic>
      <p:pic>
        <p:nvPicPr>
          <p:cNvPr id="6" name="Content Placeholder 3" descr="Disaster area in Myanmar.JPG"/>
          <p:cNvPicPr>
            <a:picLocks noChangeAspect="1"/>
          </p:cNvPicPr>
          <p:nvPr/>
        </p:nvPicPr>
        <p:blipFill>
          <a:blip r:embed="rId3" cstate="print"/>
          <a:srcRect l="75707"/>
          <a:stretch>
            <a:fillRect/>
          </a:stretch>
        </p:blipFill>
        <p:spPr>
          <a:xfrm>
            <a:off x="4648200" y="1295400"/>
            <a:ext cx="2133600" cy="5105400"/>
          </a:xfrm>
          <a:prstGeom prst="rect">
            <a:avLst/>
          </a:prstGeom>
        </p:spPr>
      </p:pic>
      <p:pic>
        <p:nvPicPr>
          <p:cNvPr id="7" name="Content Placeholder 3" descr="Disaster area in Myanmar.JPG"/>
          <p:cNvPicPr>
            <a:picLocks noChangeAspect="1"/>
          </p:cNvPicPr>
          <p:nvPr/>
        </p:nvPicPr>
        <p:blipFill>
          <a:blip r:embed="rId3" cstate="print"/>
          <a:srcRect l="25778" r="48229" b="2985"/>
          <a:stretch>
            <a:fillRect/>
          </a:stretch>
        </p:blipFill>
        <p:spPr>
          <a:xfrm>
            <a:off x="6840166" y="1295400"/>
            <a:ext cx="2151434" cy="5029200"/>
          </a:xfrm>
          <a:prstGeom prst="rect">
            <a:avLst/>
          </a:prstGeom>
        </p:spPr>
      </p:pic>
      <p:pic>
        <p:nvPicPr>
          <p:cNvPr id="8" name="Content Placeholder 3" descr="Disaster area in Myanmar.JPG"/>
          <p:cNvPicPr>
            <a:picLocks noChangeAspect="1"/>
          </p:cNvPicPr>
          <p:nvPr/>
        </p:nvPicPr>
        <p:blipFill>
          <a:blip r:embed="rId3" cstate="print"/>
          <a:srcRect l="51771" r="23372"/>
          <a:stretch>
            <a:fillRect/>
          </a:stretch>
        </p:blipFill>
        <p:spPr>
          <a:xfrm>
            <a:off x="228600" y="1295400"/>
            <a:ext cx="2057400" cy="510540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b="9445"/>
          <a:stretch/>
        </p:blipFill>
        <p:spPr>
          <a:xfrm>
            <a:off x="0" y="0"/>
            <a:ext cx="685800" cy="829101"/>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8155" t="14583" r="40850" b="6250"/>
          <a:stretch>
            <a:fillRect/>
          </a:stretch>
        </p:blipFill>
        <p:spPr bwMode="auto">
          <a:xfrm>
            <a:off x="685800" y="914400"/>
            <a:ext cx="4114800" cy="563880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16299" t="10417" r="40949" b="6250"/>
          <a:stretch>
            <a:fillRect/>
          </a:stretch>
        </p:blipFill>
        <p:spPr bwMode="auto">
          <a:xfrm>
            <a:off x="4876800" y="914400"/>
            <a:ext cx="3962400" cy="5562600"/>
          </a:xfrm>
          <a:prstGeom prst="rect">
            <a:avLst/>
          </a:prstGeom>
          <a:noFill/>
          <a:ln w="9525">
            <a:noFill/>
            <a:miter lim="800000"/>
            <a:headEnd/>
            <a:tailEnd/>
          </a:ln>
        </p:spPr>
      </p:pic>
      <p:sp>
        <p:nvSpPr>
          <p:cNvPr id="5" name="TextBox 4"/>
          <p:cNvSpPr txBox="1"/>
          <p:nvPr/>
        </p:nvSpPr>
        <p:spPr>
          <a:xfrm>
            <a:off x="609600" y="6457890"/>
            <a:ext cx="8305800" cy="400110"/>
          </a:xfrm>
          <a:prstGeom prst="rect">
            <a:avLst/>
          </a:prstGeom>
          <a:noFill/>
        </p:spPr>
        <p:txBody>
          <a:bodyPr wrap="square" rtlCol="0">
            <a:spAutoFit/>
          </a:bodyPr>
          <a:lstStyle/>
          <a:p>
            <a:r>
              <a:rPr lang="en-US" sz="2000" dirty="0" smtClean="0"/>
              <a:t>The Myanmar country is hit by a powerful storm every 1 or 2 years.</a:t>
            </a:r>
            <a:endParaRPr lang="en-US" sz="2000"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xmlns="" val="0"/>
              </a:ext>
            </a:extLst>
          </a:blip>
          <a:srcRect b="9445"/>
          <a:stretch/>
        </p:blipFill>
        <p:spPr>
          <a:xfrm>
            <a:off x="0" y="0"/>
            <a:ext cx="685800" cy="829101"/>
          </a:xfrm>
          <a:prstGeom prst="rect">
            <a:avLst/>
          </a:prstGeom>
        </p:spPr>
      </p:pic>
      <p:sp>
        <p:nvSpPr>
          <p:cNvPr id="8" name="Rectangle 7"/>
          <p:cNvSpPr/>
          <p:nvPr/>
        </p:nvSpPr>
        <p:spPr>
          <a:xfrm>
            <a:off x="685800" y="228600"/>
            <a:ext cx="8458200" cy="523220"/>
          </a:xfrm>
          <a:prstGeom prst="rect">
            <a:avLst/>
          </a:prstGeom>
        </p:spPr>
        <p:txBody>
          <a:bodyPr wrap="square">
            <a:spAutoFit/>
          </a:bodyPr>
          <a:lstStyle/>
          <a:p>
            <a:r>
              <a:rPr lang="en-US" sz="2800" b="1" dirty="0" smtClean="0">
                <a:solidFill>
                  <a:srgbClr val="C00000"/>
                </a:solidFill>
                <a:effectLst>
                  <a:outerShdw blurRad="38100" dist="38100" dir="2700000" algn="tl">
                    <a:srgbClr val="000000">
                      <a:alpha val="43137"/>
                    </a:srgbClr>
                  </a:outerShdw>
                </a:effectLst>
              </a:rPr>
              <a:t>List of tropical cyclones that affected  Myanmar</a:t>
            </a:r>
            <a:endParaRPr lang="en-US" sz="2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8433" t="42708" r="41741" b="6250"/>
          <a:stretch>
            <a:fillRect/>
          </a:stretch>
        </p:blipFill>
        <p:spPr bwMode="auto">
          <a:xfrm>
            <a:off x="0" y="838200"/>
            <a:ext cx="4495800" cy="2971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17570" t="45243" r="39678" b="6250"/>
          <a:stretch>
            <a:fillRect/>
          </a:stretch>
        </p:blipFill>
        <p:spPr bwMode="auto">
          <a:xfrm>
            <a:off x="4485322" y="838200"/>
            <a:ext cx="4277678" cy="29718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l="17789" t="11458" r="40630" b="34375"/>
          <a:stretch>
            <a:fillRect/>
          </a:stretch>
        </p:blipFill>
        <p:spPr bwMode="auto">
          <a:xfrm>
            <a:off x="4495800" y="3810000"/>
            <a:ext cx="4191000" cy="2647682"/>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17570" t="10417" r="41086" b="53514"/>
          <a:stretch>
            <a:fillRect/>
          </a:stretch>
        </p:blipFill>
        <p:spPr bwMode="auto">
          <a:xfrm>
            <a:off x="0" y="3886200"/>
            <a:ext cx="4572000" cy="1752600"/>
          </a:xfrm>
          <a:prstGeom prst="rect">
            <a:avLst/>
          </a:prstGeom>
          <a:noFill/>
          <a:ln w="9525">
            <a:noFill/>
            <a:miter lim="800000"/>
            <a:headEnd/>
            <a:tailEnd/>
          </a:ln>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xmlns="" val="0"/>
              </a:ext>
            </a:extLst>
          </a:blip>
          <a:srcRect b="9445"/>
          <a:stretch/>
        </p:blipFill>
        <p:spPr>
          <a:xfrm>
            <a:off x="0" y="0"/>
            <a:ext cx="685800" cy="82910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32688"/>
          </a:xfrm>
        </p:spPr>
        <p:txBody>
          <a:bodyPr anchor="ctr">
            <a:normAutofit/>
          </a:bodyPr>
          <a:lstStyle/>
          <a:p>
            <a:pPr algn="ctr"/>
            <a:r>
              <a:rPr lang="en-US" sz="3200" dirty="0" smtClean="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Myanmar Hazard Calendar</a:t>
            </a:r>
            <a:endParaRPr lang="en-US" sz="3200"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4" name="Content Placeholder 3"/>
          <p:cNvGraphicFramePr>
            <a:graphicFrameLocks noGrp="1"/>
          </p:cNvGraphicFramePr>
          <p:nvPr>
            <p:ph sz="quarter" idx="1"/>
          </p:nvPr>
        </p:nvGraphicFramePr>
        <p:xfrm>
          <a:off x="304800" y="1295400"/>
          <a:ext cx="8610600" cy="5318760"/>
        </p:xfrm>
        <a:graphic>
          <a:graphicData uri="http://schemas.openxmlformats.org/drawingml/2006/table">
            <a:tbl>
              <a:tblPr firstRow="1" bandRow="1">
                <a:tableStyleId>{5C22544A-7EE6-4342-B048-85BDC9FD1C3A}</a:tableStyleId>
              </a:tblPr>
              <a:tblGrid>
                <a:gridCol w="1301407">
                  <a:extLst>
                    <a:ext uri="{9D8B030D-6E8A-4147-A177-3AD203B41FA5}">
                      <a16:colId xmlns="" xmlns:a16="http://schemas.microsoft.com/office/drawing/2014/main" val="20000"/>
                    </a:ext>
                  </a:extLst>
                </a:gridCol>
                <a:gridCol w="583389">
                  <a:extLst>
                    <a:ext uri="{9D8B030D-6E8A-4147-A177-3AD203B41FA5}">
                      <a16:colId xmlns="" xmlns:a16="http://schemas.microsoft.com/office/drawing/2014/main" val="20001"/>
                    </a:ext>
                  </a:extLst>
                </a:gridCol>
                <a:gridCol w="583389">
                  <a:extLst>
                    <a:ext uri="{9D8B030D-6E8A-4147-A177-3AD203B41FA5}">
                      <a16:colId xmlns="" xmlns:a16="http://schemas.microsoft.com/office/drawing/2014/main" val="20002"/>
                    </a:ext>
                  </a:extLst>
                </a:gridCol>
                <a:gridCol w="635745">
                  <a:extLst>
                    <a:ext uri="{9D8B030D-6E8A-4147-A177-3AD203B41FA5}">
                      <a16:colId xmlns="" xmlns:a16="http://schemas.microsoft.com/office/drawing/2014/main" val="20003"/>
                    </a:ext>
                  </a:extLst>
                </a:gridCol>
                <a:gridCol w="607697">
                  <a:extLst>
                    <a:ext uri="{9D8B030D-6E8A-4147-A177-3AD203B41FA5}">
                      <a16:colId xmlns="" xmlns:a16="http://schemas.microsoft.com/office/drawing/2014/main" val="20004"/>
                    </a:ext>
                  </a:extLst>
                </a:gridCol>
                <a:gridCol w="645094">
                  <a:extLst>
                    <a:ext uri="{9D8B030D-6E8A-4147-A177-3AD203B41FA5}">
                      <a16:colId xmlns="" xmlns:a16="http://schemas.microsoft.com/office/drawing/2014/main" val="20005"/>
                    </a:ext>
                  </a:extLst>
                </a:gridCol>
                <a:gridCol w="607697">
                  <a:extLst>
                    <a:ext uri="{9D8B030D-6E8A-4147-A177-3AD203B41FA5}">
                      <a16:colId xmlns="" xmlns:a16="http://schemas.microsoft.com/office/drawing/2014/main" val="20006"/>
                    </a:ext>
                  </a:extLst>
                </a:gridCol>
                <a:gridCol w="607697">
                  <a:extLst>
                    <a:ext uri="{9D8B030D-6E8A-4147-A177-3AD203B41FA5}">
                      <a16:colId xmlns="" xmlns:a16="http://schemas.microsoft.com/office/drawing/2014/main" val="20007"/>
                    </a:ext>
                  </a:extLst>
                </a:gridCol>
                <a:gridCol w="607697">
                  <a:extLst>
                    <a:ext uri="{9D8B030D-6E8A-4147-A177-3AD203B41FA5}">
                      <a16:colId xmlns="" xmlns:a16="http://schemas.microsoft.com/office/drawing/2014/main" val="20008"/>
                    </a:ext>
                  </a:extLst>
                </a:gridCol>
                <a:gridCol w="607697">
                  <a:extLst>
                    <a:ext uri="{9D8B030D-6E8A-4147-A177-3AD203B41FA5}">
                      <a16:colId xmlns="" xmlns:a16="http://schemas.microsoft.com/office/drawing/2014/main" val="20009"/>
                    </a:ext>
                  </a:extLst>
                </a:gridCol>
                <a:gridCol w="607697">
                  <a:extLst>
                    <a:ext uri="{9D8B030D-6E8A-4147-A177-3AD203B41FA5}">
                      <a16:colId xmlns="" xmlns:a16="http://schemas.microsoft.com/office/drawing/2014/main" val="20010"/>
                    </a:ext>
                  </a:extLst>
                </a:gridCol>
                <a:gridCol w="607697">
                  <a:extLst>
                    <a:ext uri="{9D8B030D-6E8A-4147-A177-3AD203B41FA5}">
                      <a16:colId xmlns="" xmlns:a16="http://schemas.microsoft.com/office/drawing/2014/main" val="20011"/>
                    </a:ext>
                  </a:extLst>
                </a:gridCol>
                <a:gridCol w="607697">
                  <a:extLst>
                    <a:ext uri="{9D8B030D-6E8A-4147-A177-3AD203B41FA5}">
                      <a16:colId xmlns="" xmlns:a16="http://schemas.microsoft.com/office/drawing/2014/main" val="20012"/>
                    </a:ext>
                  </a:extLst>
                </a:gridCol>
              </a:tblGrid>
              <a:tr h="640080">
                <a:tc>
                  <a:txBody>
                    <a:bodyPr/>
                    <a:lstStyle/>
                    <a:p>
                      <a:r>
                        <a:rPr lang="en-US" sz="1800" dirty="0" smtClean="0">
                          <a:latin typeface="Times New Roman" pitchFamily="18" charset="0"/>
                          <a:cs typeface="Times New Roman" pitchFamily="18" charset="0"/>
                        </a:rPr>
                        <a:t>Hazard</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Jan</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Feb</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Mar</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Apr</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May</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Jun</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Jul</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Aug</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Sep</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Oct</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Nov</a:t>
                      </a:r>
                      <a:endParaRPr lang="en-US" sz="1800" dirty="0">
                        <a:latin typeface="Times New Roman" pitchFamily="18" charset="0"/>
                        <a:cs typeface="Times New Roman" pitchFamily="18" charset="0"/>
                      </a:endParaRPr>
                    </a:p>
                  </a:txBody>
                  <a:tcPr/>
                </a:tc>
                <a:tc>
                  <a:txBody>
                    <a:bodyPr/>
                    <a:lstStyle/>
                    <a:p>
                      <a:r>
                        <a:rPr lang="en-US" sz="1800" dirty="0" smtClean="0">
                          <a:latin typeface="Times New Roman" pitchFamily="18" charset="0"/>
                          <a:cs typeface="Times New Roman" pitchFamily="18" charset="0"/>
                        </a:rPr>
                        <a:t>Dec</a:t>
                      </a:r>
                      <a:endParaRPr lang="en-US" sz="1800" dirty="0">
                        <a:latin typeface="Times New Roman" pitchFamily="18" charset="0"/>
                        <a:cs typeface="Times New Roman" pitchFamily="18" charset="0"/>
                      </a:endParaRPr>
                    </a:p>
                  </a:txBody>
                  <a:tcPr/>
                </a:tc>
                <a:extLst>
                  <a:ext uri="{0D108BD9-81ED-4DB2-BD59-A6C34878D82A}">
                    <a16:rowId xmlns="" xmlns:a16="http://schemas.microsoft.com/office/drawing/2014/main" val="10000"/>
                  </a:ext>
                </a:extLst>
              </a:tr>
              <a:tr h="426720">
                <a:tc>
                  <a:txBody>
                    <a:bodyPr/>
                    <a:lstStyle/>
                    <a:p>
                      <a:r>
                        <a:rPr lang="en-US" sz="1400" dirty="0" smtClean="0">
                          <a:latin typeface="Times New Roman" pitchFamily="18" charset="0"/>
                          <a:cs typeface="Times New Roman" pitchFamily="18" charset="0"/>
                        </a:rPr>
                        <a:t>Cyclone</a:t>
                      </a:r>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1"/>
                  </a:ext>
                </a:extLst>
              </a:tr>
              <a:tr h="609600">
                <a:tc>
                  <a:txBody>
                    <a:bodyPr/>
                    <a:lstStyle/>
                    <a:p>
                      <a:r>
                        <a:rPr lang="en-US" sz="1400" dirty="0" smtClean="0">
                          <a:latin typeface="Times New Roman" pitchFamily="18" charset="0"/>
                          <a:cs typeface="Times New Roman" pitchFamily="18" charset="0"/>
                        </a:rPr>
                        <a:t>High</a:t>
                      </a:r>
                      <a:r>
                        <a:rPr lang="en-US" sz="1400" baseline="0" dirty="0" smtClean="0">
                          <a:latin typeface="Times New Roman" pitchFamily="18" charset="0"/>
                          <a:cs typeface="Times New Roman" pitchFamily="18" charset="0"/>
                        </a:rPr>
                        <a:t> Temperature</a:t>
                      </a:r>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2"/>
                  </a:ext>
                </a:extLst>
              </a:tr>
              <a:tr h="609600">
                <a:tc>
                  <a:txBody>
                    <a:bodyPr/>
                    <a:lstStyle/>
                    <a:p>
                      <a:r>
                        <a:rPr lang="en-US" sz="1400" dirty="0" smtClean="0">
                          <a:latin typeface="Times New Roman" pitchFamily="18" charset="0"/>
                          <a:cs typeface="Times New Roman" pitchFamily="18" charset="0"/>
                        </a:rPr>
                        <a:t>Low Temperature</a:t>
                      </a:r>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3"/>
                  </a:ext>
                </a:extLst>
              </a:tr>
              <a:tr h="457200">
                <a:tc>
                  <a:txBody>
                    <a:bodyPr/>
                    <a:lstStyle/>
                    <a:p>
                      <a:r>
                        <a:rPr lang="en-US" sz="1400" dirty="0" smtClean="0">
                          <a:latin typeface="Times New Roman" pitchFamily="18" charset="0"/>
                          <a:cs typeface="Times New Roman" pitchFamily="18" charset="0"/>
                        </a:rPr>
                        <a:t>Drought</a:t>
                      </a:r>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4"/>
                  </a:ext>
                </a:extLst>
              </a:tr>
              <a:tr h="609600">
                <a:tc>
                  <a:txBody>
                    <a:bodyPr/>
                    <a:lstStyle/>
                    <a:p>
                      <a:r>
                        <a:rPr lang="en-US" sz="1400" dirty="0" smtClean="0">
                          <a:latin typeface="Times New Roman" pitchFamily="18" charset="0"/>
                          <a:cs typeface="Times New Roman" pitchFamily="18" charset="0"/>
                        </a:rPr>
                        <a:t>Squalls and Thunderstorm</a:t>
                      </a:r>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5"/>
                  </a:ext>
                </a:extLst>
              </a:tr>
              <a:tr h="457200">
                <a:tc>
                  <a:txBody>
                    <a:bodyPr/>
                    <a:lstStyle/>
                    <a:p>
                      <a:r>
                        <a:rPr lang="en-US" sz="1400" dirty="0" smtClean="0">
                          <a:latin typeface="Times New Roman" pitchFamily="18" charset="0"/>
                          <a:cs typeface="Times New Roman" pitchFamily="18" charset="0"/>
                        </a:rPr>
                        <a:t>Flood </a:t>
                      </a:r>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6"/>
                  </a:ext>
                </a:extLst>
              </a:tr>
              <a:tr h="533400">
                <a:tc>
                  <a:txBody>
                    <a:bodyPr/>
                    <a:lstStyle/>
                    <a:p>
                      <a:r>
                        <a:rPr lang="en-US" sz="1400" dirty="0" smtClean="0">
                          <a:latin typeface="Times New Roman" pitchFamily="18" charset="0"/>
                          <a:cs typeface="Times New Roman" pitchFamily="18" charset="0"/>
                        </a:rPr>
                        <a:t>Heavy</a:t>
                      </a:r>
                      <a:r>
                        <a:rPr lang="en-US" sz="1400" baseline="0" dirty="0" smtClean="0">
                          <a:latin typeface="Times New Roman" pitchFamily="18" charset="0"/>
                          <a:cs typeface="Times New Roman" pitchFamily="18" charset="0"/>
                        </a:rPr>
                        <a:t> Rain</a:t>
                      </a:r>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7"/>
                  </a:ext>
                </a:extLst>
              </a:tr>
              <a:tr h="457200">
                <a:tc>
                  <a:txBody>
                    <a:bodyPr/>
                    <a:lstStyle/>
                    <a:p>
                      <a:r>
                        <a:rPr lang="en-US" sz="1400" dirty="0" smtClean="0">
                          <a:latin typeface="Times New Roman" pitchFamily="18" charset="0"/>
                          <a:cs typeface="Times New Roman" pitchFamily="18" charset="0"/>
                        </a:rPr>
                        <a:t>Monsoon</a:t>
                      </a:r>
                      <a:r>
                        <a:rPr lang="en-US" sz="1400" baseline="0" dirty="0" smtClean="0">
                          <a:latin typeface="Times New Roman" pitchFamily="18" charset="0"/>
                          <a:cs typeface="Times New Roman" pitchFamily="18" charset="0"/>
                        </a:rPr>
                        <a:t> Depression</a:t>
                      </a:r>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8"/>
                  </a:ext>
                </a:extLst>
              </a:tr>
              <a:tr h="457200">
                <a:tc>
                  <a:txBody>
                    <a:bodyPr/>
                    <a:lstStyle/>
                    <a:p>
                      <a:r>
                        <a:rPr lang="en-US" sz="1400" dirty="0" smtClean="0">
                          <a:latin typeface="Times New Roman" pitchFamily="18" charset="0"/>
                          <a:cs typeface="Times New Roman" pitchFamily="18" charset="0"/>
                        </a:rPr>
                        <a:t>Hail</a:t>
                      </a:r>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tc>
                  <a:txBody>
                    <a:bodyPr/>
                    <a:lstStyle/>
                    <a:p>
                      <a:endParaRPr lang="en-US" sz="1400" dirty="0">
                        <a:latin typeface="Times New Roman" pitchFamily="18" charset="0"/>
                        <a:cs typeface="Times New Roman" pitchFamily="18" charset="0"/>
                      </a:endParaRPr>
                    </a:p>
                  </a:txBody>
                  <a:tcPr/>
                </a:tc>
                <a:extLst>
                  <a:ext uri="{0D108BD9-81ED-4DB2-BD59-A6C34878D82A}">
                    <a16:rowId xmlns="" xmlns:a16="http://schemas.microsoft.com/office/drawing/2014/main" val="10009"/>
                  </a:ext>
                </a:extLst>
              </a:tr>
            </a:tbl>
          </a:graphicData>
        </a:graphic>
      </p:graphicFrame>
      <p:pic>
        <p:nvPicPr>
          <p:cNvPr id="5" name="Picture 4" descr="http://i238.photobucket.com/albums/ff72/Anubicinho/hurricane_symbol.jpg"/>
          <p:cNvPicPr>
            <a:picLocks noChangeAspect="1" noChangeArrowheads="1"/>
          </p:cNvPicPr>
          <p:nvPr/>
        </p:nvPicPr>
        <p:blipFill>
          <a:blip r:embed="rId3" cstate="print"/>
          <a:srcRect l="16170" t="25826" r="19154" b="23201"/>
          <a:stretch>
            <a:fillRect/>
          </a:stretch>
        </p:blipFill>
        <p:spPr bwMode="auto">
          <a:xfrm>
            <a:off x="3479135" y="1981200"/>
            <a:ext cx="483265" cy="428426"/>
          </a:xfrm>
          <a:prstGeom prst="rect">
            <a:avLst/>
          </a:prstGeom>
          <a:noFill/>
          <a:ln w="9525">
            <a:noFill/>
            <a:miter lim="800000"/>
            <a:headEnd/>
            <a:tailEnd/>
          </a:ln>
        </p:spPr>
      </p:pic>
      <p:pic>
        <p:nvPicPr>
          <p:cNvPr id="6" name="Picture 4" descr="http://i238.photobucket.com/albums/ff72/Anubicinho/hurricane_symbol.jpg"/>
          <p:cNvPicPr>
            <a:picLocks noChangeAspect="1" noChangeArrowheads="1"/>
          </p:cNvPicPr>
          <p:nvPr/>
        </p:nvPicPr>
        <p:blipFill>
          <a:blip r:embed="rId3" cstate="print"/>
          <a:srcRect l="16170" t="25826" r="19154" b="23201"/>
          <a:stretch>
            <a:fillRect/>
          </a:stretch>
        </p:blipFill>
        <p:spPr bwMode="auto">
          <a:xfrm>
            <a:off x="4111292" y="1965325"/>
            <a:ext cx="460708" cy="396875"/>
          </a:xfrm>
          <a:prstGeom prst="rect">
            <a:avLst/>
          </a:prstGeom>
          <a:noFill/>
          <a:ln w="9525">
            <a:noFill/>
            <a:miter lim="800000"/>
            <a:headEnd/>
            <a:tailEnd/>
          </a:ln>
        </p:spPr>
      </p:pic>
      <p:pic>
        <p:nvPicPr>
          <p:cNvPr id="7" name="Picture 4" descr="http://i238.photobucket.com/albums/ff72/Anubicinho/hurricane_symbol.jpg"/>
          <p:cNvPicPr>
            <a:picLocks noChangeAspect="1" noChangeArrowheads="1"/>
          </p:cNvPicPr>
          <p:nvPr/>
        </p:nvPicPr>
        <p:blipFill>
          <a:blip r:embed="rId3" cstate="print"/>
          <a:srcRect l="16170" t="25826" r="19154" b="23201"/>
          <a:stretch>
            <a:fillRect/>
          </a:stretch>
        </p:blipFill>
        <p:spPr bwMode="auto">
          <a:xfrm>
            <a:off x="7772400" y="1965325"/>
            <a:ext cx="490537" cy="396875"/>
          </a:xfrm>
          <a:prstGeom prst="rect">
            <a:avLst/>
          </a:prstGeom>
          <a:noFill/>
          <a:ln w="9525">
            <a:noFill/>
            <a:miter lim="800000"/>
            <a:headEnd/>
            <a:tailEnd/>
          </a:ln>
        </p:spPr>
      </p:pic>
      <p:pic>
        <p:nvPicPr>
          <p:cNvPr id="8" name="Picture 4" descr="http://i238.photobucket.com/albums/ff72/Anubicinho/hurricane_symbol.jpg"/>
          <p:cNvPicPr>
            <a:picLocks noChangeAspect="1" noChangeArrowheads="1"/>
          </p:cNvPicPr>
          <p:nvPr/>
        </p:nvPicPr>
        <p:blipFill>
          <a:blip r:embed="rId3" cstate="print"/>
          <a:srcRect l="16170" t="25826" r="19154" b="23201"/>
          <a:stretch>
            <a:fillRect/>
          </a:stretch>
        </p:blipFill>
        <p:spPr bwMode="auto">
          <a:xfrm>
            <a:off x="7112666" y="1965325"/>
            <a:ext cx="497810" cy="396875"/>
          </a:xfrm>
          <a:prstGeom prst="rect">
            <a:avLst/>
          </a:prstGeom>
          <a:noFill/>
          <a:ln w="9525">
            <a:noFill/>
            <a:miter lim="800000"/>
            <a:headEnd/>
            <a:tailEnd/>
          </a:ln>
        </p:spPr>
      </p:pic>
      <p:pic>
        <p:nvPicPr>
          <p:cNvPr id="32" name="Picture 22" descr="http://t0.gstatic.com/images?q=tbn:ANd9GcQDYunpzJ06omm2fMAWCaWd_F_-MCs9ghE4PiefHqtynOgM0OYEnA"/>
          <p:cNvPicPr>
            <a:picLocks noChangeAspect="1" noChangeArrowheads="1"/>
          </p:cNvPicPr>
          <p:nvPr/>
        </p:nvPicPr>
        <p:blipFill>
          <a:blip r:embed="rId4" cstate="print"/>
          <a:srcRect/>
          <a:stretch>
            <a:fillRect/>
          </a:stretch>
        </p:blipFill>
        <p:spPr bwMode="auto">
          <a:xfrm>
            <a:off x="4724400" y="4572000"/>
            <a:ext cx="504825" cy="504825"/>
          </a:xfrm>
          <a:prstGeom prst="rect">
            <a:avLst/>
          </a:prstGeom>
          <a:noFill/>
          <a:ln w="9525">
            <a:noFill/>
            <a:miter lim="800000"/>
            <a:headEnd/>
            <a:tailEnd/>
          </a:ln>
        </p:spPr>
      </p:pic>
      <p:pic>
        <p:nvPicPr>
          <p:cNvPr id="33" name="Picture 22" descr="http://t0.gstatic.com/images?q=tbn:ANd9GcQDYunpzJ06omm2fMAWCaWd_F_-MCs9ghE4PiefHqtynOgM0OYEnA"/>
          <p:cNvPicPr>
            <a:picLocks noChangeAspect="1" noChangeArrowheads="1"/>
          </p:cNvPicPr>
          <p:nvPr/>
        </p:nvPicPr>
        <p:blipFill>
          <a:blip r:embed="rId4" cstate="print"/>
          <a:srcRect/>
          <a:stretch>
            <a:fillRect/>
          </a:stretch>
        </p:blipFill>
        <p:spPr bwMode="auto">
          <a:xfrm>
            <a:off x="5334000" y="4572000"/>
            <a:ext cx="504825" cy="504825"/>
          </a:xfrm>
          <a:prstGeom prst="rect">
            <a:avLst/>
          </a:prstGeom>
          <a:noFill/>
          <a:ln w="9525">
            <a:noFill/>
            <a:miter lim="800000"/>
            <a:headEnd/>
            <a:tailEnd/>
          </a:ln>
        </p:spPr>
      </p:pic>
      <p:pic>
        <p:nvPicPr>
          <p:cNvPr id="34" name="Picture 22" descr="http://t0.gstatic.com/images?q=tbn:ANd9GcQDYunpzJ06omm2fMAWCaWd_F_-MCs9ghE4PiefHqtynOgM0OYEnA"/>
          <p:cNvPicPr>
            <a:picLocks noChangeAspect="1" noChangeArrowheads="1"/>
          </p:cNvPicPr>
          <p:nvPr/>
        </p:nvPicPr>
        <p:blipFill>
          <a:blip r:embed="rId4" cstate="print"/>
          <a:srcRect/>
          <a:stretch>
            <a:fillRect/>
          </a:stretch>
        </p:blipFill>
        <p:spPr bwMode="auto">
          <a:xfrm>
            <a:off x="5943600" y="4572000"/>
            <a:ext cx="504825" cy="504825"/>
          </a:xfrm>
          <a:prstGeom prst="rect">
            <a:avLst/>
          </a:prstGeom>
          <a:noFill/>
          <a:ln w="9525">
            <a:noFill/>
            <a:miter lim="800000"/>
            <a:headEnd/>
            <a:tailEnd/>
          </a:ln>
        </p:spPr>
      </p:pic>
      <p:pic>
        <p:nvPicPr>
          <p:cNvPr id="35" name="Picture 22" descr="http://t0.gstatic.com/images?q=tbn:ANd9GcQDYunpzJ06omm2fMAWCaWd_F_-MCs9ghE4PiefHqtynOgM0OYEnA"/>
          <p:cNvPicPr>
            <a:picLocks noChangeAspect="1" noChangeArrowheads="1"/>
          </p:cNvPicPr>
          <p:nvPr/>
        </p:nvPicPr>
        <p:blipFill>
          <a:blip r:embed="rId4" cstate="print"/>
          <a:srcRect/>
          <a:stretch>
            <a:fillRect/>
          </a:stretch>
        </p:blipFill>
        <p:spPr bwMode="auto">
          <a:xfrm>
            <a:off x="6553200" y="4572000"/>
            <a:ext cx="504825" cy="504825"/>
          </a:xfrm>
          <a:prstGeom prst="rect">
            <a:avLst/>
          </a:prstGeom>
          <a:noFill/>
          <a:ln w="9525">
            <a:noFill/>
            <a:miter lim="800000"/>
            <a:headEnd/>
            <a:tailEnd/>
          </a:ln>
        </p:spPr>
      </p:pic>
      <p:pic>
        <p:nvPicPr>
          <p:cNvPr id="36" name="Picture 22" descr="http://t0.gstatic.com/images?q=tbn:ANd9GcQDYunpzJ06omm2fMAWCaWd_F_-MCs9ghE4PiefHqtynOgM0OYEnA"/>
          <p:cNvPicPr>
            <a:picLocks noChangeAspect="1" noChangeArrowheads="1"/>
          </p:cNvPicPr>
          <p:nvPr/>
        </p:nvPicPr>
        <p:blipFill>
          <a:blip r:embed="rId4" cstate="print"/>
          <a:srcRect/>
          <a:stretch>
            <a:fillRect/>
          </a:stretch>
        </p:blipFill>
        <p:spPr bwMode="auto">
          <a:xfrm>
            <a:off x="7162800" y="4572000"/>
            <a:ext cx="504825" cy="504825"/>
          </a:xfrm>
          <a:prstGeom prst="rect">
            <a:avLst/>
          </a:prstGeom>
          <a:noFill/>
          <a:ln w="9525">
            <a:noFill/>
            <a:miter lim="800000"/>
            <a:headEnd/>
            <a:tailEnd/>
          </a:ln>
        </p:spPr>
      </p:pic>
      <p:pic>
        <p:nvPicPr>
          <p:cNvPr id="42" name="Picture 30" descr="http://t1.gstatic.com/images?q=tbn:ANd9GcSPD_5BEbDg0l3FkfJwBe42VRbUItHf1yKmbr4yOuc5W8_LpGH5D68Tlw"/>
          <p:cNvPicPr>
            <a:picLocks noChangeAspect="1" noChangeArrowheads="1"/>
          </p:cNvPicPr>
          <p:nvPr/>
        </p:nvPicPr>
        <p:blipFill>
          <a:blip r:embed="rId5" cstate="print"/>
          <a:srcRect/>
          <a:stretch>
            <a:fillRect/>
          </a:stretch>
        </p:blipFill>
        <p:spPr bwMode="auto">
          <a:xfrm>
            <a:off x="4038600" y="5638800"/>
            <a:ext cx="533400" cy="533401"/>
          </a:xfrm>
          <a:prstGeom prst="rect">
            <a:avLst/>
          </a:prstGeom>
          <a:noFill/>
          <a:ln w="9525">
            <a:noFill/>
            <a:miter lim="800000"/>
            <a:headEnd/>
            <a:tailEnd/>
          </a:ln>
        </p:spPr>
      </p:pic>
      <p:pic>
        <p:nvPicPr>
          <p:cNvPr id="44" name="Picture 30" descr="http://t1.gstatic.com/images?q=tbn:ANd9GcSPD_5BEbDg0l3FkfJwBe42VRbUItHf1yKmbr4yOuc5W8_LpGH5D68Tlw"/>
          <p:cNvPicPr>
            <a:picLocks noChangeAspect="1" noChangeArrowheads="1"/>
          </p:cNvPicPr>
          <p:nvPr/>
        </p:nvPicPr>
        <p:blipFill>
          <a:blip r:embed="rId5" cstate="print"/>
          <a:srcRect/>
          <a:stretch>
            <a:fillRect/>
          </a:stretch>
        </p:blipFill>
        <p:spPr bwMode="auto">
          <a:xfrm>
            <a:off x="4724400" y="5638800"/>
            <a:ext cx="533400" cy="533401"/>
          </a:xfrm>
          <a:prstGeom prst="rect">
            <a:avLst/>
          </a:prstGeom>
          <a:noFill/>
          <a:ln w="9525">
            <a:noFill/>
            <a:miter lim="800000"/>
            <a:headEnd/>
            <a:tailEnd/>
          </a:ln>
        </p:spPr>
      </p:pic>
      <p:pic>
        <p:nvPicPr>
          <p:cNvPr id="45" name="Picture 30" descr="http://t1.gstatic.com/images?q=tbn:ANd9GcSPD_5BEbDg0l3FkfJwBe42VRbUItHf1yKmbr4yOuc5W8_LpGH5D68Tlw"/>
          <p:cNvPicPr>
            <a:picLocks noChangeAspect="1" noChangeArrowheads="1"/>
          </p:cNvPicPr>
          <p:nvPr/>
        </p:nvPicPr>
        <p:blipFill>
          <a:blip r:embed="rId5" cstate="print"/>
          <a:srcRect/>
          <a:stretch>
            <a:fillRect/>
          </a:stretch>
        </p:blipFill>
        <p:spPr bwMode="auto">
          <a:xfrm>
            <a:off x="5334000" y="5638800"/>
            <a:ext cx="533400" cy="533401"/>
          </a:xfrm>
          <a:prstGeom prst="rect">
            <a:avLst/>
          </a:prstGeom>
          <a:noFill/>
          <a:ln w="9525">
            <a:noFill/>
            <a:miter lim="800000"/>
            <a:headEnd/>
            <a:tailEnd/>
          </a:ln>
        </p:spPr>
      </p:pic>
      <p:pic>
        <p:nvPicPr>
          <p:cNvPr id="46" name="Picture 30" descr="http://t1.gstatic.com/images?q=tbn:ANd9GcSPD_5BEbDg0l3FkfJwBe42VRbUItHf1yKmbr4yOuc5W8_LpGH5D68Tlw"/>
          <p:cNvPicPr>
            <a:picLocks noChangeAspect="1" noChangeArrowheads="1"/>
          </p:cNvPicPr>
          <p:nvPr/>
        </p:nvPicPr>
        <p:blipFill>
          <a:blip r:embed="rId5" cstate="print"/>
          <a:srcRect/>
          <a:stretch>
            <a:fillRect/>
          </a:stretch>
        </p:blipFill>
        <p:spPr bwMode="auto">
          <a:xfrm>
            <a:off x="5943600" y="5638800"/>
            <a:ext cx="533400" cy="533401"/>
          </a:xfrm>
          <a:prstGeom prst="rect">
            <a:avLst/>
          </a:prstGeom>
          <a:noFill/>
          <a:ln w="9525">
            <a:noFill/>
            <a:miter lim="800000"/>
            <a:headEnd/>
            <a:tailEnd/>
          </a:ln>
        </p:spPr>
      </p:pic>
      <p:pic>
        <p:nvPicPr>
          <p:cNvPr id="47" name="Picture 30" descr="http://t1.gstatic.com/images?q=tbn:ANd9GcSPD_5BEbDg0l3FkfJwBe42VRbUItHf1yKmbr4yOuc5W8_LpGH5D68Tlw"/>
          <p:cNvPicPr>
            <a:picLocks noChangeAspect="1" noChangeArrowheads="1"/>
          </p:cNvPicPr>
          <p:nvPr/>
        </p:nvPicPr>
        <p:blipFill>
          <a:blip r:embed="rId5" cstate="print"/>
          <a:srcRect/>
          <a:stretch>
            <a:fillRect/>
          </a:stretch>
        </p:blipFill>
        <p:spPr bwMode="auto">
          <a:xfrm>
            <a:off x="6553200" y="5638800"/>
            <a:ext cx="533400" cy="533401"/>
          </a:xfrm>
          <a:prstGeom prst="rect">
            <a:avLst/>
          </a:prstGeom>
          <a:noFill/>
          <a:ln w="9525">
            <a:noFill/>
            <a:miter lim="800000"/>
            <a:headEnd/>
            <a:tailEnd/>
          </a:ln>
        </p:spPr>
      </p:pic>
      <p:pic>
        <p:nvPicPr>
          <p:cNvPr id="24" name="Picture 2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15828" y="2378075"/>
            <a:ext cx="536972" cy="593725"/>
          </a:xfrm>
          <a:prstGeom prst="rect">
            <a:avLst/>
          </a:prstGeom>
        </p:spPr>
      </p:pic>
      <p:pic>
        <p:nvPicPr>
          <p:cNvPr id="51" name="Picture 5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9000" y="2362200"/>
            <a:ext cx="536972" cy="593725"/>
          </a:xfrm>
          <a:prstGeom prst="rect">
            <a:avLst/>
          </a:prstGeom>
        </p:spPr>
      </p:pic>
      <p:pic>
        <p:nvPicPr>
          <p:cNvPr id="52" name="Picture 5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111228" y="2362200"/>
            <a:ext cx="536972" cy="593725"/>
          </a:xfrm>
          <a:prstGeom prst="rect">
            <a:avLst/>
          </a:prstGeom>
        </p:spPr>
      </p:pic>
      <p:pic>
        <p:nvPicPr>
          <p:cNvPr id="43" name="Picture 4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600200" y="3008669"/>
            <a:ext cx="533400" cy="528895"/>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209800" y="3000474"/>
            <a:ext cx="533400" cy="561259"/>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729537" y="3000475"/>
            <a:ext cx="533400" cy="561259"/>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305800" y="3008669"/>
            <a:ext cx="533400" cy="561259"/>
          </a:xfrm>
          <a:prstGeom prst="rect">
            <a:avLst/>
          </a:prstGeom>
        </p:spPr>
      </p:pic>
      <p:pic>
        <p:nvPicPr>
          <p:cNvPr id="63" name="Picture 62"/>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136735" y="4050894"/>
            <a:ext cx="559465" cy="597306"/>
          </a:xfrm>
          <a:prstGeom prst="rect">
            <a:avLst/>
          </a:prstGeom>
        </p:spPr>
      </p:pic>
      <p:pic>
        <p:nvPicPr>
          <p:cNvPr id="64" name="Picture 6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6553200" y="4038600"/>
            <a:ext cx="559465" cy="597306"/>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941142" y="4038600"/>
            <a:ext cx="559465" cy="597306"/>
          </a:xfrm>
          <a:prstGeom prst="rect">
            <a:avLst/>
          </a:prstGeom>
        </p:spPr>
      </p:pic>
      <p:pic>
        <p:nvPicPr>
          <p:cNvPr id="66" name="Picture 6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334000" y="4050894"/>
            <a:ext cx="559465" cy="597306"/>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711367" y="4050894"/>
            <a:ext cx="559465" cy="597306"/>
          </a:xfrm>
          <a:prstGeom prst="rect">
            <a:avLst/>
          </a:prstGeom>
        </p:spPr>
      </p:pic>
      <p:pic>
        <p:nvPicPr>
          <p:cNvPr id="68" name="Picture 6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088735" y="4050894"/>
            <a:ext cx="559465" cy="597306"/>
          </a:xfrm>
          <a:prstGeom prst="rect">
            <a:avLst/>
          </a:prstGeom>
        </p:spPr>
      </p:pic>
      <p:pic>
        <p:nvPicPr>
          <p:cNvPr id="69" name="Picture 68"/>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429000" y="4050894"/>
            <a:ext cx="559465" cy="597306"/>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806367" y="4050894"/>
            <a:ext cx="559465" cy="597306"/>
          </a:xfrm>
          <a:prstGeom prst="rect">
            <a:avLst/>
          </a:prstGeom>
        </p:spPr>
      </p:pic>
      <p:pic>
        <p:nvPicPr>
          <p:cNvPr id="73" name="Picture 7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643508" y="3581400"/>
            <a:ext cx="546432" cy="513330"/>
          </a:xfrm>
          <a:prstGeom prst="rect">
            <a:avLst/>
          </a:prstGeom>
        </p:spPr>
      </p:pic>
      <p:pic>
        <p:nvPicPr>
          <p:cNvPr id="74" name="Picture 73"/>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209800" y="3583936"/>
            <a:ext cx="546432" cy="510794"/>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819400" y="3583936"/>
            <a:ext cx="546432" cy="513330"/>
          </a:xfrm>
          <a:prstGeom prst="rect">
            <a:avLst/>
          </a:prstGeom>
        </p:spPr>
      </p:pic>
      <p:pic>
        <p:nvPicPr>
          <p:cNvPr id="76" name="Picture 7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447551" y="3583935"/>
            <a:ext cx="546432" cy="491127"/>
          </a:xfrm>
          <a:prstGeom prst="rect">
            <a:avLst/>
          </a:prstGeom>
        </p:spPr>
      </p:pic>
      <p:pic>
        <p:nvPicPr>
          <p:cNvPr id="78" name="Picture 77"/>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720119" y="3569928"/>
            <a:ext cx="546432" cy="448602"/>
          </a:xfrm>
          <a:prstGeom prst="rect">
            <a:avLst/>
          </a:prstGeom>
        </p:spPr>
      </p:pic>
      <p:pic>
        <p:nvPicPr>
          <p:cNvPr id="79" name="Picture 7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292768" y="3583936"/>
            <a:ext cx="546432" cy="454664"/>
          </a:xfrm>
          <a:prstGeom prst="rect">
            <a:avLst/>
          </a:prstGeom>
        </p:spPr>
      </p:pic>
      <p:pic>
        <p:nvPicPr>
          <p:cNvPr id="84" name="Picture 83"/>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521617" y="5096125"/>
            <a:ext cx="564983" cy="542675"/>
          </a:xfrm>
          <a:prstGeom prst="rect">
            <a:avLst/>
          </a:prstGeom>
        </p:spPr>
      </p:pic>
      <p:pic>
        <p:nvPicPr>
          <p:cNvPr id="85" name="Picture 8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912017" y="5096125"/>
            <a:ext cx="564983" cy="542675"/>
          </a:xfrm>
          <a:prstGeom prst="rect">
            <a:avLst/>
          </a:prstGeom>
        </p:spPr>
      </p:pic>
      <p:pic>
        <p:nvPicPr>
          <p:cNvPr id="86" name="Picture 8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302417" y="5090258"/>
            <a:ext cx="564983" cy="542675"/>
          </a:xfrm>
          <a:prstGeom prst="rect">
            <a:avLst/>
          </a:prstGeom>
        </p:spPr>
      </p:pic>
      <p:pic>
        <p:nvPicPr>
          <p:cNvPr id="87" name="Picture 86"/>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692817" y="5096125"/>
            <a:ext cx="564983" cy="542675"/>
          </a:xfrm>
          <a:prstGeom prst="rect">
            <a:avLst/>
          </a:prstGeom>
        </p:spPr>
      </p:pic>
      <p:pic>
        <p:nvPicPr>
          <p:cNvPr id="88" name="Picture 87"/>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083217" y="5085342"/>
            <a:ext cx="564983" cy="542675"/>
          </a:xfrm>
          <a:prstGeom prst="rect">
            <a:avLst/>
          </a:prstGeom>
        </p:spPr>
      </p:pic>
      <p:pic>
        <p:nvPicPr>
          <p:cNvPr id="89" name="Picture 88"/>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2819400" y="6172201"/>
            <a:ext cx="546433" cy="407784"/>
          </a:xfrm>
          <a:prstGeom prst="rect">
            <a:avLst/>
          </a:prstGeom>
        </p:spPr>
      </p:pic>
      <p:pic>
        <p:nvPicPr>
          <p:cNvPr id="90" name="Picture 89"/>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429000" y="6172201"/>
            <a:ext cx="546433" cy="407784"/>
          </a:xfrm>
          <a:prstGeom prst="rect">
            <a:avLst/>
          </a:prstGeom>
        </p:spPr>
      </p:pic>
      <p:pic>
        <p:nvPicPr>
          <p:cNvPr id="91" name="Picture 9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038600" y="6172201"/>
            <a:ext cx="546433" cy="407784"/>
          </a:xfrm>
          <a:prstGeom prst="rect">
            <a:avLst/>
          </a:prstGeom>
        </p:spPr>
      </p:pic>
      <p:pic>
        <p:nvPicPr>
          <p:cNvPr id="48" name="Picture 47"/>
          <p:cNvPicPr>
            <a:picLocks noChangeAspect="1"/>
          </p:cNvPicPr>
          <p:nvPr/>
        </p:nvPicPr>
        <p:blipFill rotWithShape="1">
          <a:blip r:embed="rId12" cstate="print">
            <a:extLst>
              <a:ext uri="{28A0092B-C50C-407E-A947-70E740481C1C}">
                <a14:useLocalDpi xmlns:a14="http://schemas.microsoft.com/office/drawing/2010/main" xmlns="" val="0"/>
              </a:ext>
            </a:extLst>
          </a:blip>
          <a:srcRect b="9445"/>
          <a:stretch/>
        </p:blipFill>
        <p:spPr>
          <a:xfrm>
            <a:off x="0" y="0"/>
            <a:ext cx="685800" cy="82910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1000" y="990600"/>
            <a:ext cx="84582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7653</TotalTime>
  <Words>1281</Words>
  <Application>Microsoft Office PowerPoint</Application>
  <PresentationFormat>On-screen Show (4:3)</PresentationFormat>
  <Paragraphs>273</Paragraphs>
  <Slides>36</Slides>
  <Notes>16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Flow</vt:lpstr>
      <vt:lpstr>Case Study of Flooding in Middle Region of Myanmar</vt:lpstr>
      <vt:lpstr>Slide 2</vt:lpstr>
      <vt:lpstr>Natural Disaster</vt:lpstr>
      <vt:lpstr>Agro-ecological Zones of Myanmar</vt:lpstr>
      <vt:lpstr>Disaster Area in Myanmar</vt:lpstr>
      <vt:lpstr>Slide 6</vt:lpstr>
      <vt:lpstr>Slide 7</vt:lpstr>
      <vt:lpstr>Myanmar Hazard Calendar</vt:lpstr>
      <vt:lpstr>Slide 9</vt:lpstr>
      <vt:lpstr>Slide 10</vt:lpstr>
      <vt:lpstr>Slide 11</vt:lpstr>
      <vt:lpstr>Hlaing Warr Bridge in Hpa-an</vt:lpstr>
      <vt:lpstr>Flood Condition – 29.7.18</vt:lpstr>
      <vt:lpstr>Belin -28.7.18</vt:lpstr>
      <vt:lpstr>Belin</vt:lpstr>
      <vt:lpstr>Hpa-an -28.7.18</vt:lpstr>
      <vt:lpstr>Hpa-an Flood</vt:lpstr>
      <vt:lpstr>MaDauk -29.7.18</vt:lpstr>
      <vt:lpstr>MaDauk, ShweKyin, Nyaung Lay Pin -29.7.18</vt:lpstr>
      <vt:lpstr>Slide 20</vt:lpstr>
      <vt:lpstr>Water Level  (28.7.18)</vt:lpstr>
      <vt:lpstr>Slide 22</vt:lpstr>
      <vt:lpstr>Slide 23</vt:lpstr>
      <vt:lpstr>Dams Map in Myanmar</vt:lpstr>
      <vt:lpstr>Study Area</vt:lpstr>
      <vt:lpstr>Mone Dam</vt:lpstr>
      <vt:lpstr>Conditions of Flood in Mone Dam</vt:lpstr>
      <vt:lpstr>Conditions of Flood in Mone Dam</vt:lpstr>
      <vt:lpstr>Mone Dam</vt:lpstr>
      <vt:lpstr>Weather API </vt:lpstr>
      <vt:lpstr>Markov Chain</vt:lpstr>
      <vt:lpstr>System Design</vt:lpstr>
      <vt:lpstr>System Design (Cont’d)</vt:lpstr>
      <vt:lpstr>Implementation</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Alarm System for Middle Region of Myanmar</dc:title>
  <dc:creator>Phyo</dc:creator>
  <cp:lastModifiedBy>THANDA LIN</cp:lastModifiedBy>
  <cp:revision>246</cp:revision>
  <dcterms:created xsi:type="dcterms:W3CDTF">2017-03-21T02:30:36Z</dcterms:created>
  <dcterms:modified xsi:type="dcterms:W3CDTF">2019-03-31T00:42:07Z</dcterms:modified>
</cp:coreProperties>
</file>