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35"/>
  </p:notesMasterIdLst>
  <p:sldIdLst>
    <p:sldId id="365" r:id="rId2"/>
    <p:sldId id="376" r:id="rId3"/>
    <p:sldId id="377" r:id="rId4"/>
    <p:sldId id="403" r:id="rId5"/>
    <p:sldId id="380" r:id="rId6"/>
    <p:sldId id="421" r:id="rId7"/>
    <p:sldId id="422" r:id="rId8"/>
    <p:sldId id="427" r:id="rId9"/>
    <p:sldId id="424" r:id="rId10"/>
    <p:sldId id="425" r:id="rId11"/>
    <p:sldId id="406" r:id="rId12"/>
    <p:sldId id="430" r:id="rId13"/>
    <p:sldId id="426" r:id="rId14"/>
    <p:sldId id="428" r:id="rId15"/>
    <p:sldId id="408" r:id="rId16"/>
    <p:sldId id="432" r:id="rId17"/>
    <p:sldId id="433" r:id="rId18"/>
    <p:sldId id="434" r:id="rId19"/>
    <p:sldId id="435" r:id="rId20"/>
    <p:sldId id="436" r:id="rId21"/>
    <p:sldId id="443" r:id="rId22"/>
    <p:sldId id="444" r:id="rId23"/>
    <p:sldId id="445" r:id="rId24"/>
    <p:sldId id="438" r:id="rId25"/>
    <p:sldId id="446" r:id="rId26"/>
    <p:sldId id="439" r:id="rId27"/>
    <p:sldId id="447" r:id="rId28"/>
    <p:sldId id="440" r:id="rId29"/>
    <p:sldId id="441" r:id="rId30"/>
    <p:sldId id="448" r:id="rId31"/>
    <p:sldId id="429" r:id="rId32"/>
    <p:sldId id="398" r:id="rId33"/>
    <p:sldId id="375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7" autoAdjust="0"/>
    <p:restoredTop sz="91645" autoAdjust="0"/>
  </p:normalViewPr>
  <p:slideViewPr>
    <p:cSldViewPr>
      <p:cViewPr>
        <p:scale>
          <a:sx n="66" d="100"/>
          <a:sy n="66" d="100"/>
        </p:scale>
        <p:origin x="-10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E0316-D791-4F8C-8386-D3933D8D522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AD498AB-74C4-479B-A78B-448B46E1D263}">
      <dgm:prSet phldrT="[文本]" custT="1"/>
      <dgm:spPr/>
      <dgm:t>
        <a:bodyPr/>
        <a:lstStyle/>
        <a:p>
          <a:r>
            <a:rPr lang="en-US" altLang="zh-CN" sz="3200" dirty="0" err="1" smtClean="0"/>
            <a:t>AuthN</a:t>
          </a:r>
          <a:endParaRPr lang="en-US" altLang="zh-CN" sz="3200" dirty="0" smtClean="0"/>
        </a:p>
        <a:p>
          <a:r>
            <a:rPr lang="en-US" altLang="zh-CN" sz="3200" dirty="0" err="1" smtClean="0"/>
            <a:t>AuthZ</a:t>
          </a:r>
          <a:endParaRPr lang="zh-CN" altLang="en-US" sz="3200" dirty="0"/>
        </a:p>
      </dgm:t>
    </dgm:pt>
    <dgm:pt modelId="{C4CE155E-4E1C-41E9-8F95-9D666F351E2D}" type="parTrans" cxnId="{52844739-B4ED-4D31-AC41-3DFAA25EDFD9}">
      <dgm:prSet/>
      <dgm:spPr/>
      <dgm:t>
        <a:bodyPr/>
        <a:lstStyle/>
        <a:p>
          <a:endParaRPr lang="zh-CN" altLang="en-US"/>
        </a:p>
      </dgm:t>
    </dgm:pt>
    <dgm:pt modelId="{E5A2010D-98FA-4774-93F0-CA83FA2B5A5E}" type="sibTrans" cxnId="{52844739-B4ED-4D31-AC41-3DFAA25EDFD9}">
      <dgm:prSet/>
      <dgm:spPr/>
      <dgm:t>
        <a:bodyPr/>
        <a:lstStyle/>
        <a:p>
          <a:endParaRPr lang="zh-CN" altLang="en-US"/>
        </a:p>
      </dgm:t>
    </dgm:pt>
    <dgm:pt modelId="{FD1A38ED-C2C6-4E90-B743-9B9ECE839695}">
      <dgm:prSet phldrT="[文本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sz="2800" dirty="0" smtClean="0"/>
            <a:t>Clients</a:t>
          </a:r>
          <a:endParaRPr lang="zh-CN" altLang="en-US" sz="2800" dirty="0"/>
        </a:p>
      </dgm:t>
    </dgm:pt>
    <dgm:pt modelId="{5533A698-D36F-4A48-854C-EEEC2AA2EB66}" type="parTrans" cxnId="{6D7BAE48-85B8-459C-9F50-C4FFC0E18CB2}">
      <dgm:prSet/>
      <dgm:spPr/>
      <dgm:t>
        <a:bodyPr/>
        <a:lstStyle/>
        <a:p>
          <a:endParaRPr lang="zh-CN" altLang="en-US"/>
        </a:p>
      </dgm:t>
    </dgm:pt>
    <dgm:pt modelId="{E1C08EF7-11CB-4E62-A06E-35BA888CE09C}" type="sibTrans" cxnId="{6D7BAE48-85B8-459C-9F50-C4FFC0E18CB2}">
      <dgm:prSet/>
      <dgm:spPr/>
      <dgm:t>
        <a:bodyPr/>
        <a:lstStyle/>
        <a:p>
          <a:endParaRPr lang="zh-CN" altLang="en-US"/>
        </a:p>
      </dgm:t>
    </dgm:pt>
    <dgm:pt modelId="{AC702679-8982-4D88-8F21-BC3230DB98B4}">
      <dgm:prSet phldrT="[文本]"/>
      <dgm:spPr/>
      <dgm:t>
        <a:bodyPr/>
        <a:lstStyle/>
        <a:p>
          <a:r>
            <a:rPr lang="en-US" altLang="zh-CN" dirty="0" smtClean="0"/>
            <a:t>Admin</a:t>
          </a:r>
          <a:endParaRPr lang="zh-CN" altLang="en-US" dirty="0"/>
        </a:p>
      </dgm:t>
    </dgm:pt>
    <dgm:pt modelId="{0AFD7E56-EF0B-4E53-B779-E61A2CCD0094}" type="parTrans" cxnId="{759369FB-A00C-4EE6-ACF9-859B1D86A266}">
      <dgm:prSet/>
      <dgm:spPr/>
      <dgm:t>
        <a:bodyPr/>
        <a:lstStyle/>
        <a:p>
          <a:endParaRPr lang="zh-CN" altLang="en-US"/>
        </a:p>
      </dgm:t>
    </dgm:pt>
    <dgm:pt modelId="{797826BB-5C42-4638-B9FD-10C0E8681E80}" type="sibTrans" cxnId="{759369FB-A00C-4EE6-ACF9-859B1D86A266}">
      <dgm:prSet/>
      <dgm:spPr/>
      <dgm:t>
        <a:bodyPr/>
        <a:lstStyle/>
        <a:p>
          <a:endParaRPr lang="zh-CN" altLang="en-US"/>
        </a:p>
      </dgm:t>
    </dgm:pt>
    <dgm:pt modelId="{C9AEA1E7-5C98-4E39-95F7-28F797DE58C3}">
      <dgm:prSet phldrT="[文本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altLang="zh-CN" sz="1400" dirty="0" smtClean="0"/>
        </a:p>
        <a:p>
          <a:r>
            <a:rPr lang="en-US" altLang="zh-CN" sz="2800" dirty="0" smtClean="0"/>
            <a:t>API Resources</a:t>
          </a:r>
          <a:endParaRPr lang="zh-CN" altLang="en-US" sz="2800" dirty="0"/>
        </a:p>
      </dgm:t>
    </dgm:pt>
    <dgm:pt modelId="{2FAEAAEC-8FB8-4E4A-A38B-3ADA77253AF1}" type="parTrans" cxnId="{E403C3D5-C1B9-4E17-ACBA-B2381F465B11}">
      <dgm:prSet/>
      <dgm:spPr/>
      <dgm:t>
        <a:bodyPr/>
        <a:lstStyle/>
        <a:p>
          <a:endParaRPr lang="zh-CN" altLang="en-US"/>
        </a:p>
      </dgm:t>
    </dgm:pt>
    <dgm:pt modelId="{7F637644-C2A3-42F9-A08E-F6C309D75FA2}" type="sibTrans" cxnId="{E403C3D5-C1B9-4E17-ACBA-B2381F465B11}">
      <dgm:prSet/>
      <dgm:spPr/>
      <dgm:t>
        <a:bodyPr/>
        <a:lstStyle/>
        <a:p>
          <a:endParaRPr lang="zh-CN" altLang="en-US"/>
        </a:p>
      </dgm:t>
    </dgm:pt>
    <dgm:pt modelId="{1CC24B48-817E-4606-BAF9-078F7920A526}">
      <dgm:prSet phldrT="[文本]"/>
      <dgm:spPr/>
      <dgm:t>
        <a:bodyPr/>
        <a:lstStyle/>
        <a:p>
          <a:r>
            <a:rPr lang="en-US" altLang="zh-CN" dirty="0" smtClean="0"/>
            <a:t>users</a:t>
          </a:r>
          <a:endParaRPr lang="zh-CN" altLang="en-US" dirty="0"/>
        </a:p>
      </dgm:t>
    </dgm:pt>
    <dgm:pt modelId="{59B4EA09-1504-4DD7-A22F-477635200EBE}" type="parTrans" cxnId="{929AD69E-AC29-4E5C-AE25-2DF44E98F8DC}">
      <dgm:prSet/>
      <dgm:spPr/>
      <dgm:t>
        <a:bodyPr/>
        <a:lstStyle/>
        <a:p>
          <a:endParaRPr lang="zh-CN" altLang="en-US"/>
        </a:p>
      </dgm:t>
    </dgm:pt>
    <dgm:pt modelId="{514D8102-AF3D-4566-9BB5-98BD04707855}" type="sibTrans" cxnId="{929AD69E-AC29-4E5C-AE25-2DF44E98F8DC}">
      <dgm:prSet/>
      <dgm:spPr/>
      <dgm:t>
        <a:bodyPr/>
        <a:lstStyle/>
        <a:p>
          <a:endParaRPr lang="zh-CN" altLang="en-US"/>
        </a:p>
      </dgm:t>
    </dgm:pt>
    <dgm:pt modelId="{D8C9FA3D-69E2-4458-B23F-6C44F54EEAD0}" type="pres">
      <dgm:prSet presAssocID="{BB8E0316-D791-4F8C-8386-D3933D8D522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72E1901-202C-4C72-A1F6-72110A2EDDC1}" type="pres">
      <dgm:prSet presAssocID="{BB8E0316-D791-4F8C-8386-D3933D8D5226}" presName="radial" presStyleCnt="0">
        <dgm:presLayoutVars>
          <dgm:animLvl val="ctr"/>
        </dgm:presLayoutVars>
      </dgm:prSet>
      <dgm:spPr/>
    </dgm:pt>
    <dgm:pt modelId="{CA7F4261-7CDD-4CB4-8204-F25B524CB76B}" type="pres">
      <dgm:prSet presAssocID="{CAD498AB-74C4-479B-A78B-448B46E1D263}" presName="centerShape" presStyleLbl="vennNode1" presStyleIdx="0" presStyleCnt="5"/>
      <dgm:spPr/>
      <dgm:t>
        <a:bodyPr/>
        <a:lstStyle/>
        <a:p>
          <a:endParaRPr lang="zh-CN" altLang="en-US"/>
        </a:p>
      </dgm:t>
    </dgm:pt>
    <dgm:pt modelId="{F7C0E2A6-1A66-4007-BBB4-89AAAF90BC46}" type="pres">
      <dgm:prSet presAssocID="{FD1A38ED-C2C6-4E90-B743-9B9ECE839695}" presName="node" presStyleLbl="vennNode1" presStyleIdx="1" presStyleCnt="5" custScaleX="191659" custRadScaleRad="98953" custRadScaleInc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FDE748-417D-405A-96C9-DC5FEFD147B6}" type="pres">
      <dgm:prSet presAssocID="{AC702679-8982-4D88-8F21-BC3230DB98B4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569464-5A3F-48B9-95DE-6D639C14CB86}" type="pres">
      <dgm:prSet presAssocID="{C9AEA1E7-5C98-4E39-95F7-28F797DE58C3}" presName="node" presStyleLbl="vennNode1" presStyleIdx="3" presStyleCnt="5" custScaleX="22999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70DAF9-E766-4A26-B5F5-969C52FE9B51}" type="pres">
      <dgm:prSet presAssocID="{1CC24B48-817E-4606-BAF9-078F7920A526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E2ED833-4126-4539-8AF4-6B6ADF068FB0}" type="presOf" srcId="{CAD498AB-74C4-479B-A78B-448B46E1D263}" destId="{CA7F4261-7CDD-4CB4-8204-F25B524CB76B}" srcOrd="0" destOrd="0" presId="urn:microsoft.com/office/officeart/2005/8/layout/radial3"/>
    <dgm:cxn modelId="{929AD69E-AC29-4E5C-AE25-2DF44E98F8DC}" srcId="{CAD498AB-74C4-479B-A78B-448B46E1D263}" destId="{1CC24B48-817E-4606-BAF9-078F7920A526}" srcOrd="3" destOrd="0" parTransId="{59B4EA09-1504-4DD7-A22F-477635200EBE}" sibTransId="{514D8102-AF3D-4566-9BB5-98BD04707855}"/>
    <dgm:cxn modelId="{52844739-B4ED-4D31-AC41-3DFAA25EDFD9}" srcId="{BB8E0316-D791-4F8C-8386-D3933D8D5226}" destId="{CAD498AB-74C4-479B-A78B-448B46E1D263}" srcOrd="0" destOrd="0" parTransId="{C4CE155E-4E1C-41E9-8F95-9D666F351E2D}" sibTransId="{E5A2010D-98FA-4774-93F0-CA83FA2B5A5E}"/>
    <dgm:cxn modelId="{FDA435F7-0B0A-4207-9217-D4930B2EB9A7}" type="presOf" srcId="{AC702679-8982-4D88-8F21-BC3230DB98B4}" destId="{09FDE748-417D-405A-96C9-DC5FEFD147B6}" srcOrd="0" destOrd="0" presId="urn:microsoft.com/office/officeart/2005/8/layout/radial3"/>
    <dgm:cxn modelId="{63CFA0F0-B094-4AA1-BD4B-4263856D4A92}" type="presOf" srcId="{C9AEA1E7-5C98-4E39-95F7-28F797DE58C3}" destId="{63569464-5A3F-48B9-95DE-6D639C14CB86}" srcOrd="0" destOrd="0" presId="urn:microsoft.com/office/officeart/2005/8/layout/radial3"/>
    <dgm:cxn modelId="{5361943C-F2FC-4917-8368-72F5A988B01D}" type="presOf" srcId="{1CC24B48-817E-4606-BAF9-078F7920A526}" destId="{3C70DAF9-E766-4A26-B5F5-969C52FE9B51}" srcOrd="0" destOrd="0" presId="urn:microsoft.com/office/officeart/2005/8/layout/radial3"/>
    <dgm:cxn modelId="{E403C3D5-C1B9-4E17-ACBA-B2381F465B11}" srcId="{CAD498AB-74C4-479B-A78B-448B46E1D263}" destId="{C9AEA1E7-5C98-4E39-95F7-28F797DE58C3}" srcOrd="2" destOrd="0" parTransId="{2FAEAAEC-8FB8-4E4A-A38B-3ADA77253AF1}" sibTransId="{7F637644-C2A3-42F9-A08E-F6C309D75FA2}"/>
    <dgm:cxn modelId="{546213DA-ED3A-496D-8241-1E2291A332E5}" type="presOf" srcId="{BB8E0316-D791-4F8C-8386-D3933D8D5226}" destId="{D8C9FA3D-69E2-4458-B23F-6C44F54EEAD0}" srcOrd="0" destOrd="0" presId="urn:microsoft.com/office/officeart/2005/8/layout/radial3"/>
    <dgm:cxn modelId="{6D7BAE48-85B8-459C-9F50-C4FFC0E18CB2}" srcId="{CAD498AB-74C4-479B-A78B-448B46E1D263}" destId="{FD1A38ED-C2C6-4E90-B743-9B9ECE839695}" srcOrd="0" destOrd="0" parTransId="{5533A698-D36F-4A48-854C-EEEC2AA2EB66}" sibTransId="{E1C08EF7-11CB-4E62-A06E-35BA888CE09C}"/>
    <dgm:cxn modelId="{91C10440-BA7A-4BE7-8D69-D97C31D3C8DD}" type="presOf" srcId="{FD1A38ED-C2C6-4E90-B743-9B9ECE839695}" destId="{F7C0E2A6-1A66-4007-BBB4-89AAAF90BC46}" srcOrd="0" destOrd="0" presId="urn:microsoft.com/office/officeart/2005/8/layout/radial3"/>
    <dgm:cxn modelId="{759369FB-A00C-4EE6-ACF9-859B1D86A266}" srcId="{CAD498AB-74C4-479B-A78B-448B46E1D263}" destId="{AC702679-8982-4D88-8F21-BC3230DB98B4}" srcOrd="1" destOrd="0" parTransId="{0AFD7E56-EF0B-4E53-B779-E61A2CCD0094}" sibTransId="{797826BB-5C42-4638-B9FD-10C0E8681E80}"/>
    <dgm:cxn modelId="{CE048E98-760F-4951-A0B6-174B3F2033A6}" type="presParOf" srcId="{D8C9FA3D-69E2-4458-B23F-6C44F54EEAD0}" destId="{D72E1901-202C-4C72-A1F6-72110A2EDDC1}" srcOrd="0" destOrd="0" presId="urn:microsoft.com/office/officeart/2005/8/layout/radial3"/>
    <dgm:cxn modelId="{F79224FA-2B40-4DD4-9C72-D22DB059B352}" type="presParOf" srcId="{D72E1901-202C-4C72-A1F6-72110A2EDDC1}" destId="{CA7F4261-7CDD-4CB4-8204-F25B524CB76B}" srcOrd="0" destOrd="0" presId="urn:microsoft.com/office/officeart/2005/8/layout/radial3"/>
    <dgm:cxn modelId="{BEF9B3DB-8A0D-4ED6-8302-1ABF370A00B7}" type="presParOf" srcId="{D72E1901-202C-4C72-A1F6-72110A2EDDC1}" destId="{F7C0E2A6-1A66-4007-BBB4-89AAAF90BC46}" srcOrd="1" destOrd="0" presId="urn:microsoft.com/office/officeart/2005/8/layout/radial3"/>
    <dgm:cxn modelId="{FE86C2D7-6855-40FD-BDB7-64106DF8A3CE}" type="presParOf" srcId="{D72E1901-202C-4C72-A1F6-72110A2EDDC1}" destId="{09FDE748-417D-405A-96C9-DC5FEFD147B6}" srcOrd="2" destOrd="0" presId="urn:microsoft.com/office/officeart/2005/8/layout/radial3"/>
    <dgm:cxn modelId="{818A8B6E-E027-4887-9228-CED8CE1AB85C}" type="presParOf" srcId="{D72E1901-202C-4C72-A1F6-72110A2EDDC1}" destId="{63569464-5A3F-48B9-95DE-6D639C14CB86}" srcOrd="3" destOrd="0" presId="urn:microsoft.com/office/officeart/2005/8/layout/radial3"/>
    <dgm:cxn modelId="{5417AB1A-5D31-4E17-A416-B9FE78EB38DF}" type="presParOf" srcId="{D72E1901-202C-4C72-A1F6-72110A2EDDC1}" destId="{3C70DAF9-E766-4A26-B5F5-969C52FE9B5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F4261-7CDD-4CB4-8204-F25B524CB76B}">
      <dsp:nvSpPr>
        <dsp:cNvPr id="0" name=""/>
        <dsp:cNvSpPr/>
      </dsp:nvSpPr>
      <dsp:spPr>
        <a:xfrm>
          <a:off x="1920875" y="904875"/>
          <a:ext cx="2254249" cy="22542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dirty="0" err="1" smtClean="0"/>
            <a:t>AuthN</a:t>
          </a:r>
          <a:endParaRPr lang="en-US" altLang="zh-CN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dirty="0" err="1" smtClean="0"/>
            <a:t>AuthZ</a:t>
          </a:r>
          <a:endParaRPr lang="zh-CN" altLang="en-US" sz="3200" kern="1200" dirty="0"/>
        </a:p>
      </dsp:txBody>
      <dsp:txXfrm>
        <a:off x="2251002" y="1235002"/>
        <a:ext cx="1593995" cy="1593995"/>
      </dsp:txXfrm>
    </dsp:sp>
    <dsp:sp modelId="{F7C0E2A6-1A66-4007-BBB4-89AAAF90BC46}">
      <dsp:nvSpPr>
        <dsp:cNvPr id="0" name=""/>
        <dsp:cNvSpPr/>
      </dsp:nvSpPr>
      <dsp:spPr>
        <a:xfrm>
          <a:off x="1967881" y="15772"/>
          <a:ext cx="2160236" cy="1127124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Clients</a:t>
          </a:r>
          <a:endParaRPr lang="zh-CN" altLang="en-US" sz="2800" kern="1200" dirty="0"/>
        </a:p>
      </dsp:txBody>
      <dsp:txXfrm>
        <a:off x="2284240" y="180835"/>
        <a:ext cx="1527518" cy="796998"/>
      </dsp:txXfrm>
    </dsp:sp>
    <dsp:sp modelId="{09FDE748-417D-405A-96C9-DC5FEFD147B6}">
      <dsp:nvSpPr>
        <dsp:cNvPr id="0" name=""/>
        <dsp:cNvSpPr/>
      </dsp:nvSpPr>
      <dsp:spPr>
        <a:xfrm>
          <a:off x="3952472" y="1468437"/>
          <a:ext cx="1127124" cy="11271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/>
            <a:t>Admin</a:t>
          </a:r>
          <a:endParaRPr lang="zh-CN" altLang="en-US" sz="2100" kern="1200" dirty="0"/>
        </a:p>
      </dsp:txBody>
      <dsp:txXfrm>
        <a:off x="4117535" y="1633500"/>
        <a:ext cx="796998" cy="796998"/>
      </dsp:txXfrm>
    </dsp:sp>
    <dsp:sp modelId="{63569464-5A3F-48B9-95DE-6D639C14CB86}">
      <dsp:nvSpPr>
        <dsp:cNvPr id="0" name=""/>
        <dsp:cNvSpPr/>
      </dsp:nvSpPr>
      <dsp:spPr>
        <a:xfrm>
          <a:off x="1751856" y="2936472"/>
          <a:ext cx="2592286" cy="112712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API Resources</a:t>
          </a:r>
          <a:endParaRPr lang="zh-CN" altLang="en-US" sz="2800" kern="1200" dirty="0"/>
        </a:p>
      </dsp:txBody>
      <dsp:txXfrm>
        <a:off x="2131487" y="3101535"/>
        <a:ext cx="1833024" cy="796998"/>
      </dsp:txXfrm>
    </dsp:sp>
    <dsp:sp modelId="{3C70DAF9-E766-4A26-B5F5-969C52FE9B51}">
      <dsp:nvSpPr>
        <dsp:cNvPr id="0" name=""/>
        <dsp:cNvSpPr/>
      </dsp:nvSpPr>
      <dsp:spPr>
        <a:xfrm>
          <a:off x="1016402" y="1468437"/>
          <a:ext cx="1127124" cy="11271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/>
            <a:t>users</a:t>
          </a:r>
          <a:endParaRPr lang="zh-CN" altLang="en-US" sz="2100" kern="1200" dirty="0"/>
        </a:p>
      </dsp:txBody>
      <dsp:txXfrm>
        <a:off x="1181465" y="1633500"/>
        <a:ext cx="796998" cy="7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CF04-2DA0-4A41-8222-6547FE864D5F}" type="datetimeFigureOut">
              <a:rPr lang="zh-CN" altLang="en-US" smtClean="0"/>
              <a:pPr/>
              <a:t>2019/4/5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400CC-D459-4F7C-8DAC-BDB890E51B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2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加入认证</a:t>
            </a:r>
            <a:r>
              <a:rPr lang="en-US" altLang="zh-CN" dirty="0" smtClean="0"/>
              <a:t>API</a:t>
            </a:r>
            <a:r>
              <a:rPr lang="zh-CN" altLang="en-US" dirty="0" smtClean="0"/>
              <a:t>的表格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350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secret key could be changed in future.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243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未来的工作，联合认证是一个方向；</a:t>
            </a:r>
            <a:r>
              <a:rPr lang="en-US" altLang="zh-CN" dirty="0" smtClean="0"/>
              <a:t>CAS+PAC4J</a:t>
            </a:r>
            <a:r>
              <a:rPr lang="zh-CN" altLang="en-US" dirty="0" smtClean="0"/>
              <a:t>，支持多种协议，统一平台映射。</a:t>
            </a:r>
            <a:endParaRPr lang="en-US" altLang="zh-CN" dirty="0" smtClean="0"/>
          </a:p>
          <a:p>
            <a:r>
              <a:rPr lang="zh-CN" altLang="en-US" dirty="0" smtClean="0"/>
              <a:t>联合授权，</a:t>
            </a:r>
            <a:r>
              <a:rPr lang="en-US" altLang="zh-CN" dirty="0" err="1" smtClean="0"/>
              <a:t>shiro</a:t>
            </a:r>
            <a:r>
              <a:rPr lang="zh-CN" altLang="en-US" dirty="0" smtClean="0"/>
              <a:t>，基于资源</a:t>
            </a:r>
            <a:r>
              <a:rPr lang="en-US" altLang="zh-CN" dirty="0" smtClean="0"/>
              <a:t>+</a:t>
            </a:r>
            <a:r>
              <a:rPr lang="zh-CN" altLang="en-US" dirty="0" smtClean="0"/>
              <a:t>动态</a:t>
            </a:r>
            <a:r>
              <a:rPr lang="en-US" altLang="zh-CN" dirty="0" smtClean="0"/>
              <a:t>+</a:t>
            </a:r>
            <a:r>
              <a:rPr lang="zh-CN" altLang="en-US" dirty="0" smtClean="0"/>
              <a:t>角色的授权</a:t>
            </a:r>
            <a:r>
              <a:rPr lang="en-US" altLang="zh-CN" dirty="0" smtClean="0"/>
              <a:t>,</a:t>
            </a:r>
            <a:r>
              <a:rPr lang="zh-CN" altLang="en-US" dirty="0" smtClean="0"/>
              <a:t>这次不说了。</a:t>
            </a:r>
            <a:endParaRPr lang="en-US" altLang="zh-CN" dirty="0" smtClean="0"/>
          </a:p>
          <a:p>
            <a:r>
              <a:rPr lang="zh-CN" altLang="en-US" smtClean="0"/>
              <a:t>还要画一个图，放到这个地方。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介绍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63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资源现状，用户</a:t>
            </a:r>
            <a:r>
              <a:rPr lang="en-US" altLang="zh-CN" dirty="0" smtClean="0"/>
              <a:t>,…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07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Converging and integrating advanced networks, high-performance computing, scientific data, software communities, information resources, building and sharing first-class professional cloud service platforms, supporting technological innovation in the information age, enabling computing and data-driven scientific discovery!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23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1+5</a:t>
            </a:r>
            <a:r>
              <a:rPr lang="zh-CN" altLang="en-US" dirty="0" smtClean="0"/>
              <a:t>变成一个图。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2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Authn</a:t>
            </a:r>
            <a:r>
              <a:rPr lang="zh-CN" altLang="en-US" dirty="0" smtClean="0"/>
              <a:t>服务</a:t>
            </a:r>
            <a:endParaRPr lang="en-US" altLang="zh-CN" dirty="0" smtClean="0"/>
          </a:p>
          <a:p>
            <a:r>
              <a:rPr lang="en-US" altLang="zh-CN" dirty="0" err="1" smtClean="0"/>
              <a:t>Authz</a:t>
            </a:r>
            <a:r>
              <a:rPr lang="zh-CN" altLang="en-US" smtClean="0"/>
              <a:t>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3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加上一个图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80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7496"/>
            <a:ext cx="7772400" cy="1470025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00" y="3308674"/>
            <a:ext cx="6400800" cy="54142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900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55104"/>
            <a:ext cx="8133347" cy="6096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170" y="978568"/>
            <a:ext cx="8229599" cy="5486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zh-CN" alt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660232" y="6588060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/>
              <a:t>5, April, ISGC2019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06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061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tcloud.cn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副标题 4"/>
          <p:cNvSpPr>
            <a:spLocks noGrp="1"/>
          </p:cNvSpPr>
          <p:nvPr>
            <p:ph type="subTitle" idx="1"/>
          </p:nvPr>
        </p:nvSpPr>
        <p:spPr>
          <a:xfrm>
            <a:off x="827584" y="5085184"/>
            <a:ext cx="7128792" cy="172819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zh-CN" sz="2400" dirty="0" smtClean="0">
                <a:solidFill>
                  <a:srgbClr val="0000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Email: caorq@sccas.cn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Computer Network Information Center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Chinese Academy of Science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2019.04.05   ISGC2019</a:t>
            </a:r>
          </a:p>
        </p:txBody>
      </p:sp>
      <p:sp>
        <p:nvSpPr>
          <p:cNvPr id="4099" name="标题 3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712968" cy="2160439"/>
          </a:xfrm>
        </p:spPr>
        <p:txBody>
          <a:bodyPr>
            <a:normAutofit/>
          </a:bodyPr>
          <a:lstStyle/>
          <a:p>
            <a:pPr algn="l"/>
            <a:r>
              <a:rPr lang="en-GB" altLang="zh-CN" sz="3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Authentication and Authorization </a:t>
            </a:r>
            <a: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 </a:t>
            </a:r>
            <a:r>
              <a:rPr lang="en-GB" altLang="zh-CN" sz="3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RESTful WEB API </a:t>
            </a:r>
            <a: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GB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 </a:t>
            </a:r>
            <a:r>
              <a:rPr lang="en-GB" altLang="zh-CN" sz="3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Scientific Computing Environment</a:t>
            </a:r>
            <a:endParaRPr lang="zh-CN" altLang="zh-CN" sz="3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0106" y="3852461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Cao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Rongqiang</a:t>
            </a:r>
            <a:r>
              <a:rPr lang="en-US" altLang="zh-CN" sz="2400" b="1" baseline="300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*</a:t>
            </a:r>
            <a:r>
              <a:rPr lang="en-US" altLang="zh-CN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2400" i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Yangang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Wang, </a:t>
            </a:r>
            <a:r>
              <a:rPr lang="en-US" altLang="zh-CN" sz="2400" i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Xuebin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 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2400" i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Ronghe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2400" i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Shasha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Lu, </a:t>
            </a:r>
            <a:r>
              <a:rPr lang="en-US" altLang="zh-CN" sz="2400" i="1" dirty="0" err="1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Xiaoning</a:t>
            </a:r>
            <a:r>
              <a:rPr lang="en-US" altLang="zh-CN" sz="2400" i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Wang</a:t>
            </a:r>
            <a:endParaRPr lang="en-US" altLang="zh-CN" sz="2400" i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93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nd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86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16560" y="2461344"/>
            <a:ext cx="6096000" cy="4064000"/>
            <a:chOff x="1524000" y="1397000"/>
            <a:chExt cx="6096000" cy="4064000"/>
          </a:xfrm>
        </p:grpSpPr>
        <p:graphicFrame>
          <p:nvGraphicFramePr>
            <p:cNvPr id="4" name="图示 3"/>
            <p:cNvGraphicFramePr/>
            <p:nvPr>
              <p:extLst>
                <p:ext uri="{D42A27DB-BD31-4B8C-83A1-F6EECF244321}">
                  <p14:modId xmlns:p14="http://schemas.microsoft.com/office/powerpoint/2010/main" val="1718249645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26" name="Picture 2" descr="查看源图像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852936"/>
              <a:ext cx="1070248" cy="1070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查看源图像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920008"/>
              <a:ext cx="1152128" cy="115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内容占位符 2"/>
          <p:cNvSpPr txBox="1">
            <a:spLocks/>
          </p:cNvSpPr>
          <p:nvPr/>
        </p:nvSpPr>
        <p:spPr>
          <a:xfrm>
            <a:off x="295908" y="908720"/>
            <a:ext cx="8229599" cy="54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buFont typeface="Arial"/>
              <a:buChar char="•"/>
            </a:pPr>
            <a:r>
              <a:rPr lang="en-US" altLang="zh-CN" sz="2800" dirty="0"/>
              <a:t>Rest API is a cross-platform and cross-languages way to communicate between different clients and heterogeneous resources</a:t>
            </a:r>
            <a:r>
              <a:rPr lang="en-US" altLang="zh-CN" sz="2800" dirty="0" smtClean="0"/>
              <a:t>.</a:t>
            </a:r>
          </a:p>
          <a:p>
            <a:pPr marL="342900" lvl="1" indent="-342900" algn="just">
              <a:buFont typeface="Arial"/>
              <a:buChar char="•"/>
            </a:pPr>
            <a:r>
              <a:rPr lang="en-US" altLang="zh-CN" sz="2800" dirty="0" smtClean="0"/>
              <a:t>Subjects:</a:t>
            </a:r>
          </a:p>
          <a:p>
            <a:pPr marL="742950" lvl="2" indent="-342900" algn="just"/>
            <a:r>
              <a:rPr lang="en-US" altLang="zh-CN" sz="2600" dirty="0" smtClean="0"/>
              <a:t>Users</a:t>
            </a:r>
          </a:p>
          <a:p>
            <a:pPr marL="742950" lvl="2" indent="-342900" algn="just"/>
            <a:r>
              <a:rPr lang="en-US" altLang="zh-CN" sz="2600" dirty="0" smtClean="0"/>
              <a:t>Administrators</a:t>
            </a:r>
          </a:p>
          <a:p>
            <a:pPr marL="342900" lvl="1" indent="-342900" algn="just"/>
            <a:r>
              <a:rPr lang="en-US" altLang="zh-CN" sz="2800" dirty="0" smtClean="0"/>
              <a:t>Objects:</a:t>
            </a:r>
          </a:p>
          <a:p>
            <a:pPr marL="742950" lvl="2" indent="-342900" algn="just"/>
            <a:r>
              <a:rPr lang="en-US" altLang="zh-CN" sz="2600" dirty="0" smtClean="0"/>
              <a:t>Clients</a:t>
            </a:r>
          </a:p>
          <a:p>
            <a:pPr marL="742950" lvl="2" indent="-342900" algn="just"/>
            <a:r>
              <a:rPr lang="en-US" altLang="zh-CN" sz="2600" dirty="0" smtClean="0"/>
              <a:t>Resources behind API</a:t>
            </a:r>
            <a:endParaRPr lang="en-US" altLang="zh-CN" sz="2800" dirty="0"/>
          </a:p>
          <a:p>
            <a:pPr marL="342900" lvl="1" indent="-342900" algn="just"/>
            <a:r>
              <a:rPr lang="en-US" altLang="zh-CN" sz="2800" dirty="0" smtClean="0"/>
              <a:t>Relationships</a:t>
            </a:r>
            <a:r>
              <a:rPr lang="zh-CN" altLang="en-US" sz="2800" dirty="0" smtClean="0"/>
              <a:t>？</a:t>
            </a:r>
            <a:endParaRPr lang="en-US" altLang="zh-CN" sz="2800" dirty="0" smtClean="0"/>
          </a:p>
          <a:p>
            <a:pPr marL="742950" lvl="2" indent="-342900" algn="just"/>
            <a:r>
              <a:rPr lang="en-US" altLang="zh-CN" sz="2600" dirty="0" err="1" smtClean="0"/>
              <a:t>Authn</a:t>
            </a:r>
            <a:endParaRPr lang="en-US" altLang="zh-CN" sz="2600" dirty="0"/>
          </a:p>
          <a:p>
            <a:pPr marL="742950" lvl="2" indent="-342900" algn="just"/>
            <a:r>
              <a:rPr lang="en-US" altLang="zh-CN" sz="2600" dirty="0" err="1" smtClean="0"/>
              <a:t>Authz</a:t>
            </a:r>
            <a:endParaRPr lang="en-US" altLang="zh-CN" sz="2600" dirty="0" smtClean="0"/>
          </a:p>
        </p:txBody>
      </p:sp>
    </p:spTree>
    <p:extLst>
      <p:ext uri="{BB962C8B-B14F-4D97-AF65-F5344CB8AC3E}">
        <p14:creationId xmlns:p14="http://schemas.microsoft.com/office/powerpoint/2010/main" val="3648823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Pervious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and </a:t>
            </a:r>
            <a:r>
              <a:rPr lang="en-US" altLang="zh-CN" dirty="0" err="1" smtClean="0"/>
              <a:t>AuthZ</a:t>
            </a:r>
            <a:r>
              <a:rPr lang="en-US" altLang="zh-CN" dirty="0" smtClean="0"/>
              <a:t> services</a:t>
            </a:r>
          </a:p>
          <a:p>
            <a:pPr lvl="1"/>
            <a:r>
              <a:rPr lang="en-US" altLang="zh-CN" dirty="0" smtClean="0"/>
              <a:t>All clients are protected by  CAS;</a:t>
            </a:r>
          </a:p>
          <a:p>
            <a:pPr lvl="1"/>
            <a:r>
              <a:rPr lang="en-US" altLang="zh-CN" dirty="0" smtClean="0"/>
              <a:t>Each client deals with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and </a:t>
            </a:r>
            <a:r>
              <a:rPr lang="en-US" altLang="zh-CN" dirty="0" err="1" smtClean="0"/>
              <a:t>AuthZ</a:t>
            </a:r>
            <a:r>
              <a:rPr lang="en-US" altLang="zh-CN" dirty="0" smtClean="0"/>
              <a:t> </a:t>
            </a:r>
            <a:r>
              <a:rPr lang="en-US" altLang="zh-CN" dirty="0"/>
              <a:t>issues </a:t>
            </a:r>
            <a:r>
              <a:rPr lang="en-US" altLang="zh-CN" dirty="0" smtClean="0"/>
              <a:t>individually;</a:t>
            </a:r>
          </a:p>
          <a:p>
            <a:pPr lvl="1"/>
            <a:r>
              <a:rPr lang="en-US" altLang="zh-CN" dirty="0" smtClean="0"/>
              <a:t>API has  only ON/OFF permissions</a:t>
            </a:r>
            <a:r>
              <a:rPr lang="en-US" altLang="zh-CN" dirty="0"/>
              <a:t>.</a:t>
            </a:r>
            <a:endParaRPr lang="en-US" altLang="zh-CN" dirty="0" smtClean="0"/>
          </a:p>
          <a:p>
            <a:pPr lvl="1"/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99756"/>
            <a:ext cx="6552728" cy="403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311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46929" y="1052736"/>
            <a:ext cx="8229599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algn="just">
              <a:buFont typeface="Wingdings" panose="05000000000000000000" pitchFamily="2" charset="2"/>
              <a:buChar char="n"/>
            </a:pP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 design and implement simple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AuthN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AuthZ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services in distributed HPC environment, we need to take account of issues as following:</a:t>
            </a:r>
          </a:p>
          <a:p>
            <a:pPr marL="742950" lvl="2" indent="-342900" algn="just"/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user how to login  different web gateways and mobile apps with only an account of HPC environment?</a:t>
            </a:r>
          </a:p>
          <a:p>
            <a:pPr marL="742950" lvl="2" indent="-342900" algn="just"/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client how to get authorizations from a user and access different resources on behalf of the user?</a:t>
            </a:r>
            <a:endParaRPr lang="en-US" altLang="zh-CN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742950" lvl="2" indent="-342900" algn="just"/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administrator how to organize and manage permissions of APIs for different kinds of clients and massive users?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1728" y="5796553"/>
            <a:ext cx="38627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SSO+OAuth2=API</a:t>
            </a:r>
            <a:endParaRPr lang="zh-CN" altLang="en-US" sz="32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961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and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Architecture and </a:t>
            </a:r>
            <a:r>
              <a:rPr lang="en-US" altLang="zh-CN" dirty="0" err="1"/>
              <a:t>Microservice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2917"/>
            <a:ext cx="7778006" cy="50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9342" y="6165304"/>
            <a:ext cx="871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AuthN</a:t>
            </a:r>
            <a:r>
              <a:rPr lang="en-US" altLang="zh-CN" sz="2800" dirty="0" smtClean="0"/>
              <a:t> and </a:t>
            </a:r>
            <a:r>
              <a:rPr lang="en-US" altLang="zh-CN" sz="2800" dirty="0" err="1" smtClean="0"/>
              <a:t>AuthZ</a:t>
            </a:r>
            <a:r>
              <a:rPr lang="en-US" altLang="zh-CN" sz="2800" dirty="0"/>
              <a:t> </a:t>
            </a:r>
            <a:r>
              <a:rPr lang="en-US" altLang="zh-CN" sz="2800" dirty="0" err="1" smtClean="0"/>
              <a:t>Microservices</a:t>
            </a:r>
            <a:r>
              <a:rPr lang="en-US" altLang="zh-CN" sz="2800" dirty="0" smtClean="0"/>
              <a:t>  and </a:t>
            </a:r>
            <a:r>
              <a:rPr lang="en-US" altLang="zh-CN" sz="2800" dirty="0" err="1" smtClean="0"/>
              <a:t>contexs</a:t>
            </a:r>
            <a:r>
              <a:rPr lang="en-US" altLang="zh-CN" sz="2800" dirty="0" smtClean="0"/>
              <a:t> in </a:t>
            </a:r>
            <a:r>
              <a:rPr lang="en-US" altLang="zh-CN" sz="2800" dirty="0" err="1" smtClean="0"/>
              <a:t>CNGrid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045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Architecture and </a:t>
            </a:r>
            <a:r>
              <a:rPr lang="en-US" altLang="zh-CN" dirty="0" err="1"/>
              <a:t>Microservice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78568"/>
            <a:ext cx="8567265" cy="5486400"/>
          </a:xfrm>
        </p:spPr>
        <p:txBody>
          <a:bodyPr/>
          <a:lstStyle/>
          <a:p>
            <a:r>
              <a:rPr lang="en-US" altLang="zh-CN" dirty="0" smtClean="0"/>
              <a:t>SSO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Based on </a:t>
            </a:r>
            <a:r>
              <a:rPr lang="en-US" altLang="zh-CN" dirty="0" err="1" smtClean="0"/>
              <a:t>Aerepo</a:t>
            </a:r>
            <a:r>
              <a:rPr lang="en-US" altLang="zh-CN" dirty="0" smtClean="0"/>
              <a:t> CAS</a:t>
            </a:r>
          </a:p>
          <a:p>
            <a:pPr lvl="1"/>
            <a:r>
              <a:rPr lang="en-US" altLang="zh-CN" dirty="0" smtClean="0"/>
              <a:t>Export authentication abilities to all clients supported by </a:t>
            </a:r>
            <a:r>
              <a:rPr lang="en-US" altLang="zh-CN" dirty="0" err="1" smtClean="0"/>
              <a:t>CNGrid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-party clients use CAS Proxy or OAuth2 token to access API.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029664" cy="372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24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Architecture and </a:t>
            </a:r>
            <a:r>
              <a:rPr lang="en-US" altLang="zh-CN" dirty="0" err="1"/>
              <a:t>Microservice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78568"/>
            <a:ext cx="8856984" cy="5486400"/>
          </a:xfrm>
        </p:spPr>
        <p:txBody>
          <a:bodyPr/>
          <a:lstStyle/>
          <a:p>
            <a:r>
              <a:rPr lang="en-US" altLang="zh-CN" dirty="0" err="1" smtClean="0"/>
              <a:t>AuthZ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Based on paths of API and role, APIs are put to several groups.</a:t>
            </a:r>
          </a:p>
          <a:p>
            <a:pPr lvl="1"/>
            <a:r>
              <a:rPr lang="en-US" altLang="zh-CN" dirty="0" smtClean="0"/>
              <a:t>A client apply permissions and An admin allows/denies.</a:t>
            </a:r>
          </a:p>
          <a:p>
            <a:pPr lvl="1"/>
            <a:r>
              <a:rPr lang="en-US" altLang="zh-CN" dirty="0" smtClean="0"/>
              <a:t>OAuth2 flow to authorize a client accessing APIs on behalf of a user. </a:t>
            </a:r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65448"/>
            <a:ext cx="6524724" cy="382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7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Architecture and </a:t>
            </a:r>
            <a:r>
              <a:rPr lang="en-US" altLang="zh-CN" dirty="0" err="1"/>
              <a:t>Microservice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78568"/>
            <a:ext cx="8856984" cy="5486400"/>
          </a:xfrm>
        </p:spPr>
        <p:txBody>
          <a:bodyPr/>
          <a:lstStyle/>
          <a:p>
            <a:r>
              <a:rPr lang="en-US" altLang="zh-CN" dirty="0" smtClean="0"/>
              <a:t>API for SCE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SCE is middleware for </a:t>
            </a:r>
            <a:r>
              <a:rPr lang="en-US" altLang="zh-CN" dirty="0" err="1" smtClean="0"/>
              <a:t>CNGrid</a:t>
            </a:r>
            <a:r>
              <a:rPr lang="en-US" altLang="zh-CN" dirty="0" smtClean="0"/>
              <a:t> to integrate </a:t>
            </a:r>
            <a:r>
              <a:rPr lang="en-US" altLang="zh-CN" dirty="0" err="1" smtClean="0"/>
              <a:t>disbtributed</a:t>
            </a:r>
            <a:r>
              <a:rPr lang="en-US" altLang="zh-CN" dirty="0" smtClean="0"/>
              <a:t> HPC resources and provide simple and consistent computing services.</a:t>
            </a:r>
          </a:p>
          <a:p>
            <a:pPr lvl="1"/>
            <a:r>
              <a:rPr lang="en-US" altLang="zh-CN" dirty="0" smtClean="0"/>
              <a:t>Implement several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ways, includes Oauth2, CAS Proxy, </a:t>
            </a:r>
            <a:r>
              <a:rPr lang="en-US" altLang="zh-CN" dirty="0" err="1" smtClean="0"/>
              <a:t>Trusted_Client+Username</a:t>
            </a:r>
            <a:r>
              <a:rPr lang="en-US" altLang="zh-CN" dirty="0" smtClean="0"/>
              <a:t>, …</a:t>
            </a:r>
          </a:p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11" y="2780928"/>
            <a:ext cx="7092280" cy="393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289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Architecture and </a:t>
            </a:r>
            <a:r>
              <a:rPr lang="en-US" altLang="zh-CN" dirty="0" err="1"/>
              <a:t>Microservice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78568"/>
            <a:ext cx="8856984" cy="5486400"/>
          </a:xfrm>
        </p:spPr>
        <p:txBody>
          <a:bodyPr/>
          <a:lstStyle/>
          <a:p>
            <a:r>
              <a:rPr lang="en-US" altLang="zh-CN" dirty="0" smtClean="0"/>
              <a:t>Large File Transfer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An isolated service for transferring large input/output files;</a:t>
            </a:r>
          </a:p>
          <a:p>
            <a:pPr lvl="1"/>
            <a:r>
              <a:rPr lang="en-US" altLang="zh-CN" dirty="0" smtClean="0"/>
              <a:t>API </a:t>
            </a:r>
            <a:r>
              <a:rPr lang="en-US" altLang="zh-CN" dirty="0" err="1"/>
              <a:t>M</a:t>
            </a:r>
            <a:r>
              <a:rPr lang="en-US" altLang="zh-CN" dirty="0" err="1" smtClean="0"/>
              <a:t>icroservice</a:t>
            </a:r>
            <a:r>
              <a:rPr lang="en-US" altLang="zh-CN" dirty="0" smtClean="0"/>
              <a:t> generate a one-time token in a URL attached to meta information of a file.</a:t>
            </a:r>
          </a:p>
          <a:p>
            <a:pPr lvl="1"/>
            <a:r>
              <a:rPr lang="en-US" altLang="zh-CN" dirty="0" smtClean="0"/>
              <a:t>The Transfer </a:t>
            </a:r>
            <a:r>
              <a:rPr lang="en-US" altLang="zh-CN" dirty="0" err="1"/>
              <a:t>M</a:t>
            </a:r>
            <a:r>
              <a:rPr lang="en-US" altLang="zh-CN" dirty="0" err="1" smtClean="0"/>
              <a:t>icroservice</a:t>
            </a:r>
            <a:r>
              <a:rPr lang="en-US" altLang="zh-CN" dirty="0" smtClean="0"/>
              <a:t> accepts the URL, check the token, get information of the file, and transfer data.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06148"/>
            <a:ext cx="6257282" cy="361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06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nd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nd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3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ways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59097"/>
              </p:ext>
            </p:extLst>
          </p:nvPr>
        </p:nvGraphicFramePr>
        <p:xfrm>
          <a:off x="395536" y="1484784"/>
          <a:ext cx="828092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255"/>
                <a:gridCol w="1845113"/>
                <a:gridCol w="49685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Name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Credential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remark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Username\Password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Username,</a:t>
                      </a:r>
                      <a:r>
                        <a:rPr lang="en-US" altLang="zh-CN" sz="2400" baseline="0" dirty="0" smtClean="0"/>
                        <a:t> Password, Captcha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 simple but</a:t>
                      </a:r>
                      <a:r>
                        <a:rPr lang="en-US" altLang="zh-CN" sz="2400" baseline="0" dirty="0" smtClean="0"/>
                        <a:t> not safe </a:t>
                      </a:r>
                      <a:r>
                        <a:rPr lang="en-US" altLang="zh-CN" sz="2400" baseline="0" dirty="0" err="1" smtClean="0"/>
                        <a:t>AuthN</a:t>
                      </a:r>
                      <a:r>
                        <a:rPr lang="en-US" altLang="zh-CN" sz="2400" baseline="0" dirty="0" smtClean="0"/>
                        <a:t> way. It is used to develop and test.</a:t>
                      </a:r>
                      <a:endParaRPr lang="zh-CN" altLang="en-US" sz="2400" dirty="0"/>
                    </a:p>
                  </a:txBody>
                  <a:tcPr/>
                </a:tc>
              </a:tr>
              <a:tr h="100530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SSO Proxy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CAS tickets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 simple and popular</a:t>
                      </a:r>
                      <a:r>
                        <a:rPr lang="en-US" altLang="zh-CN" sz="2400" baseline="0" dirty="0" smtClean="0"/>
                        <a:t> way. It is recommended in production environment. 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Trusted</a:t>
                      </a:r>
                      <a:r>
                        <a:rPr lang="en-US" altLang="zh-CN" sz="2400" baseline="0" dirty="0" smtClean="0"/>
                        <a:t> client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Client</a:t>
                      </a:r>
                      <a:r>
                        <a:rPr lang="en-US" altLang="zh-CN" sz="2400" baseline="0" dirty="0" smtClean="0"/>
                        <a:t> credentials, Username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Just</a:t>
                      </a:r>
                      <a:r>
                        <a:rPr lang="en-US" altLang="zh-CN" sz="2400" baseline="0" dirty="0" smtClean="0"/>
                        <a:t> for trusted clients. A Client needed to login API service firstly with  a certificate.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One-time</a:t>
                      </a:r>
                      <a:r>
                        <a:rPr lang="en-US" altLang="zh-CN" sz="2400" baseline="0" dirty="0" smtClean="0"/>
                        <a:t> Token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Token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Just</a:t>
                      </a:r>
                      <a:r>
                        <a:rPr lang="en-US" altLang="zh-CN" sz="2400" baseline="0" dirty="0" smtClean="0"/>
                        <a:t> for files transferring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179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</a:t>
            </a:r>
            <a:r>
              <a:rPr lang="en-US" altLang="zh-CN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599" cy="5486400"/>
          </a:xfrm>
        </p:spPr>
        <p:txBody>
          <a:bodyPr/>
          <a:lstStyle/>
          <a:p>
            <a:r>
              <a:rPr lang="en-US" altLang="zh-CN" dirty="0" smtClean="0"/>
              <a:t>Two phrases </a:t>
            </a:r>
            <a:r>
              <a:rPr lang="en-US" altLang="zh-CN" dirty="0" err="1" smtClean="0"/>
              <a:t>AuthN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Each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is sufficient and necessary to access certain resources.</a:t>
            </a:r>
          </a:p>
          <a:p>
            <a:pPr lvl="1"/>
            <a:r>
              <a:rPr lang="en-US" altLang="zh-CN" dirty="0" smtClean="0"/>
              <a:t>Each phrase has several ways to authenticate a user.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713487" cy="380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77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API list of Simple Authentication Service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25207"/>
              </p:ext>
            </p:extLst>
          </p:nvPr>
        </p:nvGraphicFramePr>
        <p:xfrm>
          <a:off x="539552" y="1628800"/>
          <a:ext cx="8352928" cy="4830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/>
                <a:gridCol w="1152128"/>
                <a:gridCol w="3960440"/>
                <a:gridCol w="2232248"/>
              </a:tblGrid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 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HTTP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API path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remark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Simple</a:t>
                      </a:r>
                      <a:r>
                        <a:rPr lang="en-US" altLang="zh-CN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kern="100" baseline="0" dirty="0" err="1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AuthN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POST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/users/login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Username/password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POST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/users/login/platform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Trusted</a:t>
                      </a:r>
                      <a:r>
                        <a:rPr lang="en-US" altLang="zh-CN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client and username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GET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/users/logout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logout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SSO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POST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/casv4-service/v1/ticket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authN</a:t>
                      </a:r>
                      <a:r>
                        <a:rPr lang="en-US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and return </a:t>
                      </a:r>
                      <a:r>
                        <a:rPr lang="en-US" sz="2000" kern="100" baseline="0" dirty="0" err="1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</a:t>
                      </a:r>
                      <a:r>
                        <a:rPr lang="en-US" sz="2000" kern="100" dirty="0" err="1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TGT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POST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/casv4-service/v1/ticket/{TGT}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TGT</a:t>
                      </a:r>
                      <a:r>
                        <a:rPr lang="en-US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changes to </a:t>
                      </a:r>
                      <a:r>
                        <a:rPr lang="en-US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GET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/{</a:t>
                      </a: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3</a:t>
                      </a:r>
                      <a:r>
                        <a:rPr lang="en-US" altLang="zh-CN" sz="2000" kern="100" baseline="300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rd</a:t>
                      </a: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-client</a:t>
                      </a:r>
                      <a:r>
                        <a:rPr lang="en-US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}/?</a:t>
                      </a:r>
                      <a:r>
                        <a:rPr lang="en-US" sz="2000" kern="100" dirty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ticket=ST-*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Access</a:t>
                      </a:r>
                      <a:r>
                        <a:rPr lang="en-US" altLang="zh-CN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a 3</a:t>
                      </a:r>
                      <a:r>
                        <a:rPr lang="en-US" altLang="zh-CN" sz="2000" kern="100" baseline="300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rd</a:t>
                      </a:r>
                      <a:r>
                        <a:rPr lang="en-US" altLang="zh-CN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-party client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  <a:tr h="60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DELETE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/casv4-service/v1/ticket/{TGT}</a:t>
                      </a:r>
                      <a:endParaRPr lang="zh-CN" sz="2000" kern="10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Logout</a:t>
                      </a:r>
                      <a:r>
                        <a:rPr lang="en-US" altLang="zh-CN" sz="2000" kern="100" baseline="0" dirty="0" smtClean="0"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SSO</a:t>
                      </a:r>
                      <a:endParaRPr lang="zh-CN" sz="2000" kern="100" dirty="0"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277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nd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34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Simple Authorization </a:t>
            </a:r>
            <a:r>
              <a:rPr lang="en-US" altLang="zh-CN" dirty="0" smtClean="0"/>
              <a:t>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Initialization for </a:t>
            </a:r>
            <a:r>
              <a:rPr lang="en-US" altLang="zh-CN" dirty="0" err="1" smtClean="0"/>
              <a:t>AuthZ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General permission and Super permission</a:t>
            </a:r>
          </a:p>
          <a:p>
            <a:pPr lvl="1"/>
            <a:r>
              <a:rPr lang="en-US" altLang="zh-CN" dirty="0" smtClean="0"/>
              <a:t>APIs are put to different groups according different functions, </a:t>
            </a:r>
            <a:r>
              <a:rPr lang="en-US" altLang="zh-CN" dirty="0" err="1" smtClean="0"/>
              <a:t>eg</a:t>
            </a:r>
            <a:r>
              <a:rPr lang="en-US" altLang="zh-CN" dirty="0" smtClean="0"/>
              <a:t>, job, </a:t>
            </a:r>
            <a:r>
              <a:rPr lang="en-US" altLang="zh-CN" dirty="0" err="1" smtClean="0"/>
              <a:t>acccount</a:t>
            </a:r>
            <a:r>
              <a:rPr lang="en-US" altLang="zh-CN" dirty="0" smtClean="0"/>
              <a:t>, cluster, data and …</a:t>
            </a:r>
          </a:p>
          <a:p>
            <a:pPr lvl="1"/>
            <a:r>
              <a:rPr lang="en-US" altLang="zh-CN" dirty="0" smtClean="0"/>
              <a:t>Define user roles, such as </a:t>
            </a:r>
            <a:r>
              <a:rPr lang="en-US" altLang="zh-CN" dirty="0" err="1" smtClean="0"/>
              <a:t>jobAdmin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clusterAdmin</a:t>
            </a:r>
            <a:r>
              <a:rPr lang="en-US" altLang="zh-CN" dirty="0" smtClean="0"/>
              <a:t>, and …</a:t>
            </a:r>
            <a:endParaRPr lang="zh-CN" altLang="en-US" dirty="0"/>
          </a:p>
        </p:txBody>
      </p:sp>
      <p:sp>
        <p:nvSpPr>
          <p:cNvPr id="4" name="左大括号 3"/>
          <p:cNvSpPr/>
          <p:nvPr/>
        </p:nvSpPr>
        <p:spPr>
          <a:xfrm>
            <a:off x="6084168" y="3356992"/>
            <a:ext cx="648072" cy="237626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364088" y="4166280"/>
            <a:ext cx="93610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/>
              <a:t>API</a:t>
            </a:r>
          </a:p>
          <a:p>
            <a:r>
              <a:rPr lang="en-US" altLang="zh-CN" sz="2000" dirty="0" smtClean="0"/>
              <a:t>groups</a:t>
            </a:r>
            <a:endParaRPr lang="zh-CN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732240" y="2996952"/>
            <a:ext cx="1944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Job</a:t>
            </a:r>
          </a:p>
          <a:p>
            <a:r>
              <a:rPr lang="en-US" altLang="zh-CN" sz="2400" dirty="0" smtClean="0"/>
              <a:t>Application</a:t>
            </a:r>
          </a:p>
          <a:p>
            <a:r>
              <a:rPr lang="en-US" altLang="zh-CN" sz="2400" dirty="0" smtClean="0"/>
              <a:t>Data</a:t>
            </a:r>
          </a:p>
          <a:p>
            <a:r>
              <a:rPr lang="en-US" altLang="zh-CN" sz="2400" dirty="0" smtClean="0"/>
              <a:t>Cluster</a:t>
            </a:r>
          </a:p>
          <a:p>
            <a:r>
              <a:rPr lang="en-US" altLang="zh-CN" sz="2400" dirty="0" smtClean="0"/>
              <a:t>Account</a:t>
            </a:r>
          </a:p>
          <a:p>
            <a:r>
              <a:rPr lang="en-US" altLang="zh-CN" sz="2400" dirty="0" smtClean="0"/>
              <a:t>Monitor</a:t>
            </a:r>
          </a:p>
          <a:p>
            <a:r>
              <a:rPr lang="en-US" altLang="zh-CN" sz="2400" dirty="0" smtClean="0"/>
              <a:t>Statistics</a:t>
            </a:r>
          </a:p>
          <a:p>
            <a:r>
              <a:rPr lang="en-US" altLang="zh-CN" sz="2400" dirty="0" smtClean="0"/>
              <a:t>… </a:t>
            </a:r>
            <a:endParaRPr lang="zh-CN" altLang="en-US" sz="2400" dirty="0"/>
          </a:p>
        </p:txBody>
      </p:sp>
      <p:sp>
        <p:nvSpPr>
          <p:cNvPr id="7" name="右大括号 6"/>
          <p:cNvSpPr/>
          <p:nvPr/>
        </p:nvSpPr>
        <p:spPr>
          <a:xfrm>
            <a:off x="3000179" y="3474619"/>
            <a:ext cx="720080" cy="20882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635896" y="4325034"/>
            <a:ext cx="93610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/>
              <a:t>Roles</a:t>
            </a:r>
            <a:endParaRPr lang="zh-CN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3356992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 smtClean="0"/>
              <a:t>General</a:t>
            </a:r>
          </a:p>
          <a:p>
            <a:pPr algn="r"/>
            <a:r>
              <a:rPr lang="en-US" altLang="zh-CN" sz="2400" dirty="0" smtClean="0"/>
              <a:t>Super</a:t>
            </a:r>
          </a:p>
          <a:p>
            <a:pPr algn="r"/>
            <a:r>
              <a:rPr lang="en-US" altLang="zh-CN" sz="2400" dirty="0" err="1" smtClean="0"/>
              <a:t>xxxGeneral</a:t>
            </a:r>
            <a:endParaRPr lang="en-US" altLang="zh-CN" sz="2400" dirty="0" smtClean="0"/>
          </a:p>
          <a:p>
            <a:pPr algn="r"/>
            <a:r>
              <a:rPr lang="en-US" altLang="zh-CN" sz="2400" dirty="0" err="1" smtClean="0"/>
              <a:t>xxxAdmin</a:t>
            </a:r>
            <a:endParaRPr lang="en-US" altLang="zh-CN" sz="2400" dirty="0" smtClean="0"/>
          </a:p>
          <a:p>
            <a:pPr algn="r"/>
            <a:r>
              <a:rPr lang="en-US" altLang="zh-CN" sz="2400" dirty="0" err="1" smtClean="0"/>
              <a:t>xxxAnon</a:t>
            </a:r>
            <a:endParaRPr lang="en-US" altLang="zh-CN" sz="2400" dirty="0" smtClean="0"/>
          </a:p>
          <a:p>
            <a:pPr algn="r"/>
            <a:r>
              <a:rPr lang="en-US" altLang="zh-CN" sz="2400" dirty="0" smtClean="0"/>
              <a:t>… </a:t>
            </a:r>
            <a:endParaRPr lang="zh-CN" altLang="en-US" sz="2400" dirty="0"/>
          </a:p>
        </p:txBody>
      </p:sp>
      <p:sp>
        <p:nvSpPr>
          <p:cNvPr id="10" name="圆角矩形 9"/>
          <p:cNvSpPr/>
          <p:nvPr/>
        </p:nvSpPr>
        <p:spPr>
          <a:xfrm>
            <a:off x="4103948" y="3068960"/>
            <a:ext cx="1620180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User</a:t>
            </a:r>
            <a:endParaRPr lang="zh-CN" altLang="en-US" sz="2800" dirty="0"/>
          </a:p>
        </p:txBody>
      </p:sp>
      <p:sp>
        <p:nvSpPr>
          <p:cNvPr id="11" name="圆角矩形 10"/>
          <p:cNvSpPr/>
          <p:nvPr/>
        </p:nvSpPr>
        <p:spPr>
          <a:xfrm>
            <a:off x="4103948" y="5445224"/>
            <a:ext cx="1620180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Client</a:t>
            </a:r>
            <a:endParaRPr lang="zh-CN" altLang="en-US" sz="2800" dirty="0"/>
          </a:p>
        </p:txBody>
      </p:sp>
      <p:cxnSp>
        <p:nvCxnSpPr>
          <p:cNvPr id="13" name="直接箭头连接符 12"/>
          <p:cNvCxnSpPr>
            <a:stCxn id="10" idx="2"/>
            <a:endCxn id="8" idx="0"/>
          </p:cNvCxnSpPr>
          <p:nvPr/>
        </p:nvCxnSpPr>
        <p:spPr>
          <a:xfrm flipH="1">
            <a:off x="4103948" y="3645024"/>
            <a:ext cx="810090" cy="680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0" idx="2"/>
            <a:endCxn id="5" idx="0"/>
          </p:cNvCxnSpPr>
          <p:nvPr/>
        </p:nvCxnSpPr>
        <p:spPr>
          <a:xfrm>
            <a:off x="4914038" y="3645024"/>
            <a:ext cx="918102" cy="521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1" idx="0"/>
            <a:endCxn id="8" idx="2"/>
          </p:cNvCxnSpPr>
          <p:nvPr/>
        </p:nvCxnSpPr>
        <p:spPr>
          <a:xfrm flipH="1" flipV="1">
            <a:off x="4103948" y="4725144"/>
            <a:ext cx="81009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1" idx="0"/>
          </p:cNvCxnSpPr>
          <p:nvPr/>
        </p:nvCxnSpPr>
        <p:spPr>
          <a:xfrm flipV="1">
            <a:off x="4914038" y="4874166"/>
            <a:ext cx="810090" cy="571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314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Simple Authorization </a:t>
            </a:r>
            <a:r>
              <a:rPr lang="en-US" altLang="zh-CN" dirty="0" smtClean="0"/>
              <a:t>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-party client getting </a:t>
            </a:r>
            <a:r>
              <a:rPr lang="en-US" altLang="zh-CN" dirty="0" err="1" smtClean="0"/>
              <a:t>AuthZ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 client registers and applies before online;</a:t>
            </a:r>
          </a:p>
          <a:p>
            <a:pPr lvl="1"/>
            <a:r>
              <a:rPr lang="en-US" altLang="zh-CN" dirty="0" smtClean="0"/>
              <a:t>A user authorizes the client when login firstly via a standard OAuth2 workflow.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926685"/>
            <a:ext cx="230425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/>
              <a:t>Request information for a client</a:t>
            </a:r>
            <a:endParaRPr lang="zh-CN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573016"/>
            <a:ext cx="2304256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URL: homepage, CAS callback, OAuth2 callback;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permissions;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name;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contacts;</a:t>
            </a:r>
            <a:endParaRPr lang="en-US" altLang="zh-CN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team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2926685"/>
            <a:ext cx="230425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/>
              <a:t>Response for a client</a:t>
            </a:r>
            <a:endParaRPr lang="zh-CN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3573016"/>
            <a:ext cx="2304256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client ID;</a:t>
            </a:r>
          </a:p>
          <a:p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ecret key;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permissions;</a:t>
            </a:r>
          </a:p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3563888" y="3634571"/>
            <a:ext cx="1368152" cy="8745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Negotiate? </a:t>
            </a:r>
          </a:p>
          <a:p>
            <a:pPr algn="ctr"/>
            <a:r>
              <a:rPr lang="en-US" altLang="zh-CN" sz="2000" dirty="0" smtClean="0"/>
              <a:t>Approve?</a:t>
            </a:r>
          </a:p>
        </p:txBody>
      </p:sp>
      <p:sp>
        <p:nvSpPr>
          <p:cNvPr id="9" name="右箭头 8"/>
          <p:cNvSpPr/>
          <p:nvPr/>
        </p:nvSpPr>
        <p:spPr>
          <a:xfrm>
            <a:off x="2771800" y="3933056"/>
            <a:ext cx="792088" cy="3016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4932040" y="3919409"/>
            <a:ext cx="648072" cy="3016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Simple Authorization </a:t>
            </a:r>
            <a:r>
              <a:rPr lang="en-US" altLang="zh-CN" dirty="0" smtClean="0"/>
              <a:t>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AuthZ</a:t>
            </a:r>
            <a:r>
              <a:rPr lang="en-US" altLang="zh-CN" dirty="0" smtClean="0"/>
              <a:t> workflow</a:t>
            </a:r>
          </a:p>
          <a:p>
            <a:pPr lvl="1"/>
            <a:r>
              <a:rPr lang="en-US" altLang="zh-CN" dirty="0" smtClean="0"/>
              <a:t>Preconditions: A client has got permissions, and A user has authorized the client.</a:t>
            </a: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16377"/>
            <a:ext cx="6895877" cy="420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13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Scenarios and Cases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27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Scenarios and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Portal2.0</a:t>
            </a:r>
          </a:p>
          <a:p>
            <a:pPr lvl="1"/>
            <a:r>
              <a:rPr lang="en-US" altLang="zh-CN" dirty="0" err="1" smtClean="0"/>
              <a:t>AuthN</a:t>
            </a:r>
            <a:r>
              <a:rPr lang="en-US" altLang="zh-CN" dirty="0" smtClean="0"/>
              <a:t> Phrase 1: CAS; </a:t>
            </a:r>
            <a:r>
              <a:rPr lang="en-US" altLang="zh-CN" dirty="0" err="1" smtClean="0"/>
              <a:t>AuthN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Pharse</a:t>
            </a:r>
            <a:r>
              <a:rPr lang="en-US" altLang="zh-CN" dirty="0" smtClean="0"/>
              <a:t> II: Trusted client;</a:t>
            </a:r>
          </a:p>
          <a:p>
            <a:pPr lvl="1"/>
            <a:r>
              <a:rPr lang="en-US" altLang="zh-CN" dirty="0" err="1" smtClean="0"/>
              <a:t>AuthZ</a:t>
            </a:r>
            <a:r>
              <a:rPr lang="en-US" altLang="zh-CN" dirty="0" smtClean="0"/>
              <a:t>: </a:t>
            </a:r>
            <a:r>
              <a:rPr lang="en-US" altLang="zh-CN" dirty="0" err="1" smtClean="0"/>
              <a:t>jobGeneral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t="13052" r="4821"/>
          <a:stretch/>
        </p:blipFill>
        <p:spPr bwMode="auto">
          <a:xfrm>
            <a:off x="1979712" y="2492896"/>
            <a:ext cx="5327127" cy="375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00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About Us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67544" y="1052736"/>
            <a:ext cx="8229600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Based on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China National Grid (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CNGrid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)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build and maintain National High Performance Computing Environment. </a:t>
            </a:r>
          </a:p>
          <a:p>
            <a:pPr marL="342900" marR="0" lvl="0" indent="-342900" defTabSz="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Build and maintain China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cience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Technology Cloud to provide an integrated and universe platform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 computing, data and networks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Build and maintain Artificial intelligence application and data service platform to provide Virtualized and containerized  computing and data sharing services.</a:t>
            </a:r>
          </a:p>
          <a:p>
            <a:pPr marR="0" lvl="0" defTabSz="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1128"/>
            <a:ext cx="8327268" cy="2001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Scenarios and Cases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Monitor Portal of </a:t>
            </a:r>
            <a:r>
              <a:rPr lang="en-US" altLang="zh-CN" dirty="0" err="1" smtClean="0"/>
              <a:t>CNGrid</a:t>
            </a:r>
            <a:endParaRPr lang="en-US" altLang="zh-CN" dirty="0" smtClean="0"/>
          </a:p>
          <a:p>
            <a:pPr lvl="1"/>
            <a:r>
              <a:rPr lang="en-US" altLang="zh-CN" dirty="0" err="1"/>
              <a:t>AuthN</a:t>
            </a:r>
            <a:r>
              <a:rPr lang="en-US" altLang="zh-CN" dirty="0"/>
              <a:t> Phrase 1: </a:t>
            </a:r>
            <a:r>
              <a:rPr lang="en-US" altLang="zh-CN" dirty="0" smtClean="0"/>
              <a:t>CSTNET </a:t>
            </a:r>
            <a:r>
              <a:rPr lang="en-US" altLang="zh-CN" dirty="0" err="1" smtClean="0"/>
              <a:t>paasport</a:t>
            </a:r>
            <a:r>
              <a:rPr lang="en-US" altLang="zh-CN" dirty="0" smtClean="0"/>
              <a:t>; </a:t>
            </a:r>
            <a:r>
              <a:rPr lang="en-US" altLang="zh-CN" dirty="0" err="1"/>
              <a:t>AuthN</a:t>
            </a:r>
            <a:r>
              <a:rPr lang="en-US" altLang="zh-CN" dirty="0"/>
              <a:t> </a:t>
            </a:r>
            <a:r>
              <a:rPr lang="en-US" altLang="zh-CN" dirty="0" err="1"/>
              <a:t>Pharse</a:t>
            </a:r>
            <a:r>
              <a:rPr lang="en-US" altLang="zh-CN" dirty="0"/>
              <a:t> II: Trusted client</a:t>
            </a:r>
            <a:r>
              <a:rPr lang="en-US" altLang="zh-CN" dirty="0" smtClean="0"/>
              <a:t>; API calls from JavaScript in browser.</a:t>
            </a:r>
            <a:endParaRPr lang="en-US" altLang="zh-CN" dirty="0"/>
          </a:p>
          <a:p>
            <a:pPr lvl="1"/>
            <a:r>
              <a:rPr lang="en-US" altLang="zh-CN" dirty="0" err="1"/>
              <a:t>AuthZ</a:t>
            </a:r>
            <a:r>
              <a:rPr lang="en-US" altLang="zh-CN" dirty="0"/>
              <a:t>: </a:t>
            </a:r>
            <a:r>
              <a:rPr lang="en-US" altLang="zh-CN" dirty="0" err="1" smtClean="0"/>
              <a:t>QueryGeneral</a:t>
            </a:r>
            <a:endParaRPr lang="zh-CN" altLang="en-US" dirty="0"/>
          </a:p>
          <a:p>
            <a:pPr lvl="1"/>
            <a:endParaRPr lang="en-US" altLang="zh-CN" dirty="0" smtClean="0"/>
          </a:p>
          <a:p>
            <a:pPr marL="457200" lvl="1" indent="0">
              <a:buNone/>
            </a:pP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11166" b="4905"/>
          <a:stretch/>
        </p:blipFill>
        <p:spPr bwMode="auto">
          <a:xfrm>
            <a:off x="1475656" y="2442237"/>
            <a:ext cx="6541956" cy="415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11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Background and Issues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Architecture and </a:t>
            </a:r>
            <a:r>
              <a:rPr lang="en-US" altLang="zh-CN" sz="2800" dirty="0" err="1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Microservice</a:t>
            </a:r>
            <a:endParaRPr lang="en-US" altLang="zh-CN" sz="2800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Authentication Service 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Simple Authorization Service</a:t>
            </a:r>
          </a:p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Typical S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cenarios and Cases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70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08720"/>
            <a:ext cx="8351241" cy="5556248"/>
          </a:xfrm>
        </p:spPr>
        <p:txBody>
          <a:bodyPr/>
          <a:lstStyle/>
          <a:p>
            <a:r>
              <a:rPr lang="en-US" altLang="zh-CN" dirty="0"/>
              <a:t>federated </a:t>
            </a:r>
            <a:r>
              <a:rPr lang="en-US" altLang="zh-CN" dirty="0" err="1" smtClean="0"/>
              <a:t>Authz</a:t>
            </a:r>
            <a:r>
              <a:rPr lang="en-US" altLang="zh-CN" dirty="0" smtClean="0"/>
              <a:t> Service</a:t>
            </a:r>
          </a:p>
          <a:p>
            <a:pPr lvl="1"/>
            <a:r>
              <a:rPr lang="en-US" altLang="zh-CN" dirty="0" smtClean="0"/>
              <a:t>Package SSH authentication from multiply nodes based on the OAuth2 protocol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Account mapping service, many to one, one to many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2" y="2348881"/>
            <a:ext cx="773406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 you!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National HPC environment (</a:t>
            </a:r>
            <a:r>
              <a:rPr lang="en-US" altLang="zh-CN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CNGrid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)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170" y="4221088"/>
            <a:ext cx="8494737" cy="2243880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integrate heterogeneous computing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resources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19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odes, 3 Layers, 200PF Computing Resources, 160PB Storage </a:t>
            </a:r>
            <a:r>
              <a:rPr lang="en-US" altLang="zh-CN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Resouces</a:t>
            </a:r>
            <a:endParaRPr lang="en-US" altLang="zh-CN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lvl="1"/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6 National Supercomputer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Centers, </a:t>
            </a:r>
            <a:r>
              <a:rPr lang="en-US" altLang="zh-CN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Wuxi,Tianjin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Jinan, Changsha,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Shenzhen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Guangzhou, </a:t>
            </a:r>
            <a:endParaRPr lang="en-US" altLang="zh-CN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Many kinds of applications for disciplines and fields.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 descr="cngrid_En_单位（15个结点高清版）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32534" y="980728"/>
            <a:ext cx="4282926" cy="33843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8914"/>
            <a:ext cx="4127302" cy="253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88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National HPC </a:t>
            </a:r>
            <a:r>
              <a:rPr lang="en-US" altLang="zh-CN" dirty="0" smtClean="0"/>
              <a:t>environment (</a:t>
            </a:r>
            <a:r>
              <a:rPr lang="en-US" altLang="zh-CN" dirty="0" err="1" smtClean="0"/>
              <a:t>CNGrid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74708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 </a:t>
            </a:r>
            <a:r>
              <a:rPr lang="en-US" altLang="zh-CN" dirty="0" err="1" smtClean="0"/>
              <a:t>Science&amp;Technology</a:t>
            </a:r>
            <a:r>
              <a:rPr lang="en-US" altLang="zh-CN" dirty="0" smtClean="0"/>
              <a:t> Cloud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Light of </a:t>
            </a:r>
            <a:r>
              <a:rPr lang="en-US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Science</a:t>
            </a:r>
            <a:endParaRPr lang="en-US" altLang="zh-CN" sz="3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3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Create better future</a:t>
            </a:r>
          </a:p>
          <a:p>
            <a:pPr lvl="1"/>
            <a:r>
              <a:rPr lang="en-US" altLang="zh-CN" sz="3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Integrate network, big data and computing resources;</a:t>
            </a:r>
          </a:p>
          <a:p>
            <a:pPr lvl="1"/>
            <a:r>
              <a:rPr lang="en-US" altLang="zh-CN" sz="32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Build professional cloud platform for science and technology;</a:t>
            </a:r>
          </a:p>
          <a:p>
            <a:pPr lvl="1"/>
            <a:r>
              <a:rPr lang="en-US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enabling computing and data-driven scientific discovery</a:t>
            </a:r>
          </a:p>
        </p:txBody>
      </p:sp>
      <p:pic>
        <p:nvPicPr>
          <p:cNvPr id="4" name="Picture 2" descr="C:\Users\WYG\Desktop\503572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62" y="5517232"/>
            <a:ext cx="3885454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5445224"/>
            <a:ext cx="38884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hlinkClick r:id="rId4"/>
              </a:rPr>
              <a:t>www.cstcloud.cn</a:t>
            </a:r>
            <a:endParaRPr lang="en-US" altLang="zh-CN" sz="2800" dirty="0" smtClean="0"/>
          </a:p>
          <a:p>
            <a:r>
              <a:rPr lang="en-US" altLang="zh-CN" sz="2800" dirty="0" smtClean="0"/>
              <a:t>Published at April, 2018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085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 </a:t>
            </a:r>
            <a:r>
              <a:rPr lang="en-US" altLang="zh-CN" dirty="0" err="1" smtClean="0"/>
              <a:t>Science&amp;Technology</a:t>
            </a:r>
            <a:r>
              <a:rPr lang="en-US" altLang="zh-CN" dirty="0" smtClean="0"/>
              <a:t> Cloud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Increase and improve capabilities;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Extend and Integrate massive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esources;</a:t>
            </a:r>
          </a:p>
          <a:p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 gateway + 5 resource pools;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Resource management and self-service gateway;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High performance computing resource pool;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and </a:t>
            </a:r>
            <a:r>
              <a:rPr lang="en-US" altLang="zh-CN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softwares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resources pool;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Information resource pool;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Big data and cloud computing resources pool;</a:t>
            </a:r>
          </a:p>
          <a:p>
            <a:pPr lvl="1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Network resource pool</a:t>
            </a:r>
          </a:p>
          <a:p>
            <a:r>
              <a:rPr lang="en-US" altLang="zh-CN" sz="2800" dirty="0" smtClean="0"/>
              <a:t>2.0 will be published before November 2019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6216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WYG\AppData\Local\Temp\Rar$DRa0.600\平台首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74" y="810531"/>
            <a:ext cx="4486935" cy="21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Communities and Gateways</a:t>
            </a:r>
            <a:endParaRPr lang="zh-CN" altLang="en-US" dirty="0"/>
          </a:p>
        </p:txBody>
      </p:sp>
      <p:pic>
        <p:nvPicPr>
          <p:cNvPr id="4" name="Picture 2" descr="C:\Users\wxn\Desktop\GridMo3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54" y="836712"/>
            <a:ext cx="2484995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2856"/>
            <a:ext cx="312172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CUME~1\CAORON~1\LOCALS~1\Temp\O1]MT_}F`C5){)@$[IV_ZV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2573" y="2931088"/>
            <a:ext cx="3312368" cy="3225409"/>
          </a:xfrm>
          <a:prstGeom prst="rect">
            <a:avLst/>
          </a:prstGeom>
          <a:noFill/>
        </p:spPr>
      </p:pic>
      <p:pic>
        <p:nvPicPr>
          <p:cNvPr id="9" name="图片 8" descr="选区_02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933056"/>
            <a:ext cx="2615849" cy="2060848"/>
          </a:xfrm>
          <a:prstGeom prst="rect">
            <a:avLst/>
          </a:prstGeom>
        </p:spPr>
      </p:pic>
      <p:pic>
        <p:nvPicPr>
          <p:cNvPr id="10" name="Picture 1" descr="C:\Documents and Settings\caorongqiang\My Documents\Tencent Files\50613115\Image\n2u`zj6`4o~sed5sjl2(5l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708920"/>
            <a:ext cx="2520280" cy="3520174"/>
          </a:xfrm>
          <a:prstGeom prst="rect">
            <a:avLst/>
          </a:prstGeom>
          <a:noFill/>
        </p:spPr>
      </p:pic>
      <p:pic>
        <p:nvPicPr>
          <p:cNvPr id="11" name="Picture 1" descr="C:\Users\DELL\AppData\Roaming\Tencent\Users\50613115\QQ\WinTemp\RichOle\${$(LD3_YSF5[F2ONXZB1N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908720"/>
            <a:ext cx="2638579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7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Communities and Gateways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60038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3528" y="90872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AI Computing and Data Service Platform</a:t>
            </a:r>
            <a:r>
              <a:rPr lang="en-US" altLang="zh-CN" sz="3200" dirty="0" smtClean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58744990"/>
      </p:ext>
    </p:extLst>
  </p:cSld>
  <p:clrMapOvr>
    <a:masterClrMapping/>
  </p:clrMapOvr>
</p:sld>
</file>

<file path=ppt/theme/theme1.xml><?xml version="1.0" encoding="utf-8"?>
<a:theme xmlns:a="http://schemas.openxmlformats.org/drawingml/2006/main" name="CNIC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4950</TotalTime>
  <Words>1310</Words>
  <Application>Microsoft Office PowerPoint</Application>
  <PresentationFormat>全屏显示(4:3)</PresentationFormat>
  <Paragraphs>291</Paragraphs>
  <Slides>33</Slides>
  <Notes>15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CNIC</vt:lpstr>
      <vt:lpstr>Authentication and Authorization  for RESTful WEB API  in Scientific Computing Environment</vt:lpstr>
      <vt:lpstr>Outline</vt:lpstr>
      <vt:lpstr>About Us</vt:lpstr>
      <vt:lpstr>National HPC environment (CNGrid)</vt:lpstr>
      <vt:lpstr>National HPC environment (CNGrid)</vt:lpstr>
      <vt:lpstr>China Science&amp;Technology Cloud</vt:lpstr>
      <vt:lpstr>China Science&amp;Technology Cloud</vt:lpstr>
      <vt:lpstr>Communities and Gateways</vt:lpstr>
      <vt:lpstr>Communities and Gateways</vt:lpstr>
      <vt:lpstr>Outline</vt:lpstr>
      <vt:lpstr>Background and Issues</vt:lpstr>
      <vt:lpstr>Background and Issues</vt:lpstr>
      <vt:lpstr>Background and Issues</vt:lpstr>
      <vt:lpstr>Outline</vt:lpstr>
      <vt:lpstr>Architecture and Microservice</vt:lpstr>
      <vt:lpstr>Architecture and Microservice</vt:lpstr>
      <vt:lpstr>Architecture and Microservice</vt:lpstr>
      <vt:lpstr>Architecture and Microservice</vt:lpstr>
      <vt:lpstr>Architecture and Microservice</vt:lpstr>
      <vt:lpstr>Outline</vt:lpstr>
      <vt:lpstr>Simple Authentication Service </vt:lpstr>
      <vt:lpstr>Simple Authentication Service</vt:lpstr>
      <vt:lpstr>Simple Authentication Service</vt:lpstr>
      <vt:lpstr>Outline</vt:lpstr>
      <vt:lpstr>Simple Authorization Service</vt:lpstr>
      <vt:lpstr>Simple Authorization Service</vt:lpstr>
      <vt:lpstr>Simple Authorization Service</vt:lpstr>
      <vt:lpstr>Outline</vt:lpstr>
      <vt:lpstr>Typical Scenarios and Cases</vt:lpstr>
      <vt:lpstr>Typical Scenarios and Cases</vt:lpstr>
      <vt:lpstr>Outline</vt:lpstr>
      <vt:lpstr>Future work</vt:lpstr>
      <vt:lpstr>Thank you!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中国科技网</dc:title>
  <dc:creator>许海燕</dc:creator>
  <cp:lastModifiedBy>曹荣强</cp:lastModifiedBy>
  <cp:revision>468</cp:revision>
  <dcterms:created xsi:type="dcterms:W3CDTF">2015-03-12T11:54:05Z</dcterms:created>
  <dcterms:modified xsi:type="dcterms:W3CDTF">2019-04-05T01:17:01Z</dcterms:modified>
</cp:coreProperties>
</file>