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4" r:id="rId19"/>
    <p:sldId id="273" r:id="rId20"/>
    <p:sldId id="275" r:id="rId21"/>
    <p:sldId id="276" r:id="rId22"/>
    <p:sldId id="277" r:id="rId23"/>
    <p:sldId id="278"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A04DF-F377-C44E-B91B-9C1EC64E016C}" v="2" dt="2019-03-30T13:17:54.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94694"/>
  </p:normalViewPr>
  <p:slideViewPr>
    <p:cSldViewPr snapToGrid="0" snapToObjects="1">
      <p:cViewPr varScale="1">
        <p:scale>
          <a:sx n="121" d="100"/>
          <a:sy n="121" d="100"/>
        </p:scale>
        <p:origin x="88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7DA33-2F87-452E-A13F-36F0179986F2}"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3EE425C3-DE1D-4803-B046-4FA7F5BF6854}">
      <dgm:prSet/>
      <dgm:spPr/>
      <dgm:t>
        <a:bodyPr/>
        <a:lstStyle/>
        <a:p>
          <a:r>
            <a:rPr lang="en-US"/>
            <a:t>2.</a:t>
          </a:r>
          <a:r>
            <a:rPr lang="zh-CN"/>
            <a:t>另外，字符串中不能包括某些特殊符号，比如</a:t>
          </a:r>
          <a:r>
            <a:rPr lang="en-US"/>
            <a:t>[ ] { } \ | ^ ·</a:t>
          </a:r>
          <a:r>
            <a:rPr lang="zh-CN"/>
            <a:t>。否则，接口将无法返回结果。</a:t>
          </a:r>
          <a:endParaRPr lang="en-US"/>
        </a:p>
      </dgm:t>
    </dgm:pt>
    <dgm:pt modelId="{2DEA5645-E286-474F-892C-07E98997FB5D}" type="parTrans" cxnId="{6692D578-2391-4F27-AB56-A66A84949392}">
      <dgm:prSet/>
      <dgm:spPr/>
      <dgm:t>
        <a:bodyPr/>
        <a:lstStyle/>
        <a:p>
          <a:endParaRPr lang="en-US"/>
        </a:p>
      </dgm:t>
    </dgm:pt>
    <dgm:pt modelId="{489CE67D-BCFE-4AAC-BA57-64FBF0FCB631}" type="sibTrans" cxnId="{6692D578-2391-4F27-AB56-A66A84949392}">
      <dgm:prSet/>
      <dgm:spPr/>
      <dgm:t>
        <a:bodyPr/>
        <a:lstStyle/>
        <a:p>
          <a:endParaRPr lang="en-US"/>
        </a:p>
      </dgm:t>
    </dgm:pt>
    <dgm:pt modelId="{DC634CB4-3075-4D06-94C9-4A84AC38AE6D}">
      <dgm:prSet/>
      <dgm:spPr/>
      <dgm:t>
        <a:bodyPr/>
        <a:lstStyle/>
        <a:p>
          <a:r>
            <a:rPr lang="en-US" dirty="0"/>
            <a:t>2.In addition, some special symbols, such as [ ] { } \ | ^ ·, cannot be included in a string. Otherwise, the interface will not be able to return results.</a:t>
          </a:r>
        </a:p>
      </dgm:t>
    </dgm:pt>
    <dgm:pt modelId="{054CA94E-7135-4EFB-84BD-E1FEC5467A4E}" type="parTrans" cxnId="{6C95C509-0E1F-425A-B271-38D54799C047}">
      <dgm:prSet/>
      <dgm:spPr/>
      <dgm:t>
        <a:bodyPr/>
        <a:lstStyle/>
        <a:p>
          <a:endParaRPr lang="en-US"/>
        </a:p>
      </dgm:t>
    </dgm:pt>
    <dgm:pt modelId="{9E9CDAF0-7E7C-41E2-9F17-2B07DA6F44AF}" type="sibTrans" cxnId="{6C95C509-0E1F-425A-B271-38D54799C047}">
      <dgm:prSet/>
      <dgm:spPr/>
      <dgm:t>
        <a:bodyPr/>
        <a:lstStyle/>
        <a:p>
          <a:endParaRPr lang="en-US"/>
        </a:p>
      </dgm:t>
    </dgm:pt>
    <dgm:pt modelId="{692F0051-A987-6346-ADA7-5D21C180D5F6}" type="pres">
      <dgm:prSet presAssocID="{C707DA33-2F87-452E-A13F-36F0179986F2}" presName="Name0" presStyleCnt="0">
        <dgm:presLayoutVars>
          <dgm:dir/>
          <dgm:resizeHandles val="exact"/>
        </dgm:presLayoutVars>
      </dgm:prSet>
      <dgm:spPr/>
    </dgm:pt>
    <dgm:pt modelId="{820BD168-131C-DD43-8C7C-B92BDB5F7311}" type="pres">
      <dgm:prSet presAssocID="{3EE425C3-DE1D-4803-B046-4FA7F5BF6854}" presName="node" presStyleLbl="node1" presStyleIdx="0" presStyleCnt="2">
        <dgm:presLayoutVars>
          <dgm:bulletEnabled val="1"/>
        </dgm:presLayoutVars>
      </dgm:prSet>
      <dgm:spPr/>
    </dgm:pt>
    <dgm:pt modelId="{69F3C31F-C653-8141-91E5-9FDAC0F19F2B}" type="pres">
      <dgm:prSet presAssocID="{489CE67D-BCFE-4AAC-BA57-64FBF0FCB631}" presName="sibTrans" presStyleLbl="sibTrans2D1" presStyleIdx="0" presStyleCnt="1"/>
      <dgm:spPr/>
    </dgm:pt>
    <dgm:pt modelId="{A9A1BA70-0A4C-CB4A-910E-04044C6F67F0}" type="pres">
      <dgm:prSet presAssocID="{489CE67D-BCFE-4AAC-BA57-64FBF0FCB631}" presName="connectorText" presStyleLbl="sibTrans2D1" presStyleIdx="0" presStyleCnt="1"/>
      <dgm:spPr/>
    </dgm:pt>
    <dgm:pt modelId="{DC4BFB84-F9BF-284D-9DD4-721845C7051A}" type="pres">
      <dgm:prSet presAssocID="{DC634CB4-3075-4D06-94C9-4A84AC38AE6D}" presName="node" presStyleLbl="node1" presStyleIdx="1" presStyleCnt="2">
        <dgm:presLayoutVars>
          <dgm:bulletEnabled val="1"/>
        </dgm:presLayoutVars>
      </dgm:prSet>
      <dgm:spPr/>
    </dgm:pt>
  </dgm:ptLst>
  <dgm:cxnLst>
    <dgm:cxn modelId="{6C95C509-0E1F-425A-B271-38D54799C047}" srcId="{C707DA33-2F87-452E-A13F-36F0179986F2}" destId="{DC634CB4-3075-4D06-94C9-4A84AC38AE6D}" srcOrd="1" destOrd="0" parTransId="{054CA94E-7135-4EFB-84BD-E1FEC5467A4E}" sibTransId="{9E9CDAF0-7E7C-41E2-9F17-2B07DA6F44AF}"/>
    <dgm:cxn modelId="{FA4E260E-E1B8-8843-B982-D4FEB28B6ACB}" type="presOf" srcId="{DC634CB4-3075-4D06-94C9-4A84AC38AE6D}" destId="{DC4BFB84-F9BF-284D-9DD4-721845C7051A}" srcOrd="0" destOrd="0" presId="urn:microsoft.com/office/officeart/2005/8/layout/process1"/>
    <dgm:cxn modelId="{27471F27-CA9A-B145-A551-B6AD9590FB1C}" type="presOf" srcId="{C707DA33-2F87-452E-A13F-36F0179986F2}" destId="{692F0051-A987-6346-ADA7-5D21C180D5F6}" srcOrd="0" destOrd="0" presId="urn:microsoft.com/office/officeart/2005/8/layout/process1"/>
    <dgm:cxn modelId="{31DEB662-EF15-3C42-84EA-AD2E0403FEDB}" type="presOf" srcId="{3EE425C3-DE1D-4803-B046-4FA7F5BF6854}" destId="{820BD168-131C-DD43-8C7C-B92BDB5F7311}" srcOrd="0" destOrd="0" presId="urn:microsoft.com/office/officeart/2005/8/layout/process1"/>
    <dgm:cxn modelId="{6692D578-2391-4F27-AB56-A66A84949392}" srcId="{C707DA33-2F87-452E-A13F-36F0179986F2}" destId="{3EE425C3-DE1D-4803-B046-4FA7F5BF6854}" srcOrd="0" destOrd="0" parTransId="{2DEA5645-E286-474F-892C-07E98997FB5D}" sibTransId="{489CE67D-BCFE-4AAC-BA57-64FBF0FCB631}"/>
    <dgm:cxn modelId="{3A14E695-0B9A-D24E-9FB8-1E6A8882F6B4}" type="presOf" srcId="{489CE67D-BCFE-4AAC-BA57-64FBF0FCB631}" destId="{A9A1BA70-0A4C-CB4A-910E-04044C6F67F0}" srcOrd="1" destOrd="0" presId="urn:microsoft.com/office/officeart/2005/8/layout/process1"/>
    <dgm:cxn modelId="{880F74B6-B4F0-3043-A17E-6EDDCC048D4A}" type="presOf" srcId="{489CE67D-BCFE-4AAC-BA57-64FBF0FCB631}" destId="{69F3C31F-C653-8141-91E5-9FDAC0F19F2B}" srcOrd="0" destOrd="0" presId="urn:microsoft.com/office/officeart/2005/8/layout/process1"/>
    <dgm:cxn modelId="{239B25AD-EE29-554C-B7A7-46B27770C527}" type="presParOf" srcId="{692F0051-A987-6346-ADA7-5D21C180D5F6}" destId="{820BD168-131C-DD43-8C7C-B92BDB5F7311}" srcOrd="0" destOrd="0" presId="urn:microsoft.com/office/officeart/2005/8/layout/process1"/>
    <dgm:cxn modelId="{F0A64DD0-915A-9C4B-A163-962CA13BAFB5}" type="presParOf" srcId="{692F0051-A987-6346-ADA7-5D21C180D5F6}" destId="{69F3C31F-C653-8141-91E5-9FDAC0F19F2B}" srcOrd="1" destOrd="0" presId="urn:microsoft.com/office/officeart/2005/8/layout/process1"/>
    <dgm:cxn modelId="{0921FB06-E95E-5D46-868C-00A66F3CB8F0}" type="presParOf" srcId="{69F3C31F-C653-8141-91E5-9FDAC0F19F2B}" destId="{A9A1BA70-0A4C-CB4A-910E-04044C6F67F0}" srcOrd="0" destOrd="0" presId="urn:microsoft.com/office/officeart/2005/8/layout/process1"/>
    <dgm:cxn modelId="{74912469-B9E7-A54E-980C-E31B0FD69D95}" type="presParOf" srcId="{692F0051-A987-6346-ADA7-5D21C180D5F6}" destId="{DC4BFB84-F9BF-284D-9DD4-721845C7051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BD168-131C-DD43-8C7C-B92BDB5F7311}">
      <dsp:nvSpPr>
        <dsp:cNvPr id="0" name=""/>
        <dsp:cNvSpPr/>
      </dsp:nvSpPr>
      <dsp:spPr>
        <a:xfrm>
          <a:off x="1976" y="301256"/>
          <a:ext cx="4214752" cy="25288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2.</a:t>
          </a:r>
          <a:r>
            <a:rPr lang="zh-CN" sz="2300" kern="1200"/>
            <a:t>另外，字符串中不能包括某些特殊符号，比如</a:t>
          </a:r>
          <a:r>
            <a:rPr lang="en-US" sz="2300" kern="1200"/>
            <a:t>[ ] { } \ | ^ ·</a:t>
          </a:r>
          <a:r>
            <a:rPr lang="zh-CN" sz="2300" kern="1200"/>
            <a:t>。否则，接口将无法返回结果。</a:t>
          </a:r>
          <a:endParaRPr lang="en-US" sz="2300" kern="1200"/>
        </a:p>
      </dsp:txBody>
      <dsp:txXfrm>
        <a:off x="76044" y="375324"/>
        <a:ext cx="4066616" cy="2380715"/>
      </dsp:txXfrm>
    </dsp:sp>
    <dsp:sp modelId="{69F3C31F-C653-8141-91E5-9FDAC0F19F2B}">
      <dsp:nvSpPr>
        <dsp:cNvPr id="0" name=""/>
        <dsp:cNvSpPr/>
      </dsp:nvSpPr>
      <dsp:spPr>
        <a:xfrm>
          <a:off x="4638204" y="1043052"/>
          <a:ext cx="893527" cy="104525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38204" y="1252104"/>
        <a:ext cx="625469" cy="627154"/>
      </dsp:txXfrm>
    </dsp:sp>
    <dsp:sp modelId="{DC4BFB84-F9BF-284D-9DD4-721845C7051A}">
      <dsp:nvSpPr>
        <dsp:cNvPr id="0" name=""/>
        <dsp:cNvSpPr/>
      </dsp:nvSpPr>
      <dsp:spPr>
        <a:xfrm>
          <a:off x="5902630" y="301256"/>
          <a:ext cx="4214752" cy="252885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2.In addition, some special symbols, such as [ ] { } \ | ^ ·, cannot be included in a string. Otherwise, the interface will not be able to return results.</a:t>
          </a:r>
        </a:p>
      </dsp:txBody>
      <dsp:txXfrm>
        <a:off x="5976698" y="375324"/>
        <a:ext cx="4066616" cy="23807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23E23-2B6D-9142-971B-97FA325D488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FD1ECF89-4826-6341-924A-02F842028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E76F1C0-7598-2F45-881A-61A756ECC7CB}"/>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5" name="页脚占位符 4">
            <a:extLst>
              <a:ext uri="{FF2B5EF4-FFF2-40B4-BE49-F238E27FC236}">
                <a16:creationId xmlns:a16="http://schemas.microsoft.com/office/drawing/2014/main" id="{FC9AB3F1-04CB-2541-81B8-67FBB5F1F5E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D6F8CC5-592F-AB46-9562-144189CD312D}"/>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384683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73CB6-B4EA-AB4C-AE71-496629536F48}"/>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5FA37FD-73BE-6546-8E10-AE69AEB97EC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BA7AD51-A0FF-D548-B369-A9529C3EB4DC}"/>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5" name="页脚占位符 4">
            <a:extLst>
              <a:ext uri="{FF2B5EF4-FFF2-40B4-BE49-F238E27FC236}">
                <a16:creationId xmlns:a16="http://schemas.microsoft.com/office/drawing/2014/main" id="{ADFDB8A6-14F0-954E-897F-A45FD2EA9B4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DF877FF-CE3E-E84A-9BA5-E0540E036CAB}"/>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34362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161353E-482A-9D49-9BE0-B26CB2A9ADE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C6F8E93-089A-6E48-BC9D-A64103F0A7A8}"/>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0E49C1F-3C85-BE48-B668-F05750E96A09}"/>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5" name="页脚占位符 4">
            <a:extLst>
              <a:ext uri="{FF2B5EF4-FFF2-40B4-BE49-F238E27FC236}">
                <a16:creationId xmlns:a16="http://schemas.microsoft.com/office/drawing/2014/main" id="{55CD8336-B877-B546-9098-4A9C829298D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408A4D4-089C-2147-8C08-E1EA59492186}"/>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202525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7AE934-3713-2849-B03C-729EF5CD877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7AF1BFB-684A-0A49-B19E-C17131D3BF5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0F68CE5-AD6C-C145-85DD-89E46BE615D1}"/>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5" name="页脚占位符 4">
            <a:extLst>
              <a:ext uri="{FF2B5EF4-FFF2-40B4-BE49-F238E27FC236}">
                <a16:creationId xmlns:a16="http://schemas.microsoft.com/office/drawing/2014/main" id="{957CECA5-DCEC-674D-914C-ABBA9D1F30F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2361727-1636-A146-9266-8F4579DD9C42}"/>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201900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3B5AC-B8FE-304A-A34D-FE84004D2C41}"/>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05AA0C4F-F2ED-2E4C-BBB5-42744A528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8FA7E8FA-8AF2-E246-8444-AED927C470DB}"/>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5" name="页脚占位符 4">
            <a:extLst>
              <a:ext uri="{FF2B5EF4-FFF2-40B4-BE49-F238E27FC236}">
                <a16:creationId xmlns:a16="http://schemas.microsoft.com/office/drawing/2014/main" id="{6F415412-269B-EA48-A76D-873B585E8FA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B053112-871A-E444-AA36-87D516104F14}"/>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88799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F8C60-7B90-6C47-AE64-775ACCAFEAB2}"/>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E789D07-9922-1B4B-AF3B-F3B50C973559}"/>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A3B5C2E2-AC98-E246-9383-6345CE9BBC4C}"/>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4B365DFF-4479-8246-BFF1-9A6210165FE8}"/>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6" name="页脚占位符 5">
            <a:extLst>
              <a:ext uri="{FF2B5EF4-FFF2-40B4-BE49-F238E27FC236}">
                <a16:creationId xmlns:a16="http://schemas.microsoft.com/office/drawing/2014/main" id="{6E6E4F34-7205-4447-AE45-541933BE2BC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6B53D23-76A3-144D-A31A-20E7BD2443BA}"/>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280321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C93186-3C4E-ED48-A7F9-2D3DA14DCA0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558C579-E9BC-1B48-BC8D-CFBBA39697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1E66FF14-55F1-CE43-983F-0AE545506C56}"/>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CCE308AD-E559-FB47-9174-E707E8188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E43C7EA-9B72-6D49-B578-75645B36A250}"/>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231479BF-85BF-334D-8E59-676301F2997B}"/>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8" name="页脚占位符 7">
            <a:extLst>
              <a:ext uri="{FF2B5EF4-FFF2-40B4-BE49-F238E27FC236}">
                <a16:creationId xmlns:a16="http://schemas.microsoft.com/office/drawing/2014/main" id="{02E12207-7014-3349-8893-4A6AD8B359C8}"/>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2A92ECDD-D45F-DB41-BF32-38AF9A4358E6}"/>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169019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F72D8C-F8E6-4741-B37C-F2456932935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E7D49CC-4A32-3B49-86F3-909F24B624CB}"/>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4" name="页脚占位符 3">
            <a:extLst>
              <a:ext uri="{FF2B5EF4-FFF2-40B4-BE49-F238E27FC236}">
                <a16:creationId xmlns:a16="http://schemas.microsoft.com/office/drawing/2014/main" id="{72C04150-D6C6-2D48-A084-C87E08A948CB}"/>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402F759E-5CDD-6141-B5F6-2EEE25CBB79A}"/>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100254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CD8E776-4704-BF43-8236-A3589902BBBE}"/>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3" name="页脚占位符 2">
            <a:extLst>
              <a:ext uri="{FF2B5EF4-FFF2-40B4-BE49-F238E27FC236}">
                <a16:creationId xmlns:a16="http://schemas.microsoft.com/office/drawing/2014/main" id="{53B1A3D1-5C12-4D4A-89D4-724853FA523E}"/>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FFCE1A30-8EBD-4C4D-8EE9-96007D74E2F6}"/>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85641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56C87-1317-2647-94BF-B8A80D805F9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CCF67E6F-4926-354F-84B3-77CA557D6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AC339279-2044-A64D-88C9-D5F99141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0A4F4CF-7EA9-F040-9ED2-52A0F9C48D77}"/>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6" name="页脚占位符 5">
            <a:extLst>
              <a:ext uri="{FF2B5EF4-FFF2-40B4-BE49-F238E27FC236}">
                <a16:creationId xmlns:a16="http://schemas.microsoft.com/office/drawing/2014/main" id="{1B46E167-D277-354D-956B-0CD2E2BC4CE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69EEC9B-0EE9-B849-82A8-29D3DE34E9DE}"/>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273702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FC5280-016F-4A4D-A31E-0590097822A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3CCE1C9F-C38F-8F47-BFF0-A4BDAD43C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3D3F3437-EF8E-FD4E-89A7-FCBD9D8F1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0437367-2DD5-FA41-9266-B86B2632009C}"/>
              </a:ext>
            </a:extLst>
          </p:cNvPr>
          <p:cNvSpPr>
            <a:spLocks noGrp="1"/>
          </p:cNvSpPr>
          <p:nvPr>
            <p:ph type="dt" sz="half" idx="10"/>
          </p:nvPr>
        </p:nvSpPr>
        <p:spPr/>
        <p:txBody>
          <a:bodyPr/>
          <a:lstStyle/>
          <a:p>
            <a:fld id="{68485495-6C57-3947-A7F1-034E00DAECC0}" type="datetimeFigureOut">
              <a:rPr kumimoji="1" lang="zh-CN" altLang="en-US" smtClean="0"/>
              <a:pPr/>
              <a:t>2019/3/31</a:t>
            </a:fld>
            <a:endParaRPr kumimoji="1" lang="zh-CN" altLang="en-US"/>
          </a:p>
        </p:txBody>
      </p:sp>
      <p:sp>
        <p:nvSpPr>
          <p:cNvPr id="6" name="页脚占位符 5">
            <a:extLst>
              <a:ext uri="{FF2B5EF4-FFF2-40B4-BE49-F238E27FC236}">
                <a16:creationId xmlns:a16="http://schemas.microsoft.com/office/drawing/2014/main" id="{D855BE99-06A2-ED43-8D9B-E333CFF4EBF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DA7BB82-C681-184A-80B1-2A3C7C311058}"/>
              </a:ext>
            </a:extLst>
          </p:cNvPr>
          <p:cNvSpPr>
            <a:spLocks noGrp="1"/>
          </p:cNvSpPr>
          <p:nvPr>
            <p:ph type="sldNum" sz="quarter" idx="12"/>
          </p:nvPr>
        </p:nvSpPr>
        <p:spPr/>
        <p:txBody>
          <a:body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293870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CE6449-EB9A-3341-8593-2374AD3A5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FB9BABA-23C9-C94C-ADCB-562CBD49D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A4A9EE0-6628-8D49-999D-64A1340615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85495-6C57-3947-A7F1-034E00DAECC0}" type="datetimeFigureOut">
              <a:rPr kumimoji="1" lang="zh-CN" altLang="en-US" smtClean="0"/>
              <a:pPr/>
              <a:t>2019/3/31</a:t>
            </a:fld>
            <a:endParaRPr kumimoji="1" lang="zh-CN" altLang="en-US"/>
          </a:p>
        </p:txBody>
      </p:sp>
      <p:sp>
        <p:nvSpPr>
          <p:cNvPr id="5" name="页脚占位符 4">
            <a:extLst>
              <a:ext uri="{FF2B5EF4-FFF2-40B4-BE49-F238E27FC236}">
                <a16:creationId xmlns:a16="http://schemas.microsoft.com/office/drawing/2014/main" id="{37A2D852-F56B-7F48-A028-469B2150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ACA12D9F-493F-8B4B-B43E-E75CFB1D1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795CE-D345-A54A-AEEF-CEA3AE8F8CC3}" type="slidenum">
              <a:rPr kumimoji="1" lang="zh-CN" altLang="en-US" smtClean="0"/>
              <a:pPr/>
              <a:t>‹#›</a:t>
            </a:fld>
            <a:endParaRPr kumimoji="1" lang="zh-CN" altLang="en-US"/>
          </a:p>
        </p:txBody>
      </p:sp>
    </p:spTree>
    <p:extLst>
      <p:ext uri="{BB962C8B-B14F-4D97-AF65-F5344CB8AC3E}">
        <p14:creationId xmlns:p14="http://schemas.microsoft.com/office/powerpoint/2010/main" val="247213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87541943-C9E5-5D42-B01C-530F56AFA91D}"/>
              </a:ext>
            </a:extLst>
          </p:cNvPr>
          <p:cNvSpPr>
            <a:spLocks noGrp="1"/>
          </p:cNvSpPr>
          <p:nvPr>
            <p:ph type="ctrTitle"/>
          </p:nvPr>
        </p:nvSpPr>
        <p:spPr>
          <a:xfrm>
            <a:off x="3045368" y="2043663"/>
            <a:ext cx="6105194" cy="2031055"/>
          </a:xfrm>
        </p:spPr>
        <p:txBody>
          <a:bodyPr>
            <a:normAutofit/>
          </a:bodyPr>
          <a:lstStyle/>
          <a:p>
            <a:r>
              <a:rPr lang="zh-CN" altLang="zh-CN">
                <a:solidFill>
                  <a:srgbClr val="FFFFFF"/>
                </a:solidFill>
              </a:rPr>
              <a:t>自动标点系统的新功能</a:t>
            </a:r>
            <a:endParaRPr kumimoji="1" lang="zh-CN" altLang="en-US">
              <a:solidFill>
                <a:srgbClr val="FFFFFF"/>
              </a:solidFill>
            </a:endParaRPr>
          </a:p>
        </p:txBody>
      </p:sp>
      <p:sp>
        <p:nvSpPr>
          <p:cNvPr id="3" name="副标题 2">
            <a:extLst>
              <a:ext uri="{FF2B5EF4-FFF2-40B4-BE49-F238E27FC236}">
                <a16:creationId xmlns:a16="http://schemas.microsoft.com/office/drawing/2014/main" id="{1FAA4309-F2B4-084C-AC53-B7276CAC2E44}"/>
              </a:ext>
            </a:extLst>
          </p:cNvPr>
          <p:cNvSpPr>
            <a:spLocks noGrp="1"/>
          </p:cNvSpPr>
          <p:nvPr>
            <p:ph type="subTitle" idx="1"/>
          </p:nvPr>
        </p:nvSpPr>
        <p:spPr>
          <a:xfrm>
            <a:off x="3045368" y="4074718"/>
            <a:ext cx="6105194" cy="682079"/>
          </a:xfrm>
        </p:spPr>
        <p:txBody>
          <a:bodyPr>
            <a:normAutofit/>
          </a:bodyPr>
          <a:lstStyle/>
          <a:p>
            <a:r>
              <a:rPr lang="en-US" altLang="zh-CN" sz="2000" dirty="0">
                <a:solidFill>
                  <a:srgbClr val="FFFFFF"/>
                </a:solidFill>
              </a:rPr>
              <a:t>New functions of the automatic punctuation system</a:t>
            </a:r>
            <a:endParaRPr kumimoji="1" lang="zh-CN" altLang="en-US" sz="2000" dirty="0">
              <a:solidFill>
                <a:srgbClr val="FFFFFF"/>
              </a:solidFill>
            </a:endParaRPr>
          </a:p>
        </p:txBody>
      </p:sp>
    </p:spTree>
    <p:extLst>
      <p:ext uri="{BB962C8B-B14F-4D97-AF65-F5344CB8AC3E}">
        <p14:creationId xmlns:p14="http://schemas.microsoft.com/office/powerpoint/2010/main" val="380046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内容占位符 3" descr="图片包含 屏幕截图&#10;&#10;描述已自动生成">
            <a:extLst>
              <a:ext uri="{FF2B5EF4-FFF2-40B4-BE49-F238E27FC236}">
                <a16:creationId xmlns:a16="http://schemas.microsoft.com/office/drawing/2014/main" id="{92A408F7-127A-9B48-AC8F-ECBD8AF6E86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984" r="5015" b="-1"/>
          <a:stretch/>
        </p:blipFill>
        <p:spPr>
          <a:xfrm>
            <a:off x="20" y="10"/>
            <a:ext cx="12191980" cy="6857990"/>
          </a:xfrm>
          <a:prstGeom prst="rect">
            <a:avLst/>
          </a:prstGeom>
        </p:spPr>
      </p:pic>
    </p:spTree>
    <p:extLst>
      <p:ext uri="{BB962C8B-B14F-4D97-AF65-F5344CB8AC3E}">
        <p14:creationId xmlns:p14="http://schemas.microsoft.com/office/powerpoint/2010/main" val="137056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屏幕截图&#10;&#10;描述已自动生成">
            <a:extLst>
              <a:ext uri="{FF2B5EF4-FFF2-40B4-BE49-F238E27FC236}">
                <a16:creationId xmlns:a16="http://schemas.microsoft.com/office/drawing/2014/main" id="{214F241A-49E8-E647-9A68-382445CE5FA9}"/>
              </a:ext>
            </a:extLst>
          </p:cNvPr>
          <p:cNvPicPr/>
          <p:nvPr/>
        </p:nvPicPr>
        <p:blipFill rotWithShape="1">
          <a:blip r:embed="rId2">
            <a:extLst>
              <a:ext uri="{28A0092B-C50C-407E-A947-70E740481C1C}">
                <a14:useLocalDpi xmlns:a14="http://schemas.microsoft.com/office/drawing/2010/main" val="0"/>
              </a:ext>
            </a:extLst>
          </a:blip>
          <a:srcRect l="6651" r="9750" b="-1"/>
          <a:stretch/>
        </p:blipFill>
        <p:spPr>
          <a:xfrm>
            <a:off x="-1" y="10"/>
            <a:ext cx="12192001" cy="4666928"/>
          </a:xfrm>
          <a:prstGeom prst="rect">
            <a:avLst/>
          </a:prstGeom>
        </p:spPr>
      </p:pic>
      <p:pic>
        <p:nvPicPr>
          <p:cNvPr id="12"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9CDF3AB-C089-514B-BD79-B1BAD18F6AAF}"/>
              </a:ext>
            </a:extLst>
          </p:cNvPr>
          <p:cNvSpPr>
            <a:spLocks noGrp="1"/>
          </p:cNvSpPr>
          <p:nvPr>
            <p:ph type="title"/>
          </p:nvPr>
        </p:nvSpPr>
        <p:spPr>
          <a:xfrm>
            <a:off x="804998" y="4551037"/>
            <a:ext cx="5021782" cy="1509931"/>
          </a:xfrm>
        </p:spPr>
        <p:txBody>
          <a:bodyPr>
            <a:normAutofit/>
          </a:bodyPr>
          <a:lstStyle/>
          <a:p>
            <a:endParaRPr kumimoji="1" lang="zh-CN" altLang="en-US" sz="4000">
              <a:solidFill>
                <a:srgbClr val="000000"/>
              </a:solidFill>
            </a:endParaRPr>
          </a:p>
        </p:txBody>
      </p:sp>
      <p:sp>
        <p:nvSpPr>
          <p:cNvPr id="3" name="内容占位符 2">
            <a:extLst>
              <a:ext uri="{FF2B5EF4-FFF2-40B4-BE49-F238E27FC236}">
                <a16:creationId xmlns:a16="http://schemas.microsoft.com/office/drawing/2014/main" id="{51FE8092-C10A-354C-81AB-9E773E08678B}"/>
              </a:ext>
            </a:extLst>
          </p:cNvPr>
          <p:cNvSpPr>
            <a:spLocks noGrp="1"/>
          </p:cNvSpPr>
          <p:nvPr>
            <p:ph idx="1"/>
          </p:nvPr>
        </p:nvSpPr>
        <p:spPr>
          <a:xfrm>
            <a:off x="6470247" y="4551037"/>
            <a:ext cx="4926411" cy="1509935"/>
          </a:xfrm>
        </p:spPr>
        <p:txBody>
          <a:bodyPr anchor="ctr">
            <a:normAutofit/>
          </a:bodyPr>
          <a:lstStyle/>
          <a:p>
            <a:r>
              <a:rPr lang="zh-CN" altLang="zh-CN" sz="1800" dirty="0">
                <a:solidFill>
                  <a:srgbClr val="000000"/>
                </a:solidFill>
              </a:rPr>
              <a:t>用户可以在后台的任务列表中找到上次保存的任务。</a:t>
            </a:r>
          </a:p>
          <a:p>
            <a:r>
              <a:rPr lang="en-US" altLang="zh-CN" sz="1800" dirty="0">
                <a:solidFill>
                  <a:srgbClr val="000000"/>
                </a:solidFill>
              </a:rPr>
              <a:t>The user can find the job saved last time in the task-list in the background.</a:t>
            </a:r>
            <a:endParaRPr lang="zh-CN" altLang="zh-CN" sz="1800" dirty="0">
              <a:solidFill>
                <a:srgbClr val="000000"/>
              </a:solidFill>
            </a:endParaRPr>
          </a:p>
        </p:txBody>
      </p:sp>
    </p:spTree>
    <p:extLst>
      <p:ext uri="{BB962C8B-B14F-4D97-AF65-F5344CB8AC3E}">
        <p14:creationId xmlns:p14="http://schemas.microsoft.com/office/powerpoint/2010/main" val="318045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屏幕截图&#10;&#10;描述已自动生成">
            <a:extLst>
              <a:ext uri="{FF2B5EF4-FFF2-40B4-BE49-F238E27FC236}">
                <a16:creationId xmlns:a16="http://schemas.microsoft.com/office/drawing/2014/main" id="{0A90EAD2-05CE-4249-B8A0-7ED54D885B68}"/>
              </a:ext>
            </a:extLst>
          </p:cNvPr>
          <p:cNvPicPr/>
          <p:nvPr/>
        </p:nvPicPr>
        <p:blipFill rotWithShape="1">
          <a:blip r:embed="rId2">
            <a:extLst>
              <a:ext uri="{28A0092B-C50C-407E-A947-70E740481C1C}">
                <a14:useLocalDpi xmlns:a14="http://schemas.microsoft.com/office/drawing/2010/main" val="0"/>
              </a:ext>
            </a:extLst>
          </a:blip>
          <a:srcRect t="9091" r="17575" b="-1"/>
          <a:stretch/>
        </p:blipFill>
        <p:spPr>
          <a:xfrm>
            <a:off x="-1" y="10"/>
            <a:ext cx="12192000" cy="6857990"/>
          </a:xfrm>
          <a:prstGeom prst="rect">
            <a:avLst/>
          </a:prstGeom>
        </p:spPr>
      </p:pic>
      <p:sp>
        <p:nvSpPr>
          <p:cNvPr id="30" name="Freeform: Shape 2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C0B531AE-A946-2B4D-8B23-061B89086387}"/>
              </a:ext>
            </a:extLst>
          </p:cNvPr>
          <p:cNvSpPr>
            <a:spLocks noGrp="1"/>
          </p:cNvSpPr>
          <p:nvPr>
            <p:ph type="title"/>
          </p:nvPr>
        </p:nvSpPr>
        <p:spPr>
          <a:xfrm>
            <a:off x="750242" y="632990"/>
            <a:ext cx="4062643" cy="1043409"/>
          </a:xfrm>
        </p:spPr>
        <p:txBody>
          <a:bodyPr>
            <a:normAutofit/>
          </a:bodyPr>
          <a:lstStyle/>
          <a:p>
            <a:endParaRPr kumimoji="1" lang="zh-CN" altLang="en-US" sz="3600"/>
          </a:p>
        </p:txBody>
      </p:sp>
      <p:sp>
        <p:nvSpPr>
          <p:cNvPr id="3" name="内容占位符 2">
            <a:extLst>
              <a:ext uri="{FF2B5EF4-FFF2-40B4-BE49-F238E27FC236}">
                <a16:creationId xmlns:a16="http://schemas.microsoft.com/office/drawing/2014/main" id="{97C7C27E-43F5-774B-A048-EB90A119C1E3}"/>
              </a:ext>
            </a:extLst>
          </p:cNvPr>
          <p:cNvSpPr>
            <a:spLocks noGrp="1"/>
          </p:cNvSpPr>
          <p:nvPr>
            <p:ph idx="1"/>
          </p:nvPr>
        </p:nvSpPr>
        <p:spPr>
          <a:xfrm>
            <a:off x="520242" y="1774372"/>
            <a:ext cx="4062642" cy="2754086"/>
          </a:xfrm>
        </p:spPr>
        <p:txBody>
          <a:bodyPr anchor="t">
            <a:normAutofit/>
          </a:bodyPr>
          <a:lstStyle/>
          <a:p>
            <a:r>
              <a:rPr lang="zh-CN" altLang="zh-CN" sz="1800" dirty="0"/>
              <a:t>上次的任务可以再次打开，继续编辑。编辑结束的时候，可以再次保存。</a:t>
            </a:r>
          </a:p>
          <a:p>
            <a:r>
              <a:rPr lang="en-US" altLang="zh-CN" sz="1800" dirty="0"/>
              <a:t>The last  job can be opened again and editing can be continued. You can save it again when the editing is finished.</a:t>
            </a:r>
            <a:endParaRPr lang="zh-CN" altLang="zh-CN" sz="1800" dirty="0"/>
          </a:p>
        </p:txBody>
      </p:sp>
    </p:spTree>
    <p:extLst>
      <p:ext uri="{BB962C8B-B14F-4D97-AF65-F5344CB8AC3E}">
        <p14:creationId xmlns:p14="http://schemas.microsoft.com/office/powerpoint/2010/main" val="201854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屏幕截图&#10;&#10;描述已自动生成">
            <a:extLst>
              <a:ext uri="{FF2B5EF4-FFF2-40B4-BE49-F238E27FC236}">
                <a16:creationId xmlns:a16="http://schemas.microsoft.com/office/drawing/2014/main" id="{7B747B0E-6159-594B-B603-AB097E916B40}"/>
              </a:ext>
            </a:extLst>
          </p:cNvPr>
          <p:cNvPicPr/>
          <p:nvPr/>
        </p:nvPicPr>
        <p:blipFill rotWithShape="1">
          <a:blip r:embed="rId2">
            <a:extLst>
              <a:ext uri="{28A0092B-C50C-407E-A947-70E740481C1C}">
                <a14:useLocalDpi xmlns:a14="http://schemas.microsoft.com/office/drawing/2010/main" val="0"/>
              </a:ext>
            </a:extLst>
          </a:blip>
          <a:srcRect t="9091" r="25252" b="-1"/>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9C2801A4-0E71-9E4C-9FA4-0F8E20C20512}"/>
              </a:ext>
            </a:extLst>
          </p:cNvPr>
          <p:cNvSpPr>
            <a:spLocks noGrp="1"/>
          </p:cNvSpPr>
          <p:nvPr>
            <p:ph type="title"/>
          </p:nvPr>
        </p:nvSpPr>
        <p:spPr>
          <a:xfrm>
            <a:off x="750242" y="632990"/>
            <a:ext cx="4062643" cy="1043409"/>
          </a:xfrm>
        </p:spPr>
        <p:txBody>
          <a:bodyPr>
            <a:normAutofit/>
          </a:bodyPr>
          <a:lstStyle/>
          <a:p>
            <a:r>
              <a:rPr lang="en-US" altLang="zh-CN" sz="3300" dirty="0"/>
              <a:t>3</a:t>
            </a:r>
            <a:r>
              <a:rPr lang="zh-CN" altLang="zh-CN" sz="3300" dirty="0"/>
              <a:t>．任务分配 </a:t>
            </a:r>
            <a:br>
              <a:rPr lang="en-US" altLang="zh-CN" sz="3300" dirty="0"/>
            </a:br>
            <a:r>
              <a:rPr lang="en-US" altLang="zh-CN" sz="3300" dirty="0"/>
              <a:t>Task Assignment</a:t>
            </a:r>
            <a:endParaRPr kumimoji="1" lang="zh-CN" altLang="en-US" sz="3300" dirty="0"/>
          </a:p>
        </p:txBody>
      </p:sp>
      <p:sp>
        <p:nvSpPr>
          <p:cNvPr id="3" name="内容占位符 2">
            <a:extLst>
              <a:ext uri="{FF2B5EF4-FFF2-40B4-BE49-F238E27FC236}">
                <a16:creationId xmlns:a16="http://schemas.microsoft.com/office/drawing/2014/main" id="{9F47E4AD-E73E-5046-A959-0F526861193C}"/>
              </a:ext>
            </a:extLst>
          </p:cNvPr>
          <p:cNvSpPr>
            <a:spLocks noGrp="1"/>
          </p:cNvSpPr>
          <p:nvPr>
            <p:ph idx="1"/>
          </p:nvPr>
        </p:nvSpPr>
        <p:spPr>
          <a:xfrm>
            <a:off x="520242" y="1774372"/>
            <a:ext cx="4062642" cy="2754086"/>
          </a:xfrm>
        </p:spPr>
        <p:txBody>
          <a:bodyPr anchor="t">
            <a:normAutofit/>
          </a:bodyPr>
          <a:lstStyle/>
          <a:p>
            <a:r>
              <a:rPr lang="zh-CN" altLang="zh-CN" sz="1800" dirty="0"/>
              <a:t>新系统可以为指定的用户分配标点任务，实现网络协作。</a:t>
            </a:r>
          </a:p>
          <a:p>
            <a:r>
              <a:rPr lang="en-US" altLang="zh-CN" sz="1800" dirty="0"/>
              <a:t>The new system can assign punctuation tasks to designated users</a:t>
            </a:r>
            <a:r>
              <a:rPr lang="zh-CN" altLang="en-US" sz="1800" dirty="0"/>
              <a:t> </a:t>
            </a:r>
            <a:r>
              <a:rPr lang="en-US" altLang="zh-CN" sz="1800" dirty="0"/>
              <a:t>for network collaboration.</a:t>
            </a:r>
            <a:endParaRPr kumimoji="1" lang="zh-CN" altLang="en-US" sz="1800" dirty="0"/>
          </a:p>
        </p:txBody>
      </p:sp>
    </p:spTree>
    <p:extLst>
      <p:ext uri="{BB962C8B-B14F-4D97-AF65-F5344CB8AC3E}">
        <p14:creationId xmlns:p14="http://schemas.microsoft.com/office/powerpoint/2010/main" val="121366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屏幕截图&#10;&#10;描述已自动生成">
            <a:extLst>
              <a:ext uri="{FF2B5EF4-FFF2-40B4-BE49-F238E27FC236}">
                <a16:creationId xmlns:a16="http://schemas.microsoft.com/office/drawing/2014/main" id="{E8B308EA-0640-4643-99D0-7AD7E30ACACE}"/>
              </a:ext>
            </a:extLst>
          </p:cNvPr>
          <p:cNvPicPr/>
          <p:nvPr/>
        </p:nvPicPr>
        <p:blipFill rotWithShape="1">
          <a:blip r:embed="rId2">
            <a:extLst>
              <a:ext uri="{28A0092B-C50C-407E-A947-70E740481C1C}">
                <a14:useLocalDpi xmlns:a14="http://schemas.microsoft.com/office/drawing/2010/main" val="0"/>
              </a:ext>
            </a:extLst>
          </a:blip>
          <a:srcRect r="2035"/>
          <a:stretch/>
        </p:blipFill>
        <p:spPr>
          <a:xfrm>
            <a:off x="-1" y="10"/>
            <a:ext cx="12192001" cy="4666928"/>
          </a:xfrm>
          <a:prstGeom prst="rect">
            <a:avLst/>
          </a:prstGeom>
        </p:spPr>
      </p:pic>
      <p:pic>
        <p:nvPicPr>
          <p:cNvPr id="16" name="Picture 1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Oval 1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6AA9A4A-117A-D44D-88BC-DEF66AC446E4}"/>
              </a:ext>
            </a:extLst>
          </p:cNvPr>
          <p:cNvSpPr>
            <a:spLocks noGrp="1"/>
          </p:cNvSpPr>
          <p:nvPr>
            <p:ph type="title"/>
          </p:nvPr>
        </p:nvSpPr>
        <p:spPr>
          <a:xfrm>
            <a:off x="804998" y="4551037"/>
            <a:ext cx="5021782" cy="1509931"/>
          </a:xfrm>
        </p:spPr>
        <p:txBody>
          <a:bodyPr>
            <a:normAutofit/>
          </a:bodyPr>
          <a:lstStyle/>
          <a:p>
            <a:r>
              <a:rPr lang="en-US" altLang="zh-CN" dirty="0"/>
              <a:t>4</a:t>
            </a:r>
            <a:r>
              <a:rPr lang="zh-CN" altLang="zh-CN" dirty="0"/>
              <a:t>．统计</a:t>
            </a:r>
            <a:r>
              <a:rPr lang="zh-CN" altLang="en-US" dirty="0"/>
              <a:t> </a:t>
            </a:r>
            <a:r>
              <a:rPr lang="en-US" altLang="zh-CN" dirty="0"/>
              <a:t>Statistics</a:t>
            </a:r>
            <a:endParaRPr lang="zh-CN" altLang="zh-CN" dirty="0"/>
          </a:p>
        </p:txBody>
      </p:sp>
      <p:sp>
        <p:nvSpPr>
          <p:cNvPr id="3" name="内容占位符 2">
            <a:extLst>
              <a:ext uri="{FF2B5EF4-FFF2-40B4-BE49-F238E27FC236}">
                <a16:creationId xmlns:a16="http://schemas.microsoft.com/office/drawing/2014/main" id="{A2314197-E3E4-C14E-A1A9-FA842F12255B}"/>
              </a:ext>
            </a:extLst>
          </p:cNvPr>
          <p:cNvSpPr>
            <a:spLocks noGrp="1"/>
          </p:cNvSpPr>
          <p:nvPr>
            <p:ph idx="1"/>
          </p:nvPr>
        </p:nvSpPr>
        <p:spPr>
          <a:xfrm>
            <a:off x="6470247" y="4551037"/>
            <a:ext cx="4926411" cy="1509935"/>
          </a:xfrm>
        </p:spPr>
        <p:txBody>
          <a:bodyPr anchor="ctr">
            <a:normAutofit fontScale="92500"/>
          </a:bodyPr>
          <a:lstStyle/>
          <a:p>
            <a:r>
              <a:rPr lang="zh-CN" altLang="zh-CN" sz="1800" dirty="0">
                <a:solidFill>
                  <a:srgbClr val="000000"/>
                </a:solidFill>
              </a:rPr>
              <a:t>新系统可以对任务的完成情况、字数、参与人员进行统计，并以图表形式展现。</a:t>
            </a:r>
          </a:p>
          <a:p>
            <a:r>
              <a:rPr lang="en-US" altLang="zh-CN" sz="1800" dirty="0">
                <a:solidFill>
                  <a:srgbClr val="000000"/>
                </a:solidFill>
              </a:rPr>
              <a:t>The new system can count the tasks completed, the number of words, the participants, and display them in graphical form. </a:t>
            </a:r>
            <a:endParaRPr lang="zh-CN" altLang="zh-CN" sz="1800" dirty="0">
              <a:solidFill>
                <a:srgbClr val="000000"/>
              </a:solidFill>
            </a:endParaRPr>
          </a:p>
          <a:p>
            <a:pPr marL="0" indent="0">
              <a:buNone/>
            </a:pPr>
            <a:endParaRPr kumimoji="1" lang="zh-CN" altLang="en-US" sz="1800" dirty="0">
              <a:solidFill>
                <a:srgbClr val="000000"/>
              </a:solidFill>
            </a:endParaRPr>
          </a:p>
        </p:txBody>
      </p:sp>
    </p:spTree>
    <p:extLst>
      <p:ext uri="{BB962C8B-B14F-4D97-AF65-F5344CB8AC3E}">
        <p14:creationId xmlns:p14="http://schemas.microsoft.com/office/powerpoint/2010/main" val="219923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descr="图片包含 屏幕截图&#10;&#10;描述已自动生成">
            <a:extLst>
              <a:ext uri="{FF2B5EF4-FFF2-40B4-BE49-F238E27FC236}">
                <a16:creationId xmlns:a16="http://schemas.microsoft.com/office/drawing/2014/main" id="{D05AC2A3-2C0E-6047-B287-1A683733F108}"/>
              </a:ext>
            </a:extLst>
          </p:cNvPr>
          <p:cNvPicPr/>
          <p:nvPr/>
        </p:nvPicPr>
        <p:blipFill rotWithShape="1">
          <a:blip r:embed="rId2">
            <a:extLst>
              <a:ext uri="{28A0092B-C50C-407E-A947-70E740481C1C}">
                <a14:useLocalDpi xmlns:a14="http://schemas.microsoft.com/office/drawing/2010/main" val="0"/>
              </a:ext>
            </a:extLst>
          </a:blip>
          <a:srcRect r="2035"/>
          <a:stretch/>
        </p:blipFill>
        <p:spPr>
          <a:xfrm>
            <a:off x="-1" y="10"/>
            <a:ext cx="12192001" cy="4666928"/>
          </a:xfrm>
          <a:prstGeom prst="rect">
            <a:avLst/>
          </a:prstGeom>
        </p:spPr>
      </p:pic>
      <p:pic>
        <p:nvPicPr>
          <p:cNvPr id="16" name="Picture 1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Oval 1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4F512AC-34CF-EA47-A3C4-4C5603E51230}"/>
              </a:ext>
            </a:extLst>
          </p:cNvPr>
          <p:cNvSpPr>
            <a:spLocks noGrp="1"/>
          </p:cNvSpPr>
          <p:nvPr>
            <p:ph type="title"/>
          </p:nvPr>
        </p:nvSpPr>
        <p:spPr>
          <a:xfrm>
            <a:off x="804998" y="4551037"/>
            <a:ext cx="5021782" cy="1509931"/>
          </a:xfrm>
        </p:spPr>
        <p:txBody>
          <a:bodyPr>
            <a:normAutofit/>
          </a:bodyPr>
          <a:lstStyle/>
          <a:p>
            <a:endParaRPr kumimoji="1" lang="zh-CN" altLang="en-US" sz="4000" dirty="0">
              <a:solidFill>
                <a:srgbClr val="000000"/>
              </a:solidFill>
            </a:endParaRPr>
          </a:p>
        </p:txBody>
      </p:sp>
      <p:sp>
        <p:nvSpPr>
          <p:cNvPr id="3" name="内容占位符 2">
            <a:extLst>
              <a:ext uri="{FF2B5EF4-FFF2-40B4-BE49-F238E27FC236}">
                <a16:creationId xmlns:a16="http://schemas.microsoft.com/office/drawing/2014/main" id="{6D96F186-C3B8-144B-80B5-ECE6DC2B858D}"/>
              </a:ext>
            </a:extLst>
          </p:cNvPr>
          <p:cNvSpPr>
            <a:spLocks noGrp="1"/>
          </p:cNvSpPr>
          <p:nvPr>
            <p:ph idx="1"/>
          </p:nvPr>
        </p:nvSpPr>
        <p:spPr>
          <a:xfrm>
            <a:off x="6470247" y="4551037"/>
            <a:ext cx="4926411" cy="1509935"/>
          </a:xfrm>
        </p:spPr>
        <p:txBody>
          <a:bodyPr anchor="ctr">
            <a:normAutofit/>
          </a:bodyPr>
          <a:lstStyle/>
          <a:p>
            <a:r>
              <a:rPr lang="zh-CN" altLang="zh-CN" dirty="0"/>
              <a:t>字数统计 </a:t>
            </a:r>
            <a:endParaRPr lang="en-US" altLang="zh-CN" dirty="0"/>
          </a:p>
          <a:p>
            <a:r>
              <a:rPr lang="en-US" altLang="zh-CN" dirty="0"/>
              <a:t>Number of words</a:t>
            </a:r>
            <a:endParaRPr kumimoji="1" lang="zh-CN" altLang="en-US" dirty="0">
              <a:solidFill>
                <a:srgbClr val="000000"/>
              </a:solidFill>
            </a:endParaRPr>
          </a:p>
        </p:txBody>
      </p:sp>
    </p:spTree>
    <p:extLst>
      <p:ext uri="{BB962C8B-B14F-4D97-AF65-F5344CB8AC3E}">
        <p14:creationId xmlns:p14="http://schemas.microsoft.com/office/powerpoint/2010/main" val="189338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内容占位符 4" descr="图片包含 屏幕截图&#10;&#10;描述已自动生成">
            <a:extLst>
              <a:ext uri="{FF2B5EF4-FFF2-40B4-BE49-F238E27FC236}">
                <a16:creationId xmlns:a16="http://schemas.microsoft.com/office/drawing/2014/main" id="{D0825149-D870-524D-B790-CCFC6DB3F310}"/>
              </a:ext>
            </a:extLst>
          </p:cNvPr>
          <p:cNvPicPr>
            <a:picLocks/>
          </p:cNvPicPr>
          <p:nvPr/>
        </p:nvPicPr>
        <p:blipFill rotWithShape="1">
          <a:blip r:embed="rId2">
            <a:extLst>
              <a:ext uri="{28A0092B-C50C-407E-A947-70E740481C1C}">
                <a14:useLocalDpi xmlns:a14="http://schemas.microsoft.com/office/drawing/2010/main" val="0"/>
              </a:ext>
            </a:extLst>
          </a:blip>
          <a:srcRect t="575"/>
          <a:stretch/>
        </p:blipFill>
        <p:spPr>
          <a:xfrm>
            <a:off x="-1" y="10"/>
            <a:ext cx="12192001" cy="4666928"/>
          </a:xfrm>
          <a:prstGeom prst="rect">
            <a:avLst/>
          </a:prstGeom>
        </p:spPr>
      </p:pic>
      <p:pic>
        <p:nvPicPr>
          <p:cNvPr id="59" name="Picture 5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0" name="Oval 5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标题 1">
            <a:extLst>
              <a:ext uri="{FF2B5EF4-FFF2-40B4-BE49-F238E27FC236}">
                <a16:creationId xmlns:a16="http://schemas.microsoft.com/office/drawing/2014/main" id="{E949B99D-C02A-F540-A498-488C215C1D1D}"/>
              </a:ext>
            </a:extLst>
          </p:cNvPr>
          <p:cNvSpPr>
            <a:spLocks noGrp="1"/>
          </p:cNvSpPr>
          <p:nvPr>
            <p:ph type="title"/>
          </p:nvPr>
        </p:nvSpPr>
        <p:spPr>
          <a:xfrm>
            <a:off x="804998" y="4551037"/>
            <a:ext cx="5021782" cy="1509931"/>
          </a:xfrm>
        </p:spPr>
        <p:txBody>
          <a:bodyPr vert="horz" lIns="91440" tIns="45720" rIns="91440" bIns="45720" rtlCol="0">
            <a:normAutofit/>
          </a:bodyPr>
          <a:lstStyle/>
          <a:p>
            <a:endParaRPr kumimoji="1" lang="en-US" altLang="zh-CN" sz="4000" kern="1200" dirty="0">
              <a:solidFill>
                <a:srgbClr val="000000"/>
              </a:solidFill>
              <a:latin typeface="+mj-lt"/>
              <a:ea typeface="+mj-ea"/>
              <a:cs typeface="+mj-cs"/>
            </a:endParaRPr>
          </a:p>
        </p:txBody>
      </p:sp>
      <p:sp>
        <p:nvSpPr>
          <p:cNvPr id="62" name="Content Placeholder 20">
            <a:extLst>
              <a:ext uri="{FF2B5EF4-FFF2-40B4-BE49-F238E27FC236}">
                <a16:creationId xmlns:a16="http://schemas.microsoft.com/office/drawing/2014/main" id="{91E5750E-9EC7-46A1-927E-8A4B2CCB9FBD}"/>
              </a:ext>
            </a:extLst>
          </p:cNvPr>
          <p:cNvSpPr>
            <a:spLocks noGrp="1"/>
          </p:cNvSpPr>
          <p:nvPr>
            <p:ph idx="1"/>
          </p:nvPr>
        </p:nvSpPr>
        <p:spPr>
          <a:xfrm>
            <a:off x="6470247" y="4551037"/>
            <a:ext cx="4926411" cy="1509935"/>
          </a:xfrm>
        </p:spPr>
        <p:txBody>
          <a:bodyPr anchor="ctr">
            <a:normAutofit/>
          </a:bodyPr>
          <a:lstStyle/>
          <a:p>
            <a:r>
              <a:rPr lang="zh-CN" altLang="zh-CN" dirty="0"/>
              <a:t>参与人员 </a:t>
            </a:r>
            <a:endParaRPr lang="en-US" altLang="zh-CN" dirty="0"/>
          </a:p>
          <a:p>
            <a:r>
              <a:rPr lang="en-US" altLang="zh-CN" dirty="0"/>
              <a:t>Participants</a:t>
            </a:r>
            <a:endParaRPr lang="zh-CN" altLang="zh-CN" dirty="0"/>
          </a:p>
        </p:txBody>
      </p:sp>
    </p:spTree>
    <p:extLst>
      <p:ext uri="{BB962C8B-B14F-4D97-AF65-F5344CB8AC3E}">
        <p14:creationId xmlns:p14="http://schemas.microsoft.com/office/powerpoint/2010/main" val="18236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屏幕截图&#10;&#10;描述已自动生成">
            <a:extLst>
              <a:ext uri="{FF2B5EF4-FFF2-40B4-BE49-F238E27FC236}">
                <a16:creationId xmlns:a16="http://schemas.microsoft.com/office/drawing/2014/main" id="{8A2B5DCE-5DE7-CE48-894B-8B34006A4989}"/>
              </a:ext>
            </a:extLst>
          </p:cNvPr>
          <p:cNvPicPr/>
          <p:nvPr/>
        </p:nvPicPr>
        <p:blipFill rotWithShape="1">
          <a:blip r:embed="rId2">
            <a:extLst>
              <a:ext uri="{28A0092B-C50C-407E-A947-70E740481C1C}">
                <a14:useLocalDpi xmlns:a14="http://schemas.microsoft.com/office/drawing/2010/main" val="0"/>
              </a:ext>
            </a:extLst>
          </a:blip>
          <a:srcRect l="8565" r="-1" b="-1"/>
          <a:stretch/>
        </p:blipFill>
        <p:spPr>
          <a:xfrm>
            <a:off x="-1" y="10"/>
            <a:ext cx="12192001" cy="4666928"/>
          </a:xfrm>
          <a:prstGeom prst="rect">
            <a:avLst/>
          </a:prstGeom>
        </p:spPr>
      </p:pic>
      <p:pic>
        <p:nvPicPr>
          <p:cNvPr id="56" name="Picture 1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7" name="Oval 1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1E73374-8AE9-E548-A93A-206385D38825}"/>
              </a:ext>
            </a:extLst>
          </p:cNvPr>
          <p:cNvSpPr>
            <a:spLocks noGrp="1"/>
          </p:cNvSpPr>
          <p:nvPr>
            <p:ph type="title"/>
          </p:nvPr>
        </p:nvSpPr>
        <p:spPr>
          <a:xfrm>
            <a:off x="804998" y="4551037"/>
            <a:ext cx="5021782" cy="1509931"/>
          </a:xfrm>
        </p:spPr>
        <p:txBody>
          <a:bodyPr>
            <a:normAutofit/>
          </a:bodyPr>
          <a:lstStyle/>
          <a:p>
            <a:r>
              <a:rPr lang="en-US" altLang="zh-CN" sz="4000">
                <a:solidFill>
                  <a:srgbClr val="000000"/>
                </a:solidFill>
              </a:rPr>
              <a:t>5</a:t>
            </a:r>
            <a:r>
              <a:rPr lang="zh-CN" altLang="zh-CN" sz="4000">
                <a:solidFill>
                  <a:srgbClr val="000000"/>
                </a:solidFill>
              </a:rPr>
              <a:t>．参数调整</a:t>
            </a:r>
            <a:r>
              <a:rPr lang="en-US" altLang="zh-CN" sz="4000">
                <a:solidFill>
                  <a:srgbClr val="000000"/>
                </a:solidFill>
              </a:rPr>
              <a:t>Parameter adjustment</a:t>
            </a:r>
            <a:endParaRPr kumimoji="1" lang="zh-CN" altLang="en-US" sz="4000">
              <a:solidFill>
                <a:srgbClr val="000000"/>
              </a:solidFill>
            </a:endParaRPr>
          </a:p>
        </p:txBody>
      </p:sp>
      <p:sp>
        <p:nvSpPr>
          <p:cNvPr id="3" name="内容占位符 2">
            <a:extLst>
              <a:ext uri="{FF2B5EF4-FFF2-40B4-BE49-F238E27FC236}">
                <a16:creationId xmlns:a16="http://schemas.microsoft.com/office/drawing/2014/main" id="{C3787477-179E-564B-B51D-020D55B9DC64}"/>
              </a:ext>
            </a:extLst>
          </p:cNvPr>
          <p:cNvSpPr>
            <a:spLocks noGrp="1"/>
          </p:cNvSpPr>
          <p:nvPr>
            <p:ph idx="1"/>
          </p:nvPr>
        </p:nvSpPr>
        <p:spPr>
          <a:xfrm>
            <a:off x="6470247" y="4551037"/>
            <a:ext cx="4926411" cy="1509935"/>
          </a:xfrm>
        </p:spPr>
        <p:txBody>
          <a:bodyPr anchor="ctr">
            <a:normAutofit/>
          </a:bodyPr>
          <a:lstStyle/>
          <a:p>
            <a:r>
              <a:rPr lang="zh-CN" altLang="zh-CN" sz="1800">
                <a:solidFill>
                  <a:srgbClr val="000000"/>
                </a:solidFill>
              </a:rPr>
              <a:t>新系统可以对自动标点引擎的设置进行调整。</a:t>
            </a:r>
          </a:p>
          <a:p>
            <a:r>
              <a:rPr lang="en-US" altLang="zh-CN" sz="1800">
                <a:solidFill>
                  <a:srgbClr val="000000"/>
                </a:solidFill>
              </a:rPr>
              <a:t>The new system can adjust the settings of the automatic punctuation engine.</a:t>
            </a:r>
            <a:endParaRPr lang="zh-CN" altLang="zh-CN" sz="1800">
              <a:solidFill>
                <a:srgbClr val="000000"/>
              </a:solidFill>
            </a:endParaRPr>
          </a:p>
          <a:p>
            <a:endParaRPr kumimoji="1" lang="zh-CN" altLang="en-US" sz="1800">
              <a:solidFill>
                <a:srgbClr val="000000"/>
              </a:solidFill>
            </a:endParaRPr>
          </a:p>
        </p:txBody>
      </p:sp>
    </p:spTree>
    <p:extLst>
      <p:ext uri="{BB962C8B-B14F-4D97-AF65-F5344CB8AC3E}">
        <p14:creationId xmlns:p14="http://schemas.microsoft.com/office/powerpoint/2010/main" val="396786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内容占位符 3" descr="图片包含 屏幕截图&#10;&#10;描述已自动生成">
            <a:extLst>
              <a:ext uri="{FF2B5EF4-FFF2-40B4-BE49-F238E27FC236}">
                <a16:creationId xmlns:a16="http://schemas.microsoft.com/office/drawing/2014/main" id="{EBFF73F2-47B3-4842-9D78-7AC82FAC21A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6571" r="10318" b="1"/>
          <a:stretch/>
        </p:blipFill>
        <p:spPr>
          <a:xfrm>
            <a:off x="20" y="10"/>
            <a:ext cx="12191980" cy="6857990"/>
          </a:xfrm>
          <a:prstGeom prst="rect">
            <a:avLst/>
          </a:prstGeom>
        </p:spPr>
      </p:pic>
    </p:spTree>
    <p:extLst>
      <p:ext uri="{BB962C8B-B14F-4D97-AF65-F5344CB8AC3E}">
        <p14:creationId xmlns:p14="http://schemas.microsoft.com/office/powerpoint/2010/main" val="230187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屏幕截图&#10;&#10;描述已自动生成">
            <a:extLst>
              <a:ext uri="{FF2B5EF4-FFF2-40B4-BE49-F238E27FC236}">
                <a16:creationId xmlns:a16="http://schemas.microsoft.com/office/drawing/2014/main" id="{37F9E850-643B-5148-8A48-F7B9DD4F91C8}"/>
              </a:ext>
            </a:extLst>
          </p:cNvPr>
          <p:cNvPicPr/>
          <p:nvPr/>
        </p:nvPicPr>
        <p:blipFill rotWithShape="1">
          <a:blip r:embed="rId2">
            <a:extLst>
              <a:ext uri="{28A0092B-C50C-407E-A947-70E740481C1C}">
                <a14:useLocalDpi xmlns:a14="http://schemas.microsoft.com/office/drawing/2010/main" val="0"/>
              </a:ext>
            </a:extLst>
          </a:blip>
          <a:srcRect r="2688" b="1"/>
          <a:stretch/>
        </p:blipFill>
        <p:spPr>
          <a:xfrm>
            <a:off x="-1" y="10"/>
            <a:ext cx="12192001" cy="4666928"/>
          </a:xfrm>
          <a:prstGeom prst="rect">
            <a:avLst/>
          </a:prstGeom>
        </p:spPr>
      </p:pic>
      <p:pic>
        <p:nvPicPr>
          <p:cNvPr id="47" name="Picture 46">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Oval 48">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23F3375-B5BA-2F42-ABF9-706393DB126F}"/>
              </a:ext>
            </a:extLst>
          </p:cNvPr>
          <p:cNvSpPr>
            <a:spLocks noGrp="1"/>
          </p:cNvSpPr>
          <p:nvPr>
            <p:ph type="title"/>
          </p:nvPr>
        </p:nvSpPr>
        <p:spPr>
          <a:xfrm>
            <a:off x="804998" y="4551037"/>
            <a:ext cx="5021782" cy="1509931"/>
          </a:xfrm>
        </p:spPr>
        <p:txBody>
          <a:bodyPr>
            <a:normAutofit/>
          </a:bodyPr>
          <a:lstStyle/>
          <a:p>
            <a:r>
              <a:rPr lang="en-US" altLang="zh-CN" sz="4000">
                <a:solidFill>
                  <a:srgbClr val="000000"/>
                </a:solidFill>
              </a:rPr>
              <a:t>6</a:t>
            </a:r>
            <a:r>
              <a:rPr lang="zh-CN" altLang="zh-CN" sz="4000">
                <a:solidFill>
                  <a:srgbClr val="000000"/>
                </a:solidFill>
              </a:rPr>
              <a:t>．问题反馈 </a:t>
            </a:r>
            <a:r>
              <a:rPr lang="en-US" altLang="zh-CN" sz="4000">
                <a:solidFill>
                  <a:srgbClr val="000000"/>
                </a:solidFill>
              </a:rPr>
              <a:t>Problem feedback</a:t>
            </a:r>
            <a:endParaRPr kumimoji="1" lang="zh-CN" altLang="en-US" sz="4000">
              <a:solidFill>
                <a:srgbClr val="000000"/>
              </a:solidFill>
            </a:endParaRPr>
          </a:p>
        </p:txBody>
      </p:sp>
      <p:sp>
        <p:nvSpPr>
          <p:cNvPr id="3" name="内容占位符 2">
            <a:extLst>
              <a:ext uri="{FF2B5EF4-FFF2-40B4-BE49-F238E27FC236}">
                <a16:creationId xmlns:a16="http://schemas.microsoft.com/office/drawing/2014/main" id="{83C7D70F-901B-BB4C-AD60-CA9CBED261B2}"/>
              </a:ext>
            </a:extLst>
          </p:cNvPr>
          <p:cNvSpPr>
            <a:spLocks noGrp="1"/>
          </p:cNvSpPr>
          <p:nvPr>
            <p:ph idx="1"/>
          </p:nvPr>
        </p:nvSpPr>
        <p:spPr>
          <a:xfrm>
            <a:off x="6470247" y="4551037"/>
            <a:ext cx="4926411" cy="1509935"/>
          </a:xfrm>
        </p:spPr>
        <p:txBody>
          <a:bodyPr anchor="ctr">
            <a:normAutofit/>
          </a:bodyPr>
          <a:lstStyle/>
          <a:p>
            <a:r>
              <a:rPr lang="zh-CN" altLang="zh-CN" sz="1800">
                <a:solidFill>
                  <a:srgbClr val="000000"/>
                </a:solidFill>
              </a:rPr>
              <a:t>用户可以反馈使用中出现的问题，提醒我们改进。</a:t>
            </a:r>
          </a:p>
          <a:p>
            <a:r>
              <a:rPr lang="en-US" altLang="zh-CN" sz="1800">
                <a:solidFill>
                  <a:srgbClr val="000000"/>
                </a:solidFill>
              </a:rPr>
              <a:t>Users can feedback the problems that arise in use and remind us to improve.</a:t>
            </a:r>
            <a:endParaRPr kumimoji="1" lang="zh-CN" altLang="en-US" sz="1800">
              <a:solidFill>
                <a:srgbClr val="000000"/>
              </a:solidFill>
            </a:endParaRPr>
          </a:p>
        </p:txBody>
      </p:sp>
    </p:spTree>
    <p:extLst>
      <p:ext uri="{BB962C8B-B14F-4D97-AF65-F5344CB8AC3E}">
        <p14:creationId xmlns:p14="http://schemas.microsoft.com/office/powerpoint/2010/main" val="224492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1921ED02-F385-6A4D-84D8-CBDF14A8CAC8}"/>
              </a:ext>
            </a:extLst>
          </p:cNvPr>
          <p:cNvSpPr>
            <a:spLocks noGrp="1"/>
          </p:cNvSpPr>
          <p:nvPr>
            <p:ph type="title"/>
          </p:nvPr>
        </p:nvSpPr>
        <p:spPr>
          <a:xfrm>
            <a:off x="640079" y="2053641"/>
            <a:ext cx="3669161" cy="2760098"/>
          </a:xfrm>
        </p:spPr>
        <p:txBody>
          <a:bodyPr>
            <a:normAutofit/>
          </a:bodyPr>
          <a:lstStyle/>
          <a:p>
            <a:endParaRPr kumimoji="1" lang="zh-CN" altLang="en-US" dirty="0">
              <a:solidFill>
                <a:srgbClr val="FFFFFF"/>
              </a:solidFill>
            </a:endParaRPr>
          </a:p>
        </p:txBody>
      </p:sp>
      <p:sp>
        <p:nvSpPr>
          <p:cNvPr id="3" name="内容占位符 2">
            <a:extLst>
              <a:ext uri="{FF2B5EF4-FFF2-40B4-BE49-F238E27FC236}">
                <a16:creationId xmlns:a16="http://schemas.microsoft.com/office/drawing/2014/main" id="{C675CC86-978A-554D-9772-983144037126}"/>
              </a:ext>
            </a:extLst>
          </p:cNvPr>
          <p:cNvSpPr>
            <a:spLocks noGrp="1"/>
          </p:cNvSpPr>
          <p:nvPr>
            <p:ph idx="1"/>
          </p:nvPr>
        </p:nvSpPr>
        <p:spPr>
          <a:xfrm>
            <a:off x="6090574" y="801866"/>
            <a:ext cx="5306084" cy="5230634"/>
          </a:xfrm>
        </p:spPr>
        <p:txBody>
          <a:bodyPr anchor="ctr">
            <a:normAutofit/>
          </a:bodyPr>
          <a:lstStyle/>
          <a:p>
            <a:r>
              <a:rPr lang="zh-CN" altLang="zh-CN" sz="2400" dirty="0">
                <a:solidFill>
                  <a:srgbClr val="000000"/>
                </a:solidFill>
              </a:rPr>
              <a:t>我们升级了自动标点网站（</a:t>
            </a:r>
            <a:r>
              <a:rPr lang="en-US" altLang="zh-CN" sz="2400" dirty="0">
                <a:solidFill>
                  <a:srgbClr val="000000"/>
                </a:solidFill>
              </a:rPr>
              <a:t>http://gj.cool</a:t>
            </a:r>
            <a:r>
              <a:rPr lang="zh-CN" altLang="zh-CN" sz="2400" dirty="0">
                <a:solidFill>
                  <a:srgbClr val="000000"/>
                </a:solidFill>
              </a:rPr>
              <a:t>），加入了新的功能：</a:t>
            </a:r>
          </a:p>
          <a:p>
            <a:r>
              <a:rPr lang="en-US" altLang="zh-CN" sz="2400" dirty="0">
                <a:solidFill>
                  <a:srgbClr val="000000"/>
                </a:solidFill>
              </a:rPr>
              <a:t>We have upgraded the automatic punctuation site (http://gj.cool) and added new functions:</a:t>
            </a:r>
            <a:endParaRPr lang="zh-CN" altLang="zh-CN" sz="2400" dirty="0">
              <a:solidFill>
                <a:srgbClr val="000000"/>
              </a:solidFill>
            </a:endParaRPr>
          </a:p>
        </p:txBody>
      </p:sp>
    </p:spTree>
    <p:extLst>
      <p:ext uri="{BB962C8B-B14F-4D97-AF65-F5344CB8AC3E}">
        <p14:creationId xmlns:p14="http://schemas.microsoft.com/office/powerpoint/2010/main" val="252654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86B0D1D0-D96A-7444-A297-C35138A487E2}"/>
              </a:ext>
            </a:extLst>
          </p:cNvPr>
          <p:cNvSpPr>
            <a:spLocks noGrp="1"/>
          </p:cNvSpPr>
          <p:nvPr>
            <p:ph type="title"/>
          </p:nvPr>
        </p:nvSpPr>
        <p:spPr>
          <a:xfrm>
            <a:off x="640079" y="2053641"/>
            <a:ext cx="3669161" cy="2760098"/>
          </a:xfrm>
        </p:spPr>
        <p:txBody>
          <a:bodyPr>
            <a:normAutofit/>
          </a:bodyPr>
          <a:lstStyle/>
          <a:p>
            <a:r>
              <a:rPr lang="en-US" altLang="zh-CN">
                <a:solidFill>
                  <a:srgbClr val="FFFFFF"/>
                </a:solidFill>
              </a:rPr>
              <a:t>7</a:t>
            </a:r>
            <a:r>
              <a:rPr lang="zh-CN" altLang="zh-CN">
                <a:solidFill>
                  <a:srgbClr val="FFFFFF"/>
                </a:solidFill>
              </a:rPr>
              <a:t>．动态网页接口</a:t>
            </a:r>
            <a:r>
              <a:rPr lang="en-US" altLang="zh-CN">
                <a:solidFill>
                  <a:srgbClr val="FFFFFF"/>
                </a:solidFill>
              </a:rPr>
              <a:t>Dynamic web interface</a:t>
            </a:r>
            <a:endParaRPr kumimoji="1" lang="zh-CN" altLang="en-US">
              <a:solidFill>
                <a:srgbClr val="FFFFFF"/>
              </a:solidFill>
            </a:endParaRPr>
          </a:p>
        </p:txBody>
      </p:sp>
      <p:sp>
        <p:nvSpPr>
          <p:cNvPr id="3" name="内容占位符 2">
            <a:extLst>
              <a:ext uri="{FF2B5EF4-FFF2-40B4-BE49-F238E27FC236}">
                <a16:creationId xmlns:a16="http://schemas.microsoft.com/office/drawing/2014/main" id="{A0E6AD0A-FC43-6340-85B5-909F27761CDB}"/>
              </a:ext>
            </a:extLst>
          </p:cNvPr>
          <p:cNvSpPr>
            <a:spLocks noGrp="1"/>
          </p:cNvSpPr>
          <p:nvPr>
            <p:ph idx="1"/>
          </p:nvPr>
        </p:nvSpPr>
        <p:spPr>
          <a:xfrm>
            <a:off x="6090574" y="801866"/>
            <a:ext cx="5306084" cy="5230634"/>
          </a:xfrm>
        </p:spPr>
        <p:txBody>
          <a:bodyPr anchor="ctr">
            <a:normAutofit/>
          </a:bodyPr>
          <a:lstStyle/>
          <a:p>
            <a:r>
              <a:rPr lang="zh-CN" altLang="zh-CN" sz="2000" dirty="0">
                <a:solidFill>
                  <a:srgbClr val="000000"/>
                </a:solidFill>
              </a:rPr>
              <a:t>这是刚刚实现的新功能，具有非常重要意义，就是我们</a:t>
            </a:r>
            <a:r>
              <a:rPr lang="zh-CN" altLang="en-US" sz="2000" dirty="0">
                <a:solidFill>
                  <a:srgbClr val="000000"/>
                </a:solidFill>
              </a:rPr>
              <a:t>开发</a:t>
            </a:r>
            <a:r>
              <a:rPr lang="zh-CN" altLang="zh-CN" sz="2000" dirty="0">
                <a:solidFill>
                  <a:srgbClr val="000000"/>
                </a:solidFill>
              </a:rPr>
              <a:t>了动态网页接口。通过调用这个动态网页接口，我们的网站可以把任意字符串当成一段古文，标点之后展示出来。这样的话，各种古籍全文类网站都可以为网站添加自动标点功能。</a:t>
            </a:r>
            <a:r>
              <a:rPr lang="en-US" altLang="zh-CN" sz="2000" dirty="0">
                <a:solidFill>
                  <a:srgbClr val="000000"/>
                </a:solidFill>
              </a:rPr>
              <a:t>CBETA Online</a:t>
            </a:r>
            <a:r>
              <a:rPr lang="zh-CN" altLang="zh-CN" sz="2000" dirty="0">
                <a:solidFill>
                  <a:srgbClr val="000000"/>
                </a:solidFill>
              </a:rPr>
              <a:t>已经准备实现这个功能。</a:t>
            </a:r>
          </a:p>
          <a:p>
            <a:r>
              <a:rPr lang="en" altLang="zh-CN" sz="2000" dirty="0">
                <a:solidFill>
                  <a:srgbClr val="000000"/>
                </a:solidFill>
              </a:rPr>
              <a:t>This is a new function that has just been implemented, and it is very important that we have developed a dynamic web interface. By calling this dynamic web interface, our website can treat any character string as a piece of ancient text, and display it after punctuation. In this case, various ancient text-based websites can add automatic punctuation to their website. CBETA Online is ready to implement this function.</a:t>
            </a:r>
            <a:endParaRPr lang="zh-CN" altLang="en-US" sz="2000" dirty="0">
              <a:solidFill>
                <a:srgbClr val="000000"/>
              </a:solidFill>
            </a:endParaRPr>
          </a:p>
        </p:txBody>
      </p:sp>
    </p:spTree>
    <p:extLst>
      <p:ext uri="{BB962C8B-B14F-4D97-AF65-F5344CB8AC3E}">
        <p14:creationId xmlns:p14="http://schemas.microsoft.com/office/powerpoint/2010/main" val="3950481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605E9-746B-2B4D-834C-A1390A8E5561}"/>
              </a:ext>
            </a:extLst>
          </p:cNvPr>
          <p:cNvSpPr>
            <a:spLocks noGrp="1"/>
          </p:cNvSpPr>
          <p:nvPr>
            <p:ph type="title"/>
          </p:nvPr>
        </p:nvSpPr>
        <p:spPr>
          <a:xfrm>
            <a:off x="481013" y="3752849"/>
            <a:ext cx="3290887" cy="2452687"/>
          </a:xfrm>
        </p:spPr>
        <p:txBody>
          <a:bodyPr anchor="ctr">
            <a:normAutofit/>
          </a:bodyPr>
          <a:lstStyle/>
          <a:p>
            <a:endParaRPr kumimoji="1" lang="zh-CN" altLang="en-US" sz="3600"/>
          </a:p>
        </p:txBody>
      </p:sp>
      <p:pic>
        <p:nvPicPr>
          <p:cNvPr id="4" name="图片 3" descr="图片包含 屏幕截图&#10;&#10;描述已自动生成">
            <a:extLst>
              <a:ext uri="{FF2B5EF4-FFF2-40B4-BE49-F238E27FC236}">
                <a16:creationId xmlns:a16="http://schemas.microsoft.com/office/drawing/2014/main" id="{3419CBD6-10EF-F848-8AEB-463E55ADC441}"/>
              </a:ext>
            </a:extLst>
          </p:cNvPr>
          <p:cNvPicPr/>
          <p:nvPr/>
        </p:nvPicPr>
        <p:blipFill rotWithShape="1">
          <a:blip r:embed="rId2">
            <a:extLst>
              <a:ext uri="{28A0092B-C50C-407E-A947-70E740481C1C}">
                <a14:useLocalDpi xmlns:a14="http://schemas.microsoft.com/office/drawing/2010/main" val="0"/>
              </a:ext>
            </a:extLst>
          </a:blip>
          <a:srcRect l="15266" r="15734"/>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内容占位符 2">
            <a:extLst>
              <a:ext uri="{FF2B5EF4-FFF2-40B4-BE49-F238E27FC236}">
                <a16:creationId xmlns:a16="http://schemas.microsoft.com/office/drawing/2014/main" id="{C8BDCD87-D03A-164E-B31B-573B379E848D}"/>
              </a:ext>
            </a:extLst>
          </p:cNvPr>
          <p:cNvSpPr>
            <a:spLocks noGrp="1"/>
          </p:cNvSpPr>
          <p:nvPr>
            <p:ph idx="1"/>
          </p:nvPr>
        </p:nvSpPr>
        <p:spPr>
          <a:xfrm>
            <a:off x="4223982" y="3752850"/>
            <a:ext cx="7485413" cy="2452687"/>
          </a:xfrm>
        </p:spPr>
        <p:txBody>
          <a:bodyPr anchor="ctr">
            <a:normAutofit/>
          </a:bodyPr>
          <a:lstStyle/>
          <a:p>
            <a:r>
              <a:rPr lang="zh-CN" altLang="zh-CN" sz="1800" dirty="0"/>
              <a:t>调用示例如下：</a:t>
            </a:r>
          </a:p>
          <a:p>
            <a:r>
              <a:rPr lang="en-US" altLang="zh-CN" sz="1800" dirty="0"/>
              <a:t>The example is as follows:</a:t>
            </a:r>
            <a:endParaRPr lang="zh-CN" altLang="zh-CN" sz="1800" dirty="0"/>
          </a:p>
          <a:p>
            <a:r>
              <a:rPr lang="en-US" altLang="zh-CN" sz="1800" dirty="0"/>
              <a:t> </a:t>
            </a:r>
            <a:endParaRPr lang="zh-CN" altLang="zh-CN" sz="1800" dirty="0"/>
          </a:p>
          <a:p>
            <a:r>
              <a:rPr lang="en-US" altLang="zh-CN" sz="1800" dirty="0"/>
              <a:t>http://</a:t>
            </a:r>
            <a:r>
              <a:rPr lang="en-US" altLang="zh-CN" sz="1800" dirty="0" err="1"/>
              <a:t>www.gj.cool</a:t>
            </a:r>
            <a:r>
              <a:rPr lang="en-US" altLang="zh-CN" sz="1800" dirty="0"/>
              <a:t>/</a:t>
            </a:r>
            <a:r>
              <a:rPr lang="en-US" altLang="zh-CN" sz="1800" dirty="0" err="1"/>
              <a:t>gjcool</a:t>
            </a:r>
            <a:r>
              <a:rPr lang="en-US" altLang="zh-CN" sz="1800" dirty="0"/>
              <a:t>/</a:t>
            </a:r>
            <a:r>
              <a:rPr lang="en-US" altLang="zh-CN" sz="1800" dirty="0" err="1"/>
              <a:t>index?wd</a:t>
            </a:r>
            <a:r>
              <a:rPr lang="en-US" altLang="zh-CN" sz="1800" dirty="0"/>
              <a:t>=</a:t>
            </a:r>
            <a:r>
              <a:rPr lang="zh-CN" altLang="zh-CN" sz="1800" dirty="0"/>
              <a:t>僧問沙門奚事。曰事道。事道孰為本。曰德行為本。僧云。甚矣。子之固也。利以慧入。鈍以福修。沙門者取慧焉足矣。德行奚為。予曰。先民有言。德行本也。</a:t>
            </a:r>
          </a:p>
          <a:p>
            <a:endParaRPr kumimoji="1" lang="zh-CN" altLang="en-US" sz="1800" dirty="0"/>
          </a:p>
        </p:txBody>
      </p:sp>
    </p:spTree>
    <p:extLst>
      <p:ext uri="{BB962C8B-B14F-4D97-AF65-F5344CB8AC3E}">
        <p14:creationId xmlns:p14="http://schemas.microsoft.com/office/powerpoint/2010/main" val="120860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9D77DA24-D958-954C-B329-09FEE5F6AFC7}"/>
              </a:ext>
            </a:extLst>
          </p:cNvPr>
          <p:cNvSpPr>
            <a:spLocks noGrp="1"/>
          </p:cNvSpPr>
          <p:nvPr>
            <p:ph type="title"/>
          </p:nvPr>
        </p:nvSpPr>
        <p:spPr>
          <a:xfrm>
            <a:off x="1179226" y="826680"/>
            <a:ext cx="9833548" cy="1325563"/>
          </a:xfrm>
        </p:spPr>
        <p:txBody>
          <a:bodyPr>
            <a:normAutofit/>
          </a:bodyPr>
          <a:lstStyle/>
          <a:p>
            <a:pPr algn="ctr"/>
            <a:r>
              <a:rPr lang="zh-CN" altLang="zh-CN" sz="4000">
                <a:solidFill>
                  <a:srgbClr val="FFFFFF"/>
                </a:solidFill>
              </a:rPr>
              <a:t>注意事项</a:t>
            </a:r>
            <a:r>
              <a:rPr lang="zh-CN" altLang="en-US" sz="4000">
                <a:solidFill>
                  <a:srgbClr val="FFFFFF"/>
                </a:solidFill>
              </a:rPr>
              <a:t> </a:t>
            </a:r>
            <a:r>
              <a:rPr lang="en-US" altLang="zh-CN" sz="4000">
                <a:solidFill>
                  <a:srgbClr val="FFFFFF"/>
                </a:solidFill>
              </a:rPr>
              <a:t>Precautions</a:t>
            </a:r>
            <a:endParaRPr kumimoji="1" lang="zh-CN" altLang="en-US" sz="4000">
              <a:solidFill>
                <a:srgbClr val="FFFFFF"/>
              </a:solidFill>
            </a:endParaRPr>
          </a:p>
        </p:txBody>
      </p:sp>
      <p:sp>
        <p:nvSpPr>
          <p:cNvPr id="3" name="内容占位符 2">
            <a:extLst>
              <a:ext uri="{FF2B5EF4-FFF2-40B4-BE49-F238E27FC236}">
                <a16:creationId xmlns:a16="http://schemas.microsoft.com/office/drawing/2014/main" id="{6A13B5CC-DF80-0D44-9431-B8CB23A9F25B}"/>
              </a:ext>
            </a:extLst>
          </p:cNvPr>
          <p:cNvSpPr>
            <a:spLocks noGrp="1"/>
          </p:cNvSpPr>
          <p:nvPr>
            <p:ph idx="1"/>
          </p:nvPr>
        </p:nvSpPr>
        <p:spPr>
          <a:xfrm>
            <a:off x="1179226" y="3092970"/>
            <a:ext cx="9833548" cy="2693976"/>
          </a:xfrm>
        </p:spPr>
        <p:txBody>
          <a:bodyPr>
            <a:normAutofit/>
          </a:bodyPr>
          <a:lstStyle/>
          <a:p>
            <a:r>
              <a:rPr lang="en-US" altLang="zh-CN" sz="2000" dirty="0">
                <a:solidFill>
                  <a:srgbClr val="000000"/>
                </a:solidFill>
              </a:rPr>
              <a:t>1.</a:t>
            </a:r>
            <a:r>
              <a:rPr lang="zh-CN" altLang="en-US" sz="2000" dirty="0">
                <a:solidFill>
                  <a:srgbClr val="000000"/>
                </a:solidFill>
              </a:rPr>
              <a:t> </a:t>
            </a:r>
            <a:r>
              <a:rPr lang="zh-CN" altLang="zh-CN" sz="2000" dirty="0">
                <a:solidFill>
                  <a:srgbClr val="000000"/>
                </a:solidFill>
              </a:rPr>
              <a:t>调用这个接口的时候，不需要预先将字符串原有的标点去除，因为我们的网站会自动将</a:t>
            </a:r>
            <a:r>
              <a:rPr lang="zh-CN" altLang="en-US" sz="2000" dirty="0">
                <a:solidFill>
                  <a:srgbClr val="000000"/>
                </a:solidFill>
              </a:rPr>
              <a:t>它们</a:t>
            </a:r>
            <a:r>
              <a:rPr lang="zh-CN" altLang="zh-CN" sz="2000" dirty="0">
                <a:solidFill>
                  <a:srgbClr val="000000"/>
                </a:solidFill>
              </a:rPr>
              <a:t>去掉</a:t>
            </a:r>
            <a:r>
              <a:rPr lang="zh-CN" altLang="en-US" sz="2000" dirty="0">
                <a:solidFill>
                  <a:srgbClr val="000000"/>
                </a:solidFill>
              </a:rPr>
              <a:t>，然</a:t>
            </a:r>
            <a:r>
              <a:rPr lang="zh-CN" altLang="zh-CN" sz="2000" dirty="0">
                <a:solidFill>
                  <a:srgbClr val="000000"/>
                </a:solidFill>
              </a:rPr>
              <a:t>后重新标点。</a:t>
            </a:r>
          </a:p>
          <a:p>
            <a:r>
              <a:rPr lang="en-US" altLang="zh-CN" sz="2000" dirty="0">
                <a:solidFill>
                  <a:srgbClr val="000000"/>
                </a:solidFill>
              </a:rPr>
              <a:t>1.</a:t>
            </a:r>
            <a:r>
              <a:rPr lang="zh-CN" altLang="en-US" sz="2000" dirty="0">
                <a:solidFill>
                  <a:srgbClr val="000000"/>
                </a:solidFill>
              </a:rPr>
              <a:t> </a:t>
            </a:r>
            <a:r>
              <a:rPr lang="en-US" altLang="zh-CN" sz="2000" dirty="0">
                <a:solidFill>
                  <a:srgbClr val="000000"/>
                </a:solidFill>
              </a:rPr>
              <a:t>When calling this interface, you don't need to remove the original punctuation of the character string in advance, because our website will automatically remove them and then punctuate it.</a:t>
            </a:r>
            <a:endParaRPr lang="zh-CN" altLang="zh-CN" sz="2000" dirty="0">
              <a:solidFill>
                <a:srgbClr val="000000"/>
              </a:solidFill>
            </a:endParaRPr>
          </a:p>
        </p:txBody>
      </p:sp>
    </p:spTree>
    <p:extLst>
      <p:ext uri="{BB962C8B-B14F-4D97-AF65-F5344CB8AC3E}">
        <p14:creationId xmlns:p14="http://schemas.microsoft.com/office/powerpoint/2010/main" val="366600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685F4293-B75C-C348-8C54-EE43F1C537B1}"/>
              </a:ext>
            </a:extLst>
          </p:cNvPr>
          <p:cNvSpPr>
            <a:spLocks noGrp="1"/>
          </p:cNvSpPr>
          <p:nvPr>
            <p:ph type="title"/>
          </p:nvPr>
        </p:nvSpPr>
        <p:spPr>
          <a:xfrm>
            <a:off x="1179226" y="826680"/>
            <a:ext cx="9833548" cy="1325563"/>
          </a:xfrm>
        </p:spPr>
        <p:txBody>
          <a:bodyPr>
            <a:normAutofit/>
          </a:bodyPr>
          <a:lstStyle/>
          <a:p>
            <a:pPr algn="ctr"/>
            <a:endParaRPr kumimoji="1" lang="zh-CN" altLang="en-US" sz="4000">
              <a:solidFill>
                <a:srgbClr val="FFFFFF"/>
              </a:solidFill>
            </a:endParaRPr>
          </a:p>
        </p:txBody>
      </p:sp>
      <p:graphicFrame>
        <p:nvGraphicFramePr>
          <p:cNvPr id="12" name="内容占位符 2">
            <a:extLst>
              <a:ext uri="{FF2B5EF4-FFF2-40B4-BE49-F238E27FC236}">
                <a16:creationId xmlns:a16="http://schemas.microsoft.com/office/drawing/2014/main" id="{46DE7B60-96B5-406F-B47A-9FC5675D0057}"/>
              </a:ext>
            </a:extLst>
          </p:cNvPr>
          <p:cNvGraphicFramePr>
            <a:graphicFrameLocks noGrp="1"/>
          </p:cNvGraphicFramePr>
          <p:nvPr>
            <p:ph idx="1"/>
            <p:extLst>
              <p:ext uri="{D42A27DB-BD31-4B8C-83A1-F6EECF244321}">
                <p14:modId xmlns:p14="http://schemas.microsoft.com/office/powerpoint/2010/main" val="354689467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61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E96B7042-4C52-427C-8C92-8FEC051C1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2593788"/>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AF14464B-22DF-1946-AA95-D3C6851B8F17}"/>
              </a:ext>
            </a:extLst>
          </p:cNvPr>
          <p:cNvSpPr>
            <a:spLocks noGrp="1"/>
          </p:cNvSpPr>
          <p:nvPr>
            <p:ph type="title"/>
          </p:nvPr>
        </p:nvSpPr>
        <p:spPr>
          <a:xfrm>
            <a:off x="1179226" y="826680"/>
            <a:ext cx="9833548" cy="1325563"/>
          </a:xfrm>
        </p:spPr>
        <p:txBody>
          <a:bodyPr>
            <a:normAutofit/>
          </a:bodyPr>
          <a:lstStyle/>
          <a:p>
            <a:pPr algn="ctr"/>
            <a:endParaRPr kumimoji="1" lang="zh-CN" altLang="en-US" sz="4000">
              <a:solidFill>
                <a:srgbClr val="FFFFFF"/>
              </a:solidFill>
            </a:endParaRPr>
          </a:p>
        </p:txBody>
      </p:sp>
      <p:sp>
        <p:nvSpPr>
          <p:cNvPr id="3" name="内容占位符 2">
            <a:extLst>
              <a:ext uri="{FF2B5EF4-FFF2-40B4-BE49-F238E27FC236}">
                <a16:creationId xmlns:a16="http://schemas.microsoft.com/office/drawing/2014/main" id="{561D89BC-EA31-7144-B6EC-2CEECBE1FE18}"/>
              </a:ext>
            </a:extLst>
          </p:cNvPr>
          <p:cNvSpPr>
            <a:spLocks noGrp="1"/>
          </p:cNvSpPr>
          <p:nvPr>
            <p:ph idx="1"/>
          </p:nvPr>
        </p:nvSpPr>
        <p:spPr>
          <a:xfrm>
            <a:off x="1179226" y="3092970"/>
            <a:ext cx="9833548" cy="2693976"/>
          </a:xfrm>
        </p:spPr>
        <p:txBody>
          <a:bodyPr>
            <a:normAutofit/>
          </a:bodyPr>
          <a:lstStyle/>
          <a:p>
            <a:r>
              <a:rPr lang="en-US" altLang="zh-CN" sz="2000" dirty="0">
                <a:solidFill>
                  <a:srgbClr val="000000"/>
                </a:solidFill>
              </a:rPr>
              <a:t>3.</a:t>
            </a:r>
            <a:r>
              <a:rPr lang="zh-CN" altLang="zh-CN" sz="2000" dirty="0">
                <a:solidFill>
                  <a:srgbClr val="000000"/>
                </a:solidFill>
              </a:rPr>
              <a:t>字符串不能太长，否则也是不会返回结果的。</a:t>
            </a:r>
          </a:p>
          <a:p>
            <a:r>
              <a:rPr lang="en-US" altLang="zh-CN" sz="2000" dirty="0">
                <a:solidFill>
                  <a:srgbClr val="000000"/>
                </a:solidFill>
              </a:rPr>
              <a:t>3. </a:t>
            </a:r>
            <a:r>
              <a:rPr lang="en" altLang="zh-CN" sz="2000" dirty="0">
                <a:solidFill>
                  <a:srgbClr val="000000"/>
                </a:solidFill>
              </a:rPr>
              <a:t>The character string cannot be too long (less than 823 characters), otherwise it will not return the result. </a:t>
            </a:r>
            <a:endParaRPr lang="zh-CN" altLang="zh-CN" sz="2000" dirty="0">
              <a:solidFill>
                <a:srgbClr val="000000"/>
              </a:solidFill>
            </a:endParaRPr>
          </a:p>
        </p:txBody>
      </p:sp>
    </p:spTree>
    <p:extLst>
      <p:ext uri="{BB962C8B-B14F-4D97-AF65-F5344CB8AC3E}">
        <p14:creationId xmlns:p14="http://schemas.microsoft.com/office/powerpoint/2010/main" val="326163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089D263C-F6BA-1649-8F2A-51E32057AAFC}"/>
              </a:ext>
            </a:extLst>
          </p:cNvPr>
          <p:cNvSpPr>
            <a:spLocks noGrp="1"/>
          </p:cNvSpPr>
          <p:nvPr>
            <p:ph type="title"/>
          </p:nvPr>
        </p:nvSpPr>
        <p:spPr>
          <a:xfrm>
            <a:off x="6094105" y="802955"/>
            <a:ext cx="4977976" cy="1454051"/>
          </a:xfrm>
        </p:spPr>
        <p:txBody>
          <a:bodyPr>
            <a:normAutofit/>
          </a:bodyPr>
          <a:lstStyle/>
          <a:p>
            <a:r>
              <a:rPr lang="en-US" altLang="zh-CN" dirty="0">
                <a:solidFill>
                  <a:srgbClr val="000000"/>
                </a:solidFill>
              </a:rPr>
              <a:t>1.</a:t>
            </a:r>
            <a:r>
              <a:rPr lang="zh-CN" altLang="en-US" dirty="0">
                <a:solidFill>
                  <a:srgbClr val="000000"/>
                </a:solidFill>
              </a:rPr>
              <a:t> </a:t>
            </a:r>
            <a:r>
              <a:rPr lang="zh-CN" altLang="zh-CN" dirty="0">
                <a:solidFill>
                  <a:srgbClr val="000000"/>
                </a:solidFill>
              </a:rPr>
              <a:t>账号</a:t>
            </a:r>
            <a:r>
              <a:rPr lang="zh-CN" altLang="en-US" dirty="0">
                <a:solidFill>
                  <a:srgbClr val="000000"/>
                </a:solidFill>
              </a:rPr>
              <a:t> </a:t>
            </a:r>
            <a:r>
              <a:rPr lang="en-US" altLang="zh-CN" dirty="0">
                <a:solidFill>
                  <a:srgbClr val="000000"/>
                </a:solidFill>
              </a:rPr>
              <a:t>Account</a:t>
            </a:r>
            <a:endParaRPr kumimoji="1" lang="zh-CN" altLang="en-US" dirty="0">
              <a:solidFill>
                <a:srgbClr val="000000"/>
              </a:solidFill>
            </a:endParaRP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3" descr="图片包含 屏幕截图&#10;&#10;描述已自动生成">
            <a:extLst>
              <a:ext uri="{FF2B5EF4-FFF2-40B4-BE49-F238E27FC236}">
                <a16:creationId xmlns:a16="http://schemas.microsoft.com/office/drawing/2014/main" id="{561906A6-DA82-0A42-9BF6-233D286C5549}"/>
              </a:ext>
            </a:extLst>
          </p:cNvPr>
          <p:cNvPicPr/>
          <p:nvPr/>
        </p:nvPicPr>
        <p:blipFill rotWithShape="1">
          <a:blip r:embed="rId3">
            <a:alphaModFix/>
            <a:extLst>
              <a:ext uri="{28A0092B-C50C-407E-A947-70E740481C1C}">
                <a14:useLocalDpi xmlns:a14="http://schemas.microsoft.com/office/drawing/2010/main" val="0"/>
              </a:ext>
            </a:extLst>
          </a:blip>
          <a:srcRect l="6644" r="11428"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内容占位符 2">
            <a:extLst>
              <a:ext uri="{FF2B5EF4-FFF2-40B4-BE49-F238E27FC236}">
                <a16:creationId xmlns:a16="http://schemas.microsoft.com/office/drawing/2014/main" id="{60E24E72-3522-E149-AC44-E28E21FC2815}"/>
              </a:ext>
            </a:extLst>
          </p:cNvPr>
          <p:cNvSpPr>
            <a:spLocks noGrp="1"/>
          </p:cNvSpPr>
          <p:nvPr>
            <p:ph idx="1"/>
          </p:nvPr>
        </p:nvSpPr>
        <p:spPr>
          <a:xfrm>
            <a:off x="6090574" y="2421682"/>
            <a:ext cx="4977578" cy="3639289"/>
          </a:xfrm>
        </p:spPr>
        <p:txBody>
          <a:bodyPr anchor="ctr">
            <a:normAutofit/>
          </a:bodyPr>
          <a:lstStyle/>
          <a:p>
            <a:r>
              <a:rPr lang="zh-CN" altLang="zh-CN" sz="2000" dirty="0">
                <a:solidFill>
                  <a:srgbClr val="000000"/>
                </a:solidFill>
              </a:rPr>
              <a:t>现在，用户可以在网站注册账号。</a:t>
            </a:r>
          </a:p>
          <a:p>
            <a:r>
              <a:rPr lang="en-US" altLang="zh-CN" sz="2000" dirty="0">
                <a:solidFill>
                  <a:srgbClr val="000000"/>
                </a:solidFill>
              </a:rPr>
              <a:t>Now, users can register an account on the website.</a:t>
            </a:r>
            <a:endParaRPr lang="zh-CN" altLang="zh-CN" sz="2000" dirty="0">
              <a:solidFill>
                <a:srgbClr val="000000"/>
              </a:solidFill>
            </a:endParaRPr>
          </a:p>
        </p:txBody>
      </p:sp>
    </p:spTree>
    <p:extLst>
      <p:ext uri="{BB962C8B-B14F-4D97-AF65-F5344CB8AC3E}">
        <p14:creationId xmlns:p14="http://schemas.microsoft.com/office/powerpoint/2010/main" val="226869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9D02161F-BF5D-DA42-BC25-D4BA4E64CB4C}"/>
              </a:ext>
            </a:extLst>
          </p:cNvPr>
          <p:cNvSpPr>
            <a:spLocks noGrp="1"/>
          </p:cNvSpPr>
          <p:nvPr>
            <p:ph type="title"/>
          </p:nvPr>
        </p:nvSpPr>
        <p:spPr>
          <a:xfrm>
            <a:off x="6094105" y="802955"/>
            <a:ext cx="4977976" cy="1454051"/>
          </a:xfrm>
        </p:spPr>
        <p:txBody>
          <a:bodyPr>
            <a:normAutofit/>
          </a:bodyPr>
          <a:lstStyle/>
          <a:p>
            <a:endParaRPr kumimoji="1" lang="zh-CN" altLang="en-US">
              <a:solidFill>
                <a:srgbClr val="000000"/>
              </a:solidFill>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3" descr="图片包含 屏幕截图&#10;&#10;描述已自动生成">
            <a:extLst>
              <a:ext uri="{FF2B5EF4-FFF2-40B4-BE49-F238E27FC236}">
                <a16:creationId xmlns:a16="http://schemas.microsoft.com/office/drawing/2014/main" id="{68ED7027-28CC-2A43-B296-2E83312A23D1}"/>
              </a:ext>
            </a:extLst>
          </p:cNvPr>
          <p:cNvPicPr/>
          <p:nvPr/>
        </p:nvPicPr>
        <p:blipFill rotWithShape="1">
          <a:blip r:embed="rId3">
            <a:alphaModFix/>
            <a:extLst>
              <a:ext uri="{28A0092B-C50C-407E-A947-70E740481C1C}">
                <a14:useLocalDpi xmlns:a14="http://schemas.microsoft.com/office/drawing/2010/main" val="0"/>
              </a:ext>
            </a:extLst>
          </a:blip>
          <a:srcRect r="7566"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内容占位符 2">
            <a:extLst>
              <a:ext uri="{FF2B5EF4-FFF2-40B4-BE49-F238E27FC236}">
                <a16:creationId xmlns:a16="http://schemas.microsoft.com/office/drawing/2014/main" id="{AF942EFC-A4ED-AA4C-B6C3-51464B48464B}"/>
              </a:ext>
            </a:extLst>
          </p:cNvPr>
          <p:cNvSpPr>
            <a:spLocks noGrp="1"/>
          </p:cNvSpPr>
          <p:nvPr>
            <p:ph idx="1"/>
          </p:nvPr>
        </p:nvSpPr>
        <p:spPr>
          <a:xfrm>
            <a:off x="6090574" y="2421682"/>
            <a:ext cx="4977578" cy="3639289"/>
          </a:xfrm>
        </p:spPr>
        <p:txBody>
          <a:bodyPr anchor="ctr">
            <a:normAutofit/>
          </a:bodyPr>
          <a:lstStyle/>
          <a:p>
            <a:r>
              <a:rPr lang="zh-CN" altLang="zh-CN" sz="2000" dirty="0">
                <a:solidFill>
                  <a:srgbClr val="000000"/>
                </a:solidFill>
              </a:rPr>
              <a:t>登录账号后，用户就可以使用“保存标点”等新功能。</a:t>
            </a:r>
          </a:p>
          <a:p>
            <a:r>
              <a:rPr lang="en-US" altLang="zh-CN" sz="2000" dirty="0">
                <a:solidFill>
                  <a:srgbClr val="000000"/>
                </a:solidFill>
              </a:rPr>
              <a:t>After logging in, the user can use new functions such as "Save Punctuation".</a:t>
            </a:r>
            <a:endParaRPr lang="zh-CN" altLang="zh-CN" sz="2000" dirty="0">
              <a:solidFill>
                <a:srgbClr val="000000"/>
              </a:solidFill>
            </a:endParaRPr>
          </a:p>
        </p:txBody>
      </p:sp>
    </p:spTree>
    <p:extLst>
      <p:ext uri="{BB962C8B-B14F-4D97-AF65-F5344CB8AC3E}">
        <p14:creationId xmlns:p14="http://schemas.microsoft.com/office/powerpoint/2010/main" val="27358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A904795F-FFD6-C74A-A0E4-EDE742589C9B}"/>
              </a:ext>
            </a:extLst>
          </p:cNvPr>
          <p:cNvSpPr>
            <a:spLocks noGrp="1"/>
          </p:cNvSpPr>
          <p:nvPr>
            <p:ph type="title"/>
          </p:nvPr>
        </p:nvSpPr>
        <p:spPr>
          <a:xfrm>
            <a:off x="6094105" y="802955"/>
            <a:ext cx="4977976" cy="1454051"/>
          </a:xfrm>
        </p:spPr>
        <p:txBody>
          <a:bodyPr>
            <a:normAutofit/>
          </a:bodyPr>
          <a:lstStyle/>
          <a:p>
            <a:endParaRPr kumimoji="1" lang="zh-CN" altLang="en-US">
              <a:solidFill>
                <a:srgbClr val="000000"/>
              </a:solidFill>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3" descr="图片包含 屏幕截图&#10;&#10;描述已自动生成">
            <a:extLst>
              <a:ext uri="{FF2B5EF4-FFF2-40B4-BE49-F238E27FC236}">
                <a16:creationId xmlns:a16="http://schemas.microsoft.com/office/drawing/2014/main" id="{312F3E7D-1020-F24A-B389-891EE1A82C04}"/>
              </a:ext>
            </a:extLst>
          </p:cNvPr>
          <p:cNvPicPr/>
          <p:nvPr/>
        </p:nvPicPr>
        <p:blipFill rotWithShape="1">
          <a:blip r:embed="rId3">
            <a:alphaModFix/>
            <a:extLst>
              <a:ext uri="{28A0092B-C50C-407E-A947-70E740481C1C}">
                <a14:useLocalDpi xmlns:a14="http://schemas.microsoft.com/office/drawing/2010/main" val="0"/>
              </a:ext>
            </a:extLst>
          </a:blip>
          <a:srcRect l="20813" r="27116"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内容占位符 2">
            <a:extLst>
              <a:ext uri="{FF2B5EF4-FFF2-40B4-BE49-F238E27FC236}">
                <a16:creationId xmlns:a16="http://schemas.microsoft.com/office/drawing/2014/main" id="{D8420ABD-0438-944B-8837-4E991F19E2D8}"/>
              </a:ext>
            </a:extLst>
          </p:cNvPr>
          <p:cNvSpPr>
            <a:spLocks noGrp="1"/>
          </p:cNvSpPr>
          <p:nvPr>
            <p:ph idx="1"/>
          </p:nvPr>
        </p:nvSpPr>
        <p:spPr>
          <a:xfrm>
            <a:off x="6090574" y="2421682"/>
            <a:ext cx="4977578" cy="3639289"/>
          </a:xfrm>
        </p:spPr>
        <p:txBody>
          <a:bodyPr anchor="ctr">
            <a:normAutofit/>
          </a:bodyPr>
          <a:lstStyle/>
          <a:p>
            <a:r>
              <a:rPr lang="zh-CN" altLang="zh-CN" sz="2000" dirty="0">
                <a:solidFill>
                  <a:srgbClr val="000000"/>
                </a:solidFill>
              </a:rPr>
              <a:t>用户还可以申请成为高级用户，提升单次或者每日的使用量。</a:t>
            </a:r>
          </a:p>
          <a:p>
            <a:r>
              <a:rPr lang="en-US" altLang="zh-CN" sz="2000" dirty="0">
                <a:solidFill>
                  <a:srgbClr val="000000"/>
                </a:solidFill>
              </a:rPr>
              <a:t>Users can also apply to become an advanced member and increase their application amount each time or per day.</a:t>
            </a:r>
            <a:endParaRPr lang="zh-CN" altLang="zh-CN" sz="2000" dirty="0">
              <a:solidFill>
                <a:srgbClr val="000000"/>
              </a:solidFill>
            </a:endParaRPr>
          </a:p>
        </p:txBody>
      </p:sp>
    </p:spTree>
    <p:extLst>
      <p:ext uri="{BB962C8B-B14F-4D97-AF65-F5344CB8AC3E}">
        <p14:creationId xmlns:p14="http://schemas.microsoft.com/office/powerpoint/2010/main" val="40161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3" descr="图片包含 屏幕截图&#10;&#10;描述已自动生成">
            <a:extLst>
              <a:ext uri="{FF2B5EF4-FFF2-40B4-BE49-F238E27FC236}">
                <a16:creationId xmlns:a16="http://schemas.microsoft.com/office/drawing/2014/main" id="{08DE83E0-57CD-7446-B2E5-24066A7137E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881"/>
          <a:stretch/>
        </p:blipFill>
        <p:spPr>
          <a:xfrm>
            <a:off x="1143946" y="643467"/>
            <a:ext cx="9904107" cy="5571066"/>
          </a:xfrm>
          <a:prstGeom prst="rect">
            <a:avLst/>
          </a:prstGeom>
        </p:spPr>
      </p:pic>
    </p:spTree>
    <p:extLst>
      <p:ext uri="{BB962C8B-B14F-4D97-AF65-F5344CB8AC3E}">
        <p14:creationId xmlns:p14="http://schemas.microsoft.com/office/powerpoint/2010/main" val="20183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6FF55673-30FA-8F4B-BCA1-BF5F2B58F41F}"/>
              </a:ext>
            </a:extLst>
          </p:cNvPr>
          <p:cNvSpPr>
            <a:spLocks noGrp="1"/>
          </p:cNvSpPr>
          <p:nvPr>
            <p:ph type="title"/>
          </p:nvPr>
        </p:nvSpPr>
        <p:spPr>
          <a:xfrm>
            <a:off x="6094105" y="802955"/>
            <a:ext cx="4977976" cy="1454051"/>
          </a:xfrm>
        </p:spPr>
        <p:txBody>
          <a:bodyPr>
            <a:normAutofit/>
          </a:bodyPr>
          <a:lstStyle/>
          <a:p>
            <a:endParaRPr kumimoji="1" lang="zh-CN" altLang="en-US">
              <a:solidFill>
                <a:srgbClr val="000000"/>
              </a:solidFill>
            </a:endParaRPr>
          </a:p>
        </p:txBody>
      </p:sp>
      <p:sp>
        <p:nvSpPr>
          <p:cNvPr id="1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图片 6" descr="图片包含 屏幕截图&#10;&#10;描述已自动生成">
            <a:extLst>
              <a:ext uri="{FF2B5EF4-FFF2-40B4-BE49-F238E27FC236}">
                <a16:creationId xmlns:a16="http://schemas.microsoft.com/office/drawing/2014/main" id="{927B1FC8-7185-4840-9D4D-5AA2BD0BA5FD}"/>
              </a:ext>
            </a:extLst>
          </p:cNvPr>
          <p:cNvPicPr/>
          <p:nvPr/>
        </p:nvPicPr>
        <p:blipFill rotWithShape="1">
          <a:blip r:embed="rId3">
            <a:alphaModFix/>
            <a:extLst>
              <a:ext uri="{28A0092B-C50C-407E-A947-70E740481C1C}">
                <a14:useLocalDpi xmlns:a14="http://schemas.microsoft.com/office/drawing/2010/main" val="0"/>
              </a:ext>
            </a:extLst>
          </a:blip>
          <a:srcRect l="21723" r="2883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内容占位符 2">
            <a:extLst>
              <a:ext uri="{FF2B5EF4-FFF2-40B4-BE49-F238E27FC236}">
                <a16:creationId xmlns:a16="http://schemas.microsoft.com/office/drawing/2014/main" id="{697C2384-F797-C240-98EA-CB8C1CB8C230}"/>
              </a:ext>
            </a:extLst>
          </p:cNvPr>
          <p:cNvSpPr>
            <a:spLocks noGrp="1"/>
          </p:cNvSpPr>
          <p:nvPr>
            <p:ph idx="1"/>
          </p:nvPr>
        </p:nvSpPr>
        <p:spPr>
          <a:xfrm>
            <a:off x="6090574" y="2421682"/>
            <a:ext cx="4977578" cy="3639289"/>
          </a:xfrm>
        </p:spPr>
        <p:txBody>
          <a:bodyPr anchor="ctr">
            <a:normAutofit/>
          </a:bodyPr>
          <a:lstStyle/>
          <a:p>
            <a:r>
              <a:rPr lang="zh-CN" altLang="zh-CN" sz="2000" dirty="0">
                <a:solidFill>
                  <a:srgbClr val="000000"/>
                </a:solidFill>
              </a:rPr>
              <a:t>用户也可以申请成为</a:t>
            </a:r>
            <a:r>
              <a:rPr lang="en-US" altLang="zh-CN" sz="2000" dirty="0">
                <a:solidFill>
                  <a:srgbClr val="000000"/>
                </a:solidFill>
              </a:rPr>
              <a:t>VIP</a:t>
            </a:r>
            <a:r>
              <a:rPr lang="zh-CN" altLang="zh-CN" sz="2000" dirty="0">
                <a:solidFill>
                  <a:srgbClr val="000000"/>
                </a:solidFill>
              </a:rPr>
              <a:t>用户，这样就可以获得</a:t>
            </a:r>
            <a:r>
              <a:rPr lang="en-US" altLang="zh-CN" sz="2000" dirty="0">
                <a:solidFill>
                  <a:srgbClr val="000000"/>
                </a:solidFill>
              </a:rPr>
              <a:t>API</a:t>
            </a:r>
            <a:r>
              <a:rPr lang="zh-CN" altLang="zh-CN" sz="2000" dirty="0">
                <a:solidFill>
                  <a:srgbClr val="000000"/>
                </a:solidFill>
              </a:rPr>
              <a:t>的访问授权。</a:t>
            </a:r>
          </a:p>
          <a:p>
            <a:r>
              <a:rPr lang="en-US" altLang="zh-CN" sz="2000" dirty="0">
                <a:solidFill>
                  <a:srgbClr val="000000"/>
                </a:solidFill>
              </a:rPr>
              <a:t>Users can also apply for VIP, so that they can obtain access authorization for the API.</a:t>
            </a:r>
            <a:endParaRPr lang="zh-CN" altLang="zh-CN" sz="2000" dirty="0">
              <a:solidFill>
                <a:srgbClr val="000000"/>
              </a:solidFill>
            </a:endParaRPr>
          </a:p>
        </p:txBody>
      </p:sp>
    </p:spTree>
    <p:extLst>
      <p:ext uri="{BB962C8B-B14F-4D97-AF65-F5344CB8AC3E}">
        <p14:creationId xmlns:p14="http://schemas.microsoft.com/office/powerpoint/2010/main" val="244452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3" descr="图片包含 屏幕截图&#10;&#10;描述已自动生成">
            <a:extLst>
              <a:ext uri="{FF2B5EF4-FFF2-40B4-BE49-F238E27FC236}">
                <a16:creationId xmlns:a16="http://schemas.microsoft.com/office/drawing/2014/main" id="{E7FBC468-97BD-5146-A36D-9D955BD0707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5063"/>
          <a:stretch/>
        </p:blipFill>
        <p:spPr>
          <a:xfrm>
            <a:off x="20" y="10"/>
            <a:ext cx="12191980" cy="6857990"/>
          </a:xfrm>
          <a:prstGeom prst="rect">
            <a:avLst/>
          </a:prstGeom>
        </p:spPr>
      </p:pic>
    </p:spTree>
    <p:extLst>
      <p:ext uri="{BB962C8B-B14F-4D97-AF65-F5344CB8AC3E}">
        <p14:creationId xmlns:p14="http://schemas.microsoft.com/office/powerpoint/2010/main" val="360354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0075D2B3-E4CC-B64F-8ABA-3B79B3914407}"/>
              </a:ext>
            </a:extLst>
          </p:cNvPr>
          <p:cNvSpPr>
            <a:spLocks noGrp="1"/>
          </p:cNvSpPr>
          <p:nvPr>
            <p:ph type="title"/>
          </p:nvPr>
        </p:nvSpPr>
        <p:spPr>
          <a:xfrm>
            <a:off x="640079" y="2053641"/>
            <a:ext cx="3669161" cy="2760098"/>
          </a:xfrm>
        </p:spPr>
        <p:txBody>
          <a:bodyPr>
            <a:normAutofit/>
          </a:bodyPr>
          <a:lstStyle/>
          <a:p>
            <a:r>
              <a:rPr lang="en-US" altLang="zh-CN" dirty="0">
                <a:solidFill>
                  <a:srgbClr val="FFFFFF"/>
                </a:solidFill>
              </a:rPr>
              <a:t>2.</a:t>
            </a:r>
            <a:r>
              <a:rPr lang="zh-CN" altLang="en-US" dirty="0">
                <a:solidFill>
                  <a:srgbClr val="FFFFFF"/>
                </a:solidFill>
              </a:rPr>
              <a:t> </a:t>
            </a:r>
            <a:r>
              <a:rPr lang="zh-CN" altLang="zh-CN" dirty="0">
                <a:solidFill>
                  <a:srgbClr val="FFFFFF"/>
                </a:solidFill>
              </a:rPr>
              <a:t>保存标点</a:t>
            </a:r>
            <a:r>
              <a:rPr lang="zh-CN" altLang="en-US" dirty="0">
                <a:solidFill>
                  <a:srgbClr val="FFFFFF"/>
                </a:solidFill>
              </a:rPr>
              <a:t> </a:t>
            </a:r>
            <a:r>
              <a:rPr lang="en-US" altLang="zh-CN" dirty="0">
                <a:solidFill>
                  <a:srgbClr val="FFFFFF"/>
                </a:solidFill>
              </a:rPr>
              <a:t>Save Punctuation</a:t>
            </a:r>
            <a:endParaRPr kumimoji="1" lang="zh-CN" altLang="en-US" dirty="0">
              <a:solidFill>
                <a:srgbClr val="FFFFFF"/>
              </a:solidFill>
            </a:endParaRPr>
          </a:p>
        </p:txBody>
      </p:sp>
      <p:sp>
        <p:nvSpPr>
          <p:cNvPr id="3" name="内容占位符 2">
            <a:extLst>
              <a:ext uri="{FF2B5EF4-FFF2-40B4-BE49-F238E27FC236}">
                <a16:creationId xmlns:a16="http://schemas.microsoft.com/office/drawing/2014/main" id="{9549349F-C04D-9142-9639-8ACCB08E641C}"/>
              </a:ext>
            </a:extLst>
          </p:cNvPr>
          <p:cNvSpPr>
            <a:spLocks noGrp="1"/>
          </p:cNvSpPr>
          <p:nvPr>
            <p:ph idx="1"/>
          </p:nvPr>
        </p:nvSpPr>
        <p:spPr>
          <a:xfrm>
            <a:off x="6090574" y="801866"/>
            <a:ext cx="5306084" cy="5230634"/>
          </a:xfrm>
        </p:spPr>
        <p:txBody>
          <a:bodyPr anchor="ctr">
            <a:normAutofit/>
          </a:bodyPr>
          <a:lstStyle/>
          <a:p>
            <a:r>
              <a:rPr lang="zh-CN" altLang="zh-CN" sz="2000" dirty="0">
                <a:solidFill>
                  <a:srgbClr val="000000"/>
                </a:solidFill>
              </a:rPr>
              <a:t>在前台页面多了一个“保存标点”的按钮。它的作用是把在线编辑标点的结果保存下来，以便下次可以在网站上面继续编辑。这样的话，整个标点过程可以全部在线完成，只需使用鼠标，而不需要拷贝到</a:t>
            </a:r>
            <a:r>
              <a:rPr lang="en-US" altLang="zh-CN" sz="2000" dirty="0">
                <a:solidFill>
                  <a:srgbClr val="000000"/>
                </a:solidFill>
              </a:rPr>
              <a:t>word</a:t>
            </a:r>
            <a:r>
              <a:rPr lang="zh-CN" altLang="zh-CN" sz="2000" dirty="0">
                <a:solidFill>
                  <a:srgbClr val="000000"/>
                </a:solidFill>
              </a:rPr>
              <a:t>。这样有一个显而易见的好处，就是可以减少键盘按键的磨损。</a:t>
            </a:r>
          </a:p>
          <a:p>
            <a:r>
              <a:rPr lang="en-US" altLang="zh-CN" sz="2000" dirty="0">
                <a:solidFill>
                  <a:srgbClr val="000000"/>
                </a:solidFill>
              </a:rPr>
              <a:t>There is a button for “Save Punctuation” on the front page. Its purpose is to save the results of online punctuation-editing, so that you can continue to do the same job</a:t>
            </a:r>
            <a:r>
              <a:rPr lang="zh-CN" altLang="en-US" sz="2000" dirty="0">
                <a:solidFill>
                  <a:srgbClr val="000000"/>
                </a:solidFill>
              </a:rPr>
              <a:t> </a:t>
            </a:r>
            <a:r>
              <a:rPr lang="en-US" altLang="zh-CN" sz="2000" dirty="0">
                <a:solidFill>
                  <a:srgbClr val="000000"/>
                </a:solidFill>
              </a:rPr>
              <a:t>on the website next time. In this case, the entire punctuation process can be done online, using the mouse, no need to copy the documents to Word. Its obvious advantage is the reducing of wear on the keys of the keyboard.</a:t>
            </a:r>
            <a:endParaRPr lang="zh-CN" altLang="zh-CN" sz="2000" dirty="0">
              <a:solidFill>
                <a:srgbClr val="000000"/>
              </a:solidFill>
            </a:endParaRPr>
          </a:p>
        </p:txBody>
      </p:sp>
    </p:spTree>
    <p:extLst>
      <p:ext uri="{BB962C8B-B14F-4D97-AF65-F5344CB8AC3E}">
        <p14:creationId xmlns:p14="http://schemas.microsoft.com/office/powerpoint/2010/main" val="359333120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924</Words>
  <Application>Microsoft Macintosh PowerPoint</Application>
  <PresentationFormat>宽屏</PresentationFormat>
  <Paragraphs>50</Paragraphs>
  <Slides>24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等线 Light</vt:lpstr>
      <vt:lpstr>Arial</vt:lpstr>
      <vt:lpstr>Calibri</vt:lpstr>
      <vt:lpstr>Office 主题​​</vt:lpstr>
      <vt:lpstr>自动标点系统的新功能</vt:lpstr>
      <vt:lpstr>PowerPoint 演示文稿</vt:lpstr>
      <vt:lpstr>1. 账号 Account</vt:lpstr>
      <vt:lpstr>PowerPoint 演示文稿</vt:lpstr>
      <vt:lpstr>PowerPoint 演示文稿</vt:lpstr>
      <vt:lpstr>PowerPoint 演示文稿</vt:lpstr>
      <vt:lpstr>PowerPoint 演示文稿</vt:lpstr>
      <vt:lpstr>PowerPoint 演示文稿</vt:lpstr>
      <vt:lpstr>2. 保存标点 Save Punctuation</vt:lpstr>
      <vt:lpstr>PowerPoint 演示文稿</vt:lpstr>
      <vt:lpstr>PowerPoint 演示文稿</vt:lpstr>
      <vt:lpstr>PowerPoint 演示文稿</vt:lpstr>
      <vt:lpstr>3．任务分配  Task Assignment</vt:lpstr>
      <vt:lpstr>4．统计 Statistics</vt:lpstr>
      <vt:lpstr>PowerPoint 演示文稿</vt:lpstr>
      <vt:lpstr>PowerPoint 演示文稿</vt:lpstr>
      <vt:lpstr>5．参数调整Parameter adjustment</vt:lpstr>
      <vt:lpstr>PowerPoint 演示文稿</vt:lpstr>
      <vt:lpstr>6．问题反馈 Problem feedback</vt:lpstr>
      <vt:lpstr>7．动态网页接口Dynamic web interface</vt:lpstr>
      <vt:lpstr>PowerPoint 演示文稿</vt:lpstr>
      <vt:lpstr>注意事项 Precautions</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自动标点系统的新功能</dc:title>
  <dc:creator>yu chao</dc:creator>
  <cp:lastModifiedBy>yu chao</cp:lastModifiedBy>
  <cp:revision>23</cp:revision>
  <dcterms:created xsi:type="dcterms:W3CDTF">2019-03-29T08:29:29Z</dcterms:created>
  <dcterms:modified xsi:type="dcterms:W3CDTF">2019-03-31T06:52:28Z</dcterms:modified>
</cp:coreProperties>
</file>