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7" r:id="rId3"/>
    <p:sldId id="271" r:id="rId4"/>
    <p:sldId id="273" r:id="rId5"/>
    <p:sldId id="272" r:id="rId6"/>
    <p:sldId id="268" r:id="rId7"/>
    <p:sldId id="257" r:id="rId8"/>
    <p:sldId id="269" r:id="rId9"/>
    <p:sldId id="270" r:id="rId10"/>
    <p:sldId id="258" r:id="rId11"/>
    <p:sldId id="260" r:id="rId12"/>
    <p:sldId id="274" r:id="rId13"/>
    <p:sldId id="261" r:id="rId14"/>
    <p:sldId id="262" r:id="rId15"/>
    <p:sldId id="263" r:id="rId16"/>
    <p:sldId id="264" r:id="rId17"/>
    <p:sldId id="266" r:id="rId18"/>
    <p:sldId id="26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2120" autoAdjust="0"/>
  </p:normalViewPr>
  <p:slideViewPr>
    <p:cSldViewPr snapToGrid="0">
      <p:cViewPr varScale="1">
        <p:scale>
          <a:sx n="49" d="100"/>
          <a:sy n="49" d="100"/>
        </p:scale>
        <p:origin x="13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Medes\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2400" b="0"/>
            </a:pPr>
            <a:r>
              <a:rPr lang="en-US" sz="2400" b="0" dirty="0"/>
              <a:t>Monitoring CPU Temperature in one </a:t>
            </a:r>
            <a:r>
              <a:rPr lang="en-US" sz="2400" b="0" dirty="0" smtClean="0"/>
              <a:t>week </a:t>
            </a:r>
          </a:p>
          <a:p>
            <a:pPr>
              <a:defRPr sz="2400" b="0"/>
            </a:pPr>
            <a:r>
              <a:rPr lang="en-US" sz="2400" b="0" dirty="0" smtClean="0"/>
              <a:t>(Between</a:t>
            </a:r>
            <a:r>
              <a:rPr lang="en-US" sz="2400" b="0" baseline="0" dirty="0" smtClean="0"/>
              <a:t> 25-31 Mar 19)</a:t>
            </a:r>
            <a:endParaRPr lang="en-US" sz="2400" b="0" dirty="0"/>
          </a:p>
        </c:rich>
      </c:tx>
      <c:layout/>
      <c:overlay val="0"/>
      <c:spPr>
        <a:noFill/>
        <a:ln>
          <a:noFill/>
        </a:ln>
        <a:effectLst/>
      </c:spPr>
    </c:title>
    <c:autoTitleDeleted val="0"/>
    <c:plotArea>
      <c:layout/>
      <c:lineChart>
        <c:grouping val="standard"/>
        <c:varyColors val="0"/>
        <c:ser>
          <c:idx val="0"/>
          <c:order val="0"/>
          <c:tx>
            <c:strRef>
              <c:f>Sheet1!$A$3</c:f>
              <c:strCache>
                <c:ptCount val="1"/>
                <c:pt idx="0">
                  <c:v>Before use of JMS</c:v>
                </c:pt>
              </c:strCache>
            </c:strRef>
          </c:tx>
          <c:spPr>
            <a:ln w="28575" cap="rnd">
              <a:solidFill>
                <a:srgbClr val="FF0000"/>
              </a:solidFill>
              <a:round/>
            </a:ln>
            <a:effectLst/>
          </c:spPr>
          <c:marker>
            <c:symbol val="none"/>
          </c:marker>
          <c:cat>
            <c:strRef>
              <c:f>Sheet1!$B$1:$H$2</c:f>
              <c:strCache>
                <c:ptCount val="7"/>
                <c:pt idx="0">
                  <c:v>Mon</c:v>
                </c:pt>
                <c:pt idx="1">
                  <c:v>Tue</c:v>
                </c:pt>
                <c:pt idx="2">
                  <c:v>Wen</c:v>
                </c:pt>
                <c:pt idx="3">
                  <c:v>Thu</c:v>
                </c:pt>
                <c:pt idx="4">
                  <c:v>Fri</c:v>
                </c:pt>
                <c:pt idx="5">
                  <c:v>Sat</c:v>
                </c:pt>
                <c:pt idx="6">
                  <c:v>Sun</c:v>
                </c:pt>
              </c:strCache>
            </c:strRef>
          </c:cat>
          <c:val>
            <c:numRef>
              <c:f>Sheet1!$B$3:$H$3</c:f>
              <c:numCache>
                <c:formatCode>General</c:formatCode>
                <c:ptCount val="7"/>
                <c:pt idx="0">
                  <c:v>59</c:v>
                </c:pt>
                <c:pt idx="1">
                  <c:v>61</c:v>
                </c:pt>
                <c:pt idx="2">
                  <c:v>65</c:v>
                </c:pt>
                <c:pt idx="3">
                  <c:v>68</c:v>
                </c:pt>
                <c:pt idx="4">
                  <c:v>64</c:v>
                </c:pt>
                <c:pt idx="5">
                  <c:v>58</c:v>
                </c:pt>
                <c:pt idx="6">
                  <c:v>55</c:v>
                </c:pt>
              </c:numCache>
            </c:numRef>
          </c:val>
          <c:smooth val="0"/>
          <c:extLst>
            <c:ext xmlns:c16="http://schemas.microsoft.com/office/drawing/2014/chart" uri="{C3380CC4-5D6E-409C-BE32-E72D297353CC}">
              <c16:uniqueId val="{00000000-91C2-42ED-8A33-EE6F9A6B0671}"/>
            </c:ext>
          </c:extLst>
        </c:ser>
        <c:ser>
          <c:idx val="1"/>
          <c:order val="1"/>
          <c:tx>
            <c:strRef>
              <c:f>Sheet1!$A$4</c:f>
              <c:strCache>
                <c:ptCount val="1"/>
                <c:pt idx="0">
                  <c:v>After use of JMS</c:v>
                </c:pt>
              </c:strCache>
            </c:strRef>
          </c:tx>
          <c:spPr>
            <a:ln w="28575" cap="rnd">
              <a:solidFill>
                <a:schemeClr val="accent6"/>
              </a:solidFill>
              <a:round/>
            </a:ln>
            <a:effectLst/>
          </c:spPr>
          <c:marker>
            <c:symbol val="none"/>
          </c:marker>
          <c:cat>
            <c:strRef>
              <c:f>Sheet1!$B$1:$H$2</c:f>
              <c:strCache>
                <c:ptCount val="7"/>
                <c:pt idx="0">
                  <c:v>Mon</c:v>
                </c:pt>
                <c:pt idx="1">
                  <c:v>Tue</c:v>
                </c:pt>
                <c:pt idx="2">
                  <c:v>Wen</c:v>
                </c:pt>
                <c:pt idx="3">
                  <c:v>Thu</c:v>
                </c:pt>
                <c:pt idx="4">
                  <c:v>Fri</c:v>
                </c:pt>
                <c:pt idx="5">
                  <c:v>Sat</c:v>
                </c:pt>
                <c:pt idx="6">
                  <c:v>Sun</c:v>
                </c:pt>
              </c:strCache>
            </c:strRef>
          </c:cat>
          <c:val>
            <c:numRef>
              <c:f>Sheet1!$B$4:$H$4</c:f>
              <c:numCache>
                <c:formatCode>General</c:formatCode>
                <c:ptCount val="7"/>
                <c:pt idx="0">
                  <c:v>51</c:v>
                </c:pt>
                <c:pt idx="1">
                  <c:v>53</c:v>
                </c:pt>
                <c:pt idx="2">
                  <c:v>55</c:v>
                </c:pt>
                <c:pt idx="3">
                  <c:v>59</c:v>
                </c:pt>
                <c:pt idx="4">
                  <c:v>54</c:v>
                </c:pt>
                <c:pt idx="5">
                  <c:v>51</c:v>
                </c:pt>
                <c:pt idx="6">
                  <c:v>46</c:v>
                </c:pt>
              </c:numCache>
            </c:numRef>
          </c:val>
          <c:smooth val="0"/>
          <c:extLst>
            <c:ext xmlns:c16="http://schemas.microsoft.com/office/drawing/2014/chart" uri="{C3380CC4-5D6E-409C-BE32-E72D297353CC}">
              <c16:uniqueId val="{00000001-91C2-42ED-8A33-EE6F9A6B0671}"/>
            </c:ext>
          </c:extLst>
        </c:ser>
        <c:dLbls>
          <c:showLegendKey val="0"/>
          <c:showVal val="0"/>
          <c:showCatName val="0"/>
          <c:showSerName val="0"/>
          <c:showPercent val="0"/>
          <c:showBubbleSize val="0"/>
        </c:dLbls>
        <c:smooth val="0"/>
        <c:axId val="60721024"/>
        <c:axId val="60743680"/>
      </c:lineChart>
      <c:catAx>
        <c:axId val="60721024"/>
        <c:scaling>
          <c:orientation val="minMax"/>
        </c:scaling>
        <c:delete val="0"/>
        <c:axPos val="b"/>
        <c:title>
          <c:tx>
            <c:rich>
              <a:bodyPr rot="0" vert="horz"/>
              <a:lstStyle/>
              <a:p>
                <a:pPr>
                  <a:defRPr/>
                </a:pPr>
                <a:r>
                  <a:rPr lang="en-US"/>
                  <a:t>Day</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60743680"/>
        <c:crosses val="autoZero"/>
        <c:auto val="1"/>
        <c:lblAlgn val="ctr"/>
        <c:lblOffset val="100"/>
        <c:noMultiLvlLbl val="0"/>
      </c:catAx>
      <c:valAx>
        <c:axId val="607436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en-US"/>
                  <a:t>Temperature ( °C)</a:t>
                </a:r>
              </a:p>
            </c:rich>
          </c:tx>
          <c:layout/>
          <c:overlay val="0"/>
          <c:spPr>
            <a:noFill/>
            <a:ln>
              <a:noFill/>
            </a:ln>
            <a:effectLst/>
          </c:spPr>
        </c:title>
        <c:numFmt formatCode="General" sourceLinked="1"/>
        <c:majorTickMark val="none"/>
        <c:minorTickMark val="none"/>
        <c:tickLblPos val="nextTo"/>
        <c:spPr>
          <a:noFill/>
          <a:ln>
            <a:noFill/>
          </a:ln>
          <a:effectLst/>
        </c:spPr>
        <c:txPr>
          <a:bodyPr rot="-60000000" vert="horz"/>
          <a:lstStyle/>
          <a:p>
            <a:pPr>
              <a:defRPr/>
            </a:pPr>
            <a:endParaRPr lang="en-US"/>
          </a:p>
        </c:txPr>
        <c:crossAx val="60721024"/>
        <c:crosses val="autoZero"/>
        <c:crossBetween val="between"/>
      </c:valAx>
      <c:spPr>
        <a:noFill/>
        <a:ln>
          <a:noFill/>
        </a:ln>
        <a:effectLst/>
      </c:spPr>
    </c:plotArea>
    <c:legend>
      <c:legendPos val="b"/>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2400">
          <a:solidFill>
            <a:schemeClr val="tx1"/>
          </a:solidFil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D85C08-8809-4328-B57D-32F0155364FC}" type="datetimeFigureOut">
              <a:rPr lang="en-US" smtClean="0"/>
              <a:t>4/5/2019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E48E1E-BFD2-4855-86AC-C8262CD7F238}" type="slidenum">
              <a:rPr lang="en-US" smtClean="0"/>
              <a:t>‹#›</a:t>
            </a:fld>
            <a:endParaRPr lang="en-US"/>
          </a:p>
        </p:txBody>
      </p:sp>
    </p:spTree>
    <p:extLst>
      <p:ext uri="{BB962C8B-B14F-4D97-AF65-F5344CB8AC3E}">
        <p14:creationId xmlns:p14="http://schemas.microsoft.com/office/powerpoint/2010/main" val="3892859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our previous study, we start checking all running jobs in the system from number</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Job ID</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Load that represents the CPU utilization is over or not 100</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Process ID is then analyzed by the Job ID</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Displays user details of how many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Core requests are made</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Then,</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it compares with the current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Load that works exactly as requested</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We use the tolerance of 20</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If the current resource has a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Load greater than 120</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or less than 80</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it will</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be assumed that the work is running, and the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Core request does not match the actual use</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It means that the use of resources is not effective</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system alerts users via email or eliminates the process</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However, using this mechanism, the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Load is not correctly analyzed because some software uses</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unstable</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CPU</a:t>
            </a:r>
            <a:r>
              <a:rPr lang="th-TH" sz="1200"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Core</a:t>
            </a:r>
            <a:r>
              <a:rPr lang="th-TH" sz="1200"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As a result, the decision of the system is wrong</a:t>
            </a:r>
            <a:r>
              <a:rPr lang="th-TH"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10E48E1E-BFD2-4855-86AC-C8262CD7F238}" type="slidenum">
              <a:rPr lang="en-US" smtClean="0"/>
              <a:t>7</a:t>
            </a:fld>
            <a:endParaRPr lang="en-US"/>
          </a:p>
        </p:txBody>
      </p:sp>
    </p:spTree>
    <p:extLst>
      <p:ext uri="{BB962C8B-B14F-4D97-AF65-F5344CB8AC3E}">
        <p14:creationId xmlns:p14="http://schemas.microsoft.com/office/powerpoint/2010/main" val="3582742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this study,</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analysis of the run in the system uses a technique of parent and child process to determine how many CPU</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Threads to be compared to the Job ID number</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Based on the preliminary results of the same experiment, it was found that the accuracy was increased from the original method to 20</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This method is more accurate than the original method, since the CPU Thread counts the number of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Cores from the compute node currently in use, regardless of the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load that is the variance of the number</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And consistent with the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Core value that the user requested is numbered in integer format, such as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Threads 4 and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Cores 4</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The new approach can determine whether the number of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Threads and CPU</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Cores are equal or not</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other word, it can answer if the request or usage of the resources is efficient, and finally it can automatically send alert to the user through email and</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terminate process if the user agrees</a:t>
            </a:r>
            <a:r>
              <a:rPr lang="th-TH"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0E48E1E-BFD2-4855-86AC-C8262CD7F238}" type="slidenum">
              <a:rPr lang="en-US" smtClean="0"/>
              <a:t>10</a:t>
            </a:fld>
            <a:endParaRPr lang="en-US"/>
          </a:p>
        </p:txBody>
      </p:sp>
    </p:spTree>
    <p:extLst>
      <p:ext uri="{BB962C8B-B14F-4D97-AF65-F5344CB8AC3E}">
        <p14:creationId xmlns:p14="http://schemas.microsoft.com/office/powerpoint/2010/main" val="3466796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E48E1E-BFD2-4855-86AC-C8262CD7F238}" type="slidenum">
              <a:rPr lang="en-US" smtClean="0"/>
              <a:t>11</a:t>
            </a:fld>
            <a:endParaRPr lang="en-US"/>
          </a:p>
        </p:txBody>
      </p:sp>
    </p:spTree>
    <p:extLst>
      <p:ext uri="{BB962C8B-B14F-4D97-AF65-F5344CB8AC3E}">
        <p14:creationId xmlns:p14="http://schemas.microsoft.com/office/powerpoint/2010/main" val="2158122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picture</a:t>
            </a:r>
            <a:r>
              <a:rPr lang="en-GB" baseline="0" dirty="0" smtClean="0"/>
              <a:t> show t</a:t>
            </a:r>
            <a:r>
              <a:rPr lang="en-GB" dirty="0" smtClean="0"/>
              <a:t>he structure of the process that is running at that moment, how the parent process and the child process are stacked. Then add the two processes together and compare it with the </a:t>
            </a:r>
            <a:r>
              <a:rPr lang="en-GB" dirty="0" err="1" smtClean="0"/>
              <a:t>pbs</a:t>
            </a:r>
            <a:r>
              <a:rPr lang="en-GB" dirty="0" smtClean="0"/>
              <a:t> script that the user requested.</a:t>
            </a:r>
            <a:endParaRPr lang="en-US" dirty="0"/>
          </a:p>
        </p:txBody>
      </p:sp>
      <p:sp>
        <p:nvSpPr>
          <p:cNvPr id="4" name="Slide Number Placeholder 3"/>
          <p:cNvSpPr>
            <a:spLocks noGrp="1"/>
          </p:cNvSpPr>
          <p:nvPr>
            <p:ph type="sldNum" sz="quarter" idx="10"/>
          </p:nvPr>
        </p:nvSpPr>
        <p:spPr/>
        <p:txBody>
          <a:bodyPr/>
          <a:lstStyle/>
          <a:p>
            <a:fld id="{10E48E1E-BFD2-4855-86AC-C8262CD7F238}" type="slidenum">
              <a:rPr lang="en-US" smtClean="0"/>
              <a:t>12</a:t>
            </a:fld>
            <a:endParaRPr lang="en-US"/>
          </a:p>
        </p:txBody>
      </p:sp>
    </p:spTree>
    <p:extLst>
      <p:ext uri="{BB962C8B-B14F-4D97-AF65-F5344CB8AC3E}">
        <p14:creationId xmlns:p14="http://schemas.microsoft.com/office/powerpoint/2010/main" val="1888485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smtClean="0">
                <a:solidFill>
                  <a:schemeClr val="tx1"/>
                </a:solidFill>
                <a:effectLst/>
                <a:latin typeface="+mn-lt"/>
                <a:ea typeface="+mn-ea"/>
                <a:cs typeface="+mn-cs"/>
              </a:rPr>
              <a:t>We measure the performance based on r</a:t>
            </a:r>
            <a:r>
              <a:rPr lang="th-TH" sz="1200" kern="1200" dirty="0" smtClean="0">
                <a:solidFill>
                  <a:schemeClr val="tx1"/>
                </a:solidFill>
                <a:effectLst/>
                <a:latin typeface="+mn-lt"/>
                <a:ea typeface="+mn-ea"/>
                <a:cs typeface="+mn-cs"/>
              </a:rPr>
              <a:t> </a:t>
            </a:r>
            <a:r>
              <a:rPr lang="en-AU" sz="1200" kern="1200" dirty="0" err="1" smtClean="0">
                <a:solidFill>
                  <a:schemeClr val="tx1"/>
                </a:solidFill>
                <a:effectLst/>
                <a:latin typeface="+mn-lt"/>
                <a:ea typeface="+mn-ea"/>
                <a:cs typeface="+mn-cs"/>
              </a:rPr>
              <a:t>eal</a:t>
            </a:r>
            <a:r>
              <a:rPr lang="en-AU" sz="1200" kern="1200" dirty="0" smtClean="0">
                <a:solidFill>
                  <a:schemeClr val="tx1"/>
                </a:solidFill>
                <a:effectLst/>
                <a:latin typeface="+mn-lt"/>
                <a:ea typeface="+mn-ea"/>
                <a:cs typeface="+mn-cs"/>
              </a:rPr>
              <a:t> use case scenarios</a:t>
            </a:r>
            <a:r>
              <a:rPr lang="th-TH" sz="1200" kern="1200" dirty="0" smtClean="0">
                <a:solidFill>
                  <a:schemeClr val="tx1"/>
                </a:solidFill>
                <a:effectLst/>
                <a:latin typeface="+mn-lt"/>
                <a:ea typeface="+mn-ea"/>
                <a:cs typeface="+mn-cs"/>
              </a:rPr>
              <a:t>.</a:t>
            </a:r>
            <a:r>
              <a:rPr lang="en-AU" sz="1200" kern="1200" dirty="0" smtClean="0">
                <a:solidFill>
                  <a:schemeClr val="tx1"/>
                </a:solidFill>
                <a:effectLst/>
                <a:latin typeface="+mn-lt"/>
                <a:ea typeface="+mn-ea"/>
                <a:cs typeface="+mn-cs"/>
              </a:rPr>
              <a:t> The preliminary studies are defined by the software application installed on the HPC</a:t>
            </a:r>
            <a:r>
              <a:rPr lang="en-GB" sz="1200" kern="1200" dirty="0" smtClean="0">
                <a:solidFill>
                  <a:schemeClr val="tx1"/>
                </a:solidFill>
                <a:effectLst/>
                <a:latin typeface="+mn-lt"/>
                <a:ea typeface="+mn-ea"/>
                <a:cs typeface="+mn-cs"/>
              </a:rPr>
              <a:t>.</a:t>
            </a:r>
            <a:r>
              <a:rPr lang="en-AU" sz="1200" kern="1200" dirty="0" smtClean="0">
                <a:solidFill>
                  <a:schemeClr val="tx1"/>
                </a:solidFill>
                <a:effectLst/>
                <a:latin typeface="+mn-lt"/>
                <a:ea typeface="+mn-ea"/>
                <a:cs typeface="+mn-cs"/>
              </a:rPr>
              <a:t> The studies were carried out by submitting 30 jobs to the system of each software application</a:t>
            </a:r>
            <a:r>
              <a:rPr lang="th-TH" sz="1200" kern="1200" dirty="0" smtClean="0">
                <a:solidFill>
                  <a:schemeClr val="tx1"/>
                </a:solidFill>
                <a:effectLst/>
                <a:latin typeface="+mn-lt"/>
                <a:ea typeface="+mn-ea"/>
                <a:cs typeface="+mn-cs"/>
              </a:rPr>
              <a:t>. </a:t>
            </a:r>
            <a:r>
              <a:rPr lang="en-AU" sz="1200" kern="1200" dirty="0" smtClean="0">
                <a:solidFill>
                  <a:schemeClr val="tx1"/>
                </a:solidFill>
                <a:effectLst/>
                <a:latin typeface="+mn-lt"/>
                <a:ea typeface="+mn-ea"/>
                <a:cs typeface="+mn-cs"/>
              </a:rPr>
              <a:t>Those submitted jobs are divided into categories of 10 jobs each</a:t>
            </a:r>
            <a:r>
              <a:rPr lang="th-TH" sz="1200" kern="1200" dirty="0" smtClean="0">
                <a:solidFill>
                  <a:schemeClr val="tx1"/>
                </a:solidFill>
                <a:effectLst/>
                <a:latin typeface="+mn-lt"/>
                <a:ea typeface="+mn-ea"/>
                <a:cs typeface="+mn-cs"/>
              </a:rPr>
              <a:t>.</a:t>
            </a:r>
            <a:r>
              <a:rPr lang="en-AU" sz="1200" kern="1200" dirty="0" smtClean="0">
                <a:solidFill>
                  <a:schemeClr val="tx1"/>
                </a:solidFill>
                <a:effectLst/>
                <a:latin typeface="+mn-lt"/>
                <a:ea typeface="+mn-ea"/>
                <a:cs typeface="+mn-cs"/>
              </a:rPr>
              <a:t>The studies show that the accuracy of the JMS process</a:t>
            </a:r>
            <a:r>
              <a:rPr lang="en-AU" sz="1200" kern="1200" baseline="0" dirty="0" smtClean="0">
                <a:solidFill>
                  <a:schemeClr val="tx1"/>
                </a:solidFill>
                <a:effectLst/>
                <a:latin typeface="+mn-lt"/>
                <a:ea typeface="+mn-ea"/>
                <a:cs typeface="+mn-cs"/>
              </a:rPr>
              <a:t> method is 20% more accurate than Utilization method</a:t>
            </a:r>
            <a:endParaRPr lang="en-US" dirty="0"/>
          </a:p>
        </p:txBody>
      </p:sp>
      <p:sp>
        <p:nvSpPr>
          <p:cNvPr id="4" name="Slide Number Placeholder 3"/>
          <p:cNvSpPr>
            <a:spLocks noGrp="1"/>
          </p:cNvSpPr>
          <p:nvPr>
            <p:ph type="sldNum" sz="quarter" idx="10"/>
          </p:nvPr>
        </p:nvSpPr>
        <p:spPr/>
        <p:txBody>
          <a:bodyPr/>
          <a:lstStyle/>
          <a:p>
            <a:fld id="{10E48E1E-BFD2-4855-86AC-C8262CD7F238}" type="slidenum">
              <a:rPr lang="en-US" smtClean="0"/>
              <a:t>13</a:t>
            </a:fld>
            <a:endParaRPr lang="en-US"/>
          </a:p>
        </p:txBody>
      </p:sp>
    </p:spTree>
    <p:extLst>
      <p:ext uri="{BB962C8B-B14F-4D97-AF65-F5344CB8AC3E}">
        <p14:creationId xmlns:p14="http://schemas.microsoft.com/office/powerpoint/2010/main" val="2356623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This</a:t>
            </a:r>
            <a:r>
              <a:rPr lang="en-GB" sz="1200" kern="1200" baseline="0" dirty="0" smtClean="0">
                <a:solidFill>
                  <a:schemeClr val="tx1"/>
                </a:solidFill>
                <a:effectLst/>
                <a:latin typeface="+mn-lt"/>
                <a:ea typeface="+mn-ea"/>
                <a:cs typeface="+mn-cs"/>
              </a:rPr>
              <a:t> table </a:t>
            </a:r>
            <a:r>
              <a:rPr lang="en-US" sz="1200" kern="1200" dirty="0" smtClean="0">
                <a:solidFill>
                  <a:schemeClr val="tx1"/>
                </a:solidFill>
                <a:effectLst/>
                <a:latin typeface="+mn-lt"/>
                <a:ea typeface="+mn-ea"/>
                <a:cs typeface="+mn-cs"/>
              </a:rPr>
              <a:t>present the results when the system deals with 20 jobs sent</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results show that the computational resource using JMS process method can identify the requested jobs that do not rely on or are less than the real use</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This leads to a situation other jobs in the queue can be processed earlier</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Also, parallel jobs have more opportunities to process in the system</a:t>
            </a:r>
            <a:r>
              <a:rPr lang="th-TH" sz="1200"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 The process method has more accuracy than the utilization method.</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0E48E1E-BFD2-4855-86AC-C8262CD7F238}" type="slidenum">
              <a:rPr lang="en-US" smtClean="0"/>
              <a:t>14</a:t>
            </a:fld>
            <a:endParaRPr lang="en-US"/>
          </a:p>
        </p:txBody>
      </p:sp>
    </p:spTree>
    <p:extLst>
      <p:ext uri="{BB962C8B-B14F-4D97-AF65-F5344CB8AC3E}">
        <p14:creationId xmlns:p14="http://schemas.microsoft.com/office/powerpoint/2010/main" val="2251412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Table shows the relation between </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CPU load and CPU temperature</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When different jobs running in the system, the requested jobs that do not rely on or are less than the real use will result in that </a:t>
            </a:r>
            <a:r>
              <a:rPr lang="th-TH" sz="120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CPU load is overload</a:t>
            </a:r>
            <a:r>
              <a:rPr lang="th-TH"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increase of temperature creates the burden and causes lowering the hardware lifetime, eventually leading to the system crash</a:t>
            </a:r>
            <a:r>
              <a:rPr lang="th-TH"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10E48E1E-BFD2-4855-86AC-C8262CD7F238}" type="slidenum">
              <a:rPr lang="en-US" smtClean="0"/>
              <a:t>15</a:t>
            </a:fld>
            <a:endParaRPr lang="en-US"/>
          </a:p>
        </p:txBody>
      </p:sp>
    </p:spTree>
    <p:extLst>
      <p:ext uri="{BB962C8B-B14F-4D97-AF65-F5344CB8AC3E}">
        <p14:creationId xmlns:p14="http://schemas.microsoft.com/office/powerpoint/2010/main" val="3706283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results show that the average of temperature at the cluster decreases from 61</a:t>
            </a:r>
            <a:r>
              <a:rPr lang="th-TH" dirty="0" smtClean="0"/>
              <a:t>.</a:t>
            </a:r>
            <a:r>
              <a:rPr lang="en-US" dirty="0" smtClean="0"/>
              <a:t>42 °C to 52</a:t>
            </a:r>
            <a:r>
              <a:rPr lang="th-TH" dirty="0" smtClean="0"/>
              <a:t>.</a:t>
            </a:r>
            <a:r>
              <a:rPr lang="en-US" dirty="0" smtClean="0"/>
              <a:t>74 °C</a:t>
            </a:r>
            <a:r>
              <a:rPr lang="th-TH" dirty="0" smtClean="0"/>
              <a:t>. </a:t>
            </a:r>
            <a:r>
              <a:rPr lang="en-US" dirty="0" smtClean="0"/>
              <a:t>This is because </a:t>
            </a:r>
            <a:r>
              <a:rPr lang="th-TH" dirty="0" smtClean="0"/>
              <a:t>%</a:t>
            </a:r>
            <a:r>
              <a:rPr lang="en-US" dirty="0" smtClean="0"/>
              <a:t>CPU load is relative to the real use</a:t>
            </a:r>
            <a:r>
              <a:rPr lang="th-TH" dirty="0" smtClean="0"/>
              <a:t>.</a:t>
            </a:r>
            <a:endParaRPr lang="en-US" dirty="0" smtClean="0"/>
          </a:p>
          <a:p>
            <a:endParaRPr lang="en-US" dirty="0"/>
          </a:p>
        </p:txBody>
      </p:sp>
      <p:sp>
        <p:nvSpPr>
          <p:cNvPr id="4" name="Slide Number Placeholder 3"/>
          <p:cNvSpPr>
            <a:spLocks noGrp="1"/>
          </p:cNvSpPr>
          <p:nvPr>
            <p:ph type="sldNum" sz="quarter" idx="10"/>
          </p:nvPr>
        </p:nvSpPr>
        <p:spPr/>
        <p:txBody>
          <a:bodyPr/>
          <a:lstStyle/>
          <a:p>
            <a:fld id="{10E48E1E-BFD2-4855-86AC-C8262CD7F238}" type="slidenum">
              <a:rPr lang="en-US" smtClean="0"/>
              <a:t>16</a:t>
            </a:fld>
            <a:endParaRPr lang="en-US"/>
          </a:p>
        </p:txBody>
      </p:sp>
    </p:spTree>
    <p:extLst>
      <p:ext uri="{BB962C8B-B14F-4D97-AF65-F5344CB8AC3E}">
        <p14:creationId xmlns:p14="http://schemas.microsoft.com/office/powerpoint/2010/main" val="2666982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33F3C5-AC98-47E6-854F-1C7C4ABC63CD}" type="datetimeFigureOut">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F6514-0AFD-4671-A23B-8A057F7DE1FC}" type="slidenum">
              <a:rPr lang="en-US" smtClean="0"/>
              <a:t>‹#›</a:t>
            </a:fld>
            <a:endParaRPr lang="en-US"/>
          </a:p>
        </p:txBody>
      </p:sp>
    </p:spTree>
    <p:extLst>
      <p:ext uri="{BB962C8B-B14F-4D97-AF65-F5344CB8AC3E}">
        <p14:creationId xmlns:p14="http://schemas.microsoft.com/office/powerpoint/2010/main" val="2778153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33F3C5-AC98-47E6-854F-1C7C4ABC63CD}" type="datetimeFigureOut">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F6514-0AFD-4671-A23B-8A057F7DE1FC}" type="slidenum">
              <a:rPr lang="en-US" smtClean="0"/>
              <a:t>‹#›</a:t>
            </a:fld>
            <a:endParaRPr lang="en-US"/>
          </a:p>
        </p:txBody>
      </p:sp>
    </p:spTree>
    <p:extLst>
      <p:ext uri="{BB962C8B-B14F-4D97-AF65-F5344CB8AC3E}">
        <p14:creationId xmlns:p14="http://schemas.microsoft.com/office/powerpoint/2010/main" val="249991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33F3C5-AC98-47E6-854F-1C7C4ABC63CD}" type="datetimeFigureOut">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F6514-0AFD-4671-A23B-8A057F7DE1FC}" type="slidenum">
              <a:rPr lang="en-US" smtClean="0"/>
              <a:t>‹#›</a:t>
            </a:fld>
            <a:endParaRPr lang="en-US"/>
          </a:p>
        </p:txBody>
      </p:sp>
    </p:spTree>
    <p:extLst>
      <p:ext uri="{BB962C8B-B14F-4D97-AF65-F5344CB8AC3E}">
        <p14:creationId xmlns:p14="http://schemas.microsoft.com/office/powerpoint/2010/main" val="3501974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33F3C5-AC98-47E6-854F-1C7C4ABC63CD}" type="datetimeFigureOut">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F6514-0AFD-4671-A23B-8A057F7DE1FC}" type="slidenum">
              <a:rPr lang="en-US" smtClean="0"/>
              <a:t>‹#›</a:t>
            </a:fld>
            <a:endParaRPr lang="en-US"/>
          </a:p>
        </p:txBody>
      </p:sp>
    </p:spTree>
    <p:extLst>
      <p:ext uri="{BB962C8B-B14F-4D97-AF65-F5344CB8AC3E}">
        <p14:creationId xmlns:p14="http://schemas.microsoft.com/office/powerpoint/2010/main" val="3132633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33F3C5-AC98-47E6-854F-1C7C4ABC63CD}" type="datetimeFigureOut">
              <a:rPr lang="en-US" smtClean="0"/>
              <a:t>4/5/2019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F6514-0AFD-4671-A23B-8A057F7DE1FC}" type="slidenum">
              <a:rPr lang="en-US" smtClean="0"/>
              <a:t>‹#›</a:t>
            </a:fld>
            <a:endParaRPr lang="en-US"/>
          </a:p>
        </p:txBody>
      </p:sp>
    </p:spTree>
    <p:extLst>
      <p:ext uri="{BB962C8B-B14F-4D97-AF65-F5344CB8AC3E}">
        <p14:creationId xmlns:p14="http://schemas.microsoft.com/office/powerpoint/2010/main" val="1594299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33F3C5-AC98-47E6-854F-1C7C4ABC63CD}" type="datetimeFigureOut">
              <a:rPr lang="en-US" smtClean="0"/>
              <a:t>4/5/2019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F6514-0AFD-4671-A23B-8A057F7DE1FC}" type="slidenum">
              <a:rPr lang="en-US" smtClean="0"/>
              <a:t>‹#›</a:t>
            </a:fld>
            <a:endParaRPr lang="en-US"/>
          </a:p>
        </p:txBody>
      </p:sp>
    </p:spTree>
    <p:extLst>
      <p:ext uri="{BB962C8B-B14F-4D97-AF65-F5344CB8AC3E}">
        <p14:creationId xmlns:p14="http://schemas.microsoft.com/office/powerpoint/2010/main" val="2267313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33F3C5-AC98-47E6-854F-1C7C4ABC63CD}" type="datetimeFigureOut">
              <a:rPr lang="en-US" smtClean="0"/>
              <a:t>4/5/2019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F6514-0AFD-4671-A23B-8A057F7DE1FC}" type="slidenum">
              <a:rPr lang="en-US" smtClean="0"/>
              <a:t>‹#›</a:t>
            </a:fld>
            <a:endParaRPr lang="en-US"/>
          </a:p>
        </p:txBody>
      </p:sp>
    </p:spTree>
    <p:extLst>
      <p:ext uri="{BB962C8B-B14F-4D97-AF65-F5344CB8AC3E}">
        <p14:creationId xmlns:p14="http://schemas.microsoft.com/office/powerpoint/2010/main" val="34680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33F3C5-AC98-47E6-854F-1C7C4ABC63CD}" type="datetimeFigureOut">
              <a:rPr lang="en-US" smtClean="0"/>
              <a:t>4/5/2019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F6514-0AFD-4671-A23B-8A057F7DE1FC}" type="slidenum">
              <a:rPr lang="en-US" smtClean="0"/>
              <a:t>‹#›</a:t>
            </a:fld>
            <a:endParaRPr lang="en-US"/>
          </a:p>
        </p:txBody>
      </p:sp>
    </p:spTree>
    <p:extLst>
      <p:ext uri="{BB962C8B-B14F-4D97-AF65-F5344CB8AC3E}">
        <p14:creationId xmlns:p14="http://schemas.microsoft.com/office/powerpoint/2010/main" val="4247410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33F3C5-AC98-47E6-854F-1C7C4ABC63CD}" type="datetimeFigureOut">
              <a:rPr lang="en-US" smtClean="0"/>
              <a:t>4/5/2019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F6514-0AFD-4671-A23B-8A057F7DE1FC}" type="slidenum">
              <a:rPr lang="en-US" smtClean="0"/>
              <a:t>‹#›</a:t>
            </a:fld>
            <a:endParaRPr lang="en-US"/>
          </a:p>
        </p:txBody>
      </p:sp>
    </p:spTree>
    <p:extLst>
      <p:ext uri="{BB962C8B-B14F-4D97-AF65-F5344CB8AC3E}">
        <p14:creationId xmlns:p14="http://schemas.microsoft.com/office/powerpoint/2010/main" val="2912036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33F3C5-AC98-47E6-854F-1C7C4ABC63CD}" type="datetimeFigureOut">
              <a:rPr lang="en-US" smtClean="0"/>
              <a:t>4/5/2019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F6514-0AFD-4671-A23B-8A057F7DE1FC}" type="slidenum">
              <a:rPr lang="en-US" smtClean="0"/>
              <a:t>‹#›</a:t>
            </a:fld>
            <a:endParaRPr lang="en-US"/>
          </a:p>
        </p:txBody>
      </p:sp>
    </p:spTree>
    <p:extLst>
      <p:ext uri="{BB962C8B-B14F-4D97-AF65-F5344CB8AC3E}">
        <p14:creationId xmlns:p14="http://schemas.microsoft.com/office/powerpoint/2010/main" val="2908243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33F3C5-AC98-47E6-854F-1C7C4ABC63CD}" type="datetimeFigureOut">
              <a:rPr lang="en-US" smtClean="0"/>
              <a:t>4/5/2019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F6514-0AFD-4671-A23B-8A057F7DE1FC}" type="slidenum">
              <a:rPr lang="en-US" smtClean="0"/>
              <a:t>‹#›</a:t>
            </a:fld>
            <a:endParaRPr lang="en-US"/>
          </a:p>
        </p:txBody>
      </p:sp>
    </p:spTree>
    <p:extLst>
      <p:ext uri="{BB962C8B-B14F-4D97-AF65-F5344CB8AC3E}">
        <p14:creationId xmlns:p14="http://schemas.microsoft.com/office/powerpoint/2010/main" val="188039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33F3C5-AC98-47E6-854F-1C7C4ABC63CD}" type="datetimeFigureOut">
              <a:rPr lang="en-US" smtClean="0"/>
              <a:t>4/5/2019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F6514-0AFD-4671-A23B-8A057F7DE1FC}" type="slidenum">
              <a:rPr lang="en-US" smtClean="0"/>
              <a:t>‹#›</a:t>
            </a:fld>
            <a:endParaRPr lang="en-US"/>
          </a:p>
        </p:txBody>
      </p:sp>
    </p:spTree>
    <p:extLst>
      <p:ext uri="{BB962C8B-B14F-4D97-AF65-F5344CB8AC3E}">
        <p14:creationId xmlns:p14="http://schemas.microsoft.com/office/powerpoint/2010/main" val="2013181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658070"/>
            <a:ext cx="12192000" cy="2387600"/>
          </a:xfrm>
        </p:spPr>
        <p:txBody>
          <a:bodyPr>
            <a:normAutofit fontScale="90000"/>
          </a:bodyPr>
          <a:lstStyle/>
          <a:p>
            <a:r>
              <a:rPr lang="en-US" b="1" dirty="0" smtClean="0"/>
              <a:t>A Resource-saving Job Monitoring System </a:t>
            </a:r>
            <a:br>
              <a:rPr lang="en-US" b="1" dirty="0" smtClean="0"/>
            </a:br>
            <a:r>
              <a:rPr lang="en-US" b="1" dirty="0" smtClean="0"/>
              <a:t>of</a:t>
            </a:r>
            <a:r>
              <a:rPr lang="en-US" b="1" dirty="0"/>
              <a:t> </a:t>
            </a:r>
            <a:r>
              <a:rPr lang="en-US" b="1" dirty="0" smtClean="0"/>
              <a:t>High-Performance Computing </a:t>
            </a:r>
            <a:br>
              <a:rPr lang="en-US" b="1" dirty="0" smtClean="0"/>
            </a:br>
            <a:r>
              <a:rPr lang="en-US" b="1" dirty="0" smtClean="0"/>
              <a:t>using Parent and Child Process</a:t>
            </a:r>
            <a:r>
              <a:rPr lang="en-US" b="1" dirty="0"/>
              <a:t/>
            </a:r>
            <a:br>
              <a:rPr lang="en-US" b="1" dirty="0"/>
            </a:br>
            <a:endParaRPr lang="en-US" dirty="0"/>
          </a:p>
        </p:txBody>
      </p:sp>
      <p:sp>
        <p:nvSpPr>
          <p:cNvPr id="3" name="Subtitle 2"/>
          <p:cNvSpPr>
            <a:spLocks noGrp="1"/>
          </p:cNvSpPr>
          <p:nvPr>
            <p:ph type="subTitle" idx="1"/>
          </p:nvPr>
        </p:nvSpPr>
        <p:spPr>
          <a:xfrm>
            <a:off x="1524000" y="4368656"/>
            <a:ext cx="9144000" cy="1655762"/>
          </a:xfrm>
        </p:spPr>
        <p:txBody>
          <a:bodyPr>
            <a:normAutofit/>
          </a:bodyPr>
          <a:lstStyle/>
          <a:p>
            <a:r>
              <a:rPr lang="en-US" sz="3200" dirty="0" err="1" smtClean="0"/>
              <a:t>Kajornsak</a:t>
            </a:r>
            <a:r>
              <a:rPr lang="en-US" sz="3200" dirty="0" smtClean="0"/>
              <a:t> </a:t>
            </a:r>
            <a:r>
              <a:rPr lang="en-US" sz="3200" dirty="0" err="1" smtClean="0"/>
              <a:t>Piyoungkorn</a:t>
            </a:r>
            <a:r>
              <a:rPr lang="en-US" sz="3200" dirty="0" smtClean="0"/>
              <a:t>, </a:t>
            </a:r>
          </a:p>
          <a:p>
            <a:r>
              <a:rPr lang="en-US" sz="3200" dirty="0" err="1" smtClean="0"/>
              <a:t>Phithak</a:t>
            </a:r>
            <a:r>
              <a:rPr lang="en-US" sz="3200" dirty="0" smtClean="0"/>
              <a:t> </a:t>
            </a:r>
            <a:r>
              <a:rPr lang="en-US" sz="3200" dirty="0" err="1" smtClean="0"/>
              <a:t>Thaenkaew</a:t>
            </a:r>
            <a:r>
              <a:rPr lang="en-US" sz="3200" dirty="0"/>
              <a:t>,</a:t>
            </a:r>
            <a:r>
              <a:rPr lang="en-US" sz="3200" dirty="0" smtClean="0"/>
              <a:t> </a:t>
            </a:r>
            <a:r>
              <a:rPr lang="en-US" sz="3200" dirty="0" err="1" smtClean="0"/>
              <a:t>Chalee</a:t>
            </a:r>
            <a:r>
              <a:rPr lang="en-US" sz="3200" dirty="0" smtClean="0"/>
              <a:t> </a:t>
            </a:r>
            <a:r>
              <a:rPr lang="en-US" sz="3200" dirty="0" err="1" smtClean="0"/>
              <a:t>Vorakulpipat</a:t>
            </a:r>
            <a:r>
              <a:rPr lang="en-US" sz="3200" dirty="0" smtClean="0"/>
              <a:t/>
            </a:r>
            <a:br>
              <a:rPr lang="en-US" sz="3200" dirty="0" smtClean="0"/>
            </a:br>
            <a:r>
              <a:rPr lang="en-US" sz="2800" dirty="0" smtClean="0"/>
              <a:t>NECTEC, Thailand</a:t>
            </a:r>
            <a:endParaRPr lang="en-US" sz="2800" dirty="0"/>
          </a:p>
        </p:txBody>
      </p:sp>
    </p:spTree>
    <p:extLst>
      <p:ext uri="{BB962C8B-B14F-4D97-AF65-F5344CB8AC3E}">
        <p14:creationId xmlns:p14="http://schemas.microsoft.com/office/powerpoint/2010/main" val="223201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HPC job execution via Job Monitoring System</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7908" y="1690687"/>
            <a:ext cx="9693584" cy="4525386"/>
          </a:xfrm>
          <a:prstGeom prst="rect">
            <a:avLst/>
          </a:prstGeom>
        </p:spPr>
      </p:pic>
    </p:spTree>
    <p:extLst>
      <p:ext uri="{BB962C8B-B14F-4D97-AF65-F5344CB8AC3E}">
        <p14:creationId xmlns:p14="http://schemas.microsoft.com/office/powerpoint/2010/main" val="18764382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26"/>
            <a:ext cx="10515600" cy="1325563"/>
          </a:xfrm>
        </p:spPr>
        <p:txBody>
          <a:bodyPr/>
          <a:lstStyle/>
          <a:p>
            <a:pPr algn="ctr"/>
            <a:r>
              <a:rPr lang="en-US" b="1" dirty="0"/>
              <a:t>Pseudo code </a:t>
            </a:r>
            <a:r>
              <a:rPr lang="en-US" b="1" dirty="0" smtClean="0"/>
              <a:t>of check job inefficiency</a:t>
            </a:r>
            <a:endParaRPr lang="en-US" dirty="0"/>
          </a:p>
        </p:txBody>
      </p:sp>
      <p:sp>
        <p:nvSpPr>
          <p:cNvPr id="3" name="TextBox 2"/>
          <p:cNvSpPr txBox="1"/>
          <p:nvPr/>
        </p:nvSpPr>
        <p:spPr>
          <a:xfrm>
            <a:off x="434108" y="1173019"/>
            <a:ext cx="11406909" cy="5262979"/>
          </a:xfrm>
          <a:prstGeom prst="rect">
            <a:avLst/>
          </a:prstGeom>
          <a:noFill/>
        </p:spPr>
        <p:txBody>
          <a:bodyPr wrap="square" rtlCol="0">
            <a:spAutoFit/>
          </a:bodyPr>
          <a:lstStyle/>
          <a:p>
            <a:r>
              <a:rPr lang="en-AU" sz="2800" dirty="0"/>
              <a:t>1</a:t>
            </a:r>
            <a:r>
              <a:rPr lang="th-TH" sz="2800" dirty="0"/>
              <a:t>: </a:t>
            </a:r>
            <a:r>
              <a:rPr lang="en-AU" sz="2800" dirty="0"/>
              <a:t>Get value </a:t>
            </a:r>
            <a:r>
              <a:rPr lang="en-AU" sz="2800" dirty="0" err="1"/>
              <a:t>JobID</a:t>
            </a:r>
            <a:r>
              <a:rPr lang="en-AU" sz="2800" dirty="0"/>
              <a:t> runtime over 5</a:t>
            </a:r>
            <a:r>
              <a:rPr lang="en-AU" sz="2800" dirty="0" smtClean="0"/>
              <a:t> </a:t>
            </a:r>
            <a:r>
              <a:rPr lang="en-AU" sz="2800" dirty="0" err="1"/>
              <a:t>Mins</a:t>
            </a:r>
            <a:r>
              <a:rPr lang="th-TH" sz="2800" dirty="0"/>
              <a:t>. </a:t>
            </a:r>
            <a:r>
              <a:rPr lang="en-AU" sz="2800" dirty="0"/>
              <a:t>as string</a:t>
            </a:r>
            <a:endParaRPr lang="en-US" sz="2800" dirty="0"/>
          </a:p>
          <a:p>
            <a:r>
              <a:rPr lang="en-AU" sz="2800" dirty="0"/>
              <a:t>2</a:t>
            </a:r>
            <a:r>
              <a:rPr lang="th-TH" sz="2800" dirty="0"/>
              <a:t>: </a:t>
            </a:r>
            <a:r>
              <a:rPr lang="en-AU" sz="2800" dirty="0"/>
              <a:t>Calculate Resource Usage from </a:t>
            </a:r>
            <a:r>
              <a:rPr lang="en-AU" sz="2800" dirty="0" err="1"/>
              <a:t>JobID</a:t>
            </a:r>
            <a:r>
              <a:rPr lang="en-AU" sz="2800" dirty="0"/>
              <a:t> detail </a:t>
            </a:r>
            <a:r>
              <a:rPr lang="th-TH" sz="2800" dirty="0"/>
              <a:t>(</a:t>
            </a:r>
            <a:r>
              <a:rPr lang="en-AU" sz="2800" dirty="0" err="1"/>
              <a:t>SessionID</a:t>
            </a:r>
            <a:r>
              <a:rPr lang="th-TH" sz="2800" dirty="0" smtClean="0"/>
              <a:t>)</a:t>
            </a:r>
            <a:endParaRPr lang="en-US" sz="2800" dirty="0"/>
          </a:p>
          <a:p>
            <a:r>
              <a:rPr lang="en-AU" sz="2800" dirty="0"/>
              <a:t>3</a:t>
            </a:r>
            <a:r>
              <a:rPr lang="th-TH" sz="2800" dirty="0"/>
              <a:t>: </a:t>
            </a:r>
            <a:r>
              <a:rPr lang="en-AU" sz="2800" dirty="0"/>
              <a:t>Determine PBS script from </a:t>
            </a:r>
            <a:r>
              <a:rPr lang="en-AU" sz="2800" dirty="0" err="1"/>
              <a:t>JobID</a:t>
            </a:r>
            <a:r>
              <a:rPr lang="en-AU" sz="2800" dirty="0"/>
              <a:t> </a:t>
            </a:r>
            <a:r>
              <a:rPr lang="th-TH" sz="2800" dirty="0"/>
              <a:t>(</a:t>
            </a:r>
            <a:r>
              <a:rPr lang="en-AU" sz="2800" dirty="0" smtClean="0"/>
              <a:t>CPU, Memory</a:t>
            </a:r>
            <a:r>
              <a:rPr lang="th-TH" sz="2800" dirty="0" smtClean="0"/>
              <a:t>)</a:t>
            </a:r>
            <a:endParaRPr lang="en-US" sz="2800" dirty="0"/>
          </a:p>
          <a:p>
            <a:r>
              <a:rPr lang="en-AU" sz="2800" dirty="0"/>
              <a:t>4</a:t>
            </a:r>
            <a:r>
              <a:rPr lang="th-TH" sz="2800" dirty="0"/>
              <a:t>: </a:t>
            </a:r>
            <a:r>
              <a:rPr lang="en-AU" sz="2800" dirty="0"/>
              <a:t>While not end of last </a:t>
            </a:r>
            <a:r>
              <a:rPr lang="en-AU" sz="2800" dirty="0" err="1"/>
              <a:t>JobID</a:t>
            </a:r>
            <a:r>
              <a:rPr lang="en-AU" sz="2800" dirty="0"/>
              <a:t> do</a:t>
            </a:r>
            <a:endParaRPr lang="en-US" sz="2800" dirty="0"/>
          </a:p>
          <a:p>
            <a:r>
              <a:rPr lang="en-AU" sz="2800" dirty="0"/>
              <a:t>5</a:t>
            </a:r>
            <a:r>
              <a:rPr lang="th-TH" sz="2800" dirty="0"/>
              <a:t>: </a:t>
            </a:r>
            <a:r>
              <a:rPr lang="en-AU" sz="2800" dirty="0"/>
              <a:t>	Compare Resource </a:t>
            </a:r>
            <a:r>
              <a:rPr lang="en-AU" sz="2800" dirty="0" smtClean="0"/>
              <a:t>Usage </a:t>
            </a:r>
            <a:r>
              <a:rPr lang="en-AU" sz="2800" dirty="0"/>
              <a:t>and PBS Script Request;</a:t>
            </a:r>
            <a:endParaRPr lang="en-US" sz="2800" dirty="0"/>
          </a:p>
          <a:p>
            <a:r>
              <a:rPr lang="en-AU" sz="2800" dirty="0"/>
              <a:t>6</a:t>
            </a:r>
            <a:r>
              <a:rPr lang="th-TH" sz="2800" dirty="0"/>
              <a:t>: </a:t>
            </a:r>
            <a:r>
              <a:rPr lang="en-AU" sz="2800" dirty="0"/>
              <a:t>	if </a:t>
            </a:r>
            <a:r>
              <a:rPr lang="en-US" sz="2800" dirty="0" smtClean="0"/>
              <a:t>CPU cores &amp; Threads = </a:t>
            </a:r>
            <a:r>
              <a:rPr lang="en-AU" sz="2800" dirty="0"/>
              <a:t>PBS Script </a:t>
            </a:r>
            <a:r>
              <a:rPr lang="en-AU" sz="2800" dirty="0" smtClean="0"/>
              <a:t>Request</a:t>
            </a:r>
            <a:r>
              <a:rPr lang="en-US" sz="2800" dirty="0" smtClean="0"/>
              <a:t> </a:t>
            </a:r>
            <a:r>
              <a:rPr lang="en-AU" sz="2800" dirty="0" smtClean="0"/>
              <a:t>then</a:t>
            </a:r>
            <a:endParaRPr lang="en-US" sz="2800" dirty="0"/>
          </a:p>
          <a:p>
            <a:r>
              <a:rPr lang="en-AU" sz="2800" dirty="0"/>
              <a:t>7</a:t>
            </a:r>
            <a:r>
              <a:rPr lang="th-TH" sz="2800" dirty="0"/>
              <a:t>: </a:t>
            </a:r>
            <a:r>
              <a:rPr lang="en-AU" sz="2800" dirty="0"/>
              <a:t>		go back to the beginning of current section;</a:t>
            </a:r>
            <a:endParaRPr lang="en-US" sz="2800" dirty="0"/>
          </a:p>
          <a:p>
            <a:r>
              <a:rPr lang="en-AU" sz="2800" dirty="0"/>
              <a:t>8</a:t>
            </a:r>
            <a:r>
              <a:rPr lang="th-TH" sz="2800" dirty="0"/>
              <a:t>:</a:t>
            </a:r>
            <a:r>
              <a:rPr lang="en-AU" sz="2800" dirty="0"/>
              <a:t>	else</a:t>
            </a:r>
            <a:endParaRPr lang="en-US" sz="2800" dirty="0"/>
          </a:p>
          <a:p>
            <a:r>
              <a:rPr lang="en-AU" sz="2800" dirty="0"/>
              <a:t>9</a:t>
            </a:r>
            <a:r>
              <a:rPr lang="th-TH" sz="2800" dirty="0"/>
              <a:t>:</a:t>
            </a:r>
            <a:r>
              <a:rPr lang="en-AU" sz="2800" dirty="0"/>
              <a:t>		 Send notifications </a:t>
            </a:r>
            <a:r>
              <a:rPr lang="en-AU" sz="2800" dirty="0" smtClean="0"/>
              <a:t>through </a:t>
            </a:r>
            <a:r>
              <a:rPr lang="en-AU" sz="2800" dirty="0"/>
              <a:t>email </a:t>
            </a:r>
            <a:r>
              <a:rPr lang="en-US" sz="2800" dirty="0" smtClean="0"/>
              <a:t>or </a:t>
            </a:r>
            <a:r>
              <a:rPr lang="en-AU" sz="2800" dirty="0" smtClean="0"/>
              <a:t>terminate </a:t>
            </a:r>
            <a:r>
              <a:rPr lang="en-AU" sz="2800" dirty="0"/>
              <a:t>process</a:t>
            </a:r>
            <a:endParaRPr lang="en-US" sz="2800" dirty="0"/>
          </a:p>
          <a:p>
            <a:r>
              <a:rPr lang="en-AU" sz="2800" dirty="0"/>
              <a:t>10</a:t>
            </a:r>
            <a:r>
              <a:rPr lang="th-TH" sz="2800" dirty="0"/>
              <a:t>:</a:t>
            </a:r>
            <a:r>
              <a:rPr lang="en-AU" sz="2800" dirty="0"/>
              <a:t>end while</a:t>
            </a:r>
            <a:endParaRPr lang="en-US" sz="2800" dirty="0"/>
          </a:p>
          <a:p>
            <a:r>
              <a:rPr lang="en-AU" sz="2800" dirty="0"/>
              <a:t>11</a:t>
            </a:r>
            <a:r>
              <a:rPr lang="th-TH" sz="2800" dirty="0"/>
              <a:t>: </a:t>
            </a:r>
            <a:r>
              <a:rPr lang="en-AU" sz="2800" dirty="0"/>
              <a:t>finish</a:t>
            </a:r>
            <a:endParaRPr lang="en-US" sz="2800" dirty="0"/>
          </a:p>
          <a:p>
            <a:endParaRPr lang="en-US" sz="2800" dirty="0"/>
          </a:p>
        </p:txBody>
      </p:sp>
    </p:spTree>
    <p:extLst>
      <p:ext uri="{BB962C8B-B14F-4D97-AF65-F5344CB8AC3E}">
        <p14:creationId xmlns:p14="http://schemas.microsoft.com/office/powerpoint/2010/main" val="3889365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131" y="1397726"/>
            <a:ext cx="11758012" cy="5460274"/>
          </a:xfrm>
          <a:prstGeom prst="rect">
            <a:avLst/>
          </a:prstGeom>
        </p:spPr>
      </p:pic>
      <p:sp>
        <p:nvSpPr>
          <p:cNvPr id="5" name="Title 1"/>
          <p:cNvSpPr>
            <a:spLocks noGrp="1"/>
          </p:cNvSpPr>
          <p:nvPr>
            <p:ph type="title"/>
          </p:nvPr>
        </p:nvSpPr>
        <p:spPr>
          <a:xfrm>
            <a:off x="838200" y="-4326"/>
            <a:ext cx="10515600" cy="1325563"/>
          </a:xfrm>
        </p:spPr>
        <p:txBody>
          <a:bodyPr/>
          <a:lstStyle/>
          <a:p>
            <a:pPr algn="ctr"/>
            <a:r>
              <a:rPr lang="en-US" b="1" dirty="0" smtClean="0"/>
              <a:t>Parent and Child process method</a:t>
            </a:r>
            <a:endParaRPr lang="en-US" dirty="0"/>
          </a:p>
        </p:txBody>
      </p:sp>
    </p:spTree>
    <p:extLst>
      <p:ext uri="{BB962C8B-B14F-4D97-AF65-F5344CB8AC3E}">
        <p14:creationId xmlns:p14="http://schemas.microsoft.com/office/powerpoint/2010/main" val="1624103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6047"/>
            <a:ext cx="10515600" cy="1325563"/>
          </a:xfrm>
        </p:spPr>
        <p:txBody>
          <a:bodyPr>
            <a:normAutofit/>
          </a:bodyPr>
          <a:lstStyle/>
          <a:p>
            <a:pPr algn="ctr"/>
            <a:r>
              <a:rPr lang="en-US" sz="3200" b="1" dirty="0"/>
              <a:t>The accuracy test of the </a:t>
            </a:r>
            <a:r>
              <a:rPr lang="en-US" sz="3200" b="1" dirty="0" smtClean="0"/>
              <a:t>JMS between </a:t>
            </a:r>
            <a:r>
              <a:rPr lang="en-AU" sz="3200" b="1" dirty="0"/>
              <a:t>Utilization</a:t>
            </a:r>
            <a:r>
              <a:rPr lang="en-US" sz="3200" b="1" dirty="0" smtClean="0"/>
              <a:t> and  process</a:t>
            </a:r>
            <a:endParaRPr lang="en-US" sz="3200" b="1" dirty="0"/>
          </a:p>
        </p:txBody>
      </p:sp>
      <p:graphicFrame>
        <p:nvGraphicFramePr>
          <p:cNvPr id="4" name="Table 3"/>
          <p:cNvGraphicFramePr>
            <a:graphicFrameLocks noGrp="1"/>
          </p:cNvGraphicFramePr>
          <p:nvPr>
            <p:extLst>
              <p:ext uri="{D42A27DB-BD31-4B8C-83A1-F6EECF244321}">
                <p14:modId xmlns:p14="http://schemas.microsoft.com/office/powerpoint/2010/main" val="3837007800"/>
              </p:ext>
            </p:extLst>
          </p:nvPr>
        </p:nvGraphicFramePr>
        <p:xfrm>
          <a:off x="184727" y="1862186"/>
          <a:ext cx="11683999" cy="3946361"/>
        </p:xfrm>
        <a:graphic>
          <a:graphicData uri="http://schemas.openxmlformats.org/drawingml/2006/table">
            <a:tbl>
              <a:tblPr firstRow="1" firstCol="1" bandRow="1">
                <a:tableStyleId>{5C22544A-7EE6-4342-B048-85BDC9FD1C3A}</a:tableStyleId>
              </a:tblPr>
              <a:tblGrid>
                <a:gridCol w="3191643">
                  <a:extLst>
                    <a:ext uri="{9D8B030D-6E8A-4147-A177-3AD203B41FA5}">
                      <a16:colId xmlns:a16="http://schemas.microsoft.com/office/drawing/2014/main" val="2261911772"/>
                    </a:ext>
                  </a:extLst>
                </a:gridCol>
                <a:gridCol w="3001462">
                  <a:extLst>
                    <a:ext uri="{9D8B030D-6E8A-4147-A177-3AD203B41FA5}">
                      <a16:colId xmlns:a16="http://schemas.microsoft.com/office/drawing/2014/main" val="162346107"/>
                    </a:ext>
                  </a:extLst>
                </a:gridCol>
                <a:gridCol w="2745447">
                  <a:extLst>
                    <a:ext uri="{9D8B030D-6E8A-4147-A177-3AD203B41FA5}">
                      <a16:colId xmlns:a16="http://schemas.microsoft.com/office/drawing/2014/main" val="961317206"/>
                    </a:ext>
                  </a:extLst>
                </a:gridCol>
                <a:gridCol w="2745447">
                  <a:extLst>
                    <a:ext uri="{9D8B030D-6E8A-4147-A177-3AD203B41FA5}">
                      <a16:colId xmlns:a16="http://schemas.microsoft.com/office/drawing/2014/main" val="4059256178"/>
                    </a:ext>
                  </a:extLst>
                </a:gridCol>
              </a:tblGrid>
              <a:tr h="1174698">
                <a:tc rowSpan="2">
                  <a:txBody>
                    <a:bodyPr/>
                    <a:lstStyle/>
                    <a:p>
                      <a:pPr algn="ctr">
                        <a:spcAft>
                          <a:spcPts val="0"/>
                        </a:spcAft>
                      </a:pPr>
                      <a:r>
                        <a:rPr lang="en-AU" sz="2400" dirty="0">
                          <a:effectLst/>
                        </a:rPr>
                        <a:t>Software Application</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AU" sz="2400" dirty="0" smtClean="0">
                          <a:effectLst/>
                          <a:latin typeface="+mn-lt"/>
                          <a:ea typeface="+mn-ea"/>
                        </a:rPr>
                        <a:t>Utilization</a:t>
                      </a:r>
                      <a:r>
                        <a:rPr lang="en-AU" sz="2400" baseline="0" dirty="0" smtClean="0">
                          <a:effectLst/>
                          <a:latin typeface="+mn-lt"/>
                          <a:ea typeface="+mn-ea"/>
                        </a:rPr>
                        <a:t> method</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AU" sz="2400" dirty="0" smtClean="0">
                          <a:effectLst/>
                          <a:latin typeface="+mn-lt"/>
                          <a:ea typeface="+mn-ea"/>
                        </a:rPr>
                        <a:t>Process</a:t>
                      </a:r>
                      <a:r>
                        <a:rPr lang="en-AU" sz="2400" baseline="0" dirty="0" smtClean="0">
                          <a:effectLst/>
                          <a:latin typeface="+mn-lt"/>
                          <a:ea typeface="+mn-ea"/>
                        </a:rPr>
                        <a:t> method</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n-AU" sz="2400" dirty="0" smtClean="0">
                          <a:effectLst/>
                        </a:rPr>
                        <a:t>Summary</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562845683"/>
                  </a:ext>
                </a:extLst>
              </a:tr>
              <a:tr h="643826">
                <a:tc vMerge="1">
                  <a:txBody>
                    <a:bodyPr/>
                    <a:lstStyle/>
                    <a:p>
                      <a:endParaRPr lang="en-US"/>
                    </a:p>
                  </a:txBody>
                  <a:tcPr/>
                </a:tc>
                <a:tc>
                  <a:txBody>
                    <a:bodyPr/>
                    <a:lstStyle/>
                    <a:p>
                      <a:pPr algn="ctr">
                        <a:spcAft>
                          <a:spcPts val="0"/>
                        </a:spcAft>
                      </a:pPr>
                      <a:r>
                        <a:rPr lang="en-AU" sz="2400" dirty="0" smtClean="0">
                          <a:effectLst/>
                        </a:rPr>
                        <a:t>Accuracy </a:t>
                      </a:r>
                      <a:r>
                        <a:rPr lang="th-TH" sz="2400" dirty="0" smtClean="0">
                          <a:effectLst/>
                        </a:rPr>
                        <a:t>/</a:t>
                      </a:r>
                      <a:r>
                        <a:rPr lang="en-US" sz="2400" dirty="0" smtClean="0">
                          <a:effectLst/>
                        </a:rPr>
                        <a:t> </a:t>
                      </a:r>
                      <a:r>
                        <a:rPr lang="en-AU" sz="2400" dirty="0" smtClean="0">
                          <a:effectLst/>
                        </a:rPr>
                        <a:t>No</a:t>
                      </a:r>
                      <a:r>
                        <a:rPr lang="th-TH" sz="2400" dirty="0">
                          <a:effectLst/>
                        </a:rPr>
                        <a:t>. </a:t>
                      </a:r>
                      <a:r>
                        <a:rPr lang="en-AU" sz="2400" dirty="0">
                          <a:effectLst/>
                        </a:rPr>
                        <a:t>of jobs</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smtClean="0">
                          <a:effectLst/>
                        </a:rPr>
                        <a:t>Accuracy </a:t>
                      </a:r>
                      <a:r>
                        <a:rPr lang="th-TH" sz="2400" dirty="0" smtClean="0">
                          <a:effectLst/>
                        </a:rPr>
                        <a:t>/</a:t>
                      </a:r>
                      <a:r>
                        <a:rPr lang="en-US" sz="2400" dirty="0" smtClean="0">
                          <a:effectLst/>
                        </a:rPr>
                        <a:t> </a:t>
                      </a:r>
                      <a:r>
                        <a:rPr lang="en-AU" sz="2400" dirty="0" smtClean="0">
                          <a:effectLst/>
                        </a:rPr>
                        <a:t>No</a:t>
                      </a:r>
                      <a:r>
                        <a:rPr lang="th-TH" sz="2400" dirty="0">
                          <a:effectLst/>
                        </a:rPr>
                        <a:t>. </a:t>
                      </a:r>
                      <a:r>
                        <a:rPr lang="en-AU" sz="2400" dirty="0">
                          <a:effectLst/>
                        </a:rPr>
                        <a:t>of jobs</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smtClean="0">
                          <a:effectLst/>
                        </a:rPr>
                        <a:t>Accuracy </a:t>
                      </a:r>
                      <a:r>
                        <a:rPr lang="th-TH" sz="2400" dirty="0" smtClean="0">
                          <a:effectLst/>
                        </a:rPr>
                        <a:t>/</a:t>
                      </a:r>
                      <a:r>
                        <a:rPr lang="en-US" sz="2400" dirty="0" smtClean="0">
                          <a:effectLst/>
                        </a:rPr>
                        <a:t> </a:t>
                      </a:r>
                      <a:r>
                        <a:rPr lang="en-AU" sz="2400" dirty="0" smtClean="0">
                          <a:effectLst/>
                        </a:rPr>
                        <a:t>No</a:t>
                      </a:r>
                      <a:r>
                        <a:rPr lang="th-TH" sz="2400" dirty="0">
                          <a:effectLst/>
                        </a:rPr>
                        <a:t>. </a:t>
                      </a:r>
                      <a:r>
                        <a:rPr lang="en-AU" sz="2400" dirty="0">
                          <a:effectLst/>
                        </a:rPr>
                        <a:t>of jobs</a:t>
                      </a:r>
                      <a:endParaRPr lang="en-US" sz="2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80669542"/>
                  </a:ext>
                </a:extLst>
              </a:tr>
              <a:tr h="525660">
                <a:tc>
                  <a:txBody>
                    <a:bodyPr/>
                    <a:lstStyle/>
                    <a:p>
                      <a:pPr algn="ctr">
                        <a:spcAft>
                          <a:spcPts val="0"/>
                        </a:spcAft>
                      </a:pPr>
                      <a:r>
                        <a:rPr lang="en-AU" sz="2400">
                          <a:effectLst/>
                        </a:rPr>
                        <a:t>Gaussian 09</a:t>
                      </a:r>
                      <a:endParaRPr lang="en-US"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baseline="0" dirty="0" smtClean="0">
                          <a:effectLst/>
                          <a:latin typeface="+mn-lt"/>
                          <a:ea typeface="+mn-ea"/>
                        </a:rPr>
                        <a:t>8/10</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smtClean="0">
                          <a:effectLst/>
                        </a:rPr>
                        <a:t>10</a:t>
                      </a:r>
                      <a:r>
                        <a:rPr lang="th-TH" sz="2400" dirty="0" smtClean="0">
                          <a:effectLst/>
                        </a:rPr>
                        <a:t>/</a:t>
                      </a:r>
                      <a:r>
                        <a:rPr lang="en-AU" sz="2400" dirty="0">
                          <a:effectLst/>
                        </a:rPr>
                        <a:t>10</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smtClean="0">
                          <a:effectLst/>
                        </a:rPr>
                        <a:t>18</a:t>
                      </a:r>
                      <a:r>
                        <a:rPr lang="th-TH" sz="2400" dirty="0" smtClean="0">
                          <a:effectLst/>
                        </a:rPr>
                        <a:t>/</a:t>
                      </a:r>
                      <a:r>
                        <a:rPr lang="en-AU" sz="2400" dirty="0" smtClean="0">
                          <a:effectLst/>
                        </a:rPr>
                        <a:t>20</a:t>
                      </a:r>
                      <a:endParaRPr lang="en-US" sz="2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25489915"/>
                  </a:ext>
                </a:extLst>
              </a:tr>
              <a:tr h="550857">
                <a:tc>
                  <a:txBody>
                    <a:bodyPr/>
                    <a:lstStyle/>
                    <a:p>
                      <a:pPr algn="ctr">
                        <a:spcAft>
                          <a:spcPts val="0"/>
                        </a:spcAft>
                      </a:pPr>
                      <a:r>
                        <a:rPr lang="en-AU" sz="2400" dirty="0" smtClean="0">
                          <a:effectLst/>
                        </a:rPr>
                        <a:t>Quantum Espresso 5</a:t>
                      </a:r>
                      <a:r>
                        <a:rPr lang="th-TH" sz="2400" dirty="0" smtClean="0">
                          <a:effectLst/>
                        </a:rPr>
                        <a:t>.</a:t>
                      </a:r>
                      <a:r>
                        <a:rPr lang="en-AU" sz="2400" dirty="0" smtClean="0">
                          <a:effectLst/>
                        </a:rPr>
                        <a:t>4</a:t>
                      </a:r>
                      <a:r>
                        <a:rPr lang="th-TH" sz="2400" dirty="0" smtClean="0">
                          <a:effectLst/>
                        </a:rPr>
                        <a:t>.</a:t>
                      </a:r>
                      <a:r>
                        <a:rPr lang="en-AU" sz="2400" dirty="0" smtClean="0">
                          <a:effectLst/>
                        </a:rPr>
                        <a:t>0</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a:effectLst/>
                        </a:rPr>
                        <a:t>7</a:t>
                      </a:r>
                      <a:r>
                        <a:rPr lang="th-TH" sz="2400" dirty="0">
                          <a:effectLst/>
                        </a:rPr>
                        <a:t>/</a:t>
                      </a:r>
                      <a:r>
                        <a:rPr lang="en-AU" sz="2400" dirty="0">
                          <a:effectLst/>
                        </a:rPr>
                        <a:t>10</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smtClean="0">
                          <a:effectLst/>
                        </a:rPr>
                        <a:t>9</a:t>
                      </a:r>
                      <a:r>
                        <a:rPr lang="th-TH" sz="2400" dirty="0" smtClean="0">
                          <a:effectLst/>
                        </a:rPr>
                        <a:t>/</a:t>
                      </a:r>
                      <a:r>
                        <a:rPr lang="en-AU" sz="2400" dirty="0">
                          <a:effectLst/>
                        </a:rPr>
                        <a:t>10</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smtClean="0">
                          <a:effectLst/>
                        </a:rPr>
                        <a:t>16</a:t>
                      </a:r>
                      <a:r>
                        <a:rPr lang="th-TH" sz="2400" dirty="0" smtClean="0">
                          <a:effectLst/>
                        </a:rPr>
                        <a:t>/</a:t>
                      </a:r>
                      <a:r>
                        <a:rPr lang="en-AU" sz="2400" dirty="0" smtClean="0">
                          <a:effectLst/>
                        </a:rPr>
                        <a:t>20</a:t>
                      </a:r>
                      <a:endParaRPr lang="en-US" sz="2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113402860"/>
                  </a:ext>
                </a:extLst>
              </a:tr>
              <a:tr h="525660">
                <a:tc>
                  <a:txBody>
                    <a:bodyPr/>
                    <a:lstStyle/>
                    <a:p>
                      <a:pPr algn="ctr">
                        <a:spcAft>
                          <a:spcPts val="0"/>
                        </a:spcAft>
                      </a:pPr>
                      <a:r>
                        <a:rPr lang="en-AU" sz="2400">
                          <a:effectLst/>
                        </a:rPr>
                        <a:t>Gromac 5</a:t>
                      </a:r>
                      <a:r>
                        <a:rPr lang="th-TH" sz="2400">
                          <a:effectLst/>
                        </a:rPr>
                        <a:t>.</a:t>
                      </a:r>
                      <a:r>
                        <a:rPr lang="en-AU" sz="2400">
                          <a:effectLst/>
                        </a:rPr>
                        <a:t>0</a:t>
                      </a:r>
                      <a:r>
                        <a:rPr lang="th-TH" sz="2400">
                          <a:effectLst/>
                        </a:rPr>
                        <a:t>.</a:t>
                      </a:r>
                      <a:r>
                        <a:rPr lang="en-AU" sz="2400">
                          <a:effectLst/>
                        </a:rPr>
                        <a:t>4</a:t>
                      </a:r>
                      <a:endParaRPr lang="en-US" sz="24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smtClean="0">
                          <a:effectLst/>
                        </a:rPr>
                        <a:t>6</a:t>
                      </a:r>
                      <a:r>
                        <a:rPr lang="th-TH" sz="2400" dirty="0" smtClean="0">
                          <a:effectLst/>
                        </a:rPr>
                        <a:t>/</a:t>
                      </a:r>
                      <a:r>
                        <a:rPr lang="en-AU" sz="2400" dirty="0">
                          <a:effectLst/>
                        </a:rPr>
                        <a:t>10</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smtClean="0">
                          <a:effectLst/>
                        </a:rPr>
                        <a:t>8</a:t>
                      </a:r>
                      <a:r>
                        <a:rPr lang="th-TH" sz="2400" dirty="0" smtClean="0">
                          <a:effectLst/>
                        </a:rPr>
                        <a:t>/</a:t>
                      </a:r>
                      <a:r>
                        <a:rPr lang="en-AU" sz="2400" dirty="0">
                          <a:effectLst/>
                        </a:rPr>
                        <a:t>10</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smtClean="0">
                          <a:effectLst/>
                        </a:rPr>
                        <a:t>14</a:t>
                      </a:r>
                      <a:r>
                        <a:rPr lang="th-TH" sz="2400" dirty="0" smtClean="0">
                          <a:effectLst/>
                        </a:rPr>
                        <a:t>/</a:t>
                      </a:r>
                      <a:r>
                        <a:rPr lang="en-AU" sz="2400" dirty="0" smtClean="0">
                          <a:effectLst/>
                        </a:rPr>
                        <a:t>20</a:t>
                      </a:r>
                      <a:endParaRPr lang="en-US" sz="2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855034133"/>
                  </a:ext>
                </a:extLst>
              </a:tr>
              <a:tr h="525660">
                <a:tc>
                  <a:txBody>
                    <a:bodyPr/>
                    <a:lstStyle/>
                    <a:p>
                      <a:pPr algn="ctr">
                        <a:spcAft>
                          <a:spcPts val="0"/>
                        </a:spcAft>
                      </a:pPr>
                      <a:r>
                        <a:rPr lang="en-AU" sz="2400" dirty="0">
                          <a:effectLst/>
                        </a:rPr>
                        <a:t>Total</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smtClean="0">
                          <a:effectLst/>
                        </a:rPr>
                        <a:t>21</a:t>
                      </a:r>
                      <a:r>
                        <a:rPr lang="th-TH" sz="2400" dirty="0" smtClean="0">
                          <a:effectLst/>
                        </a:rPr>
                        <a:t>/</a:t>
                      </a:r>
                      <a:r>
                        <a:rPr lang="en-AU" sz="2400" dirty="0" smtClean="0">
                          <a:effectLst/>
                        </a:rPr>
                        <a:t>30</a:t>
                      </a:r>
                      <a:r>
                        <a:rPr lang="th-TH" sz="2400" dirty="0" smtClean="0">
                          <a:effectLst/>
                        </a:rPr>
                        <a:t> (</a:t>
                      </a:r>
                      <a:r>
                        <a:rPr lang="en-AU" sz="2400" dirty="0" smtClean="0">
                          <a:effectLst/>
                        </a:rPr>
                        <a:t>68</a:t>
                      </a:r>
                      <a:r>
                        <a:rPr lang="th-TH" sz="2400" dirty="0" smtClean="0">
                          <a:effectLst/>
                        </a:rPr>
                        <a:t>%)</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smtClean="0">
                          <a:effectLst/>
                        </a:rPr>
                        <a:t>27</a:t>
                      </a:r>
                      <a:r>
                        <a:rPr lang="th-TH" sz="2400" dirty="0" smtClean="0">
                          <a:effectLst/>
                        </a:rPr>
                        <a:t>/</a:t>
                      </a:r>
                      <a:r>
                        <a:rPr lang="en-AU" sz="2400" dirty="0" smtClean="0">
                          <a:effectLst/>
                        </a:rPr>
                        <a:t>30</a:t>
                      </a:r>
                      <a:r>
                        <a:rPr lang="th-TH" sz="2400" dirty="0" smtClean="0">
                          <a:effectLst/>
                        </a:rPr>
                        <a:t> (</a:t>
                      </a:r>
                      <a:r>
                        <a:rPr lang="en-AU" sz="2400" dirty="0" smtClean="0">
                          <a:effectLst/>
                        </a:rPr>
                        <a:t>95</a:t>
                      </a:r>
                      <a:r>
                        <a:rPr lang="th-TH" sz="2400" dirty="0" smtClean="0">
                          <a:effectLst/>
                        </a:rPr>
                        <a:t>%)</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en-AU" sz="2400" dirty="0" smtClean="0">
                          <a:effectLst/>
                        </a:rPr>
                        <a:t>48</a:t>
                      </a:r>
                      <a:r>
                        <a:rPr lang="th-TH" sz="2400" dirty="0" smtClean="0">
                          <a:effectLst/>
                        </a:rPr>
                        <a:t>/</a:t>
                      </a:r>
                      <a:r>
                        <a:rPr lang="en-AU" sz="2400" dirty="0" smtClean="0">
                          <a:effectLst/>
                        </a:rPr>
                        <a:t>60 </a:t>
                      </a:r>
                      <a:r>
                        <a:rPr lang="th-TH" sz="2400" dirty="0" smtClean="0">
                          <a:effectLst/>
                        </a:rPr>
                        <a:t>(</a:t>
                      </a:r>
                      <a:r>
                        <a:rPr lang="en-AU" sz="2400" dirty="0" smtClean="0">
                          <a:effectLst/>
                        </a:rPr>
                        <a:t>80</a:t>
                      </a:r>
                      <a:r>
                        <a:rPr lang="th-TH" sz="2400" dirty="0" smtClean="0">
                          <a:effectLst/>
                        </a:rPr>
                        <a:t>%)</a:t>
                      </a:r>
                      <a:endParaRPr lang="en-US" sz="24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44286836"/>
                  </a:ext>
                </a:extLst>
              </a:tr>
            </a:tbl>
          </a:graphicData>
        </a:graphic>
      </p:graphicFrame>
    </p:spTree>
    <p:extLst>
      <p:ext uri="{BB962C8B-B14F-4D97-AF65-F5344CB8AC3E}">
        <p14:creationId xmlns:p14="http://schemas.microsoft.com/office/powerpoint/2010/main" val="647223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12"/>
            <a:ext cx="10515600" cy="1325563"/>
          </a:xfrm>
        </p:spPr>
        <p:txBody>
          <a:bodyPr/>
          <a:lstStyle/>
          <a:p>
            <a:pPr algn="ctr"/>
            <a:r>
              <a:rPr lang="en-US" b="1" dirty="0"/>
              <a:t>The results before </a:t>
            </a:r>
            <a:r>
              <a:rPr lang="en-US" b="1" dirty="0" smtClean="0"/>
              <a:t>and after use </a:t>
            </a:r>
            <a:r>
              <a:rPr lang="en-US" b="1" dirty="0"/>
              <a:t>of JMS</a:t>
            </a:r>
          </a:p>
        </p:txBody>
      </p:sp>
      <p:graphicFrame>
        <p:nvGraphicFramePr>
          <p:cNvPr id="4" name="Table 3"/>
          <p:cNvGraphicFramePr>
            <a:graphicFrameLocks noGrp="1"/>
          </p:cNvGraphicFramePr>
          <p:nvPr>
            <p:extLst>
              <p:ext uri="{D42A27DB-BD31-4B8C-83A1-F6EECF244321}">
                <p14:modId xmlns:p14="http://schemas.microsoft.com/office/powerpoint/2010/main" val="3585338841"/>
              </p:ext>
            </p:extLst>
          </p:nvPr>
        </p:nvGraphicFramePr>
        <p:xfrm>
          <a:off x="0" y="1330475"/>
          <a:ext cx="5874327" cy="4377597"/>
        </p:xfrm>
        <a:graphic>
          <a:graphicData uri="http://schemas.openxmlformats.org/drawingml/2006/table">
            <a:tbl>
              <a:tblPr firstRow="1" firstCol="1" bandRow="1">
                <a:tableStyleId>{5C22544A-7EE6-4342-B048-85BDC9FD1C3A}</a:tableStyleId>
              </a:tblPr>
              <a:tblGrid>
                <a:gridCol w="1515165">
                  <a:extLst>
                    <a:ext uri="{9D8B030D-6E8A-4147-A177-3AD203B41FA5}">
                      <a16:colId xmlns:a16="http://schemas.microsoft.com/office/drawing/2014/main" val="4020025372"/>
                    </a:ext>
                  </a:extLst>
                </a:gridCol>
                <a:gridCol w="1599749">
                  <a:extLst>
                    <a:ext uri="{9D8B030D-6E8A-4147-A177-3AD203B41FA5}">
                      <a16:colId xmlns:a16="http://schemas.microsoft.com/office/drawing/2014/main" val="2603428819"/>
                    </a:ext>
                  </a:extLst>
                </a:gridCol>
                <a:gridCol w="1234442">
                  <a:extLst>
                    <a:ext uri="{9D8B030D-6E8A-4147-A177-3AD203B41FA5}">
                      <a16:colId xmlns:a16="http://schemas.microsoft.com/office/drawing/2014/main" val="2193443082"/>
                    </a:ext>
                  </a:extLst>
                </a:gridCol>
                <a:gridCol w="1524971">
                  <a:extLst>
                    <a:ext uri="{9D8B030D-6E8A-4147-A177-3AD203B41FA5}">
                      <a16:colId xmlns:a16="http://schemas.microsoft.com/office/drawing/2014/main" val="911237334"/>
                    </a:ext>
                  </a:extLst>
                </a:gridCol>
              </a:tblGrid>
              <a:tr h="625371">
                <a:tc>
                  <a:txBody>
                    <a:bodyPr/>
                    <a:lstStyle/>
                    <a:p>
                      <a:pPr algn="ctr">
                        <a:spcAft>
                          <a:spcPts val="0"/>
                        </a:spcAft>
                      </a:pPr>
                      <a:r>
                        <a:rPr lang="en-US" sz="2000" dirty="0">
                          <a:effectLst/>
                        </a:rPr>
                        <a:t>Compute Nodes</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CPU Cores </a:t>
                      </a:r>
                      <a:r>
                        <a:rPr lang="th-TH" sz="2000" dirty="0">
                          <a:effectLst/>
                        </a:rPr>
                        <a:t>(</a:t>
                      </a:r>
                      <a:r>
                        <a:rPr lang="en-US" sz="2000" dirty="0">
                          <a:effectLst/>
                        </a:rPr>
                        <a:t>Max</a:t>
                      </a:r>
                      <a:r>
                        <a:rPr lang="th-TH" sz="2000" dirty="0">
                          <a:effectLst/>
                        </a:rPr>
                        <a:t>/</a:t>
                      </a:r>
                      <a:r>
                        <a:rPr lang="en-US" sz="2000" dirty="0">
                          <a:effectLst/>
                        </a:rPr>
                        <a:t>Use</a:t>
                      </a:r>
                      <a:r>
                        <a:rPr lang="th-TH" sz="2000" dirty="0">
                          <a:effectLst/>
                        </a:rPr>
                        <a:t>)</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th-TH" sz="2000">
                          <a:effectLst/>
                        </a:rPr>
                        <a:t>% </a:t>
                      </a:r>
                      <a:r>
                        <a:rPr lang="en-US" sz="2000">
                          <a:effectLst/>
                        </a:rPr>
                        <a:t>CPU Load</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Result</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722906465"/>
                  </a:ext>
                </a:extLst>
              </a:tr>
              <a:tr h="625371">
                <a:tc>
                  <a:txBody>
                    <a:bodyPr/>
                    <a:lstStyle/>
                    <a:p>
                      <a:pPr algn="ctr">
                        <a:spcAft>
                          <a:spcPts val="0"/>
                        </a:spcAft>
                      </a:pPr>
                      <a:r>
                        <a:rPr lang="en-US" sz="2000" dirty="0" err="1">
                          <a:effectLst/>
                        </a:rPr>
                        <a:t>cp</a:t>
                      </a:r>
                      <a:r>
                        <a:rPr lang="th-TH" sz="2000" dirty="0">
                          <a:effectLst/>
                        </a:rPr>
                        <a:t>-</a:t>
                      </a:r>
                      <a:r>
                        <a:rPr lang="en-US" sz="2000" dirty="0">
                          <a:effectLst/>
                        </a:rPr>
                        <a:t>00</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16</a:t>
                      </a:r>
                      <a:r>
                        <a:rPr lang="th-TH" sz="2000" dirty="0">
                          <a:effectLst/>
                        </a:rPr>
                        <a:t>/</a:t>
                      </a:r>
                      <a:r>
                        <a:rPr lang="en-US" sz="2000" dirty="0">
                          <a:effectLst/>
                        </a:rPr>
                        <a:t>16</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8</a:t>
                      </a:r>
                      <a:r>
                        <a:rPr lang="th-TH" sz="2000">
                          <a:effectLst/>
                        </a:rPr>
                        <a:t>.</a:t>
                      </a:r>
                      <a:r>
                        <a:rPr lang="en-US" sz="2000">
                          <a:effectLst/>
                        </a:rPr>
                        <a:t>00</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Inefficiency</a:t>
                      </a:r>
                    </a:p>
                    <a:p>
                      <a:pPr algn="ctr">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243822211"/>
                  </a:ext>
                </a:extLst>
              </a:tr>
              <a:tr h="625371">
                <a:tc>
                  <a:txBody>
                    <a:bodyPr/>
                    <a:lstStyle/>
                    <a:p>
                      <a:pPr algn="ctr">
                        <a:spcAft>
                          <a:spcPts val="0"/>
                        </a:spcAft>
                      </a:pPr>
                      <a:r>
                        <a:rPr lang="en-US" sz="2000">
                          <a:effectLst/>
                        </a:rPr>
                        <a:t>cp</a:t>
                      </a:r>
                      <a:r>
                        <a:rPr lang="th-TH" sz="2000">
                          <a:effectLst/>
                        </a:rPr>
                        <a:t>-</a:t>
                      </a:r>
                      <a:r>
                        <a:rPr lang="en-US" sz="2000">
                          <a:effectLst/>
                        </a:rPr>
                        <a:t>01</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16</a:t>
                      </a:r>
                      <a:r>
                        <a:rPr lang="th-TH" sz="2000" dirty="0">
                          <a:effectLst/>
                        </a:rPr>
                        <a:t>/</a:t>
                      </a:r>
                      <a:r>
                        <a:rPr lang="en-US" sz="2000" dirty="0">
                          <a:effectLst/>
                        </a:rPr>
                        <a:t>16</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14</a:t>
                      </a:r>
                      <a:r>
                        <a:rPr lang="th-TH" sz="2000">
                          <a:effectLst/>
                        </a:rPr>
                        <a:t>.</a:t>
                      </a:r>
                      <a:r>
                        <a:rPr lang="en-US" sz="2000">
                          <a:effectLst/>
                        </a:rPr>
                        <a:t>00</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Inefficiency</a:t>
                      </a:r>
                    </a:p>
                    <a:p>
                      <a:pPr algn="ctr">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54042349"/>
                  </a:ext>
                </a:extLst>
              </a:tr>
              <a:tr h="625371">
                <a:tc>
                  <a:txBody>
                    <a:bodyPr/>
                    <a:lstStyle/>
                    <a:p>
                      <a:pPr algn="ctr">
                        <a:spcAft>
                          <a:spcPts val="0"/>
                        </a:spcAft>
                      </a:pPr>
                      <a:r>
                        <a:rPr lang="en-US" sz="2000">
                          <a:effectLst/>
                        </a:rPr>
                        <a:t>cp</a:t>
                      </a:r>
                      <a:r>
                        <a:rPr lang="th-TH" sz="2000">
                          <a:effectLst/>
                        </a:rPr>
                        <a:t>-</a:t>
                      </a:r>
                      <a:r>
                        <a:rPr lang="en-US" sz="2000">
                          <a:effectLst/>
                        </a:rPr>
                        <a:t>02</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16</a:t>
                      </a:r>
                      <a:r>
                        <a:rPr lang="th-TH" sz="2000" dirty="0">
                          <a:effectLst/>
                        </a:rPr>
                        <a:t>/</a:t>
                      </a:r>
                      <a:r>
                        <a:rPr lang="en-US" sz="2000" dirty="0">
                          <a:effectLst/>
                        </a:rPr>
                        <a:t>16</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4</a:t>
                      </a:r>
                      <a:r>
                        <a:rPr lang="th-TH" sz="2000">
                          <a:effectLst/>
                        </a:rPr>
                        <a:t>.</a:t>
                      </a:r>
                      <a:r>
                        <a:rPr lang="en-US" sz="2000">
                          <a:effectLst/>
                        </a:rPr>
                        <a:t>00</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Inefficiency</a:t>
                      </a:r>
                    </a:p>
                    <a:p>
                      <a:pPr algn="ctr">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754899508"/>
                  </a:ext>
                </a:extLst>
              </a:tr>
              <a:tr h="625371">
                <a:tc>
                  <a:txBody>
                    <a:bodyPr/>
                    <a:lstStyle/>
                    <a:p>
                      <a:pPr algn="ctr">
                        <a:spcAft>
                          <a:spcPts val="0"/>
                        </a:spcAft>
                      </a:pPr>
                      <a:r>
                        <a:rPr lang="en-US" sz="2000">
                          <a:effectLst/>
                        </a:rPr>
                        <a:t>cp</a:t>
                      </a:r>
                      <a:r>
                        <a:rPr lang="th-TH" sz="2000">
                          <a:effectLst/>
                        </a:rPr>
                        <a:t>-</a:t>
                      </a:r>
                      <a:r>
                        <a:rPr lang="en-US" sz="2000">
                          <a:effectLst/>
                        </a:rPr>
                        <a:t>03</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16</a:t>
                      </a:r>
                      <a:r>
                        <a:rPr lang="th-TH" sz="2000" dirty="0">
                          <a:effectLst/>
                        </a:rPr>
                        <a:t>/</a:t>
                      </a:r>
                      <a:r>
                        <a:rPr lang="en-US" sz="2000" dirty="0">
                          <a:effectLst/>
                        </a:rPr>
                        <a:t>16</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12</a:t>
                      </a:r>
                      <a:r>
                        <a:rPr lang="th-TH" sz="2000" dirty="0">
                          <a:effectLst/>
                        </a:rPr>
                        <a:t>.</a:t>
                      </a:r>
                      <a:r>
                        <a:rPr lang="en-US" sz="2000" dirty="0">
                          <a:effectLst/>
                        </a:rPr>
                        <a:t>00</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Inefficiency</a:t>
                      </a:r>
                    </a:p>
                    <a:p>
                      <a:pPr algn="ctr">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741527828"/>
                  </a:ext>
                </a:extLst>
              </a:tr>
              <a:tr h="625371">
                <a:tc>
                  <a:txBody>
                    <a:bodyPr/>
                    <a:lstStyle/>
                    <a:p>
                      <a:pPr algn="ctr">
                        <a:spcAft>
                          <a:spcPts val="0"/>
                        </a:spcAft>
                      </a:pPr>
                      <a:r>
                        <a:rPr lang="en-US" sz="2000">
                          <a:effectLst/>
                        </a:rPr>
                        <a:t>cp</a:t>
                      </a:r>
                      <a:r>
                        <a:rPr lang="th-TH" sz="2000">
                          <a:effectLst/>
                        </a:rPr>
                        <a:t>-</a:t>
                      </a:r>
                      <a:r>
                        <a:rPr lang="en-US" sz="2000">
                          <a:effectLst/>
                        </a:rPr>
                        <a:t>04</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16</a:t>
                      </a:r>
                      <a:r>
                        <a:rPr lang="th-TH" sz="2000">
                          <a:effectLst/>
                        </a:rPr>
                        <a:t>/</a:t>
                      </a:r>
                      <a:r>
                        <a:rPr lang="en-US" sz="2000">
                          <a:effectLst/>
                        </a:rPr>
                        <a:t>16</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16</a:t>
                      </a:r>
                      <a:r>
                        <a:rPr lang="th-TH" sz="2000" dirty="0">
                          <a:effectLst/>
                        </a:rPr>
                        <a:t>.</a:t>
                      </a:r>
                      <a:r>
                        <a:rPr lang="en-US" sz="2000" dirty="0">
                          <a:effectLst/>
                        </a:rPr>
                        <a:t>00</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Good efficiency</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547984647"/>
                  </a:ext>
                </a:extLst>
              </a:tr>
              <a:tr h="625371">
                <a:tc>
                  <a:txBody>
                    <a:bodyPr/>
                    <a:lstStyle/>
                    <a:p>
                      <a:pPr algn="ctr">
                        <a:spcAft>
                          <a:spcPts val="0"/>
                        </a:spcAft>
                      </a:pPr>
                      <a:r>
                        <a:rPr lang="en-US" sz="2000">
                          <a:effectLst/>
                        </a:rPr>
                        <a:t>Total</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80</a:t>
                      </a:r>
                      <a:r>
                        <a:rPr lang="th-TH" sz="2000" dirty="0">
                          <a:effectLst/>
                        </a:rPr>
                        <a:t>/</a:t>
                      </a:r>
                      <a:r>
                        <a:rPr lang="en-US" sz="2000" dirty="0">
                          <a:effectLst/>
                        </a:rPr>
                        <a:t>80</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80</a:t>
                      </a:r>
                      <a:r>
                        <a:rPr lang="th-TH" sz="2000" dirty="0">
                          <a:effectLst/>
                        </a:rPr>
                        <a:t>/</a:t>
                      </a:r>
                      <a:r>
                        <a:rPr lang="en-US" sz="2000" dirty="0">
                          <a:effectLst/>
                        </a:rPr>
                        <a:t>54</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Resource Usage 68</a:t>
                      </a:r>
                      <a:r>
                        <a:rPr lang="th-TH" sz="2000" dirty="0">
                          <a:effectLst/>
                        </a:rPr>
                        <a:t>%</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1056390556"/>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4034929"/>
              </p:ext>
            </p:extLst>
          </p:nvPr>
        </p:nvGraphicFramePr>
        <p:xfrm>
          <a:off x="6225308" y="1330472"/>
          <a:ext cx="5966688" cy="4377597"/>
        </p:xfrm>
        <a:graphic>
          <a:graphicData uri="http://schemas.openxmlformats.org/drawingml/2006/table">
            <a:tbl>
              <a:tblPr firstRow="1" firstCol="1" bandRow="1">
                <a:tableStyleId>{5C22544A-7EE6-4342-B048-85BDC9FD1C3A}</a:tableStyleId>
              </a:tblPr>
              <a:tblGrid>
                <a:gridCol w="1491672">
                  <a:extLst>
                    <a:ext uri="{9D8B030D-6E8A-4147-A177-3AD203B41FA5}">
                      <a16:colId xmlns:a16="http://schemas.microsoft.com/office/drawing/2014/main" val="4116539620"/>
                    </a:ext>
                  </a:extLst>
                </a:gridCol>
                <a:gridCol w="1491672">
                  <a:extLst>
                    <a:ext uri="{9D8B030D-6E8A-4147-A177-3AD203B41FA5}">
                      <a16:colId xmlns:a16="http://schemas.microsoft.com/office/drawing/2014/main" val="4065851682"/>
                    </a:ext>
                  </a:extLst>
                </a:gridCol>
                <a:gridCol w="1491672">
                  <a:extLst>
                    <a:ext uri="{9D8B030D-6E8A-4147-A177-3AD203B41FA5}">
                      <a16:colId xmlns:a16="http://schemas.microsoft.com/office/drawing/2014/main" val="1108480607"/>
                    </a:ext>
                  </a:extLst>
                </a:gridCol>
                <a:gridCol w="1491672">
                  <a:extLst>
                    <a:ext uri="{9D8B030D-6E8A-4147-A177-3AD203B41FA5}">
                      <a16:colId xmlns:a16="http://schemas.microsoft.com/office/drawing/2014/main" val="367673446"/>
                    </a:ext>
                  </a:extLst>
                </a:gridCol>
              </a:tblGrid>
              <a:tr h="625371">
                <a:tc>
                  <a:txBody>
                    <a:bodyPr/>
                    <a:lstStyle/>
                    <a:p>
                      <a:pPr algn="ctr">
                        <a:spcAft>
                          <a:spcPts val="0"/>
                        </a:spcAft>
                      </a:pPr>
                      <a:r>
                        <a:rPr lang="en-US" sz="2000" dirty="0">
                          <a:effectLst/>
                        </a:rPr>
                        <a:t>Compute Nodes</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tc>
                <a:tc>
                  <a:txBody>
                    <a:bodyPr/>
                    <a:lstStyle/>
                    <a:p>
                      <a:pPr algn="ctr">
                        <a:spcAft>
                          <a:spcPts val="0"/>
                        </a:spcAft>
                      </a:pPr>
                      <a:r>
                        <a:rPr lang="en-US" sz="2000">
                          <a:effectLst/>
                        </a:rPr>
                        <a:t>CPU Cores </a:t>
                      </a:r>
                      <a:r>
                        <a:rPr lang="th-TH" sz="2000">
                          <a:effectLst/>
                        </a:rPr>
                        <a:t>(</a:t>
                      </a:r>
                      <a:r>
                        <a:rPr lang="en-US" sz="2000">
                          <a:effectLst/>
                        </a:rPr>
                        <a:t>Max</a:t>
                      </a:r>
                      <a:r>
                        <a:rPr lang="th-TH" sz="2000">
                          <a:effectLst/>
                        </a:rPr>
                        <a:t>/</a:t>
                      </a:r>
                      <a:r>
                        <a:rPr lang="en-US" sz="2000">
                          <a:effectLst/>
                        </a:rPr>
                        <a:t>Use</a:t>
                      </a:r>
                      <a:r>
                        <a:rPr lang="th-TH" sz="2000">
                          <a:effectLst/>
                        </a:rPr>
                        <a:t>)</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tc>
                <a:tc>
                  <a:txBody>
                    <a:bodyPr/>
                    <a:lstStyle/>
                    <a:p>
                      <a:pPr algn="ctr">
                        <a:spcAft>
                          <a:spcPts val="0"/>
                        </a:spcAft>
                      </a:pPr>
                      <a:r>
                        <a:rPr lang="th-TH" sz="2000" dirty="0">
                          <a:effectLst/>
                        </a:rPr>
                        <a:t>% </a:t>
                      </a:r>
                      <a:r>
                        <a:rPr lang="en-US" sz="2000" dirty="0">
                          <a:effectLst/>
                        </a:rPr>
                        <a:t>CPU </a:t>
                      </a:r>
                      <a:endParaRPr lang="en-US" sz="2000" dirty="0" smtClean="0">
                        <a:effectLst/>
                      </a:endParaRPr>
                    </a:p>
                    <a:p>
                      <a:pPr algn="ctr">
                        <a:spcAft>
                          <a:spcPts val="0"/>
                        </a:spcAft>
                      </a:pPr>
                      <a:r>
                        <a:rPr lang="en-US" sz="2000" dirty="0" smtClean="0">
                          <a:effectLst/>
                        </a:rPr>
                        <a:t>Load</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tc>
                <a:tc>
                  <a:txBody>
                    <a:bodyPr/>
                    <a:lstStyle/>
                    <a:p>
                      <a:pPr algn="ctr">
                        <a:spcAft>
                          <a:spcPts val="0"/>
                        </a:spcAft>
                      </a:pPr>
                      <a:r>
                        <a:rPr lang="en-US" sz="2000" dirty="0">
                          <a:effectLst/>
                        </a:rPr>
                        <a:t>Result</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194225148"/>
                  </a:ext>
                </a:extLst>
              </a:tr>
              <a:tr h="625371">
                <a:tc>
                  <a:txBody>
                    <a:bodyPr/>
                    <a:lstStyle/>
                    <a:p>
                      <a:pPr algn="ctr">
                        <a:spcAft>
                          <a:spcPts val="0"/>
                        </a:spcAft>
                      </a:pPr>
                      <a:r>
                        <a:rPr lang="en-US" sz="2000">
                          <a:effectLst/>
                        </a:rPr>
                        <a:t>cp</a:t>
                      </a:r>
                      <a:r>
                        <a:rPr lang="th-TH" sz="2000">
                          <a:effectLst/>
                        </a:rPr>
                        <a:t>-</a:t>
                      </a:r>
                      <a:r>
                        <a:rPr lang="en-US" sz="2000">
                          <a:effectLst/>
                        </a:rPr>
                        <a:t>00</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16</a:t>
                      </a:r>
                      <a:r>
                        <a:rPr lang="th-TH" sz="2000">
                          <a:effectLst/>
                        </a:rPr>
                        <a:t>/</a:t>
                      </a:r>
                      <a:r>
                        <a:rPr lang="en-US" sz="2000">
                          <a:effectLst/>
                        </a:rPr>
                        <a:t>16</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smtClean="0">
                          <a:effectLst/>
                        </a:rPr>
                        <a:t>16.00</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Good efficiency</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2249721246"/>
                  </a:ext>
                </a:extLst>
              </a:tr>
              <a:tr h="625371">
                <a:tc>
                  <a:txBody>
                    <a:bodyPr/>
                    <a:lstStyle/>
                    <a:p>
                      <a:pPr algn="ctr">
                        <a:spcAft>
                          <a:spcPts val="0"/>
                        </a:spcAft>
                      </a:pPr>
                      <a:r>
                        <a:rPr lang="en-US" sz="2000">
                          <a:effectLst/>
                        </a:rPr>
                        <a:t>cp</a:t>
                      </a:r>
                      <a:r>
                        <a:rPr lang="th-TH" sz="2000">
                          <a:effectLst/>
                        </a:rPr>
                        <a:t>-</a:t>
                      </a:r>
                      <a:r>
                        <a:rPr lang="en-US" sz="2000">
                          <a:effectLst/>
                        </a:rPr>
                        <a:t>01</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16</a:t>
                      </a:r>
                      <a:r>
                        <a:rPr lang="th-TH" sz="2000">
                          <a:effectLst/>
                        </a:rPr>
                        <a:t>/</a:t>
                      </a:r>
                      <a:r>
                        <a:rPr lang="en-US" sz="2000">
                          <a:effectLst/>
                        </a:rPr>
                        <a:t>16</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smtClean="0">
                          <a:effectLst/>
                        </a:rPr>
                        <a:t>16.00</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Good efficiency</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1779410836"/>
                  </a:ext>
                </a:extLst>
              </a:tr>
              <a:tr h="625371">
                <a:tc>
                  <a:txBody>
                    <a:bodyPr/>
                    <a:lstStyle/>
                    <a:p>
                      <a:pPr algn="ctr">
                        <a:spcAft>
                          <a:spcPts val="0"/>
                        </a:spcAft>
                      </a:pPr>
                      <a:r>
                        <a:rPr lang="en-US" sz="2000">
                          <a:effectLst/>
                        </a:rPr>
                        <a:t>cp</a:t>
                      </a:r>
                      <a:r>
                        <a:rPr lang="th-TH" sz="2000">
                          <a:effectLst/>
                        </a:rPr>
                        <a:t>-</a:t>
                      </a:r>
                      <a:r>
                        <a:rPr lang="en-US" sz="2000">
                          <a:effectLst/>
                        </a:rPr>
                        <a:t>02</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16</a:t>
                      </a:r>
                      <a:r>
                        <a:rPr lang="th-TH" sz="2000">
                          <a:effectLst/>
                        </a:rPr>
                        <a:t>/</a:t>
                      </a:r>
                      <a:r>
                        <a:rPr lang="en-US" sz="2000">
                          <a:effectLst/>
                        </a:rPr>
                        <a:t>16</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smtClean="0">
                          <a:effectLst/>
                        </a:rPr>
                        <a:t>18</a:t>
                      </a:r>
                      <a:r>
                        <a:rPr lang="th-TH" sz="2000" dirty="0" smtClean="0">
                          <a:effectLst/>
                        </a:rPr>
                        <a:t>.</a:t>
                      </a:r>
                      <a:r>
                        <a:rPr lang="en-US" sz="2000" dirty="0">
                          <a:effectLst/>
                        </a:rPr>
                        <a:t>00</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Inefficiency</a:t>
                      </a:r>
                    </a:p>
                    <a:p>
                      <a:pPr algn="ctr">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3230936156"/>
                  </a:ext>
                </a:extLst>
              </a:tr>
              <a:tr h="625371">
                <a:tc>
                  <a:txBody>
                    <a:bodyPr/>
                    <a:lstStyle/>
                    <a:p>
                      <a:pPr algn="ctr">
                        <a:spcAft>
                          <a:spcPts val="0"/>
                        </a:spcAft>
                      </a:pPr>
                      <a:r>
                        <a:rPr lang="en-US" sz="2000">
                          <a:effectLst/>
                        </a:rPr>
                        <a:t>cp</a:t>
                      </a:r>
                      <a:r>
                        <a:rPr lang="th-TH" sz="2000">
                          <a:effectLst/>
                        </a:rPr>
                        <a:t>-</a:t>
                      </a:r>
                      <a:r>
                        <a:rPr lang="en-US" sz="2000">
                          <a:effectLst/>
                        </a:rPr>
                        <a:t>03</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16</a:t>
                      </a:r>
                      <a:r>
                        <a:rPr lang="th-TH" sz="2000">
                          <a:effectLst/>
                        </a:rPr>
                        <a:t>/</a:t>
                      </a:r>
                      <a:r>
                        <a:rPr lang="en-US" sz="2000">
                          <a:effectLst/>
                        </a:rPr>
                        <a:t>16</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2000">
                          <a:effectLst/>
                        </a:rPr>
                        <a:t>14</a:t>
                      </a:r>
                      <a:r>
                        <a:rPr lang="th-TH" sz="2000">
                          <a:effectLst/>
                        </a:rPr>
                        <a:t>.</a:t>
                      </a:r>
                      <a:r>
                        <a:rPr lang="en-US" sz="2000">
                          <a:effectLst/>
                        </a:rPr>
                        <a:t>00</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Inefficiency</a:t>
                      </a:r>
                    </a:p>
                    <a:p>
                      <a:pPr algn="ctr">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942281566"/>
                  </a:ext>
                </a:extLst>
              </a:tr>
              <a:tr h="625371">
                <a:tc>
                  <a:txBody>
                    <a:bodyPr/>
                    <a:lstStyle/>
                    <a:p>
                      <a:pPr algn="ctr">
                        <a:spcAft>
                          <a:spcPts val="0"/>
                        </a:spcAft>
                      </a:pPr>
                      <a:r>
                        <a:rPr lang="en-US" sz="2000">
                          <a:effectLst/>
                        </a:rPr>
                        <a:t>cp</a:t>
                      </a:r>
                      <a:r>
                        <a:rPr lang="th-TH" sz="2000">
                          <a:effectLst/>
                        </a:rPr>
                        <a:t>-</a:t>
                      </a:r>
                      <a:r>
                        <a:rPr lang="en-US" sz="2000">
                          <a:effectLst/>
                        </a:rPr>
                        <a:t>04</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16</a:t>
                      </a:r>
                      <a:r>
                        <a:rPr lang="th-TH" sz="2000">
                          <a:effectLst/>
                        </a:rPr>
                        <a:t>/</a:t>
                      </a:r>
                      <a:r>
                        <a:rPr lang="en-US" sz="2000">
                          <a:effectLst/>
                        </a:rPr>
                        <a:t>16</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2000">
                          <a:effectLst/>
                        </a:rPr>
                        <a:t>16</a:t>
                      </a:r>
                      <a:r>
                        <a:rPr lang="th-TH" sz="2000">
                          <a:effectLst/>
                        </a:rPr>
                        <a:t>.</a:t>
                      </a:r>
                      <a:r>
                        <a:rPr lang="en-US" sz="2000">
                          <a:effectLst/>
                        </a:rPr>
                        <a:t>00</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Good efficiency</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2560769507"/>
                  </a:ext>
                </a:extLst>
              </a:tr>
              <a:tr h="625371">
                <a:tc>
                  <a:txBody>
                    <a:bodyPr/>
                    <a:lstStyle/>
                    <a:p>
                      <a:pPr algn="ctr">
                        <a:spcAft>
                          <a:spcPts val="0"/>
                        </a:spcAft>
                      </a:pPr>
                      <a:r>
                        <a:rPr lang="en-US" sz="2000" dirty="0">
                          <a:effectLst/>
                        </a:rPr>
                        <a:t>Total</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a:effectLst/>
                        </a:rPr>
                        <a:t>80</a:t>
                      </a:r>
                      <a:r>
                        <a:rPr lang="th-TH" sz="2000">
                          <a:effectLst/>
                        </a:rPr>
                        <a:t>/</a:t>
                      </a:r>
                      <a:r>
                        <a:rPr lang="en-US" sz="2000">
                          <a:effectLst/>
                        </a:rPr>
                        <a:t>80</a:t>
                      </a:r>
                      <a:endParaRPr lang="en-US" sz="20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80</a:t>
                      </a:r>
                      <a:r>
                        <a:rPr lang="th-TH" sz="2000" dirty="0">
                          <a:effectLst/>
                        </a:rPr>
                        <a:t>/</a:t>
                      </a:r>
                      <a:r>
                        <a:rPr lang="en-US" sz="2000" dirty="0" smtClean="0">
                          <a:effectLst/>
                        </a:rPr>
                        <a:t>76</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0"/>
                        </a:spcAft>
                      </a:pPr>
                      <a:r>
                        <a:rPr lang="en-US" sz="2000" dirty="0">
                          <a:effectLst/>
                        </a:rPr>
                        <a:t>Resource Usage </a:t>
                      </a:r>
                      <a:r>
                        <a:rPr lang="en-US" sz="2000" dirty="0" smtClean="0">
                          <a:effectLst/>
                        </a:rPr>
                        <a:t>95</a:t>
                      </a:r>
                      <a:r>
                        <a:rPr lang="th-TH" sz="2000" dirty="0" smtClean="0">
                          <a:effectLst/>
                        </a:rPr>
                        <a:t>%</a:t>
                      </a:r>
                      <a:endParaRPr lang="en-US" sz="20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3045346912"/>
                  </a:ext>
                </a:extLst>
              </a:tr>
            </a:tbl>
          </a:graphicData>
        </a:graphic>
      </p:graphicFrame>
      <p:sp>
        <p:nvSpPr>
          <p:cNvPr id="6" name="Title 1"/>
          <p:cNvSpPr txBox="1">
            <a:spLocks/>
          </p:cNvSpPr>
          <p:nvPr/>
        </p:nvSpPr>
        <p:spPr>
          <a:xfrm>
            <a:off x="0" y="5708069"/>
            <a:ext cx="12191996" cy="114993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dirty="0" smtClean="0"/>
              <a:t>      </a:t>
            </a:r>
            <a:r>
              <a:rPr lang="th-TH" sz="2400" dirty="0" smtClean="0"/>
              <a:t>(</a:t>
            </a:r>
            <a:r>
              <a:rPr lang="en-US" sz="2400" b="1" dirty="0" smtClean="0"/>
              <a:t>Utilization method</a:t>
            </a:r>
            <a:r>
              <a:rPr lang="en-US" sz="2400" dirty="0" smtClean="0"/>
              <a:t>: Schedule </a:t>
            </a:r>
            <a:r>
              <a:rPr lang="en-US" sz="2400" dirty="0"/>
              <a:t>for </a:t>
            </a:r>
            <a:r>
              <a:rPr lang="en-US" sz="2400" dirty="0" smtClean="0"/>
              <a:t>10 Jobs)                 </a:t>
            </a:r>
            <a:r>
              <a:rPr lang="th-TH" sz="2400" dirty="0" smtClean="0"/>
              <a:t>(</a:t>
            </a:r>
            <a:r>
              <a:rPr lang="en-US" sz="2400" b="1" dirty="0" smtClean="0"/>
              <a:t>Process method</a:t>
            </a:r>
            <a:r>
              <a:rPr lang="en-US" sz="2400" dirty="0" smtClean="0"/>
              <a:t>: Schedule for </a:t>
            </a:r>
            <a:r>
              <a:rPr lang="en-US" sz="2400" dirty="0"/>
              <a:t>1</a:t>
            </a:r>
            <a:r>
              <a:rPr lang="en-US" sz="2400" dirty="0" smtClean="0"/>
              <a:t>0 Job)</a:t>
            </a:r>
            <a:endParaRPr lang="en-US" sz="2400" b="1" dirty="0" smtClean="0"/>
          </a:p>
        </p:txBody>
      </p:sp>
    </p:spTree>
    <p:extLst>
      <p:ext uri="{BB962C8B-B14F-4D97-AF65-F5344CB8AC3E}">
        <p14:creationId xmlns:p14="http://schemas.microsoft.com/office/powerpoint/2010/main" val="2356830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Relation of a </a:t>
            </a:r>
            <a:r>
              <a:rPr lang="th-TH" b="1" dirty="0"/>
              <a:t>%</a:t>
            </a:r>
            <a:r>
              <a:rPr lang="en-US" b="1" dirty="0"/>
              <a:t>CPU Load and Temperature</a:t>
            </a:r>
          </a:p>
        </p:txBody>
      </p:sp>
      <p:graphicFrame>
        <p:nvGraphicFramePr>
          <p:cNvPr id="4" name="Table 3"/>
          <p:cNvGraphicFramePr>
            <a:graphicFrameLocks noGrp="1"/>
          </p:cNvGraphicFramePr>
          <p:nvPr>
            <p:extLst>
              <p:ext uri="{D42A27DB-BD31-4B8C-83A1-F6EECF244321}">
                <p14:modId xmlns:p14="http://schemas.microsoft.com/office/powerpoint/2010/main" val="3258497516"/>
              </p:ext>
            </p:extLst>
          </p:nvPr>
        </p:nvGraphicFramePr>
        <p:xfrm>
          <a:off x="838199" y="1871850"/>
          <a:ext cx="10515601" cy="4224151"/>
        </p:xfrm>
        <a:graphic>
          <a:graphicData uri="http://schemas.openxmlformats.org/drawingml/2006/table">
            <a:tbl>
              <a:tblPr firstRow="1" firstCol="1" bandRow="1">
                <a:tableStyleId>{5C22544A-7EE6-4342-B048-85BDC9FD1C3A}</a:tableStyleId>
              </a:tblPr>
              <a:tblGrid>
                <a:gridCol w="2330461">
                  <a:extLst>
                    <a:ext uri="{9D8B030D-6E8A-4147-A177-3AD203B41FA5}">
                      <a16:colId xmlns:a16="http://schemas.microsoft.com/office/drawing/2014/main" val="2474299859"/>
                    </a:ext>
                  </a:extLst>
                </a:gridCol>
                <a:gridCol w="2242685">
                  <a:extLst>
                    <a:ext uri="{9D8B030D-6E8A-4147-A177-3AD203B41FA5}">
                      <a16:colId xmlns:a16="http://schemas.microsoft.com/office/drawing/2014/main" val="573265818"/>
                    </a:ext>
                  </a:extLst>
                </a:gridCol>
                <a:gridCol w="3260889">
                  <a:extLst>
                    <a:ext uri="{9D8B030D-6E8A-4147-A177-3AD203B41FA5}">
                      <a16:colId xmlns:a16="http://schemas.microsoft.com/office/drawing/2014/main" val="3535203591"/>
                    </a:ext>
                  </a:extLst>
                </a:gridCol>
                <a:gridCol w="2681566">
                  <a:extLst>
                    <a:ext uri="{9D8B030D-6E8A-4147-A177-3AD203B41FA5}">
                      <a16:colId xmlns:a16="http://schemas.microsoft.com/office/drawing/2014/main" val="2561938656"/>
                    </a:ext>
                  </a:extLst>
                </a:gridCol>
              </a:tblGrid>
              <a:tr h="2112076">
                <a:tc>
                  <a:txBody>
                    <a:bodyPr/>
                    <a:lstStyle/>
                    <a:p>
                      <a:pPr algn="ctr">
                        <a:spcAft>
                          <a:spcPts val="400"/>
                        </a:spcAft>
                      </a:pPr>
                      <a:r>
                        <a:rPr lang="en-US" sz="3200" dirty="0">
                          <a:effectLst/>
                        </a:rPr>
                        <a:t>CPU Cores Usage</a:t>
                      </a:r>
                      <a:endParaRPr lang="en-US" sz="32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th-TH" sz="3200" dirty="0">
                          <a:effectLst/>
                        </a:rPr>
                        <a:t>% </a:t>
                      </a:r>
                      <a:r>
                        <a:rPr lang="en-US" sz="3200" dirty="0">
                          <a:effectLst/>
                        </a:rPr>
                        <a:t>CPU Load</a:t>
                      </a:r>
                      <a:endParaRPr lang="en-US" sz="32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3200">
                          <a:effectLst/>
                        </a:rPr>
                        <a:t>CPU Temperature </a:t>
                      </a:r>
                      <a:r>
                        <a:rPr lang="th-TH" sz="3200">
                          <a:effectLst/>
                        </a:rPr>
                        <a:t>(</a:t>
                      </a:r>
                      <a:r>
                        <a:rPr lang="en-US" sz="3200">
                          <a:effectLst/>
                        </a:rPr>
                        <a:t> °C</a:t>
                      </a:r>
                      <a:r>
                        <a:rPr lang="th-TH" sz="3200">
                          <a:effectLst/>
                        </a:rPr>
                        <a:t>)</a:t>
                      </a:r>
                      <a:endParaRPr lang="en-US" sz="32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3200" dirty="0">
                          <a:effectLst/>
                        </a:rPr>
                        <a:t>Note</a:t>
                      </a:r>
                      <a:endParaRPr lang="en-US" sz="32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362398601"/>
                  </a:ext>
                </a:extLst>
              </a:tr>
              <a:tr h="704025">
                <a:tc>
                  <a:txBody>
                    <a:bodyPr/>
                    <a:lstStyle/>
                    <a:p>
                      <a:pPr algn="ctr">
                        <a:spcAft>
                          <a:spcPts val="400"/>
                        </a:spcAft>
                      </a:pPr>
                      <a:r>
                        <a:rPr lang="en-US" sz="3200">
                          <a:effectLst/>
                        </a:rPr>
                        <a:t>8</a:t>
                      </a:r>
                      <a:r>
                        <a:rPr lang="th-TH" sz="3200">
                          <a:effectLst/>
                        </a:rPr>
                        <a:t>/</a:t>
                      </a:r>
                      <a:r>
                        <a:rPr lang="en-US" sz="3200">
                          <a:effectLst/>
                        </a:rPr>
                        <a:t>16</a:t>
                      </a:r>
                      <a:endParaRPr lang="en-US" sz="32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3200">
                          <a:effectLst/>
                        </a:rPr>
                        <a:t>8</a:t>
                      </a:r>
                      <a:r>
                        <a:rPr lang="th-TH" sz="3200">
                          <a:effectLst/>
                        </a:rPr>
                        <a:t>.</a:t>
                      </a:r>
                      <a:r>
                        <a:rPr lang="en-US" sz="3200">
                          <a:effectLst/>
                        </a:rPr>
                        <a:t>00</a:t>
                      </a:r>
                      <a:endParaRPr lang="en-US" sz="32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3200" dirty="0" smtClean="0">
                          <a:effectLst/>
                        </a:rPr>
                        <a:t>40 </a:t>
                      </a:r>
                      <a:r>
                        <a:rPr lang="th-TH" sz="3200" dirty="0" smtClean="0">
                          <a:effectLst/>
                        </a:rPr>
                        <a:t>-</a:t>
                      </a:r>
                      <a:r>
                        <a:rPr lang="en-US" sz="3200" dirty="0" smtClean="0">
                          <a:effectLst/>
                        </a:rPr>
                        <a:t> 50</a:t>
                      </a:r>
                      <a:endParaRPr lang="en-US" sz="32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3200">
                          <a:effectLst/>
                        </a:rPr>
                        <a:t>Normal</a:t>
                      </a:r>
                      <a:endParaRPr lang="en-US" sz="32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1880192552"/>
                  </a:ext>
                </a:extLst>
              </a:tr>
              <a:tr h="704025">
                <a:tc>
                  <a:txBody>
                    <a:bodyPr/>
                    <a:lstStyle/>
                    <a:p>
                      <a:pPr algn="ctr">
                        <a:spcAft>
                          <a:spcPts val="400"/>
                        </a:spcAft>
                      </a:pPr>
                      <a:r>
                        <a:rPr lang="en-US" sz="3200">
                          <a:effectLst/>
                        </a:rPr>
                        <a:t>16</a:t>
                      </a:r>
                      <a:r>
                        <a:rPr lang="th-TH" sz="3200">
                          <a:effectLst/>
                        </a:rPr>
                        <a:t>/</a:t>
                      </a:r>
                      <a:r>
                        <a:rPr lang="en-US" sz="3200">
                          <a:effectLst/>
                        </a:rPr>
                        <a:t>16</a:t>
                      </a:r>
                      <a:endParaRPr lang="en-US" sz="32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3200">
                          <a:effectLst/>
                        </a:rPr>
                        <a:t>16</a:t>
                      </a:r>
                      <a:r>
                        <a:rPr lang="th-TH" sz="3200">
                          <a:effectLst/>
                        </a:rPr>
                        <a:t>.</a:t>
                      </a:r>
                      <a:r>
                        <a:rPr lang="en-US" sz="3200">
                          <a:effectLst/>
                        </a:rPr>
                        <a:t>00</a:t>
                      </a:r>
                      <a:endParaRPr lang="en-US" sz="32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3200" dirty="0" smtClean="0">
                          <a:effectLst/>
                        </a:rPr>
                        <a:t>50 </a:t>
                      </a:r>
                      <a:r>
                        <a:rPr lang="th-TH" sz="3200" dirty="0" smtClean="0">
                          <a:effectLst/>
                        </a:rPr>
                        <a:t>-</a:t>
                      </a:r>
                      <a:r>
                        <a:rPr lang="en-US" sz="3200" dirty="0" smtClean="0">
                          <a:effectLst/>
                        </a:rPr>
                        <a:t> 60</a:t>
                      </a:r>
                      <a:endParaRPr lang="en-US" sz="32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3200">
                          <a:effectLst/>
                        </a:rPr>
                        <a:t>Full Load</a:t>
                      </a:r>
                      <a:endParaRPr lang="en-US" sz="32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1768410188"/>
                  </a:ext>
                </a:extLst>
              </a:tr>
              <a:tr h="704025">
                <a:tc>
                  <a:txBody>
                    <a:bodyPr/>
                    <a:lstStyle/>
                    <a:p>
                      <a:pPr algn="ctr">
                        <a:spcAft>
                          <a:spcPts val="400"/>
                        </a:spcAft>
                      </a:pPr>
                      <a:r>
                        <a:rPr lang="en-US" sz="3200">
                          <a:effectLst/>
                        </a:rPr>
                        <a:t>16</a:t>
                      </a:r>
                      <a:r>
                        <a:rPr lang="th-TH" sz="3200">
                          <a:effectLst/>
                        </a:rPr>
                        <a:t>/</a:t>
                      </a:r>
                      <a:r>
                        <a:rPr lang="en-US" sz="3200">
                          <a:effectLst/>
                        </a:rPr>
                        <a:t>16</a:t>
                      </a:r>
                      <a:endParaRPr lang="en-US" sz="320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3200" dirty="0">
                          <a:effectLst/>
                        </a:rPr>
                        <a:t>32</a:t>
                      </a:r>
                      <a:r>
                        <a:rPr lang="th-TH" sz="3200" dirty="0">
                          <a:effectLst/>
                        </a:rPr>
                        <a:t>.</a:t>
                      </a:r>
                      <a:r>
                        <a:rPr lang="en-US" sz="3200" dirty="0">
                          <a:effectLst/>
                        </a:rPr>
                        <a:t>00</a:t>
                      </a:r>
                      <a:endParaRPr lang="en-US" sz="32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3200" dirty="0" smtClean="0">
                          <a:effectLst/>
                        </a:rPr>
                        <a:t>60 </a:t>
                      </a:r>
                      <a:r>
                        <a:rPr lang="th-TH" sz="3200" dirty="0" smtClean="0">
                          <a:effectLst/>
                        </a:rPr>
                        <a:t>-</a:t>
                      </a:r>
                      <a:r>
                        <a:rPr lang="en-US" sz="3200" dirty="0" smtClean="0">
                          <a:effectLst/>
                        </a:rPr>
                        <a:t> 70</a:t>
                      </a:r>
                      <a:endParaRPr lang="en-US" sz="32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tc>
                  <a:txBody>
                    <a:bodyPr/>
                    <a:lstStyle/>
                    <a:p>
                      <a:pPr algn="ctr">
                        <a:spcAft>
                          <a:spcPts val="400"/>
                        </a:spcAft>
                      </a:pPr>
                      <a:r>
                        <a:rPr lang="en-US" sz="3200" dirty="0">
                          <a:effectLst/>
                        </a:rPr>
                        <a:t>Overload</a:t>
                      </a:r>
                      <a:endParaRPr lang="en-US" sz="3200" dirty="0">
                        <a:effectLst/>
                        <a:latin typeface="Times New Roman" panose="02020603050405020304" pitchFamily="18" charset="0"/>
                        <a:ea typeface="Times New Roman" panose="02020603050405020304" pitchFamily="18" charset="0"/>
                        <a:cs typeface="Cordia New" panose="020B0304020202020204" pitchFamily="34" charset="-34"/>
                      </a:endParaRPr>
                    </a:p>
                  </a:txBody>
                  <a:tcPr marL="68580" marR="68580" marT="0" marB="0" anchor="ctr"/>
                </a:tc>
                <a:extLst>
                  <a:ext uri="{0D108BD9-81ED-4DB2-BD59-A6C34878D82A}">
                    <a16:rowId xmlns:a16="http://schemas.microsoft.com/office/drawing/2014/main" val="3184567985"/>
                  </a:ext>
                </a:extLst>
              </a:tr>
            </a:tbl>
          </a:graphicData>
        </a:graphic>
      </p:graphicFrame>
    </p:spTree>
    <p:extLst>
      <p:ext uri="{BB962C8B-B14F-4D97-AF65-F5344CB8AC3E}">
        <p14:creationId xmlns:p14="http://schemas.microsoft.com/office/powerpoint/2010/main" val="1347118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30"/>
            <a:ext cx="10515600" cy="1325563"/>
          </a:xfrm>
        </p:spPr>
        <p:txBody>
          <a:bodyPr>
            <a:normAutofit/>
          </a:bodyPr>
          <a:lstStyle/>
          <a:p>
            <a:pPr algn="ctr"/>
            <a:r>
              <a:rPr lang="en-US" sz="3600" b="1" dirty="0"/>
              <a:t>The comparison of temperature between before and after use of JMS in one week</a:t>
            </a:r>
            <a:endParaRPr lang="en-US" sz="3600" dirty="0"/>
          </a:p>
        </p:txBody>
      </p:sp>
      <p:graphicFrame>
        <p:nvGraphicFramePr>
          <p:cNvPr id="4" name="Chart 3"/>
          <p:cNvGraphicFramePr/>
          <p:nvPr>
            <p:extLst>
              <p:ext uri="{D42A27DB-BD31-4B8C-83A1-F6EECF244321}">
                <p14:modId xmlns:p14="http://schemas.microsoft.com/office/powerpoint/2010/main" val="2823699268"/>
              </p:ext>
            </p:extLst>
          </p:nvPr>
        </p:nvGraphicFramePr>
        <p:xfrm>
          <a:off x="838200" y="1321233"/>
          <a:ext cx="10515599" cy="44796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192815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Conclusions</a:t>
            </a:r>
            <a:endParaRPr lang="en-US" b="1" dirty="0"/>
          </a:p>
        </p:txBody>
      </p:sp>
      <p:sp>
        <p:nvSpPr>
          <p:cNvPr id="3" name="Content Placeholder 2"/>
          <p:cNvSpPr>
            <a:spLocks noGrp="1"/>
          </p:cNvSpPr>
          <p:nvPr>
            <p:ph idx="1"/>
          </p:nvPr>
        </p:nvSpPr>
        <p:spPr/>
        <p:txBody>
          <a:bodyPr/>
          <a:lstStyle/>
          <a:p>
            <a:pPr algn="thaiDist"/>
            <a:r>
              <a:rPr lang="en-US" dirty="0"/>
              <a:t>The resource</a:t>
            </a:r>
            <a:r>
              <a:rPr lang="th-TH" dirty="0"/>
              <a:t>-</a:t>
            </a:r>
            <a:r>
              <a:rPr lang="en-US" dirty="0"/>
              <a:t>saving </a:t>
            </a:r>
            <a:r>
              <a:rPr lang="en-US" dirty="0" smtClean="0"/>
              <a:t>JMS is </a:t>
            </a:r>
            <a:r>
              <a:rPr lang="en-US" dirty="0"/>
              <a:t>one method that can improve the performance of HPCs in conditions</a:t>
            </a:r>
            <a:r>
              <a:rPr lang="th-TH" dirty="0"/>
              <a:t> </a:t>
            </a:r>
            <a:r>
              <a:rPr lang="en-US" dirty="0"/>
              <a:t>with a heavy load of job requests</a:t>
            </a:r>
            <a:endParaRPr lang="th-TH" dirty="0" smtClean="0"/>
          </a:p>
          <a:p>
            <a:pPr algn="thaiDist"/>
            <a:r>
              <a:rPr lang="en-US" dirty="0" smtClean="0"/>
              <a:t>The method aims to attenuate the work of the system administrator and encourage users to check their job status and HPC resources to increase system efficiency and productivity</a:t>
            </a:r>
          </a:p>
          <a:p>
            <a:pPr algn="thaiDist"/>
            <a:r>
              <a:rPr lang="en-US" dirty="0"/>
              <a:t>I</a:t>
            </a:r>
            <a:r>
              <a:rPr lang="en-US" dirty="0" smtClean="0"/>
              <a:t>t </a:t>
            </a:r>
            <a:r>
              <a:rPr lang="en-US" dirty="0"/>
              <a:t>is expected to promote ecosystem HPC among the HPC consortium </a:t>
            </a:r>
            <a:r>
              <a:rPr lang="en-US" dirty="0" smtClean="0"/>
              <a:t>in Thailand</a:t>
            </a:r>
            <a:endParaRPr lang="en-US" dirty="0"/>
          </a:p>
        </p:txBody>
      </p:sp>
    </p:spTree>
    <p:extLst>
      <p:ext uri="{BB962C8B-B14F-4D97-AF65-F5344CB8AC3E}">
        <p14:creationId xmlns:p14="http://schemas.microsoft.com/office/powerpoint/2010/main" val="20189797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491" y="2858943"/>
            <a:ext cx="10515600" cy="1325563"/>
          </a:xfrm>
        </p:spPr>
        <p:txBody>
          <a:bodyPr>
            <a:normAutofit/>
          </a:bodyPr>
          <a:lstStyle/>
          <a:p>
            <a:pPr algn="ctr"/>
            <a:r>
              <a:rPr lang="en-US" sz="6000" b="1" dirty="0" smtClean="0"/>
              <a:t>Thank you</a:t>
            </a:r>
            <a:endParaRPr lang="en-US" sz="6000" b="1" dirty="0"/>
          </a:p>
        </p:txBody>
      </p:sp>
    </p:spTree>
    <p:extLst>
      <p:ext uri="{BB962C8B-B14F-4D97-AF65-F5344CB8AC3E}">
        <p14:creationId xmlns:p14="http://schemas.microsoft.com/office/powerpoint/2010/main" val="3568397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Introduction</a:t>
            </a:r>
            <a:endParaRPr lang="en-US" b="1" dirty="0"/>
          </a:p>
        </p:txBody>
      </p:sp>
      <p:sp>
        <p:nvSpPr>
          <p:cNvPr id="3" name="Content Placeholder 2"/>
          <p:cNvSpPr>
            <a:spLocks noGrp="1"/>
          </p:cNvSpPr>
          <p:nvPr>
            <p:ph idx="1"/>
          </p:nvPr>
        </p:nvSpPr>
        <p:spPr/>
        <p:txBody>
          <a:bodyPr>
            <a:normAutofit lnSpcReduction="10000"/>
          </a:bodyPr>
          <a:lstStyle/>
          <a:p>
            <a:pPr algn="just"/>
            <a:r>
              <a:rPr lang="en-GB" dirty="0" smtClean="0"/>
              <a:t>High Performance Computing</a:t>
            </a:r>
            <a:r>
              <a:rPr lang="en-GB" dirty="0"/>
              <a:t> </a:t>
            </a:r>
            <a:r>
              <a:rPr lang="en-GB" dirty="0" smtClean="0"/>
              <a:t>or (HPC), </a:t>
            </a:r>
            <a:r>
              <a:rPr lang="en-GB" dirty="0"/>
              <a:t>is the application of "supercomputers" to computational problems that are either too large for standard </a:t>
            </a:r>
            <a:r>
              <a:rPr lang="en-GB" dirty="0" smtClean="0"/>
              <a:t>computers.</a:t>
            </a:r>
          </a:p>
          <a:p>
            <a:pPr algn="just"/>
            <a:r>
              <a:rPr lang="en-GB" dirty="0"/>
              <a:t>HPC technology focuses on developing parallel processing algorithms and systems by incorporating both administration and parallel computational </a:t>
            </a:r>
            <a:r>
              <a:rPr lang="en-GB" dirty="0" smtClean="0"/>
              <a:t>techniques.</a:t>
            </a:r>
          </a:p>
          <a:p>
            <a:pPr algn="just"/>
            <a:r>
              <a:rPr lang="en-GB" dirty="0" smtClean="0"/>
              <a:t>A </a:t>
            </a:r>
            <a:r>
              <a:rPr lang="en-GB" dirty="0"/>
              <a:t>HPC </a:t>
            </a:r>
            <a:r>
              <a:rPr lang="en-GB" dirty="0" smtClean="0"/>
              <a:t>system </a:t>
            </a:r>
            <a:r>
              <a:rPr lang="en-GB" dirty="0"/>
              <a:t>is essentially a network of nodes, each of which contains one or more processing chips, as well as its own memory</a:t>
            </a:r>
            <a:r>
              <a:rPr lang="en-GB" dirty="0" smtClean="0"/>
              <a:t>.</a:t>
            </a:r>
          </a:p>
          <a:p>
            <a:pPr algn="just"/>
            <a:r>
              <a:rPr lang="en-AU" dirty="0"/>
              <a:t>In Thailand, the National e</a:t>
            </a:r>
            <a:r>
              <a:rPr lang="th-TH" dirty="0"/>
              <a:t>-</a:t>
            </a:r>
            <a:r>
              <a:rPr lang="en-AU" dirty="0"/>
              <a:t>Science Infrastructure </a:t>
            </a:r>
            <a:r>
              <a:rPr lang="en-AU" dirty="0" smtClean="0"/>
              <a:t>Consortium </a:t>
            </a:r>
            <a:r>
              <a:rPr lang="en-AU" dirty="0"/>
              <a:t>was established to create an HPC infrastructure to support Thai scientists </a:t>
            </a:r>
            <a:r>
              <a:rPr lang="en-US" dirty="0"/>
              <a:t>to increase</a:t>
            </a:r>
            <a:r>
              <a:rPr lang="en-AU" dirty="0"/>
              <a:t> their potential and achievements in</a:t>
            </a:r>
            <a:r>
              <a:rPr lang="en-US" dirty="0"/>
              <a:t> research</a:t>
            </a:r>
            <a:r>
              <a:rPr lang="th-TH" dirty="0"/>
              <a:t>. </a:t>
            </a:r>
            <a:endParaRPr lang="en-US" dirty="0"/>
          </a:p>
        </p:txBody>
      </p:sp>
    </p:spTree>
    <p:extLst>
      <p:ext uri="{BB962C8B-B14F-4D97-AF65-F5344CB8AC3E}">
        <p14:creationId xmlns:p14="http://schemas.microsoft.com/office/powerpoint/2010/main" val="2810163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HPC @NECTEC</a:t>
            </a:r>
            <a:r>
              <a:rPr lang="en-US" b="1" dirty="0"/>
              <a:t> </a:t>
            </a:r>
            <a:r>
              <a:rPr lang="en-US" b="1" dirty="0" smtClean="0"/>
              <a:t>e-Science in Thailand</a:t>
            </a:r>
            <a:endParaRPr lang="en-US" b="1" dirty="0"/>
          </a:p>
        </p:txBody>
      </p:sp>
      <p:sp>
        <p:nvSpPr>
          <p:cNvPr id="3" name="Content Placeholder 2"/>
          <p:cNvSpPr>
            <a:spLocks noGrp="1"/>
          </p:cNvSpPr>
          <p:nvPr>
            <p:ph idx="1"/>
          </p:nvPr>
        </p:nvSpPr>
        <p:spPr>
          <a:xfrm>
            <a:off x="838200" y="1844098"/>
            <a:ext cx="10515600" cy="4351338"/>
          </a:xfrm>
        </p:spPr>
        <p:txBody>
          <a:bodyPr/>
          <a:lstStyle/>
          <a:p>
            <a:pPr algn="just"/>
            <a:r>
              <a:rPr lang="en-US" dirty="0"/>
              <a:t>The National e</a:t>
            </a:r>
            <a:r>
              <a:rPr lang="th-TH" dirty="0"/>
              <a:t>-</a:t>
            </a:r>
            <a:r>
              <a:rPr lang="en-US" dirty="0"/>
              <a:t>Science Infrastructure Consortium is a non</a:t>
            </a:r>
            <a:r>
              <a:rPr lang="th-TH" dirty="0"/>
              <a:t>-</a:t>
            </a:r>
            <a:r>
              <a:rPr lang="en-US" dirty="0"/>
              <a:t>profit organization operated by the government, that provides free HPC service to Academia and Research Institutions in </a:t>
            </a:r>
            <a:r>
              <a:rPr lang="en-US" dirty="0" smtClean="0"/>
              <a:t>Thailand.</a:t>
            </a:r>
          </a:p>
          <a:p>
            <a:pPr algn="just"/>
            <a:r>
              <a:rPr lang="en-US" dirty="0"/>
              <a:t>The users of the National e</a:t>
            </a:r>
            <a:r>
              <a:rPr lang="th-TH" dirty="0"/>
              <a:t>-</a:t>
            </a:r>
            <a:r>
              <a:rPr lang="en-US" dirty="0"/>
              <a:t>Science Infrastructure Consortium are experts</a:t>
            </a:r>
            <a:r>
              <a:rPr lang="th-TH" dirty="0"/>
              <a:t> </a:t>
            </a:r>
            <a:r>
              <a:rPr lang="en-US" dirty="0"/>
              <a:t>from</a:t>
            </a:r>
            <a:r>
              <a:rPr lang="th-TH" dirty="0"/>
              <a:t> </a:t>
            </a:r>
            <a:r>
              <a:rPr lang="en-US" dirty="0"/>
              <a:t>a variety of fields such as High Particle Physics, Chemistry, Biology, Nanotechnology, Pharmacy, and many </a:t>
            </a:r>
            <a:r>
              <a:rPr lang="en-US" dirty="0" smtClean="0"/>
              <a:t>more.</a:t>
            </a:r>
          </a:p>
          <a:p>
            <a:pPr algn="just"/>
            <a:r>
              <a:rPr lang="en-US" dirty="0"/>
              <a:t>Each day, the HPC resources have to execute many jobs to produce productivity in scientific research</a:t>
            </a:r>
            <a:r>
              <a:rPr lang="th-TH" dirty="0"/>
              <a:t>. </a:t>
            </a:r>
            <a:r>
              <a:rPr lang="en-US" dirty="0"/>
              <a:t>Normal job requests</a:t>
            </a:r>
            <a:r>
              <a:rPr lang="th-TH" dirty="0"/>
              <a:t> </a:t>
            </a:r>
            <a:r>
              <a:rPr lang="en-US" dirty="0"/>
              <a:t>have to specify requirements such as number of CPU Core processors per compute node, number of compute nodes, Type of </a:t>
            </a:r>
            <a:r>
              <a:rPr lang="en-US" dirty="0" smtClean="0"/>
              <a:t>Queue </a:t>
            </a:r>
            <a:r>
              <a:rPr lang="th-TH" dirty="0"/>
              <a:t>(</a:t>
            </a:r>
            <a:r>
              <a:rPr lang="en-US" dirty="0"/>
              <a:t>running length</a:t>
            </a:r>
            <a:r>
              <a:rPr lang="th-TH" dirty="0"/>
              <a:t>)</a:t>
            </a:r>
            <a:endParaRPr lang="en-US" dirty="0"/>
          </a:p>
        </p:txBody>
      </p:sp>
    </p:spTree>
    <p:extLst>
      <p:ext uri="{BB962C8B-B14F-4D97-AF65-F5344CB8AC3E}">
        <p14:creationId xmlns:p14="http://schemas.microsoft.com/office/powerpoint/2010/main" val="1932213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HPC @NECTEC e-Science in Thailand</a:t>
            </a:r>
            <a:endParaRPr lang="en-US" dirty="0"/>
          </a:p>
        </p:txBody>
      </p:sp>
      <p:sp>
        <p:nvSpPr>
          <p:cNvPr id="3" name="Content Placeholder 2"/>
          <p:cNvSpPr>
            <a:spLocks noGrp="1"/>
          </p:cNvSpPr>
          <p:nvPr>
            <p:ph idx="1"/>
          </p:nvPr>
        </p:nvSpPr>
        <p:spPr/>
        <p:txBody>
          <a:bodyPr/>
          <a:lstStyle/>
          <a:p>
            <a:pPr algn="just"/>
            <a:r>
              <a:rPr lang="en-US" dirty="0"/>
              <a:t>A</a:t>
            </a:r>
            <a:r>
              <a:rPr lang="en-US" dirty="0" smtClean="0"/>
              <a:t> </a:t>
            </a:r>
            <a:r>
              <a:rPr lang="en-US" dirty="0"/>
              <a:t>solution in this study is to maximize efficiency when using the resources of the computer which involves the processing power of the processor</a:t>
            </a:r>
            <a:r>
              <a:rPr lang="th-TH" dirty="0"/>
              <a:t> (</a:t>
            </a:r>
            <a:r>
              <a:rPr lang="en-US" dirty="0"/>
              <a:t>CPU</a:t>
            </a:r>
            <a:r>
              <a:rPr lang="th-TH" dirty="0"/>
              <a:t>-</a:t>
            </a:r>
            <a:r>
              <a:rPr lang="en-US" dirty="0"/>
              <a:t>Core</a:t>
            </a:r>
            <a:r>
              <a:rPr lang="th-TH" dirty="0" smtClean="0"/>
              <a:t>)</a:t>
            </a:r>
            <a:endParaRPr lang="en-US" dirty="0" smtClean="0"/>
          </a:p>
          <a:p>
            <a:pPr algn="just"/>
            <a:r>
              <a:rPr lang="en-US" dirty="0"/>
              <a:t>For example, a user requests computing resources that does not match the actual usage</a:t>
            </a:r>
            <a:r>
              <a:rPr lang="th-TH" dirty="0"/>
              <a:t>. </a:t>
            </a:r>
            <a:r>
              <a:rPr lang="en-US" dirty="0"/>
              <a:t>Resource requests are calculated in high numbers for maximum processing speed that does not correspond to actual usage, resulting in resource wasting</a:t>
            </a:r>
            <a:r>
              <a:rPr lang="th-TH" dirty="0"/>
              <a:t>.</a:t>
            </a:r>
            <a:r>
              <a:rPr lang="en-US" dirty="0"/>
              <a:t> Thus, a negative effect will go to the hardware system and it will be a hindrance to other users who have to lose an opportunity to use it</a:t>
            </a:r>
            <a:r>
              <a:rPr lang="th-TH" dirty="0"/>
              <a:t>.</a:t>
            </a:r>
            <a:endParaRPr lang="en-US" dirty="0"/>
          </a:p>
          <a:p>
            <a:pPr algn="just"/>
            <a:endParaRPr lang="en-US" dirty="0"/>
          </a:p>
        </p:txBody>
      </p:sp>
    </p:spTree>
    <p:extLst>
      <p:ext uri="{BB962C8B-B14F-4D97-AF65-F5344CB8AC3E}">
        <p14:creationId xmlns:p14="http://schemas.microsoft.com/office/powerpoint/2010/main" val="3014033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Problem of ineffective job</a:t>
            </a:r>
            <a:endParaRPr lang="en-US" b="1" dirty="0"/>
          </a:p>
        </p:txBody>
      </p:sp>
      <p:sp>
        <p:nvSpPr>
          <p:cNvPr id="3" name="Content Placeholder 2"/>
          <p:cNvSpPr>
            <a:spLocks noGrp="1"/>
          </p:cNvSpPr>
          <p:nvPr>
            <p:ph idx="1"/>
          </p:nvPr>
        </p:nvSpPr>
        <p:spPr/>
        <p:txBody>
          <a:bodyPr/>
          <a:lstStyle/>
          <a:p>
            <a:r>
              <a:rPr lang="en-US" dirty="0"/>
              <a:t>T</a:t>
            </a:r>
            <a:r>
              <a:rPr lang="en-US" dirty="0" smtClean="0"/>
              <a:t>he </a:t>
            </a:r>
            <a:r>
              <a:rPr lang="en-US" dirty="0"/>
              <a:t>users have to wait longer for their job to </a:t>
            </a:r>
            <a:r>
              <a:rPr lang="en-US" dirty="0" smtClean="0"/>
              <a:t>execute.</a:t>
            </a:r>
          </a:p>
          <a:p>
            <a:r>
              <a:rPr lang="en-US" dirty="0"/>
              <a:t>The administrator needs to check the HPC resources </a:t>
            </a:r>
            <a:r>
              <a:rPr lang="en-US" dirty="0" smtClean="0"/>
              <a:t>repeatedly.</a:t>
            </a:r>
            <a:endParaRPr lang="en-US" dirty="0"/>
          </a:p>
          <a:p>
            <a:r>
              <a:rPr lang="en-US" dirty="0"/>
              <a:t>T</a:t>
            </a:r>
            <a:r>
              <a:rPr lang="en-US" dirty="0" smtClean="0"/>
              <a:t>he </a:t>
            </a:r>
            <a:r>
              <a:rPr lang="en-US" dirty="0"/>
              <a:t>machine gets</a:t>
            </a:r>
            <a:r>
              <a:rPr lang="th-TH" dirty="0"/>
              <a:t> </a:t>
            </a:r>
            <a:r>
              <a:rPr lang="en-US" dirty="0"/>
              <a:t>worn out faster than its life </a:t>
            </a:r>
            <a:r>
              <a:rPr lang="en-US" dirty="0" smtClean="0"/>
              <a:t>expectancy.</a:t>
            </a:r>
          </a:p>
          <a:p>
            <a:r>
              <a:rPr lang="en-US" dirty="0"/>
              <a:t>The hardware needs to run for long hours continuously to complete executing the </a:t>
            </a:r>
            <a:r>
              <a:rPr lang="en-US" dirty="0" smtClean="0"/>
              <a:t>job.</a:t>
            </a:r>
          </a:p>
          <a:p>
            <a:r>
              <a:rPr lang="en-US" dirty="0" smtClean="0"/>
              <a:t>The hardware overheating </a:t>
            </a:r>
            <a:r>
              <a:rPr lang="en-US" dirty="0"/>
              <a:t>problem, cooling </a:t>
            </a:r>
            <a:r>
              <a:rPr lang="en-US" dirty="0" smtClean="0"/>
              <a:t>facilities, the </a:t>
            </a:r>
            <a:r>
              <a:rPr lang="en-US" dirty="0"/>
              <a:t>electricity bill charges also increase</a:t>
            </a:r>
            <a:r>
              <a:rPr lang="th-TH" dirty="0"/>
              <a:t>.</a:t>
            </a:r>
            <a:endParaRPr lang="en-US" dirty="0"/>
          </a:p>
          <a:p>
            <a:endParaRPr lang="en-US" dirty="0"/>
          </a:p>
        </p:txBody>
      </p:sp>
    </p:spTree>
    <p:extLst>
      <p:ext uri="{BB962C8B-B14F-4D97-AF65-F5344CB8AC3E}">
        <p14:creationId xmlns:p14="http://schemas.microsoft.com/office/powerpoint/2010/main" val="3607427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Job Management System</a:t>
            </a:r>
            <a:endParaRPr lang="en-US" b="1" dirty="0"/>
          </a:p>
        </p:txBody>
      </p:sp>
      <p:sp>
        <p:nvSpPr>
          <p:cNvPr id="3" name="Content Placeholder 2"/>
          <p:cNvSpPr>
            <a:spLocks noGrp="1"/>
          </p:cNvSpPr>
          <p:nvPr>
            <p:ph idx="1"/>
          </p:nvPr>
        </p:nvSpPr>
        <p:spPr/>
        <p:txBody>
          <a:bodyPr/>
          <a:lstStyle/>
          <a:p>
            <a:pPr algn="just"/>
            <a:r>
              <a:rPr lang="en-US" dirty="0" smtClean="0"/>
              <a:t>The Job Scheduler </a:t>
            </a:r>
            <a:r>
              <a:rPr lang="en-US" dirty="0"/>
              <a:t>is</a:t>
            </a:r>
            <a:r>
              <a:rPr lang="th-TH" dirty="0"/>
              <a:t> </a:t>
            </a:r>
            <a:r>
              <a:rPr lang="en-US" dirty="0"/>
              <a:t>responsible for managing jobs that are submitted to the </a:t>
            </a:r>
            <a:r>
              <a:rPr lang="en-US" dirty="0" smtClean="0"/>
              <a:t>HPC by users.</a:t>
            </a:r>
          </a:p>
          <a:p>
            <a:pPr algn="just"/>
            <a:r>
              <a:rPr lang="en-US" dirty="0"/>
              <a:t>The </a:t>
            </a:r>
            <a:r>
              <a:rPr lang="en-US" dirty="0" smtClean="0"/>
              <a:t>Job Scheduler </a:t>
            </a:r>
            <a:r>
              <a:rPr lang="en-US" dirty="0"/>
              <a:t>usually provides</a:t>
            </a:r>
            <a:r>
              <a:rPr lang="th-TH" dirty="0"/>
              <a:t> </a:t>
            </a:r>
            <a:r>
              <a:rPr lang="en-US" dirty="0"/>
              <a:t>four main functions, such as Job Submission, Schedules, Control, and </a:t>
            </a:r>
            <a:r>
              <a:rPr lang="en-US" dirty="0" smtClean="0"/>
              <a:t>Monitor</a:t>
            </a:r>
          </a:p>
          <a:p>
            <a:pPr algn="just"/>
            <a:r>
              <a:rPr lang="en-AU" dirty="0"/>
              <a:t>HPC resources are manage</a:t>
            </a:r>
            <a:r>
              <a:rPr lang="en-US" dirty="0"/>
              <a:t>d </a:t>
            </a:r>
            <a:r>
              <a:rPr lang="en-AU" dirty="0"/>
              <a:t>by a </a:t>
            </a:r>
            <a:r>
              <a:rPr lang="en-US" dirty="0"/>
              <a:t>Job Management System</a:t>
            </a:r>
            <a:r>
              <a:rPr lang="th-TH" dirty="0"/>
              <a:t> (</a:t>
            </a:r>
            <a:r>
              <a:rPr lang="en-US" dirty="0"/>
              <a:t>JMS</a:t>
            </a:r>
            <a:r>
              <a:rPr lang="th-TH" dirty="0" smtClean="0"/>
              <a:t>)</a:t>
            </a:r>
            <a:endParaRPr lang="en-US" dirty="0" smtClean="0"/>
          </a:p>
          <a:p>
            <a:pPr algn="just"/>
            <a:r>
              <a:rPr lang="en-US" dirty="0"/>
              <a:t>The </a:t>
            </a:r>
            <a:r>
              <a:rPr lang="en-US" dirty="0" smtClean="0"/>
              <a:t>JMS works </a:t>
            </a:r>
            <a:r>
              <a:rPr lang="en-US" dirty="0"/>
              <a:t>to manage the CPU resources of the HPC according to the jobs requested in the </a:t>
            </a:r>
            <a:r>
              <a:rPr lang="en-US" dirty="0" smtClean="0"/>
              <a:t>PBS script</a:t>
            </a:r>
          </a:p>
        </p:txBody>
      </p:sp>
    </p:spTree>
    <p:extLst>
      <p:ext uri="{BB962C8B-B14F-4D97-AF65-F5344CB8AC3E}">
        <p14:creationId xmlns:p14="http://schemas.microsoft.com/office/powerpoint/2010/main" val="951265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04800"/>
            <a:ext cx="10515600" cy="1325563"/>
          </a:xfrm>
        </p:spPr>
        <p:txBody>
          <a:bodyPr/>
          <a:lstStyle/>
          <a:p>
            <a:pPr algn="ctr"/>
            <a:r>
              <a:rPr lang="en-US" b="1" dirty="0"/>
              <a:t>HPC architecture on </a:t>
            </a:r>
            <a:r>
              <a:rPr lang="en-US" b="1" dirty="0" smtClean="0"/>
              <a:t>JMS (</a:t>
            </a:r>
            <a:r>
              <a:rPr lang="en-US" b="1" dirty="0"/>
              <a:t>P</a:t>
            </a:r>
            <a:r>
              <a:rPr lang="en-US" b="1" dirty="0" smtClean="0"/>
              <a:t>revious study)</a:t>
            </a:r>
            <a:endParaRPr lang="en-US"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1860" y="1918170"/>
            <a:ext cx="7328277" cy="4203916"/>
          </a:xfrm>
          <a:prstGeom prst="rect">
            <a:avLst/>
          </a:prstGeom>
        </p:spPr>
      </p:pic>
    </p:spTree>
    <p:extLst>
      <p:ext uri="{BB962C8B-B14F-4D97-AF65-F5344CB8AC3E}">
        <p14:creationId xmlns:p14="http://schemas.microsoft.com/office/powerpoint/2010/main" val="2192823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Example PBS script </a:t>
            </a:r>
            <a:br>
              <a:rPr lang="en-US" b="1" dirty="0" smtClean="0"/>
            </a:br>
            <a:r>
              <a:rPr lang="en-US" b="1" dirty="0" smtClean="0"/>
              <a:t>from users to request resources</a:t>
            </a:r>
            <a:endParaRPr lang="en-US" b="1" dirty="0"/>
          </a:p>
        </p:txBody>
      </p:sp>
      <p:sp>
        <p:nvSpPr>
          <p:cNvPr id="4" name="Rectangle 4"/>
          <p:cNvSpPr>
            <a:spLocks noChangeArrowheads="1"/>
          </p:cNvSpPr>
          <p:nvPr/>
        </p:nvSpPr>
        <p:spPr bwMode="auto">
          <a:xfrm>
            <a:off x="2877128" y="251690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p:cNvSpPr txBox="1"/>
          <p:nvPr/>
        </p:nvSpPr>
        <p:spPr>
          <a:xfrm>
            <a:off x="6056819" y="1724571"/>
            <a:ext cx="5828145" cy="5016758"/>
          </a:xfrm>
          <a:prstGeom prst="rect">
            <a:avLst/>
          </a:prstGeom>
          <a:noFill/>
        </p:spPr>
        <p:txBody>
          <a:bodyPr wrap="square" rtlCol="0">
            <a:spAutoFit/>
          </a:bodyPr>
          <a:lstStyle/>
          <a:p>
            <a:pPr algn="just"/>
            <a:r>
              <a:rPr lang="en-US" sz="3200" dirty="0"/>
              <a:t>T</a:t>
            </a:r>
            <a:r>
              <a:rPr lang="en-US" sz="3200" dirty="0" smtClean="0"/>
              <a:t>he </a:t>
            </a:r>
            <a:r>
              <a:rPr lang="en-US" sz="3200" dirty="0"/>
              <a:t>actual engagement of the HPC resources involves </a:t>
            </a:r>
            <a:r>
              <a:rPr lang="en-US" sz="3200" dirty="0" smtClean="0"/>
              <a:t>two </a:t>
            </a:r>
            <a:r>
              <a:rPr lang="en-US" sz="3200" dirty="0"/>
              <a:t>compute nodes of four processors per node for 18 hours</a:t>
            </a:r>
            <a:r>
              <a:rPr lang="th-TH" sz="3200" dirty="0"/>
              <a:t>. </a:t>
            </a:r>
            <a:r>
              <a:rPr lang="en-US" sz="3200" dirty="0"/>
              <a:t>Hence, the HPC resources are lost for six hours without productivity</a:t>
            </a:r>
            <a:r>
              <a:rPr lang="th-TH" sz="3200" dirty="0"/>
              <a:t>. </a:t>
            </a:r>
            <a:r>
              <a:rPr lang="en-US" sz="3200" dirty="0"/>
              <a:t>As a consequence, the queues waiting for their job execution increase continually, while the booked HPC resources are idle</a:t>
            </a:r>
          </a:p>
        </p:txBody>
      </p:sp>
      <p:sp>
        <p:nvSpPr>
          <p:cNvPr id="8" name="TextBox 7"/>
          <p:cNvSpPr txBox="1"/>
          <p:nvPr/>
        </p:nvSpPr>
        <p:spPr>
          <a:xfrm>
            <a:off x="554182" y="2791505"/>
            <a:ext cx="5502637" cy="2554545"/>
          </a:xfrm>
          <a:prstGeom prst="rect">
            <a:avLst/>
          </a:prstGeom>
          <a:noFill/>
        </p:spPr>
        <p:txBody>
          <a:bodyPr wrap="square" rtlCol="0">
            <a:spAutoFit/>
          </a:bodyPr>
          <a:lstStyle/>
          <a:p>
            <a:r>
              <a:rPr lang="en-US" sz="3200" b="1" dirty="0" smtClean="0"/>
              <a:t>#### PBS Part ####</a:t>
            </a:r>
          </a:p>
          <a:p>
            <a:r>
              <a:rPr lang="en-US" sz="3200" b="1" dirty="0" smtClean="0"/>
              <a:t>#PBS -N example</a:t>
            </a:r>
            <a:endParaRPr lang="en-US" sz="3200" b="1" dirty="0"/>
          </a:p>
          <a:p>
            <a:r>
              <a:rPr lang="en-US" sz="3200" b="1" dirty="0" smtClean="0"/>
              <a:t>#PBS -l nodes=4:ppn=8</a:t>
            </a:r>
          </a:p>
          <a:p>
            <a:r>
              <a:rPr lang="en-US" sz="3200" b="1" dirty="0" smtClean="0"/>
              <a:t>#PBS -q short (running length)</a:t>
            </a:r>
          </a:p>
          <a:p>
            <a:r>
              <a:rPr lang="en-US" sz="3200" b="1" dirty="0" smtClean="0"/>
              <a:t>#### End Part ####</a:t>
            </a:r>
            <a:endParaRPr lang="en-US" sz="3200" b="1" dirty="0"/>
          </a:p>
        </p:txBody>
      </p:sp>
    </p:spTree>
    <p:extLst>
      <p:ext uri="{BB962C8B-B14F-4D97-AF65-F5344CB8AC3E}">
        <p14:creationId xmlns:p14="http://schemas.microsoft.com/office/powerpoint/2010/main" val="2703875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HPC (Cluster test) Specification</a:t>
            </a:r>
            <a:endParaRPr lang="en-US" b="1" dirty="0"/>
          </a:p>
        </p:txBody>
      </p:sp>
      <p:sp>
        <p:nvSpPr>
          <p:cNvPr id="3" name="Content Placeholder 2"/>
          <p:cNvSpPr>
            <a:spLocks noGrp="1"/>
          </p:cNvSpPr>
          <p:nvPr>
            <p:ph idx="1"/>
          </p:nvPr>
        </p:nvSpPr>
        <p:spPr/>
        <p:txBody>
          <a:bodyPr/>
          <a:lstStyle/>
          <a:p>
            <a:r>
              <a:rPr lang="en-US" dirty="0" smtClean="0"/>
              <a:t>Frontend node (JMS system) : CPU 2 cores</a:t>
            </a:r>
          </a:p>
          <a:p>
            <a:r>
              <a:rPr lang="en-US" dirty="0" smtClean="0"/>
              <a:t>Compute nodes : CPU 16 cores x 5 nodes = 80 cores</a:t>
            </a:r>
          </a:p>
          <a:p>
            <a:r>
              <a:rPr lang="en-US" dirty="0"/>
              <a:t>OS : </a:t>
            </a:r>
            <a:r>
              <a:rPr lang="en-US" dirty="0" smtClean="0"/>
              <a:t>Linux CentOS 7</a:t>
            </a:r>
          </a:p>
          <a:p>
            <a:r>
              <a:rPr lang="en-US" dirty="0" smtClean="0"/>
              <a:t>Cluster Management : Beowulf Cluster</a:t>
            </a:r>
          </a:p>
          <a:p>
            <a:r>
              <a:rPr lang="en-US" dirty="0" smtClean="0"/>
              <a:t>Job Management : PBS/Torque </a:t>
            </a:r>
            <a:r>
              <a:rPr lang="en-US" dirty="0"/>
              <a:t>Scheduler</a:t>
            </a:r>
            <a:endParaRPr lang="en-US" dirty="0" smtClean="0"/>
          </a:p>
          <a:p>
            <a:r>
              <a:rPr lang="en-US" dirty="0" smtClean="0"/>
              <a:t>Scientific applications : </a:t>
            </a:r>
            <a:r>
              <a:rPr lang="en-US" dirty="0" err="1" smtClean="0"/>
              <a:t>Gaussion</a:t>
            </a:r>
            <a:r>
              <a:rPr lang="en-US" dirty="0" smtClean="0"/>
              <a:t> 09, Quantum Espresso 5, </a:t>
            </a:r>
            <a:r>
              <a:rPr lang="en-US" dirty="0" err="1" smtClean="0"/>
              <a:t>Gromac</a:t>
            </a:r>
            <a:r>
              <a:rPr lang="en-US" dirty="0"/>
              <a:t> </a:t>
            </a:r>
            <a:r>
              <a:rPr lang="en-US" dirty="0" smtClean="0"/>
              <a:t>5</a:t>
            </a:r>
          </a:p>
        </p:txBody>
      </p:sp>
    </p:spTree>
    <p:extLst>
      <p:ext uri="{BB962C8B-B14F-4D97-AF65-F5344CB8AC3E}">
        <p14:creationId xmlns:p14="http://schemas.microsoft.com/office/powerpoint/2010/main" val="30577096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1050</TotalTime>
  <Words>1792</Words>
  <Application>Microsoft Office PowerPoint</Application>
  <PresentationFormat>Widescreen</PresentationFormat>
  <Paragraphs>186</Paragraphs>
  <Slides>18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Angsana New</vt:lpstr>
      <vt:lpstr>Arial</vt:lpstr>
      <vt:lpstr>Calibri</vt:lpstr>
      <vt:lpstr>Calibri Light</vt:lpstr>
      <vt:lpstr>Cordia New</vt:lpstr>
      <vt:lpstr>Times New Roman</vt:lpstr>
      <vt:lpstr>Office Theme</vt:lpstr>
      <vt:lpstr>A Resource-saving Job Monitoring System  of High-Performance Computing  using Parent and Child Process </vt:lpstr>
      <vt:lpstr>Introduction</vt:lpstr>
      <vt:lpstr>HPC @NECTEC e-Science in Thailand</vt:lpstr>
      <vt:lpstr>HPC @NECTEC e-Science in Thailand</vt:lpstr>
      <vt:lpstr>Problem of ineffective job</vt:lpstr>
      <vt:lpstr>Job Management System</vt:lpstr>
      <vt:lpstr>HPC architecture on JMS (Previous study)</vt:lpstr>
      <vt:lpstr>Example PBS script  from users to request resources</vt:lpstr>
      <vt:lpstr>HPC (Cluster test) Specification</vt:lpstr>
      <vt:lpstr>HPC job execution via Job Monitoring System</vt:lpstr>
      <vt:lpstr>Pseudo code of check job inefficiency</vt:lpstr>
      <vt:lpstr>Parent and Child process method</vt:lpstr>
      <vt:lpstr>The accuracy test of the JMS between Utilization and  process</vt:lpstr>
      <vt:lpstr>The results before and after use of JMS</vt:lpstr>
      <vt:lpstr>Relation of a %CPU Load and Temperature</vt:lpstr>
      <vt:lpstr>The comparison of temperature between before and after use of JMS in one week</vt:lpstr>
      <vt:lpstr>Conclusions</vt:lpstr>
      <vt:lpstr>Thank you</vt:lpstr>
    </vt:vector>
  </TitlesOfParts>
  <Company>nstda.or.th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Automating Job Monitoring System for an Ecosystem of  High Performance Computing </dc:title>
  <dc:creator>T470s</dc:creator>
  <cp:lastModifiedBy>T470s</cp:lastModifiedBy>
  <cp:revision>114</cp:revision>
  <dcterms:created xsi:type="dcterms:W3CDTF">2017-11-07T13:48:30Z</dcterms:created>
  <dcterms:modified xsi:type="dcterms:W3CDTF">2019-04-05T01:55:15Z</dcterms:modified>
</cp:coreProperties>
</file>