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56" r:id="rId2"/>
    <p:sldId id="317" r:id="rId3"/>
    <p:sldId id="306" r:id="rId4"/>
    <p:sldId id="312" r:id="rId5"/>
    <p:sldId id="307" r:id="rId6"/>
    <p:sldId id="299" r:id="rId7"/>
    <p:sldId id="300" r:id="rId8"/>
    <p:sldId id="276" r:id="rId9"/>
    <p:sldId id="301" r:id="rId10"/>
    <p:sldId id="294" r:id="rId11"/>
    <p:sldId id="318" r:id="rId12"/>
    <p:sldId id="302" r:id="rId13"/>
    <p:sldId id="262" r:id="rId14"/>
    <p:sldId id="319" r:id="rId15"/>
    <p:sldId id="266" r:id="rId16"/>
    <p:sldId id="269" r:id="rId17"/>
    <p:sldId id="309" r:id="rId18"/>
    <p:sldId id="297" r:id="rId19"/>
    <p:sldId id="298" r:id="rId20"/>
    <p:sldId id="311" r:id="rId21"/>
    <p:sldId id="268" r:id="rId22"/>
    <p:sldId id="265" r:id="rId23"/>
    <p:sldId id="271" r:id="rId24"/>
    <p:sldId id="275" r:id="rId25"/>
    <p:sldId id="272" r:id="rId26"/>
    <p:sldId id="274" r:id="rId27"/>
    <p:sldId id="273" r:id="rId28"/>
    <p:sldId id="283" r:id="rId29"/>
    <p:sldId id="279" r:id="rId30"/>
    <p:sldId id="285" r:id="rId31"/>
    <p:sldId id="286" r:id="rId32"/>
    <p:sldId id="287" r:id="rId33"/>
    <p:sldId id="288" r:id="rId34"/>
    <p:sldId id="289" r:id="rId35"/>
    <p:sldId id="282" r:id="rId36"/>
    <p:sldId id="291" r:id="rId37"/>
    <p:sldId id="315" r:id="rId38"/>
    <p:sldId id="292" r:id="rId39"/>
    <p:sldId id="316"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1" autoAdjust="0"/>
    <p:restoredTop sz="94662"/>
  </p:normalViewPr>
  <p:slideViewPr>
    <p:cSldViewPr snapToGrid="0" snapToObjects="1">
      <p:cViewPr>
        <p:scale>
          <a:sx n="85" d="100"/>
          <a:sy n="85" d="100"/>
        </p:scale>
        <p:origin x="592" y="3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F266A-18B8-4A24-853D-49760E6CB69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3650EEA9-BE9C-4A0E-A205-CA02A7FE0BC9}">
      <dgm:prSet phldrT="[Text]" custT="1"/>
      <dgm:spPr/>
      <dgm:t>
        <a:bodyPr/>
        <a:lstStyle/>
        <a:p>
          <a:r>
            <a:rPr lang="en-GB" sz="1400" b="1" dirty="0">
              <a:solidFill>
                <a:schemeClr val="tx2"/>
              </a:solidFill>
            </a:rPr>
            <a:t>European</a:t>
          </a:r>
          <a:br>
            <a:rPr lang="en-GB" sz="1400" b="1" dirty="0">
              <a:solidFill>
                <a:schemeClr val="tx2"/>
              </a:solidFill>
            </a:rPr>
          </a:br>
          <a:r>
            <a:rPr lang="en-GB" sz="1400" b="1" dirty="0">
              <a:solidFill>
                <a:schemeClr val="tx2"/>
              </a:solidFill>
            </a:rPr>
            <a:t> Cloud initiative</a:t>
          </a:r>
          <a:endParaRPr lang="en-US" sz="1400" b="1" dirty="0">
            <a:solidFill>
              <a:schemeClr val="tx2"/>
            </a:solidFill>
          </a:endParaRPr>
        </a:p>
      </dgm:t>
    </dgm:pt>
    <dgm:pt modelId="{EB816AC6-FA33-4404-ACCC-F19B0121AF40}" type="parTrans" cxnId="{C381B3FA-A4FF-48F0-AA3D-86BE2C7ECDD8}">
      <dgm:prSet/>
      <dgm:spPr/>
      <dgm:t>
        <a:bodyPr/>
        <a:lstStyle/>
        <a:p>
          <a:endParaRPr lang="en-US"/>
        </a:p>
      </dgm:t>
    </dgm:pt>
    <dgm:pt modelId="{F07546E8-41FC-4911-9009-6323CC3631D8}" type="sibTrans" cxnId="{C381B3FA-A4FF-48F0-AA3D-86BE2C7ECDD8}">
      <dgm:prSet/>
      <dgm:spPr/>
      <dgm:t>
        <a:bodyPr/>
        <a:lstStyle/>
        <a:p>
          <a:endParaRPr lang="en-US"/>
        </a:p>
      </dgm:t>
    </dgm:pt>
    <dgm:pt modelId="{F0C43008-B9F9-4B47-8882-981AA94FB062}">
      <dgm:prSet custT="1"/>
      <dgm:spPr/>
      <dgm:t>
        <a:bodyPr/>
        <a:lstStyle/>
        <a:p>
          <a:r>
            <a:rPr lang="en-GB" sz="1400" b="1" dirty="0">
              <a:solidFill>
                <a:schemeClr val="tx2"/>
              </a:solidFill>
            </a:rPr>
            <a:t>Implementation Roadmap</a:t>
          </a:r>
          <a:endParaRPr lang="en-US" sz="1400" b="1" dirty="0">
            <a:solidFill>
              <a:schemeClr val="tx2"/>
            </a:solidFill>
          </a:endParaRPr>
        </a:p>
      </dgm:t>
    </dgm:pt>
    <dgm:pt modelId="{377A64D9-89D5-4CC1-9090-40B4A132A90B}" type="parTrans" cxnId="{4A19B2A4-6143-4557-AB8D-3439ED0E6B0A}">
      <dgm:prSet/>
      <dgm:spPr/>
      <dgm:t>
        <a:bodyPr/>
        <a:lstStyle/>
        <a:p>
          <a:endParaRPr lang="en-US"/>
        </a:p>
      </dgm:t>
    </dgm:pt>
    <dgm:pt modelId="{2F63CE85-2923-461A-8E82-8A45BB507704}" type="sibTrans" cxnId="{4A19B2A4-6143-4557-AB8D-3439ED0E6B0A}">
      <dgm:prSet/>
      <dgm:spPr/>
      <dgm:t>
        <a:bodyPr/>
        <a:lstStyle/>
        <a:p>
          <a:endParaRPr lang="en-US"/>
        </a:p>
      </dgm:t>
    </dgm:pt>
    <dgm:pt modelId="{834ECD83-E221-486A-8ACF-6BE6E254E881}">
      <dgm:prSet custT="1"/>
      <dgm:spPr/>
      <dgm:t>
        <a:bodyPr/>
        <a:lstStyle/>
        <a:p>
          <a:r>
            <a:rPr lang="en-US" sz="1400" b="1" dirty="0">
              <a:solidFill>
                <a:schemeClr val="tx2"/>
              </a:solidFill>
            </a:rPr>
            <a:t>Council conclusions</a:t>
          </a:r>
        </a:p>
      </dgm:t>
    </dgm:pt>
    <dgm:pt modelId="{20ADF0C2-00E0-485E-B748-B019AC21F9F2}" type="parTrans" cxnId="{EDD93526-DB43-4CC9-8778-BB87AB2EAEA2}">
      <dgm:prSet/>
      <dgm:spPr/>
      <dgm:t>
        <a:bodyPr/>
        <a:lstStyle/>
        <a:p>
          <a:endParaRPr lang="en-US"/>
        </a:p>
      </dgm:t>
    </dgm:pt>
    <dgm:pt modelId="{9A44128D-F78F-4CA9-AB5F-BE5B8B391226}" type="sibTrans" cxnId="{EDD93526-DB43-4CC9-8778-BB87AB2EAEA2}">
      <dgm:prSet/>
      <dgm:spPr/>
      <dgm:t>
        <a:bodyPr/>
        <a:lstStyle/>
        <a:p>
          <a:endParaRPr lang="en-US"/>
        </a:p>
      </dgm:t>
    </dgm:pt>
    <dgm:pt modelId="{F41AE4C4-4E65-4A6D-A5FB-908DA7F2C263}">
      <dgm:prSet phldrT="[Text]" custT="1"/>
      <dgm:spPr/>
      <dgm:t>
        <a:bodyPr/>
        <a:lstStyle/>
        <a:p>
          <a:r>
            <a:rPr lang="en-US" sz="1400" b="1" baseline="0" dirty="0">
              <a:solidFill>
                <a:schemeClr val="tx2"/>
              </a:solidFill>
            </a:rPr>
            <a:t>H2020 – WP 2018-20</a:t>
          </a:r>
          <a:endParaRPr lang="en-US" sz="1400" b="1" dirty="0">
            <a:solidFill>
              <a:schemeClr val="tx2"/>
            </a:solidFill>
          </a:endParaRPr>
        </a:p>
      </dgm:t>
    </dgm:pt>
    <dgm:pt modelId="{87FC9E19-C1B3-4443-ACD4-EF3237D0ACDA}" type="parTrans" cxnId="{194B17FD-0F26-4E66-A64F-E4D97F2BA7CF}">
      <dgm:prSet/>
      <dgm:spPr/>
      <dgm:t>
        <a:bodyPr/>
        <a:lstStyle/>
        <a:p>
          <a:endParaRPr lang="en-US"/>
        </a:p>
      </dgm:t>
    </dgm:pt>
    <dgm:pt modelId="{991BAB2C-E6BB-4DF9-8923-834D0F902560}" type="sibTrans" cxnId="{194B17FD-0F26-4E66-A64F-E4D97F2BA7CF}">
      <dgm:prSet/>
      <dgm:spPr/>
      <dgm:t>
        <a:bodyPr/>
        <a:lstStyle/>
        <a:p>
          <a:endParaRPr lang="en-US"/>
        </a:p>
      </dgm:t>
    </dgm:pt>
    <dgm:pt modelId="{06001958-C3EC-4F5B-863D-A1E806969271}" type="pres">
      <dgm:prSet presAssocID="{A08F266A-18B8-4A24-853D-49760E6CB695}" presName="Name0" presStyleCnt="0">
        <dgm:presLayoutVars>
          <dgm:chMax val="7"/>
          <dgm:chPref val="7"/>
          <dgm:dir/>
          <dgm:animLvl val="lvl"/>
        </dgm:presLayoutVars>
      </dgm:prSet>
      <dgm:spPr/>
    </dgm:pt>
    <dgm:pt modelId="{D4548491-DA94-46C7-8DB1-E4DBC044F0DC}" type="pres">
      <dgm:prSet presAssocID="{3650EEA9-BE9C-4A0E-A205-CA02A7FE0BC9}" presName="Accent1" presStyleCnt="0"/>
      <dgm:spPr/>
    </dgm:pt>
    <dgm:pt modelId="{800FC85A-CA6C-4374-B9F1-CEFF344A4723}" type="pres">
      <dgm:prSet presAssocID="{3650EEA9-BE9C-4A0E-A205-CA02A7FE0BC9}" presName="Accent" presStyleLbl="node1" presStyleIdx="0" presStyleCnt="4" custLinFactX="-33886" custLinFactNeighborX="-100000"/>
      <dgm:spPr/>
    </dgm:pt>
    <dgm:pt modelId="{01746814-77B0-45C0-AE14-3FCF9B7F1226}" type="pres">
      <dgm:prSet presAssocID="{3650EEA9-BE9C-4A0E-A205-CA02A7FE0BC9}" presName="Parent1" presStyleLbl="revTx" presStyleIdx="0" presStyleCnt="4" custScaleX="138511" custLinFactX="-100000" custLinFactNeighborX="-139061" custLinFactNeighborY="-22240">
        <dgm:presLayoutVars>
          <dgm:chMax val="1"/>
          <dgm:chPref val="1"/>
          <dgm:bulletEnabled val="1"/>
        </dgm:presLayoutVars>
      </dgm:prSet>
      <dgm:spPr/>
    </dgm:pt>
    <dgm:pt modelId="{96754007-0AD9-49EA-BCEC-CE78F9F8BFC4}" type="pres">
      <dgm:prSet presAssocID="{F41AE4C4-4E65-4A6D-A5FB-908DA7F2C263}" presName="Accent2" presStyleCnt="0"/>
      <dgm:spPr/>
    </dgm:pt>
    <dgm:pt modelId="{6E168F0D-F0A6-45FD-B51A-679506CBDC48}" type="pres">
      <dgm:prSet presAssocID="{F41AE4C4-4E65-4A6D-A5FB-908DA7F2C263}" presName="Accent" presStyleLbl="node1" presStyleIdx="1" presStyleCnt="4" custLinFactX="-33886" custLinFactNeighborX="-100000"/>
      <dgm:spPr/>
    </dgm:pt>
    <dgm:pt modelId="{3DA46C7D-0847-4DED-9B4E-C082D7633434}" type="pres">
      <dgm:prSet presAssocID="{F41AE4C4-4E65-4A6D-A5FB-908DA7F2C263}" presName="Parent2" presStyleLbl="revTx" presStyleIdx="1" presStyleCnt="4" custScaleX="116274" custLinFactX="-100000" custLinFactNeighborX="-139061">
        <dgm:presLayoutVars>
          <dgm:chMax val="1"/>
          <dgm:chPref val="1"/>
          <dgm:bulletEnabled val="1"/>
        </dgm:presLayoutVars>
      </dgm:prSet>
      <dgm:spPr/>
    </dgm:pt>
    <dgm:pt modelId="{D2FAE233-093A-45F8-9280-824C760927A3}" type="pres">
      <dgm:prSet presAssocID="{F0C43008-B9F9-4B47-8882-981AA94FB062}" presName="Accent3" presStyleCnt="0"/>
      <dgm:spPr/>
    </dgm:pt>
    <dgm:pt modelId="{02B4594C-389E-4F92-B418-4100F9B5F159}" type="pres">
      <dgm:prSet presAssocID="{F0C43008-B9F9-4B47-8882-981AA94FB062}" presName="Accent" presStyleLbl="node1" presStyleIdx="2" presStyleCnt="4" custLinFactX="-33886" custLinFactNeighborX="-100000"/>
      <dgm:spPr/>
    </dgm:pt>
    <dgm:pt modelId="{98F33DE9-4B8A-42D9-9505-1046766165B8}" type="pres">
      <dgm:prSet presAssocID="{F0C43008-B9F9-4B47-8882-981AA94FB062}" presName="Parent3" presStyleLbl="revTx" presStyleIdx="2" presStyleCnt="4" custScaleX="152848" custLinFactX="-100000" custLinFactNeighborX="-156320">
        <dgm:presLayoutVars>
          <dgm:chMax val="1"/>
          <dgm:chPref val="1"/>
          <dgm:bulletEnabled val="1"/>
        </dgm:presLayoutVars>
      </dgm:prSet>
      <dgm:spPr/>
    </dgm:pt>
    <dgm:pt modelId="{779D0C67-A9F6-402B-B236-19071DED63AB}" type="pres">
      <dgm:prSet presAssocID="{834ECD83-E221-486A-8ACF-6BE6E254E881}" presName="Accent4" presStyleCnt="0"/>
      <dgm:spPr/>
    </dgm:pt>
    <dgm:pt modelId="{E0ACCBF6-8748-4A67-A574-8CD460C310BE}" type="pres">
      <dgm:prSet presAssocID="{834ECD83-E221-486A-8ACF-6BE6E254E881}" presName="Accent" presStyleLbl="node1" presStyleIdx="3" presStyleCnt="4" custLinFactX="-55838" custLinFactNeighborX="-100000"/>
      <dgm:spPr/>
    </dgm:pt>
    <dgm:pt modelId="{6F214559-9178-4072-B414-10AEACA71930}" type="pres">
      <dgm:prSet presAssocID="{834ECD83-E221-486A-8ACF-6BE6E254E881}" presName="Parent4" presStyleLbl="revTx" presStyleIdx="3" presStyleCnt="4" custScaleX="111895" custScaleY="127933" custLinFactX="-100000" custLinFactNeighborX="-139061">
        <dgm:presLayoutVars>
          <dgm:chMax val="1"/>
          <dgm:chPref val="1"/>
          <dgm:bulletEnabled val="1"/>
        </dgm:presLayoutVars>
      </dgm:prSet>
      <dgm:spPr/>
    </dgm:pt>
  </dgm:ptLst>
  <dgm:cxnLst>
    <dgm:cxn modelId="{EDD93526-DB43-4CC9-8778-BB87AB2EAEA2}" srcId="{A08F266A-18B8-4A24-853D-49760E6CB695}" destId="{834ECD83-E221-486A-8ACF-6BE6E254E881}" srcOrd="3" destOrd="0" parTransId="{20ADF0C2-00E0-485E-B748-B019AC21F9F2}" sibTransId="{9A44128D-F78F-4CA9-AB5F-BE5B8B391226}"/>
    <dgm:cxn modelId="{990DBC31-D6A4-BE4E-BA18-D9D45FF7AF47}" type="presOf" srcId="{834ECD83-E221-486A-8ACF-6BE6E254E881}" destId="{6F214559-9178-4072-B414-10AEACA71930}" srcOrd="0" destOrd="0" presId="urn:microsoft.com/office/officeart/2009/layout/CircleArrowProcess"/>
    <dgm:cxn modelId="{E2A1D53B-034E-0A4F-A5D4-FAE0C5372721}" type="presOf" srcId="{3650EEA9-BE9C-4A0E-A205-CA02A7FE0BC9}" destId="{01746814-77B0-45C0-AE14-3FCF9B7F1226}" srcOrd="0" destOrd="0" presId="urn:microsoft.com/office/officeart/2009/layout/CircleArrowProcess"/>
    <dgm:cxn modelId="{8173E48D-A8FB-8F43-8AE0-383696214DBE}" type="presOf" srcId="{F41AE4C4-4E65-4A6D-A5FB-908DA7F2C263}" destId="{3DA46C7D-0847-4DED-9B4E-C082D7633434}" srcOrd="0" destOrd="0" presId="urn:microsoft.com/office/officeart/2009/layout/CircleArrowProcess"/>
    <dgm:cxn modelId="{FA60D29C-B6AF-9749-8A42-4450F986ACE1}" type="presOf" srcId="{A08F266A-18B8-4A24-853D-49760E6CB695}" destId="{06001958-C3EC-4F5B-863D-A1E806969271}" srcOrd="0" destOrd="0" presId="urn:microsoft.com/office/officeart/2009/layout/CircleArrowProcess"/>
    <dgm:cxn modelId="{4A19B2A4-6143-4557-AB8D-3439ED0E6B0A}" srcId="{A08F266A-18B8-4A24-853D-49760E6CB695}" destId="{F0C43008-B9F9-4B47-8882-981AA94FB062}" srcOrd="2" destOrd="0" parTransId="{377A64D9-89D5-4CC1-9090-40B4A132A90B}" sibTransId="{2F63CE85-2923-461A-8E82-8A45BB507704}"/>
    <dgm:cxn modelId="{2FCE91F7-2BA4-BB4D-9D5E-20FF10143541}" type="presOf" srcId="{F0C43008-B9F9-4B47-8882-981AA94FB062}" destId="{98F33DE9-4B8A-42D9-9505-1046766165B8}" srcOrd="0" destOrd="0" presId="urn:microsoft.com/office/officeart/2009/layout/CircleArrowProcess"/>
    <dgm:cxn modelId="{C381B3FA-A4FF-48F0-AA3D-86BE2C7ECDD8}" srcId="{A08F266A-18B8-4A24-853D-49760E6CB695}" destId="{3650EEA9-BE9C-4A0E-A205-CA02A7FE0BC9}" srcOrd="0" destOrd="0" parTransId="{EB816AC6-FA33-4404-ACCC-F19B0121AF40}" sibTransId="{F07546E8-41FC-4911-9009-6323CC3631D8}"/>
    <dgm:cxn modelId="{194B17FD-0F26-4E66-A64F-E4D97F2BA7CF}" srcId="{A08F266A-18B8-4A24-853D-49760E6CB695}" destId="{F41AE4C4-4E65-4A6D-A5FB-908DA7F2C263}" srcOrd="1" destOrd="0" parTransId="{87FC9E19-C1B3-4443-ACD4-EF3237D0ACDA}" sibTransId="{991BAB2C-E6BB-4DF9-8923-834D0F902560}"/>
    <dgm:cxn modelId="{9BA6D661-2170-1746-969F-204871EEE11D}" type="presParOf" srcId="{06001958-C3EC-4F5B-863D-A1E806969271}" destId="{D4548491-DA94-46C7-8DB1-E4DBC044F0DC}" srcOrd="0" destOrd="0" presId="urn:microsoft.com/office/officeart/2009/layout/CircleArrowProcess"/>
    <dgm:cxn modelId="{1E595435-BD64-4445-8EA0-5E4CCAAAA64C}" type="presParOf" srcId="{D4548491-DA94-46C7-8DB1-E4DBC044F0DC}" destId="{800FC85A-CA6C-4374-B9F1-CEFF344A4723}" srcOrd="0" destOrd="0" presId="urn:microsoft.com/office/officeart/2009/layout/CircleArrowProcess"/>
    <dgm:cxn modelId="{D0DD089E-1D02-2C4F-9528-71F0116150E3}" type="presParOf" srcId="{06001958-C3EC-4F5B-863D-A1E806969271}" destId="{01746814-77B0-45C0-AE14-3FCF9B7F1226}" srcOrd="1" destOrd="0" presId="urn:microsoft.com/office/officeart/2009/layout/CircleArrowProcess"/>
    <dgm:cxn modelId="{9F711C78-236C-D54D-8D30-EE6EC4754360}" type="presParOf" srcId="{06001958-C3EC-4F5B-863D-A1E806969271}" destId="{96754007-0AD9-49EA-BCEC-CE78F9F8BFC4}" srcOrd="2" destOrd="0" presId="urn:microsoft.com/office/officeart/2009/layout/CircleArrowProcess"/>
    <dgm:cxn modelId="{CDD62405-56B6-A049-8E8C-B9C63D4FBE9E}" type="presParOf" srcId="{96754007-0AD9-49EA-BCEC-CE78F9F8BFC4}" destId="{6E168F0D-F0A6-45FD-B51A-679506CBDC48}" srcOrd="0" destOrd="0" presId="urn:microsoft.com/office/officeart/2009/layout/CircleArrowProcess"/>
    <dgm:cxn modelId="{659ADED1-E960-514A-9BEE-3A53F3497A38}" type="presParOf" srcId="{06001958-C3EC-4F5B-863D-A1E806969271}" destId="{3DA46C7D-0847-4DED-9B4E-C082D7633434}" srcOrd="3" destOrd="0" presId="urn:microsoft.com/office/officeart/2009/layout/CircleArrowProcess"/>
    <dgm:cxn modelId="{A399C921-3FA7-8346-BDE7-27B20F44F7D7}" type="presParOf" srcId="{06001958-C3EC-4F5B-863D-A1E806969271}" destId="{D2FAE233-093A-45F8-9280-824C760927A3}" srcOrd="4" destOrd="0" presId="urn:microsoft.com/office/officeart/2009/layout/CircleArrowProcess"/>
    <dgm:cxn modelId="{77661572-A8D4-634D-AD21-CB6D567E23BD}" type="presParOf" srcId="{D2FAE233-093A-45F8-9280-824C760927A3}" destId="{02B4594C-389E-4F92-B418-4100F9B5F159}" srcOrd="0" destOrd="0" presId="urn:microsoft.com/office/officeart/2009/layout/CircleArrowProcess"/>
    <dgm:cxn modelId="{174139F4-D8F7-7E46-B470-BE18D5E7DB26}" type="presParOf" srcId="{06001958-C3EC-4F5B-863D-A1E806969271}" destId="{98F33DE9-4B8A-42D9-9505-1046766165B8}" srcOrd="5" destOrd="0" presId="urn:microsoft.com/office/officeart/2009/layout/CircleArrowProcess"/>
    <dgm:cxn modelId="{3F8F8D95-1A26-9845-8438-45EE78FBDDC8}" type="presParOf" srcId="{06001958-C3EC-4F5B-863D-A1E806969271}" destId="{779D0C67-A9F6-402B-B236-19071DED63AB}" srcOrd="6" destOrd="0" presId="urn:microsoft.com/office/officeart/2009/layout/CircleArrowProcess"/>
    <dgm:cxn modelId="{CC545911-8B45-9142-94D5-BEA78499C1D7}" type="presParOf" srcId="{779D0C67-A9F6-402B-B236-19071DED63AB}" destId="{E0ACCBF6-8748-4A67-A574-8CD460C310BE}" srcOrd="0" destOrd="0" presId="urn:microsoft.com/office/officeart/2009/layout/CircleArrowProcess"/>
    <dgm:cxn modelId="{3970C747-EAE6-D247-A3BA-C363429D5E75}" type="presParOf" srcId="{06001958-C3EC-4F5B-863D-A1E806969271}" destId="{6F214559-9178-4072-B414-10AEACA71930}"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C85A-CA6C-4374-B9F1-CEFF344A4723}">
      <dsp:nvSpPr>
        <dsp:cNvPr id="0" name=""/>
        <dsp:cNvSpPr/>
      </dsp:nvSpPr>
      <dsp:spPr>
        <a:xfrm>
          <a:off x="1914275" y="0"/>
          <a:ext cx="2011246" cy="201145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746814-77B0-45C0-AE14-3FCF9B7F1226}">
      <dsp:nvSpPr>
        <dsp:cNvPr id="0" name=""/>
        <dsp:cNvSpPr/>
      </dsp:nvSpPr>
      <dsp:spPr>
        <a:xfrm>
          <a:off x="2151787" y="603294"/>
          <a:ext cx="1554633"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2"/>
              </a:solidFill>
            </a:rPr>
            <a:t>European</a:t>
          </a:r>
          <a:br>
            <a:rPr lang="en-GB" sz="1400" b="1" kern="1200" dirty="0">
              <a:solidFill>
                <a:schemeClr val="tx2"/>
              </a:solidFill>
            </a:rPr>
          </a:br>
          <a:r>
            <a:rPr lang="en-GB" sz="1400" b="1" kern="1200" dirty="0">
              <a:solidFill>
                <a:schemeClr val="tx2"/>
              </a:solidFill>
            </a:rPr>
            <a:t> Cloud initiative</a:t>
          </a:r>
          <a:endParaRPr lang="en-US" sz="1400" b="1" kern="1200" dirty="0">
            <a:solidFill>
              <a:schemeClr val="tx2"/>
            </a:solidFill>
          </a:endParaRPr>
        </a:p>
      </dsp:txBody>
      <dsp:txXfrm>
        <a:off x="2151787" y="603294"/>
        <a:ext cx="1554633" cy="561136"/>
      </dsp:txXfrm>
    </dsp:sp>
    <dsp:sp modelId="{6E168F0D-F0A6-45FD-B51A-679506CBDC48}">
      <dsp:nvSpPr>
        <dsp:cNvPr id="0" name=""/>
        <dsp:cNvSpPr/>
      </dsp:nvSpPr>
      <dsp:spPr>
        <a:xfrm>
          <a:off x="1355533" y="1155877"/>
          <a:ext cx="2011246" cy="201145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A46C7D-0847-4DED-9B4E-C082D7633434}">
      <dsp:nvSpPr>
        <dsp:cNvPr id="0" name=""/>
        <dsp:cNvSpPr/>
      </dsp:nvSpPr>
      <dsp:spPr>
        <a:xfrm>
          <a:off x="1715573" y="1886102"/>
          <a:ext cx="1305047"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solidFill>
                <a:schemeClr val="tx2"/>
              </a:solidFill>
            </a:rPr>
            <a:t>H2020 – WP 2018-20</a:t>
          </a:r>
          <a:endParaRPr lang="en-US" sz="1400" b="1" kern="1200" dirty="0">
            <a:solidFill>
              <a:schemeClr val="tx2"/>
            </a:solidFill>
          </a:endParaRPr>
        </a:p>
      </dsp:txBody>
      <dsp:txXfrm>
        <a:off x="1715573" y="1886102"/>
        <a:ext cx="1305047" cy="561136"/>
      </dsp:txXfrm>
    </dsp:sp>
    <dsp:sp modelId="{02B4594C-389E-4F92-B418-4100F9B5F159}">
      <dsp:nvSpPr>
        <dsp:cNvPr id="0" name=""/>
        <dsp:cNvSpPr/>
      </dsp:nvSpPr>
      <dsp:spPr>
        <a:xfrm>
          <a:off x="1914275" y="2316022"/>
          <a:ext cx="2011246" cy="2011451"/>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3DE9-4B8A-42D9-9505-1046766165B8}">
      <dsp:nvSpPr>
        <dsp:cNvPr id="0" name=""/>
        <dsp:cNvSpPr/>
      </dsp:nvSpPr>
      <dsp:spPr>
        <a:xfrm>
          <a:off x="1877615" y="3044113"/>
          <a:ext cx="1715550"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2"/>
              </a:solidFill>
            </a:rPr>
            <a:t>Implementation Roadmap</a:t>
          </a:r>
          <a:endParaRPr lang="en-US" sz="1400" b="1" kern="1200" dirty="0">
            <a:solidFill>
              <a:schemeClr val="tx2"/>
            </a:solidFill>
          </a:endParaRPr>
        </a:p>
      </dsp:txBody>
      <dsp:txXfrm>
        <a:off x="1877615" y="3044113"/>
        <a:ext cx="1715550" cy="561136"/>
      </dsp:txXfrm>
    </dsp:sp>
    <dsp:sp modelId="{E0ACCBF6-8748-4A67-A574-8CD460C310BE}">
      <dsp:nvSpPr>
        <dsp:cNvPr id="0" name=""/>
        <dsp:cNvSpPr/>
      </dsp:nvSpPr>
      <dsp:spPr>
        <a:xfrm>
          <a:off x="1498928" y="3605250"/>
          <a:ext cx="1727914" cy="1728749"/>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14559-9178-4072-B414-10AEACA71930}">
      <dsp:nvSpPr>
        <dsp:cNvPr id="0" name=""/>
        <dsp:cNvSpPr/>
      </dsp:nvSpPr>
      <dsp:spPr>
        <a:xfrm>
          <a:off x="1740148" y="4123754"/>
          <a:ext cx="1255897" cy="71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rPr>
            <a:t>Council conclusions</a:t>
          </a:r>
        </a:p>
      </dsp:txBody>
      <dsp:txXfrm>
        <a:off x="1740148" y="4123754"/>
        <a:ext cx="1255897" cy="71787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DCB7DF9-0D02-4585-BB95-A274CDB04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D03439E-816E-4B73-9747-56E695014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8F809-F363-4872-84C9-D7CD75B4F4FB}" type="datetimeFigureOut">
              <a:rPr lang="it-IT" smtClean="0"/>
              <a:t>03/04/19</a:t>
            </a:fld>
            <a:endParaRPr lang="it-IT"/>
          </a:p>
        </p:txBody>
      </p:sp>
      <p:sp>
        <p:nvSpPr>
          <p:cNvPr id="4" name="Segnaposto piè di pagina 3">
            <a:extLst>
              <a:ext uri="{FF2B5EF4-FFF2-40B4-BE49-F238E27FC236}">
                <a16:creationId xmlns:a16="http://schemas.microsoft.com/office/drawing/2014/main" id="{0F80F5E3-5A6B-4274-9F07-3F4DC527B0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775B453-4FD3-4B45-9A4E-69A288F1E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9A301-FF2A-45E5-97E1-7B158FC8E93D}" type="slidenum">
              <a:rPr lang="it-IT" smtClean="0"/>
              <a:t>‹#›</a:t>
            </a:fld>
            <a:endParaRPr lang="it-IT"/>
          </a:p>
        </p:txBody>
      </p:sp>
    </p:spTree>
    <p:extLst>
      <p:ext uri="{BB962C8B-B14F-4D97-AF65-F5344CB8AC3E}">
        <p14:creationId xmlns:p14="http://schemas.microsoft.com/office/powerpoint/2010/main" val="316395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46F7-DDA4-3648-BD7E-85E6D1DE148B}" type="datetimeFigureOut">
              <a:rPr lang="it-IT" smtClean="0"/>
              <a:t>03/04/19</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490F3-ADF7-B042-987D-93AF3DA3A926}" type="slidenum">
              <a:rPr lang="it-IT" smtClean="0"/>
              <a:t>‹#›</a:t>
            </a:fld>
            <a:endParaRPr lang="it-IT"/>
          </a:p>
        </p:txBody>
      </p:sp>
    </p:spTree>
    <p:extLst>
      <p:ext uri="{BB962C8B-B14F-4D97-AF65-F5344CB8AC3E}">
        <p14:creationId xmlns:p14="http://schemas.microsoft.com/office/powerpoint/2010/main" val="234785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490F3-ADF7-B042-987D-93AF3DA3A926}" type="slidenum">
              <a:rPr lang="it-IT" smtClean="0"/>
              <a:t>1</a:t>
            </a:fld>
            <a:endParaRPr lang="it-IT"/>
          </a:p>
        </p:txBody>
      </p:sp>
    </p:spTree>
    <p:extLst>
      <p:ext uri="{BB962C8B-B14F-4D97-AF65-F5344CB8AC3E}">
        <p14:creationId xmlns:p14="http://schemas.microsoft.com/office/powerpoint/2010/main" val="43678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490F3-ADF7-B042-987D-93AF3DA3A926}" type="slidenum">
              <a:rPr lang="it-IT" smtClean="0"/>
              <a:t>22</a:t>
            </a:fld>
            <a:endParaRPr lang="it-IT"/>
          </a:p>
        </p:txBody>
      </p:sp>
    </p:spTree>
    <p:extLst>
      <p:ext uri="{BB962C8B-B14F-4D97-AF65-F5344CB8AC3E}">
        <p14:creationId xmlns:p14="http://schemas.microsoft.com/office/powerpoint/2010/main" val="120929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490F3-ADF7-B042-987D-93AF3DA3A926}" type="slidenum">
              <a:rPr lang="it-IT" smtClean="0"/>
              <a:t>36</a:t>
            </a:fld>
            <a:endParaRPr lang="it-IT"/>
          </a:p>
        </p:txBody>
      </p:sp>
    </p:spTree>
    <p:extLst>
      <p:ext uri="{BB962C8B-B14F-4D97-AF65-F5344CB8AC3E}">
        <p14:creationId xmlns:p14="http://schemas.microsoft.com/office/powerpoint/2010/main" val="749081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3221764"/>
            <a:ext cx="7772400" cy="1595705"/>
          </a:xfrm>
        </p:spPr>
        <p:txBody>
          <a:bodyPr anchor="b">
            <a:normAutofit/>
          </a:bodyPr>
          <a:lstStyle>
            <a:lvl1pPr algn="ctr">
              <a:defRPr sz="4800">
                <a:solidFill>
                  <a:schemeClr val="bg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17363" y="5063369"/>
            <a:ext cx="6858000" cy="9785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742950" y="6378090"/>
            <a:ext cx="7112577" cy="415498"/>
          </a:xfrm>
          <a:prstGeom prst="rect">
            <a:avLst/>
          </a:prstGeom>
        </p:spPr>
        <p:txBody>
          <a:bodyPr wrap="square">
            <a:spAutoFit/>
          </a:bodyPr>
          <a:lstStyle/>
          <a:p>
            <a:pPr algn="r"/>
            <a:r>
              <a:rPr lang="en-GB" sz="1050" dirty="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chemeClr val="bg1">
                  <a:lumMod val="95000"/>
                </a:schemeClr>
              </a:solidFill>
            </a:endParaRPr>
          </a:p>
        </p:txBody>
      </p:sp>
    </p:spTree>
    <p:extLst>
      <p:ext uri="{BB962C8B-B14F-4D97-AF65-F5344CB8AC3E}">
        <p14:creationId xmlns:p14="http://schemas.microsoft.com/office/powerpoint/2010/main" val="32588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084D3D1E-80D9-324E-8DD3-AA2CE8072910}" type="datetime1">
              <a:rPr lang="en-US" smtClean="0"/>
              <a:t>4/3/19</a:t>
            </a:fld>
            <a:endParaRPr lang="it-IT"/>
          </a:p>
        </p:txBody>
      </p:sp>
      <p:sp>
        <p:nvSpPr>
          <p:cNvPr id="5" name="Footer Placeholder 4"/>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16165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00773139-9C90-7345-9EB3-4E4338304EF3}" type="datetime1">
              <a:rPr lang="en-US" smtClean="0"/>
              <a:t>4/3/19</a:t>
            </a:fld>
            <a:endParaRPr lang="it-IT"/>
          </a:p>
        </p:txBody>
      </p:sp>
      <p:sp>
        <p:nvSpPr>
          <p:cNvPr id="5" name="Footer Placeholder 4"/>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369355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p:cNvSpPr>
            <a:spLocks noGrp="1"/>
          </p:cNvSpPr>
          <p:nvPr>
            <p:ph type="ftr" sz="quarter" idx="11"/>
          </p:nvPr>
        </p:nvSpPr>
        <p:spPr/>
        <p:txBody>
          <a:bodyPr/>
          <a:lstStyle/>
          <a:p>
            <a:r>
              <a:rPr lang="it-IT"/>
              <a:t>Simone.Campana@cern.ch</a:t>
            </a:r>
            <a:endParaRPr lang="it-IT" dirty="0"/>
          </a:p>
        </p:txBody>
      </p:sp>
      <p:sp>
        <p:nvSpPr>
          <p:cNvPr id="6" name="Slide Number Placeholder 5"/>
          <p:cNvSpPr>
            <a:spLocks noGrp="1"/>
          </p:cNvSpPr>
          <p:nvPr>
            <p:ph type="sldNum" sz="quarter" idx="12"/>
          </p:nvPr>
        </p:nvSpPr>
        <p:spPr>
          <a:xfrm>
            <a:off x="4903201" y="6346703"/>
            <a:ext cx="548986"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a:t>
            </a:fld>
            <a:endParaRPr lang="it-IT" dirty="0"/>
          </a:p>
        </p:txBody>
      </p:sp>
    </p:spTree>
    <p:extLst>
      <p:ext uri="{BB962C8B-B14F-4D97-AF65-F5344CB8AC3E}">
        <p14:creationId xmlns:p14="http://schemas.microsoft.com/office/powerpoint/2010/main" val="21727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041DB594-96A1-2147-9DD6-DCB7DF28633A}" type="datetime1">
              <a:rPr lang="en-US" smtClean="0"/>
              <a:t>4/3/19</a:t>
            </a:fld>
            <a:endParaRPr lang="it-IT"/>
          </a:p>
        </p:txBody>
      </p:sp>
      <p:sp>
        <p:nvSpPr>
          <p:cNvPr id="5" name="Footer Placeholder 4"/>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18738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p:txBody>
      </p:sp>
      <p:sp>
        <p:nvSpPr>
          <p:cNvPr id="5" name="Date Placeholder 4"/>
          <p:cNvSpPr>
            <a:spLocks noGrp="1"/>
          </p:cNvSpPr>
          <p:nvPr>
            <p:ph type="dt" sz="half" idx="10"/>
          </p:nvPr>
        </p:nvSpPr>
        <p:spPr/>
        <p:txBody>
          <a:bodyPr/>
          <a:lstStyle/>
          <a:p>
            <a:fld id="{99F4D340-2B50-AE4E-8192-AA5D9AD51374}" type="datetime1">
              <a:rPr lang="en-US" smtClean="0"/>
              <a:t>4/3/19</a:t>
            </a:fld>
            <a:endParaRPr lang="it-IT"/>
          </a:p>
        </p:txBody>
      </p:sp>
      <p:sp>
        <p:nvSpPr>
          <p:cNvPr id="6" name="Footer Placeholder 5"/>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11174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p:txBody>
      </p:sp>
      <p:sp>
        <p:nvSpPr>
          <p:cNvPr id="7" name="Date Placeholder 6"/>
          <p:cNvSpPr>
            <a:spLocks noGrp="1"/>
          </p:cNvSpPr>
          <p:nvPr>
            <p:ph type="dt" sz="half" idx="10"/>
          </p:nvPr>
        </p:nvSpPr>
        <p:spPr/>
        <p:txBody>
          <a:bodyPr/>
          <a:lstStyle/>
          <a:p>
            <a:fld id="{1ADC9B29-CC56-6148-B527-0F6A72932B3A}" type="datetime1">
              <a:rPr lang="en-US" smtClean="0"/>
              <a:t>4/3/19</a:t>
            </a:fld>
            <a:endParaRPr lang="it-IT"/>
          </a:p>
        </p:txBody>
      </p:sp>
      <p:sp>
        <p:nvSpPr>
          <p:cNvPr id="8" name="Footer Placeholder 7"/>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29733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0CA01A0-4FD6-3348-908B-0E8E9651BED0}" type="datetime1">
              <a:rPr lang="en-US" smtClean="0"/>
              <a:t>4/3/19</a:t>
            </a:fld>
            <a:endParaRPr lang="it-IT"/>
          </a:p>
        </p:txBody>
      </p:sp>
      <p:sp>
        <p:nvSpPr>
          <p:cNvPr id="4" name="Footer Placeholder 3"/>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349168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A89382-627A-3E4B-895D-F73414D220CF}" type="datetime1">
              <a:rPr lang="en-US" smtClean="0"/>
              <a:t>4/3/19</a:t>
            </a:fld>
            <a:endParaRPr lang="it-IT"/>
          </a:p>
        </p:txBody>
      </p:sp>
      <p:sp>
        <p:nvSpPr>
          <p:cNvPr id="3" name="Footer Placeholder 2"/>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196795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A8EA6F75-C452-D14B-B1AE-6DC8A5E6939C}" type="datetime1">
              <a:rPr lang="en-US" smtClean="0"/>
              <a:t>4/3/19</a:t>
            </a:fld>
            <a:endParaRPr lang="it-IT"/>
          </a:p>
        </p:txBody>
      </p:sp>
      <p:sp>
        <p:nvSpPr>
          <p:cNvPr id="6" name="Footer Placeholder 5"/>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35789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F3FE705-42EA-2348-8452-3A1D12C89CC1}" type="datetime1">
              <a:rPr lang="en-US" smtClean="0"/>
              <a:t>4/3/19</a:t>
            </a:fld>
            <a:endParaRPr lang="it-IT"/>
          </a:p>
        </p:txBody>
      </p:sp>
      <p:sp>
        <p:nvSpPr>
          <p:cNvPr id="6" name="Footer Placeholder 5"/>
          <p:cNvSpPr>
            <a:spLocks noGrp="1"/>
          </p:cNvSpPr>
          <p:nvPr>
            <p:ph type="ftr" sz="quarter" idx="11"/>
          </p:nvPr>
        </p:nvSpPr>
        <p:spPr/>
        <p:txBody>
          <a:bodyPr/>
          <a:lstStyle/>
          <a:p>
            <a:r>
              <a:rPr lang="it-IT"/>
              <a:t>Simone.Campana@cern.ch</a:t>
            </a:r>
          </a:p>
        </p:txBody>
      </p:sp>
    </p:spTree>
    <p:extLst>
      <p:ext uri="{BB962C8B-B14F-4D97-AF65-F5344CB8AC3E}">
        <p14:creationId xmlns:p14="http://schemas.microsoft.com/office/powerpoint/2010/main" val="329703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4951" y="160027"/>
            <a:ext cx="7290399"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28650" y="1358781"/>
            <a:ext cx="78867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631885" y="6356351"/>
            <a:ext cx="11710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86348-3478-9648-8DFA-DB4D4C9F0D8E}" type="datetime1">
              <a:rPr lang="en-US" smtClean="0"/>
              <a:t>4/3/19</a:t>
            </a:fld>
            <a:endParaRPr lang="it-IT"/>
          </a:p>
        </p:txBody>
      </p:sp>
      <p:sp>
        <p:nvSpPr>
          <p:cNvPr id="5" name="Footer Placeholder 4"/>
          <p:cNvSpPr>
            <a:spLocks noGrp="1"/>
          </p:cNvSpPr>
          <p:nvPr>
            <p:ph type="ftr" sz="quarter" idx="3"/>
          </p:nvPr>
        </p:nvSpPr>
        <p:spPr>
          <a:xfrm>
            <a:off x="1958196" y="6356351"/>
            <a:ext cx="28035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Simone.Campana@cern.ch</a:t>
            </a:r>
            <a:endParaRPr lang="it-IT" dirty="0"/>
          </a:p>
        </p:txBody>
      </p:sp>
      <p:sp>
        <p:nvSpPr>
          <p:cNvPr id="7" name="Rettangolo 6">
            <a:extLst>
              <a:ext uri="{FF2B5EF4-FFF2-40B4-BE49-F238E27FC236}">
                <a16:creationId xmlns:a16="http://schemas.microsoft.com/office/drawing/2014/main" id="{DCE86EC0-9AA0-9445-A96A-DFDEC4EB036F}"/>
              </a:ext>
            </a:extLst>
          </p:cNvPr>
          <p:cNvSpPr/>
          <p:nvPr userDrawn="1"/>
        </p:nvSpPr>
        <p:spPr>
          <a:xfrm>
            <a:off x="5122120" y="6364235"/>
            <a:ext cx="2787287" cy="415498"/>
          </a:xfrm>
          <a:prstGeom prst="rect">
            <a:avLst/>
          </a:prstGeom>
        </p:spPr>
        <p:txBody>
          <a:bodyPr wrap="square">
            <a:spAutoFit/>
          </a:bodyPr>
          <a:lstStyle/>
          <a:p>
            <a:pPr algn="r"/>
            <a:r>
              <a:rPr lang="en-GB" sz="1050" dirty="0">
                <a:solidFill>
                  <a:schemeClr val="tx1"/>
                </a:solidFill>
              </a:rPr>
              <a:t>Funded by the European Union’s </a:t>
            </a:r>
          </a:p>
          <a:p>
            <a:pPr algn="r"/>
            <a:r>
              <a:rPr lang="en-US" sz="1050" dirty="0">
                <a:solidFill>
                  <a:schemeClr val="tx1"/>
                </a:solidFill>
              </a:rPr>
              <a:t>Horizon 2020 - Grant N° </a:t>
            </a:r>
            <a:r>
              <a:rPr lang="uk-UA" sz="1050" dirty="0">
                <a:solidFill>
                  <a:schemeClr val="tx1"/>
                </a:solidFill>
              </a:rPr>
              <a:t>824064</a:t>
            </a:r>
            <a:endParaRPr lang="en-GB" sz="1400" dirty="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7909407" y="6425157"/>
            <a:ext cx="456585" cy="293654"/>
          </a:xfrm>
          <a:prstGeom prst="rect">
            <a:avLst/>
          </a:prstGeom>
          <a:ln w="3175">
            <a:noFill/>
          </a:ln>
        </p:spPr>
      </p:pic>
    </p:spTree>
    <p:extLst>
      <p:ext uri="{BB962C8B-B14F-4D97-AF65-F5344CB8AC3E}">
        <p14:creationId xmlns:p14="http://schemas.microsoft.com/office/powerpoint/2010/main" val="156762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png"/><Relationship Id="rId21" Type="http://schemas.openxmlformats.org/officeDocument/2006/relationships/image" Target="../media/image32.gif"/><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jpe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6.jpeg"/><Relationship Id="rId18" Type="http://schemas.openxmlformats.org/officeDocument/2006/relationships/image" Target="../media/image51.tiff"/><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24.png"/><Relationship Id="rId17" Type="http://schemas.openxmlformats.org/officeDocument/2006/relationships/image" Target="../media/image50.tiff"/><Relationship Id="rId2" Type="http://schemas.openxmlformats.org/officeDocument/2006/relationships/notesSlide" Target="../notesSlides/notesSlide2.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3.png"/><Relationship Id="rId5" Type="http://schemas.openxmlformats.org/officeDocument/2006/relationships/image" Target="../media/image22.png"/><Relationship Id="rId15" Type="http://schemas.openxmlformats.org/officeDocument/2006/relationships/image" Target="../media/image38.jpe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6.png"/><Relationship Id="rId1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ec.europa.eu/research/openscience/pdf/eosc_declaration.pdf" TargetMode="External"/><Relationship Id="rId3" Type="http://schemas.openxmlformats.org/officeDocument/2006/relationships/hyperlink" Target="https://ec.europa.eu/info/events/2nd-eosc-summit-2018-jun-11_en" TargetMode="Externa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hyperlink" Target="https://doi.org/10.2777/1524" TargetMode="External"/><Relationship Id="rId4" Type="http://schemas.openxmlformats.org/officeDocument/2006/relationships/image" Target="../media/image7.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0" y="3279301"/>
            <a:ext cx="9143999" cy="1345820"/>
          </a:xfrm>
        </p:spPr>
        <p:txBody>
          <a:bodyPr>
            <a:normAutofit fontScale="90000"/>
          </a:bodyPr>
          <a:lstStyle/>
          <a:p>
            <a:r>
              <a:rPr lang="en-GB" b="1" dirty="0"/>
              <a:t>ESCAPE: a multi-science data infrastructure for the 2020s</a:t>
            </a:r>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1211867" y="4769797"/>
            <a:ext cx="6858000" cy="1503004"/>
          </a:xfrm>
        </p:spPr>
        <p:txBody>
          <a:bodyPr>
            <a:noAutofit/>
          </a:bodyPr>
          <a:lstStyle/>
          <a:p>
            <a:r>
              <a:rPr lang="en-GB" sz="1800" b="1" dirty="0">
                <a:latin typeface="Avenir Heavy"/>
                <a:cs typeface="Avenir Heavy"/>
              </a:rPr>
              <a:t>Simone Campana, Patrick Fuhrmann, Giovanni </a:t>
            </a:r>
            <a:r>
              <a:rPr lang="en-GB" sz="1800" b="1" dirty="0" err="1">
                <a:latin typeface="Avenir Heavy"/>
                <a:cs typeface="Avenir Heavy"/>
              </a:rPr>
              <a:t>Lamanna</a:t>
            </a:r>
            <a:endParaRPr lang="en-GB" sz="1200" b="1" dirty="0">
              <a:latin typeface="Avenir Heavy"/>
              <a:cs typeface="Avenir Heavy"/>
            </a:endParaRPr>
          </a:p>
          <a:p>
            <a:r>
              <a:rPr lang="en-GB" sz="1400" b="1" dirty="0">
                <a:latin typeface="Avenir Heavy"/>
                <a:cs typeface="Avenir Heavy"/>
              </a:rPr>
              <a:t>ISGC, Taipei, Taiwan</a:t>
            </a:r>
            <a:endParaRPr lang="en-GB" sz="300" b="1" dirty="0">
              <a:latin typeface="Avenir Heavy"/>
              <a:cs typeface="Avenir Heavy"/>
            </a:endParaRPr>
          </a:p>
          <a:p>
            <a:r>
              <a:rPr lang="en-GB" sz="1200" b="1" dirty="0">
                <a:latin typeface="Avenir Heavy"/>
                <a:cs typeface="Avenir Heavy"/>
              </a:rPr>
              <a:t>4 April 2019 </a:t>
            </a:r>
          </a:p>
          <a:p>
            <a:endParaRPr lang="it-IT" sz="1100" dirty="0"/>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9F2C-0362-1E46-AE4D-04799FA17436}"/>
              </a:ext>
            </a:extLst>
          </p:cNvPr>
          <p:cNvSpPr>
            <a:spLocks noGrp="1"/>
          </p:cNvSpPr>
          <p:nvPr>
            <p:ph type="title"/>
          </p:nvPr>
        </p:nvSpPr>
        <p:spPr/>
        <p:txBody>
          <a:bodyPr/>
          <a:lstStyle/>
          <a:p>
            <a:r>
              <a:rPr lang="en-GB" dirty="0"/>
              <a:t>Impact of the call</a:t>
            </a:r>
          </a:p>
        </p:txBody>
      </p:sp>
      <p:sp>
        <p:nvSpPr>
          <p:cNvPr id="4" name="Date Placeholder 3">
            <a:extLst>
              <a:ext uri="{FF2B5EF4-FFF2-40B4-BE49-F238E27FC236}">
                <a16:creationId xmlns:a16="http://schemas.microsoft.com/office/drawing/2014/main" id="{8DD2E1DE-2687-6248-A02B-E7C6F1CE05A2}"/>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F664E4A8-BFBC-3A47-B176-D611269EC7E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B094D58C-5523-024F-BE87-E2A0C6C9B009}"/>
              </a:ext>
            </a:extLst>
          </p:cNvPr>
          <p:cNvSpPr>
            <a:spLocks noGrp="1"/>
          </p:cNvSpPr>
          <p:nvPr>
            <p:ph type="sldNum" sz="quarter" idx="12"/>
          </p:nvPr>
        </p:nvSpPr>
        <p:spPr/>
        <p:txBody>
          <a:bodyPr/>
          <a:lstStyle/>
          <a:p>
            <a:pPr algn="ctr"/>
            <a:fld id="{F815B12F-D02A-B845-865F-37AC5B232343}" type="slidenum">
              <a:rPr lang="it-IT" smtClean="0"/>
              <a:pPr algn="ctr"/>
              <a:t>10</a:t>
            </a:fld>
            <a:endParaRPr lang="it-IT" dirty="0"/>
          </a:p>
        </p:txBody>
      </p:sp>
      <p:sp>
        <p:nvSpPr>
          <p:cNvPr id="8" name="Segnaposto contenuto 2">
            <a:extLst>
              <a:ext uri="{FF2B5EF4-FFF2-40B4-BE49-F238E27FC236}">
                <a16:creationId xmlns:a16="http://schemas.microsoft.com/office/drawing/2014/main" id="{8A782835-22E4-CB47-A975-6258978DD13C}"/>
              </a:ext>
            </a:extLst>
          </p:cNvPr>
          <p:cNvSpPr txBox="1">
            <a:spLocks/>
          </p:cNvSpPr>
          <p:nvPr/>
        </p:nvSpPr>
        <p:spPr>
          <a:xfrm>
            <a:off x="324172" y="988813"/>
            <a:ext cx="8537869" cy="3864541"/>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3200" dirty="0">
                <a:solidFill>
                  <a:schemeClr val="accent2">
                    <a:lumMod val="75000"/>
                  </a:schemeClr>
                </a:solidFill>
              </a:rPr>
              <a:t>Expected</a:t>
            </a:r>
            <a:r>
              <a:rPr lang="en-GB" sz="3200" dirty="0"/>
              <a:t> impact:</a:t>
            </a:r>
          </a:p>
          <a:p>
            <a:pPr lvl="0"/>
            <a:r>
              <a:rPr lang="en-GB" sz="2000" dirty="0">
                <a:latin typeface="+mj-lt"/>
              </a:rPr>
              <a:t>Improve </a:t>
            </a:r>
            <a:r>
              <a:rPr lang="en-GB" sz="2000" dirty="0">
                <a:solidFill>
                  <a:schemeClr val="accent2">
                    <a:lumMod val="75000"/>
                  </a:schemeClr>
                </a:solidFill>
                <a:latin typeface="+mj-lt"/>
              </a:rPr>
              <a:t>access to data and tools leading to new insights </a:t>
            </a:r>
            <a:r>
              <a:rPr lang="en-GB" sz="2000" dirty="0">
                <a:latin typeface="+mj-lt"/>
              </a:rPr>
              <a:t>and innovation </a:t>
            </a:r>
          </a:p>
          <a:p>
            <a:pPr lvl="0"/>
            <a:r>
              <a:rPr lang="en-GB" sz="2000" dirty="0">
                <a:latin typeface="+mj-lt"/>
              </a:rPr>
              <a:t>Facilitate </a:t>
            </a:r>
            <a:r>
              <a:rPr lang="en-GB" sz="2000" dirty="0">
                <a:solidFill>
                  <a:schemeClr val="accent2">
                    <a:lumMod val="75000"/>
                  </a:schemeClr>
                </a:solidFill>
                <a:latin typeface="+mj-lt"/>
              </a:rPr>
              <a:t>access of researchers to data </a:t>
            </a:r>
            <a:r>
              <a:rPr lang="en-GB" sz="2000" dirty="0">
                <a:latin typeface="+mj-lt"/>
              </a:rPr>
              <a:t>and resources for data driven science.</a:t>
            </a:r>
            <a:endParaRPr lang="fr-FR" sz="2000" dirty="0">
              <a:latin typeface="+mj-lt"/>
            </a:endParaRPr>
          </a:p>
          <a:p>
            <a:pPr lvl="0"/>
            <a:r>
              <a:rPr lang="en-GB" sz="2000" dirty="0">
                <a:latin typeface="+mj-lt"/>
              </a:rPr>
              <a:t>Create a </a:t>
            </a:r>
            <a:r>
              <a:rPr lang="en-GB" sz="2000" dirty="0">
                <a:solidFill>
                  <a:schemeClr val="accent2">
                    <a:lumMod val="75000"/>
                  </a:schemeClr>
                </a:solidFill>
                <a:latin typeface="+mj-lt"/>
              </a:rPr>
              <a:t>cross-border open innovation </a:t>
            </a:r>
            <a:r>
              <a:rPr lang="en-GB" sz="2000" dirty="0">
                <a:latin typeface="+mj-lt"/>
              </a:rPr>
              <a:t>environment. </a:t>
            </a:r>
          </a:p>
          <a:p>
            <a:pPr lvl="0"/>
            <a:r>
              <a:rPr lang="en-GB" sz="2000" dirty="0">
                <a:solidFill>
                  <a:schemeClr val="accent2">
                    <a:lumMod val="75000"/>
                  </a:schemeClr>
                </a:solidFill>
                <a:latin typeface="+mj-lt"/>
              </a:rPr>
              <a:t>Rise the efficiency and productivity </a:t>
            </a:r>
            <a:r>
              <a:rPr lang="en-GB" sz="2000" dirty="0">
                <a:latin typeface="+mj-lt"/>
              </a:rPr>
              <a:t>of researchers through open data services and infrastructures for discovering, accessing, and reusing data. </a:t>
            </a:r>
            <a:endParaRPr lang="fr-FR" sz="2000" dirty="0">
              <a:latin typeface="+mj-lt"/>
            </a:endParaRPr>
          </a:p>
          <a:p>
            <a:pPr lvl="0"/>
            <a:r>
              <a:rPr lang="en-GB" sz="2000" dirty="0">
                <a:latin typeface="+mj-lt"/>
              </a:rPr>
              <a:t>Foster the establishment of </a:t>
            </a:r>
            <a:r>
              <a:rPr lang="en-GB" sz="2000" dirty="0">
                <a:solidFill>
                  <a:schemeClr val="accent2">
                    <a:lumMod val="75000"/>
                  </a:schemeClr>
                </a:solidFill>
                <a:latin typeface="+mj-lt"/>
              </a:rPr>
              <a:t>global standards</a:t>
            </a:r>
            <a:r>
              <a:rPr lang="en-GB" sz="2000" dirty="0">
                <a:latin typeface="+mj-lt"/>
              </a:rPr>
              <a:t>.</a:t>
            </a:r>
            <a:endParaRPr lang="fr-FR" sz="2000" dirty="0">
              <a:latin typeface="+mj-lt"/>
            </a:endParaRPr>
          </a:p>
          <a:p>
            <a:pPr lvl="0"/>
            <a:r>
              <a:rPr lang="en-GB" sz="2000" dirty="0">
                <a:solidFill>
                  <a:schemeClr val="accent2">
                    <a:lumMod val="75000"/>
                  </a:schemeClr>
                </a:solidFill>
                <a:latin typeface="+mj-lt"/>
              </a:rPr>
              <a:t>Develop synergies </a:t>
            </a:r>
            <a:r>
              <a:rPr lang="en-GB" sz="2000" dirty="0">
                <a:latin typeface="+mj-lt"/>
              </a:rPr>
              <a:t>and complementarity between involved research infrastructures.</a:t>
            </a:r>
          </a:p>
          <a:p>
            <a:pPr lvl="0"/>
            <a:r>
              <a:rPr lang="en-GB" sz="2000" dirty="0">
                <a:latin typeface="+mj-lt"/>
              </a:rPr>
              <a:t>Adopt common approaches to the data management for economies of scale. </a:t>
            </a:r>
          </a:p>
        </p:txBody>
      </p:sp>
      <p:pic>
        <p:nvPicPr>
          <p:cNvPr id="9" name="Picture 2">
            <a:extLst>
              <a:ext uri="{FF2B5EF4-FFF2-40B4-BE49-F238E27FC236}">
                <a16:creationId xmlns:a16="http://schemas.microsoft.com/office/drawing/2014/main" id="{F7B07ACE-55F2-E646-A84E-96180ACD0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338" y="4946538"/>
            <a:ext cx="3822680" cy="1297334"/>
          </a:xfrm>
          <a:prstGeom prst="rect">
            <a:avLst/>
          </a:prstGeom>
          <a:ln>
            <a:solidFill>
              <a:schemeClr val="tx2"/>
            </a:solidFill>
          </a:ln>
        </p:spPr>
      </p:pic>
    </p:spTree>
    <p:extLst>
      <p:ext uri="{BB962C8B-B14F-4D97-AF65-F5344CB8AC3E}">
        <p14:creationId xmlns:p14="http://schemas.microsoft.com/office/powerpoint/2010/main" val="2852865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93EA8E-D0B8-0748-986A-AB1691614EB8}"/>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562118F9-0788-F94F-B2DF-BFF85312F1F1}"/>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1180694D-70BD-7B4E-9974-B1780BD0536B}"/>
              </a:ext>
            </a:extLst>
          </p:cNvPr>
          <p:cNvSpPr>
            <a:spLocks noGrp="1"/>
          </p:cNvSpPr>
          <p:nvPr>
            <p:ph type="sldNum" sz="quarter" idx="12"/>
          </p:nvPr>
        </p:nvSpPr>
        <p:spPr/>
        <p:txBody>
          <a:bodyPr/>
          <a:lstStyle/>
          <a:p>
            <a:pPr algn="ctr"/>
            <a:fld id="{F815B12F-D02A-B845-865F-37AC5B232343}" type="slidenum">
              <a:rPr lang="it-IT" smtClean="0"/>
              <a:pPr algn="ctr"/>
              <a:t>11</a:t>
            </a:fld>
            <a:endParaRPr lang="it-IT" dirty="0"/>
          </a:p>
        </p:txBody>
      </p:sp>
      <p:sp>
        <p:nvSpPr>
          <p:cNvPr id="7" name="Title 1">
            <a:extLst>
              <a:ext uri="{FF2B5EF4-FFF2-40B4-BE49-F238E27FC236}">
                <a16:creationId xmlns:a16="http://schemas.microsoft.com/office/drawing/2014/main" id="{C52A8774-86A8-D74F-88A7-36DA9920FE99}"/>
              </a:ext>
            </a:extLst>
          </p:cNvPr>
          <p:cNvSpPr txBox="1">
            <a:spLocks/>
          </p:cNvSpPr>
          <p:nvPr/>
        </p:nvSpPr>
        <p:spPr>
          <a:xfrm>
            <a:off x="631885" y="2948199"/>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About Clusters</a:t>
            </a:r>
          </a:p>
        </p:txBody>
      </p:sp>
    </p:spTree>
    <p:extLst>
      <p:ext uri="{BB962C8B-B14F-4D97-AF65-F5344CB8AC3E}">
        <p14:creationId xmlns:p14="http://schemas.microsoft.com/office/powerpoint/2010/main" val="222302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04/04/19</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12</a:t>
            </a:fld>
            <a:endParaRPr lang="it-IT" sz="1200" dirty="0"/>
          </a:p>
        </p:txBody>
      </p:sp>
      <p:sp>
        <p:nvSpPr>
          <p:cNvPr id="8"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232978" y="917373"/>
            <a:ext cx="8625590" cy="5279768"/>
          </a:xfrm>
        </p:spPr>
        <p:txBody>
          <a:bodyPr>
            <a:normAutofit lnSpcReduction="10000"/>
          </a:bodyPr>
          <a:lstStyle/>
          <a:p>
            <a:pPr marL="0" indent="0">
              <a:buNone/>
            </a:pPr>
            <a:r>
              <a:rPr lang="en-GB" sz="2200" dirty="0">
                <a:cs typeface="Avenir Book"/>
              </a:rPr>
              <a:t>A</a:t>
            </a:r>
            <a:r>
              <a:rPr lang="en-GB" sz="2200" dirty="0"/>
              <a:t> cluster action of</a:t>
            </a:r>
            <a:r>
              <a:rPr lang="en-GB" sz="2200" dirty="0">
                <a:cs typeface="Avenir Book"/>
              </a:rPr>
              <a:t> Big-Science ESFRI RIs </a:t>
            </a:r>
            <a:r>
              <a:rPr lang="en-GB" sz="2200" dirty="0"/>
              <a:t>for setting up EOSC, </a:t>
            </a:r>
          </a:p>
          <a:p>
            <a:pPr marL="0" indent="0">
              <a:buNone/>
            </a:pPr>
            <a:r>
              <a:rPr lang="en-GB" sz="2200" dirty="0"/>
              <a:t>implies technical and policy challenges.</a:t>
            </a:r>
          </a:p>
          <a:p>
            <a:pPr marL="0" indent="0">
              <a:buNone/>
            </a:pPr>
            <a:r>
              <a:rPr lang="en-GB" sz="1600" i="1" dirty="0"/>
              <a:t>(As per the European Commission “EOSC Declaration”)</a:t>
            </a:r>
            <a:r>
              <a:rPr lang="en-US" sz="1600" i="1" dirty="0"/>
              <a:t> </a:t>
            </a:r>
            <a:endParaRPr lang="fr-FR" sz="1600" i="1" dirty="0"/>
          </a:p>
          <a:p>
            <a:pPr marL="0" indent="0">
              <a:buNone/>
            </a:pPr>
            <a:endParaRPr lang="it-IT" sz="3000" dirty="0">
              <a:latin typeface="Avenir Book"/>
              <a:cs typeface="Avenir Book"/>
            </a:endParaRPr>
          </a:p>
          <a:p>
            <a:pPr lvl="1"/>
            <a:r>
              <a:rPr lang="en-GB" sz="2200" dirty="0">
                <a:latin typeface="+mj-lt"/>
              </a:rPr>
              <a:t>EOSC  as  a  </a:t>
            </a:r>
            <a:r>
              <a:rPr lang="en-GB" sz="2200" dirty="0">
                <a:solidFill>
                  <a:schemeClr val="accent2">
                    <a:lumMod val="75000"/>
                  </a:schemeClr>
                </a:solidFill>
                <a:latin typeface="+mj-lt"/>
              </a:rPr>
              <a:t>data infrastructure  commons  serving  </a:t>
            </a:r>
            <a:r>
              <a:rPr lang="en-GB" sz="2200" dirty="0">
                <a:latin typeface="+mj-lt"/>
              </a:rPr>
              <a:t>the  needs  of  scientists, providing functions delegated  to community  level, federating resources.  </a:t>
            </a:r>
          </a:p>
          <a:p>
            <a:pPr marL="457200" lvl="1" indent="0">
              <a:buNone/>
            </a:pPr>
            <a:endParaRPr lang="en-GB" sz="2200" dirty="0">
              <a:latin typeface="+mj-lt"/>
            </a:endParaRPr>
          </a:p>
          <a:p>
            <a:pPr lvl="1"/>
            <a:r>
              <a:rPr lang="en-GB" sz="2200" dirty="0">
                <a:latin typeface="+mj-lt"/>
              </a:rPr>
              <a:t>Researchers should </a:t>
            </a:r>
            <a:r>
              <a:rPr lang="en-GB" sz="2200" dirty="0">
                <a:solidFill>
                  <a:schemeClr val="accent2">
                    <a:lumMod val="75000"/>
                  </a:schemeClr>
                </a:solidFill>
                <a:latin typeface="+mj-lt"/>
              </a:rPr>
              <a:t>contribute to define the main common functionalities</a:t>
            </a:r>
            <a:r>
              <a:rPr lang="en-GB" sz="2200" dirty="0">
                <a:latin typeface="+mj-lt"/>
              </a:rPr>
              <a:t> needed by their own community. </a:t>
            </a:r>
          </a:p>
          <a:p>
            <a:pPr marL="457200" lvl="1" indent="0">
              <a:buNone/>
            </a:pPr>
            <a:endParaRPr lang="en-GB" sz="2200" dirty="0">
              <a:latin typeface="+mj-lt"/>
            </a:endParaRPr>
          </a:p>
          <a:p>
            <a:pPr lvl="1"/>
            <a:r>
              <a:rPr lang="en-GB" sz="2200" dirty="0">
                <a:latin typeface="+mj-lt"/>
              </a:rPr>
              <a:t>A continuous </a:t>
            </a:r>
            <a:r>
              <a:rPr lang="en-GB" sz="2200" dirty="0">
                <a:solidFill>
                  <a:schemeClr val="accent2">
                    <a:lumMod val="75000"/>
                  </a:schemeClr>
                </a:solidFill>
                <a:latin typeface="+mj-lt"/>
              </a:rPr>
              <a:t>dialogue</a:t>
            </a:r>
            <a:r>
              <a:rPr lang="en-GB" sz="2200" dirty="0">
                <a:latin typeface="+mj-lt"/>
              </a:rPr>
              <a:t> to build trust and agreements among funders, scientists and service providers is </a:t>
            </a:r>
            <a:r>
              <a:rPr lang="en-GB" sz="2200" dirty="0">
                <a:solidFill>
                  <a:schemeClr val="accent2">
                    <a:lumMod val="75000"/>
                  </a:schemeClr>
                </a:solidFill>
                <a:latin typeface="+mj-lt"/>
              </a:rPr>
              <a:t>necessary for sustainability</a:t>
            </a:r>
            <a:r>
              <a:rPr lang="en-GB" sz="2200" dirty="0">
                <a:latin typeface="+mj-lt"/>
              </a:rPr>
              <a:t>. </a:t>
            </a:r>
          </a:p>
          <a:p>
            <a:pPr marL="457200" lvl="1" indent="0">
              <a:buNone/>
            </a:pPr>
            <a:endParaRPr lang="en-GB" sz="2200" dirty="0">
              <a:latin typeface="+mj-lt"/>
            </a:endParaRPr>
          </a:p>
          <a:p>
            <a:pPr lvl="1"/>
            <a:r>
              <a:rPr lang="en-GB" sz="2200" dirty="0">
                <a:solidFill>
                  <a:schemeClr val="accent2">
                    <a:lumMod val="75000"/>
                  </a:schemeClr>
                </a:solidFill>
                <a:latin typeface="+mj-lt"/>
              </a:rPr>
              <a:t>Data Sharing and Data Stewardship </a:t>
            </a:r>
            <a:r>
              <a:rPr lang="en-GB" sz="2200" dirty="0">
                <a:latin typeface="+mj-lt"/>
              </a:rPr>
              <a:t>are critical issues for the next generation ESCAPE RIs</a:t>
            </a:r>
            <a:r>
              <a:rPr lang="en-GB" sz="2200" i="1" dirty="0">
                <a:latin typeface="+mj-lt"/>
              </a:rPr>
              <a:t> </a:t>
            </a:r>
          </a:p>
          <a:p>
            <a:pPr marL="0" indent="0">
              <a:buNone/>
            </a:pPr>
            <a:endParaRPr lang="en-GB" sz="2600" i="1" dirty="0"/>
          </a:p>
          <a:p>
            <a:pPr lvl="1"/>
            <a:endParaRPr lang="en-GB" sz="2000" dirty="0"/>
          </a:p>
          <a:p>
            <a:pPr marL="0" indent="0" algn="just">
              <a:buNone/>
            </a:pPr>
            <a:endParaRPr lang="en-GB" sz="1400" i="1" dirty="0"/>
          </a:p>
          <a:p>
            <a:pPr marL="0" indent="0">
              <a:buNone/>
            </a:pPr>
            <a:endParaRPr lang="it-IT" dirty="0">
              <a:latin typeface="Avenir Book"/>
              <a:cs typeface="Avenir Book"/>
            </a:endParaRPr>
          </a:p>
        </p:txBody>
      </p:sp>
      <p:sp>
        <p:nvSpPr>
          <p:cNvPr id="3" name="Title 2">
            <a:extLst>
              <a:ext uri="{FF2B5EF4-FFF2-40B4-BE49-F238E27FC236}">
                <a16:creationId xmlns:a16="http://schemas.microsoft.com/office/drawing/2014/main" id="{68AA7738-AA97-9C4D-A2B7-40E6067CBE80}"/>
              </a:ext>
            </a:extLst>
          </p:cNvPr>
          <p:cNvSpPr>
            <a:spLocks noGrp="1"/>
          </p:cNvSpPr>
          <p:nvPr>
            <p:ph type="title"/>
          </p:nvPr>
        </p:nvSpPr>
        <p:spPr>
          <a:xfrm>
            <a:off x="1217403" y="0"/>
            <a:ext cx="7290399" cy="1032353"/>
          </a:xfrm>
        </p:spPr>
        <p:txBody>
          <a:bodyPr/>
          <a:lstStyle/>
          <a:p>
            <a:r>
              <a:rPr lang="en-GB" dirty="0"/>
              <a:t>EOSC for big science</a:t>
            </a:r>
          </a:p>
        </p:txBody>
      </p:sp>
    </p:spTree>
    <p:extLst>
      <p:ext uri="{BB962C8B-B14F-4D97-AF65-F5344CB8AC3E}">
        <p14:creationId xmlns:p14="http://schemas.microsoft.com/office/powerpoint/2010/main" val="391994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03/04/19</a:t>
            </a:fld>
            <a:endParaRPr lang="it-IT" dirty="0"/>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664526" y="206848"/>
            <a:ext cx="3803586"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sz="3200" dirty="0">
                <a:ea typeface="MS PGothic" charset="0"/>
              </a:rPr>
              <a:t>Five EOSC Clusters</a:t>
            </a:r>
            <a:endParaRPr lang="en-GB" sz="3200" dirty="0"/>
          </a:p>
        </p:txBody>
      </p:sp>
      <p:sp>
        <p:nvSpPr>
          <p:cNvPr id="6" name="Segnaposto contenuto 2">
            <a:extLst>
              <a:ext uri="{FF2B5EF4-FFF2-40B4-BE49-F238E27FC236}">
                <a16:creationId xmlns:a16="http://schemas.microsoft.com/office/drawing/2014/main" id="{AC79B457-EE0D-44C6-93FF-DC2C2F3EED68}"/>
              </a:ext>
            </a:extLst>
          </p:cNvPr>
          <p:cNvSpPr txBox="1">
            <a:spLocks/>
          </p:cNvSpPr>
          <p:nvPr/>
        </p:nvSpPr>
        <p:spPr>
          <a:xfrm>
            <a:off x="267765" y="424569"/>
            <a:ext cx="8721492" cy="5033694"/>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u="sng" dirty="0">
                <a:cs typeface="Helvetica Neue"/>
              </a:rPr>
              <a:t> </a:t>
            </a:r>
          </a:p>
          <a:p>
            <a:pPr>
              <a:lnSpc>
                <a:spcPct val="150000"/>
              </a:lnSpc>
            </a:pPr>
            <a:r>
              <a:rPr lang="en-US" sz="1800" dirty="0">
                <a:solidFill>
                  <a:schemeClr val="accent2">
                    <a:lumMod val="75000"/>
                  </a:schemeClr>
                </a:solidFill>
                <a:latin typeface="+mj-lt"/>
                <a:cs typeface="Calibri" panose="020F0502020204030204" pitchFamily="34" charset="0"/>
              </a:rPr>
              <a:t>EOSC-LIFE</a:t>
            </a:r>
            <a:r>
              <a:rPr lang="en-US" sz="1800" dirty="0">
                <a:solidFill>
                  <a:srgbClr val="000000"/>
                </a:solidFill>
                <a:latin typeface="+mj-lt"/>
                <a:cs typeface="Calibri" panose="020F0502020204030204" pitchFamily="34" charset="0"/>
              </a:rPr>
              <a:t>: Life science RIs</a:t>
            </a:r>
          </a:p>
          <a:p>
            <a:pPr lvl="1">
              <a:lnSpc>
                <a:spcPct val="100000"/>
              </a:lnSpc>
            </a:pPr>
            <a:r>
              <a:rPr lang="en-GB" sz="1400" dirty="0">
                <a:latin typeface="+mj-lt"/>
              </a:rPr>
              <a:t>Providing an open collaborative space for digital biology in Europe.</a:t>
            </a:r>
          </a:p>
          <a:p>
            <a:pPr lvl="1">
              <a:lnSpc>
                <a:spcPct val="100000"/>
              </a:lnSpc>
            </a:pPr>
            <a:r>
              <a:rPr lang="en-GB" sz="1400" dirty="0">
                <a:latin typeface="+mj-lt"/>
              </a:rPr>
              <a:t>EOSC, Biological Medical Research Infrastructures, BMS RI, ESFR, Cloud, Data Resources, GDPR EOSC-Life brings together the 13 Biological and Medical ESFRI research infrastructures (BMS RIs) to create an open collaborative space for digital biology.</a:t>
            </a:r>
            <a:endParaRPr lang="en-GB" sz="1400" dirty="0">
              <a:solidFill>
                <a:srgbClr val="000000"/>
              </a:solidFill>
              <a:latin typeface="+mj-lt"/>
              <a:cs typeface="Calibri" panose="020F0502020204030204" pitchFamily="34" charset="0"/>
            </a:endParaRPr>
          </a:p>
          <a:p>
            <a:pPr>
              <a:lnSpc>
                <a:spcPct val="150000"/>
              </a:lnSpc>
            </a:pPr>
            <a:r>
              <a:rPr lang="en-US" sz="1800" dirty="0">
                <a:solidFill>
                  <a:schemeClr val="accent2">
                    <a:lumMod val="75000"/>
                  </a:schemeClr>
                </a:solidFill>
                <a:latin typeface="+mj-lt"/>
                <a:cs typeface="Calibri" panose="020F0502020204030204" pitchFamily="34" charset="0"/>
              </a:rPr>
              <a:t>ENVRI-FAIR</a:t>
            </a:r>
            <a:r>
              <a:rPr lang="en-US" sz="1800" b="1" dirty="0">
                <a:solidFill>
                  <a:srgbClr val="000000"/>
                </a:solidFill>
                <a:latin typeface="+mj-lt"/>
                <a:cs typeface="Calibri" panose="020F0502020204030204" pitchFamily="34" charset="0"/>
              </a:rPr>
              <a:t>: </a:t>
            </a:r>
            <a:r>
              <a:rPr lang="en-US" sz="1800" dirty="0">
                <a:latin typeface="+mj-lt"/>
                <a:cs typeface="Calibri" panose="020F0502020204030204" pitchFamily="34" charset="0"/>
              </a:rPr>
              <a:t>Environmental RIs</a:t>
            </a:r>
          </a:p>
          <a:p>
            <a:pPr lvl="1">
              <a:lnSpc>
                <a:spcPct val="100000"/>
              </a:lnSpc>
            </a:pPr>
            <a:r>
              <a:rPr lang="en-GB" sz="1400" dirty="0" err="1">
                <a:latin typeface="+mj-lt"/>
                <a:cs typeface="Calibri" panose="020F0502020204030204" pitchFamily="34" charset="0"/>
              </a:rPr>
              <a:t>ENVironmental</a:t>
            </a:r>
            <a:r>
              <a:rPr lang="en-GB" sz="1400" dirty="0">
                <a:latin typeface="+mj-lt"/>
                <a:cs typeface="Calibri" panose="020F0502020204030204" pitchFamily="34" charset="0"/>
              </a:rPr>
              <a:t> Research Infrastructures building Fair services Accessible for society, Innovation and Research.</a:t>
            </a:r>
            <a:endParaRPr lang="en-GB" sz="1400" b="1" dirty="0">
              <a:solidFill>
                <a:srgbClr val="000000"/>
              </a:solidFill>
              <a:latin typeface="+mj-lt"/>
              <a:cs typeface="Calibri" panose="020F0502020204030204" pitchFamily="34" charset="0"/>
            </a:endParaRPr>
          </a:p>
          <a:p>
            <a:pPr>
              <a:lnSpc>
                <a:spcPct val="150000"/>
              </a:lnSpc>
            </a:pPr>
            <a:r>
              <a:rPr lang="en-US" sz="1800" dirty="0">
                <a:solidFill>
                  <a:schemeClr val="accent2">
                    <a:lumMod val="75000"/>
                  </a:schemeClr>
                </a:solidFill>
                <a:latin typeface="+mj-lt"/>
                <a:cs typeface="Calibri" panose="020F0502020204030204" pitchFamily="34" charset="0"/>
              </a:rPr>
              <a:t>PANOSC</a:t>
            </a:r>
            <a:r>
              <a:rPr lang="en-US" sz="1800" b="1" dirty="0">
                <a:solidFill>
                  <a:srgbClr val="000000"/>
                </a:solidFill>
                <a:latin typeface="+mj-lt"/>
                <a:cs typeface="Calibri" panose="020F0502020204030204" pitchFamily="34" charset="0"/>
              </a:rPr>
              <a:t>: </a:t>
            </a:r>
            <a:r>
              <a:rPr lang="en-US" sz="1800" dirty="0">
                <a:latin typeface="+mj-lt"/>
                <a:cs typeface="Calibri" panose="020F0502020204030204" pitchFamily="34" charset="0"/>
              </a:rPr>
              <a:t>Photon and Neutron sources </a:t>
            </a:r>
            <a:r>
              <a:rPr lang="en-US" sz="1800" dirty="0" err="1">
                <a:latin typeface="+mj-lt"/>
                <a:cs typeface="Calibri" panose="020F0502020204030204" pitchFamily="34" charset="0"/>
              </a:rPr>
              <a:t>Ris</a:t>
            </a:r>
            <a:endParaRPr lang="en-US" sz="1800" dirty="0">
              <a:latin typeface="+mj-lt"/>
              <a:cs typeface="Calibri" panose="020F0502020204030204" pitchFamily="34" charset="0"/>
            </a:endParaRPr>
          </a:p>
          <a:p>
            <a:pPr lvl="1">
              <a:lnSpc>
                <a:spcPct val="100000"/>
              </a:lnSpc>
            </a:pPr>
            <a:r>
              <a:rPr lang="en-GB" sz="1400" dirty="0" err="1">
                <a:latin typeface="+mj-lt"/>
              </a:rPr>
              <a:t>PaNOSC</a:t>
            </a:r>
            <a:r>
              <a:rPr lang="en-GB" sz="1400" dirty="0">
                <a:latin typeface="+mj-lt"/>
              </a:rPr>
              <a:t> will contribute to the construction and development of the EOSC, an ecosystem allowing universal and cross disciplinary open access to data through a single access point, for researchers in all scientific fields. The project will work closely with the national photon and neutron sources in Europe in order to develop common policies, strategies, and solutions in the area of FAIR data policy, data management and data services.</a:t>
            </a:r>
            <a:endParaRPr lang="en-US" sz="1800" b="1" dirty="0">
              <a:solidFill>
                <a:srgbClr val="000000"/>
              </a:solidFill>
              <a:latin typeface="+mj-lt"/>
              <a:cs typeface="Calibri" panose="020F0502020204030204" pitchFamily="34" charset="0"/>
            </a:endParaRPr>
          </a:p>
          <a:p>
            <a:pPr>
              <a:lnSpc>
                <a:spcPct val="150000"/>
              </a:lnSpc>
            </a:pPr>
            <a:r>
              <a:rPr lang="en-US" sz="1800" b="1" dirty="0">
                <a:solidFill>
                  <a:srgbClr val="000000"/>
                </a:solidFill>
                <a:latin typeface="+mj-lt"/>
                <a:cs typeface="Calibri" panose="020F0502020204030204" pitchFamily="34" charset="0"/>
              </a:rPr>
              <a:t> </a:t>
            </a:r>
            <a:r>
              <a:rPr lang="en-US" sz="1800" dirty="0">
                <a:solidFill>
                  <a:schemeClr val="accent2">
                    <a:lumMod val="75000"/>
                  </a:schemeClr>
                </a:solidFill>
                <a:latin typeface="+mj-lt"/>
                <a:cs typeface="Calibri" panose="020F0502020204030204" pitchFamily="34" charset="0"/>
              </a:rPr>
              <a:t>SSHOC</a:t>
            </a:r>
            <a:r>
              <a:rPr lang="en-US" sz="1800" b="1" dirty="0">
                <a:solidFill>
                  <a:srgbClr val="000000"/>
                </a:solidFill>
                <a:latin typeface="+mj-lt"/>
                <a:cs typeface="Calibri" panose="020F0502020204030204" pitchFamily="34" charset="0"/>
              </a:rPr>
              <a:t>: </a:t>
            </a:r>
            <a:r>
              <a:rPr lang="en-US" sz="1800" dirty="0">
                <a:latin typeface="+mj-lt"/>
                <a:cs typeface="Calibri" panose="020F0502020204030204" pitchFamily="34" charset="0"/>
              </a:rPr>
              <a:t>Social Sciences and Humanities</a:t>
            </a:r>
          </a:p>
          <a:p>
            <a:pPr lvl="1">
              <a:lnSpc>
                <a:spcPct val="100000"/>
              </a:lnSpc>
            </a:pPr>
            <a:r>
              <a:rPr lang="en-GB" sz="1400" dirty="0">
                <a:latin typeface="+mj-lt"/>
              </a:rPr>
              <a:t>The project aims to provide a full-fledged Social Sciences and Humanities Open Cloud (SSHOC) where data, tools, and training are available and accessible for users of SSH data.</a:t>
            </a:r>
          </a:p>
          <a:p>
            <a:pPr>
              <a:lnSpc>
                <a:spcPct val="100000"/>
              </a:lnSpc>
            </a:pPr>
            <a:r>
              <a:rPr lang="en-GB" sz="1800" dirty="0">
                <a:solidFill>
                  <a:schemeClr val="accent2">
                    <a:lumMod val="75000"/>
                  </a:schemeClr>
                </a:solidFill>
                <a:latin typeface="+mj-lt"/>
              </a:rPr>
              <a:t>ESCAPE: </a:t>
            </a:r>
            <a:r>
              <a:rPr lang="en-GB" sz="1800" dirty="0">
                <a:latin typeface="+mj-lt"/>
              </a:rPr>
              <a:t>Hep and Astronomy</a:t>
            </a:r>
          </a:p>
          <a:p>
            <a:pPr lvl="1">
              <a:lnSpc>
                <a:spcPct val="100000"/>
              </a:lnSpc>
            </a:pPr>
            <a:r>
              <a:rPr lang="en-GB" sz="1400" dirty="0">
                <a:latin typeface="+mj-lt"/>
              </a:rPr>
              <a:t>See below</a:t>
            </a:r>
          </a:p>
        </p:txBody>
      </p:sp>
      <p:sp>
        <p:nvSpPr>
          <p:cNvPr id="7"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13</a:t>
            </a:fld>
            <a:endParaRPr lang="it-IT" sz="1200" dirty="0"/>
          </a:p>
        </p:txBody>
      </p:sp>
    </p:spTree>
    <p:extLst>
      <p:ext uri="{BB962C8B-B14F-4D97-AF65-F5344CB8AC3E}">
        <p14:creationId xmlns:p14="http://schemas.microsoft.com/office/powerpoint/2010/main" val="1083199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6C50C-A526-DC47-99E9-97B5BF6194E8}"/>
              </a:ext>
            </a:extLst>
          </p:cNvPr>
          <p:cNvSpPr>
            <a:spLocks noGrp="1"/>
          </p:cNvSpPr>
          <p:nvPr>
            <p:ph type="dt" sz="half" idx="10"/>
          </p:nvPr>
        </p:nvSpPr>
        <p:spPr/>
        <p:txBody>
          <a:bodyPr/>
          <a:lstStyle/>
          <a:p>
            <a:fld id="{21A89382-627A-3E4B-895D-F73414D220CF}" type="datetime1">
              <a:rPr lang="en-US" smtClean="0"/>
              <a:t>4/4/19</a:t>
            </a:fld>
            <a:endParaRPr lang="it-IT"/>
          </a:p>
        </p:txBody>
      </p:sp>
      <p:sp>
        <p:nvSpPr>
          <p:cNvPr id="3" name="Footer Placeholder 2">
            <a:extLst>
              <a:ext uri="{FF2B5EF4-FFF2-40B4-BE49-F238E27FC236}">
                <a16:creationId xmlns:a16="http://schemas.microsoft.com/office/drawing/2014/main" id="{1D62A80C-6FB5-A04A-9089-3BD03205B3D9}"/>
              </a:ext>
            </a:extLst>
          </p:cNvPr>
          <p:cNvSpPr>
            <a:spLocks noGrp="1"/>
          </p:cNvSpPr>
          <p:nvPr>
            <p:ph type="ftr" sz="quarter" idx="11"/>
          </p:nvPr>
        </p:nvSpPr>
        <p:spPr/>
        <p:txBody>
          <a:bodyPr/>
          <a:lstStyle/>
          <a:p>
            <a:r>
              <a:rPr lang="it-IT"/>
              <a:t>Simone.Campana@cern.ch</a:t>
            </a:r>
          </a:p>
        </p:txBody>
      </p:sp>
      <p:pic>
        <p:nvPicPr>
          <p:cNvPr id="4" name="Image 9" descr="03-Escape-logo.png">
            <a:extLst>
              <a:ext uri="{FF2B5EF4-FFF2-40B4-BE49-F238E27FC236}">
                <a16:creationId xmlns:a16="http://schemas.microsoft.com/office/drawing/2014/main" id="{87BD554A-8D12-144A-B711-CBC1F0BDC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967" y="1180698"/>
            <a:ext cx="5814568" cy="4111172"/>
          </a:xfrm>
          <a:prstGeom prst="rect">
            <a:avLst/>
          </a:prstGeom>
        </p:spPr>
      </p:pic>
    </p:spTree>
    <p:extLst>
      <p:ext uri="{BB962C8B-B14F-4D97-AF65-F5344CB8AC3E}">
        <p14:creationId xmlns:p14="http://schemas.microsoft.com/office/powerpoint/2010/main" val="3944732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04/04/19</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15</a:t>
            </a:fld>
            <a:endParaRPr lang="it-IT" sz="1200" dirty="0"/>
          </a:p>
        </p:txBody>
      </p:sp>
      <p:sp>
        <p:nvSpPr>
          <p:cNvPr id="8"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316589" y="923230"/>
            <a:ext cx="8625590" cy="5465410"/>
          </a:xfrm>
        </p:spPr>
        <p:txBody>
          <a:bodyPr>
            <a:noAutofit/>
          </a:bodyPr>
          <a:lstStyle/>
          <a:p>
            <a:pPr marL="0" indent="0">
              <a:buNone/>
            </a:pPr>
            <a:r>
              <a:rPr lang="en-GB" sz="2000" b="1" dirty="0">
                <a:latin typeface="+mj-lt"/>
              </a:rPr>
              <a:t>ESCAPE</a:t>
            </a:r>
            <a:r>
              <a:rPr lang="en-GB" sz="2000" dirty="0">
                <a:latin typeface="+mj-lt"/>
              </a:rPr>
              <a:t> convenes a large scientific community</a:t>
            </a:r>
          </a:p>
          <a:p>
            <a:r>
              <a:rPr lang="en-GB" sz="2000" dirty="0">
                <a:latin typeface="+mj-lt"/>
              </a:rPr>
              <a:t> </a:t>
            </a:r>
            <a:r>
              <a:rPr lang="en-GB" sz="2000" b="1" dirty="0">
                <a:latin typeface="+mj-lt"/>
              </a:rPr>
              <a:t>31</a:t>
            </a:r>
            <a:r>
              <a:rPr lang="en-GB" sz="2000" dirty="0">
                <a:latin typeface="+mj-lt"/>
              </a:rPr>
              <a:t> partners (including 2 SMEs)</a:t>
            </a:r>
          </a:p>
          <a:p>
            <a:r>
              <a:rPr lang="en-GB" sz="2000" b="1" dirty="0">
                <a:latin typeface="+mj-lt"/>
              </a:rPr>
              <a:t> 7</a:t>
            </a:r>
            <a:r>
              <a:rPr lang="en-GB" sz="2000" dirty="0">
                <a:latin typeface="+mj-lt"/>
              </a:rPr>
              <a:t> ESFRI projects &amp; landmarks: CTA, ELT, EST, FAIR, HL-LHC, KM3NeT, SKA</a:t>
            </a:r>
          </a:p>
          <a:p>
            <a:r>
              <a:rPr lang="en-GB" sz="2000" dirty="0">
                <a:latin typeface="+mj-lt"/>
              </a:rPr>
              <a:t> </a:t>
            </a:r>
            <a:r>
              <a:rPr lang="en-GB" sz="2000" b="1" dirty="0">
                <a:latin typeface="+mj-lt"/>
              </a:rPr>
              <a:t>2</a:t>
            </a:r>
            <a:r>
              <a:rPr lang="en-GB" sz="2000" dirty="0">
                <a:latin typeface="+mj-lt"/>
              </a:rPr>
              <a:t> pan-European International Organizations: CERN, ESO (with their world-class established infrastructures, experiments and observatories). </a:t>
            </a:r>
          </a:p>
          <a:p>
            <a:r>
              <a:rPr lang="en-GB" sz="2000" dirty="0">
                <a:latin typeface="+mj-lt"/>
              </a:rPr>
              <a:t> </a:t>
            </a:r>
            <a:r>
              <a:rPr lang="en-GB" sz="2000" b="1" dirty="0">
                <a:latin typeface="+mj-lt"/>
              </a:rPr>
              <a:t>4</a:t>
            </a:r>
            <a:r>
              <a:rPr lang="en-GB" sz="2000" dirty="0">
                <a:latin typeface="+mj-lt"/>
              </a:rPr>
              <a:t> supporting ERA-NET initiatives: HEP (CERN), </a:t>
            </a:r>
            <a:r>
              <a:rPr lang="en-GB" sz="2000" dirty="0" err="1">
                <a:latin typeface="+mj-lt"/>
              </a:rPr>
              <a:t>NuPECC</a:t>
            </a:r>
            <a:r>
              <a:rPr lang="en-GB" sz="2000" dirty="0">
                <a:latin typeface="+mj-lt"/>
              </a:rPr>
              <a:t>, ASTRONET, APPEC </a:t>
            </a:r>
          </a:p>
          <a:p>
            <a:r>
              <a:rPr lang="en-GB" sz="2000" b="1" dirty="0">
                <a:latin typeface="+mj-lt"/>
              </a:rPr>
              <a:t> 1</a:t>
            </a:r>
            <a:r>
              <a:rPr lang="en-GB" sz="2000" dirty="0">
                <a:latin typeface="+mj-lt"/>
              </a:rPr>
              <a:t> involved initiative/infrastructure: EURO-VO (Virtual Observatory)</a:t>
            </a:r>
          </a:p>
          <a:p>
            <a:r>
              <a:rPr lang="en-GB" sz="2000" b="1" dirty="0">
                <a:latin typeface="+mj-lt"/>
              </a:rPr>
              <a:t> 2</a:t>
            </a:r>
            <a:r>
              <a:rPr lang="en-GB" sz="2000" dirty="0">
                <a:latin typeface="+mj-lt"/>
              </a:rPr>
              <a:t> European research infrastructures: EGO and JIVE-ERIC</a:t>
            </a:r>
          </a:p>
          <a:p>
            <a:r>
              <a:rPr lang="en-US" sz="2000" spc="-1" dirty="0">
                <a:solidFill>
                  <a:srgbClr val="000000"/>
                </a:solidFill>
                <a:latin typeface="+mj-lt"/>
              </a:rPr>
              <a:t>Budget: </a:t>
            </a:r>
            <a:r>
              <a:rPr lang="en-US" sz="2000" b="1" spc="-1" dirty="0">
                <a:solidFill>
                  <a:srgbClr val="000000"/>
                </a:solidFill>
                <a:latin typeface="+mj-lt"/>
              </a:rPr>
              <a:t>15.98 M€</a:t>
            </a:r>
          </a:p>
          <a:p>
            <a:r>
              <a:rPr lang="en-US" sz="2000" spc="-1" dirty="0">
                <a:solidFill>
                  <a:srgbClr val="000000"/>
                </a:solidFill>
                <a:latin typeface="+mj-lt"/>
              </a:rPr>
              <a:t>Started: </a:t>
            </a:r>
            <a:r>
              <a:rPr lang="en-US" sz="2000" b="1" spc="-1" dirty="0">
                <a:solidFill>
                  <a:srgbClr val="000000"/>
                </a:solidFill>
                <a:latin typeface="+mj-lt"/>
              </a:rPr>
              <a:t>1/2/2019</a:t>
            </a:r>
          </a:p>
          <a:p>
            <a:r>
              <a:rPr lang="en-US" sz="2000" spc="-1" dirty="0">
                <a:solidFill>
                  <a:srgbClr val="000000"/>
                </a:solidFill>
                <a:latin typeface="+mj-lt"/>
              </a:rPr>
              <a:t>Duration: </a:t>
            </a:r>
            <a:r>
              <a:rPr lang="en-US" sz="2000" b="1" spc="-1" dirty="0">
                <a:solidFill>
                  <a:srgbClr val="000000"/>
                </a:solidFill>
                <a:latin typeface="+mj-lt"/>
              </a:rPr>
              <a:t>42</a:t>
            </a:r>
            <a:r>
              <a:rPr lang="en-US" sz="2000" spc="-1" dirty="0">
                <a:solidFill>
                  <a:srgbClr val="000000"/>
                </a:solidFill>
                <a:latin typeface="+mj-lt"/>
              </a:rPr>
              <a:t> months (end date 31/7/2022) </a:t>
            </a:r>
          </a:p>
          <a:p>
            <a:r>
              <a:rPr lang="en-US" sz="2000" spc="-1" dirty="0">
                <a:solidFill>
                  <a:srgbClr val="000000"/>
                </a:solidFill>
                <a:latin typeface="+mj-lt"/>
              </a:rPr>
              <a:t>Coordinator: </a:t>
            </a:r>
            <a:r>
              <a:rPr lang="en-US" sz="2000" b="1" spc="-1" dirty="0">
                <a:solidFill>
                  <a:srgbClr val="000000"/>
                </a:solidFill>
                <a:latin typeface="+mj-lt"/>
              </a:rPr>
              <a:t>CNRS (</a:t>
            </a:r>
            <a:r>
              <a:rPr lang="de-DE" sz="1400" dirty="0" err="1">
                <a:latin typeface="+mj-lt"/>
              </a:rPr>
              <a:t>Centre</a:t>
            </a:r>
            <a:r>
              <a:rPr lang="de-DE" sz="1400" dirty="0">
                <a:latin typeface="+mj-lt"/>
              </a:rPr>
              <a:t> national de la </a:t>
            </a:r>
            <a:r>
              <a:rPr lang="de-DE" sz="1400" dirty="0" err="1">
                <a:latin typeface="+mj-lt"/>
              </a:rPr>
              <a:t>recherche</a:t>
            </a:r>
            <a:r>
              <a:rPr lang="de-DE" sz="1400" dirty="0">
                <a:latin typeface="+mj-lt"/>
              </a:rPr>
              <a:t> </a:t>
            </a:r>
            <a:r>
              <a:rPr lang="de-DE" sz="1400" dirty="0" err="1">
                <a:latin typeface="+mj-lt"/>
              </a:rPr>
              <a:t>scientifique</a:t>
            </a:r>
            <a:r>
              <a:rPr lang="en-US" sz="2000" b="1" spc="-1" dirty="0">
                <a:solidFill>
                  <a:srgbClr val="000000"/>
                </a:solidFill>
                <a:latin typeface="+mj-lt"/>
              </a:rPr>
              <a:t>)</a:t>
            </a:r>
          </a:p>
          <a:p>
            <a:pPr marL="0" indent="0">
              <a:buNone/>
            </a:pPr>
            <a:endParaRPr lang="en-US" sz="1000" b="1" spc="-1" dirty="0">
              <a:solidFill>
                <a:srgbClr val="000000"/>
              </a:solidFill>
            </a:endParaRPr>
          </a:p>
          <a:p>
            <a:pPr marL="0" indent="0">
              <a:buNone/>
            </a:pPr>
            <a:r>
              <a:rPr lang="en-US" sz="1800" i="1" spc="-1" dirty="0">
                <a:solidFill>
                  <a:srgbClr val="000000"/>
                </a:solidFill>
              </a:rPr>
              <a:t>Home page: https://escape2020.eu ; Twitter: @ESCAPE_EU              </a:t>
            </a:r>
          </a:p>
          <a:p>
            <a:endParaRPr lang="en-US" sz="2000" b="1" spc="-1" dirty="0">
              <a:solidFill>
                <a:srgbClr val="000000"/>
              </a:solidFill>
            </a:endParaRPr>
          </a:p>
          <a:p>
            <a:endParaRPr lang="en-US" sz="2000" spc="-1" dirty="0">
              <a:solidFill>
                <a:srgbClr val="000000"/>
              </a:solidFill>
            </a:endParaRPr>
          </a:p>
          <a:p>
            <a:pPr marL="0" indent="0">
              <a:buNone/>
            </a:pPr>
            <a:endParaRPr lang="en-GB" dirty="0"/>
          </a:p>
          <a:p>
            <a:pPr marL="0" indent="0">
              <a:buNone/>
            </a:pPr>
            <a:endParaRPr lang="en-GB" sz="2000" dirty="0"/>
          </a:p>
          <a:p>
            <a:pPr marL="0" indent="0">
              <a:buNone/>
            </a:pPr>
            <a:endParaRPr lang="en-GB" dirty="0"/>
          </a:p>
          <a:p>
            <a:pPr marL="457200" lvl="1" indent="0">
              <a:buNone/>
            </a:pPr>
            <a:endParaRPr lang="en-GB" sz="2000" dirty="0"/>
          </a:p>
          <a:p>
            <a:pPr marL="0" indent="0" algn="just">
              <a:buNone/>
            </a:pPr>
            <a:endParaRPr lang="en-GB" sz="1600" i="1" dirty="0"/>
          </a:p>
          <a:p>
            <a:pPr marL="0" indent="0">
              <a:buNone/>
            </a:pPr>
            <a:endParaRPr lang="it-IT" sz="3200" dirty="0">
              <a:latin typeface="Avenir Book"/>
              <a:cs typeface="Avenir Book"/>
            </a:endParaRPr>
          </a:p>
        </p:txBody>
      </p:sp>
      <p:sp>
        <p:nvSpPr>
          <p:cNvPr id="3" name="Title 2">
            <a:extLst>
              <a:ext uri="{FF2B5EF4-FFF2-40B4-BE49-F238E27FC236}">
                <a16:creationId xmlns:a16="http://schemas.microsoft.com/office/drawing/2014/main" id="{D5209814-3B79-A749-8703-7A44E6851E5C}"/>
              </a:ext>
            </a:extLst>
          </p:cNvPr>
          <p:cNvSpPr>
            <a:spLocks noGrp="1"/>
          </p:cNvSpPr>
          <p:nvPr>
            <p:ph type="title"/>
          </p:nvPr>
        </p:nvSpPr>
        <p:spPr>
          <a:xfrm>
            <a:off x="1217403" y="0"/>
            <a:ext cx="7290399" cy="1032353"/>
          </a:xfrm>
        </p:spPr>
        <p:txBody>
          <a:bodyPr/>
          <a:lstStyle/>
          <a:p>
            <a:r>
              <a:rPr lang="en-GB" dirty="0"/>
              <a:t>ESCAPE in a nutshell</a:t>
            </a:r>
          </a:p>
        </p:txBody>
      </p:sp>
    </p:spTree>
    <p:extLst>
      <p:ext uri="{BB962C8B-B14F-4D97-AF65-F5344CB8AC3E}">
        <p14:creationId xmlns:p14="http://schemas.microsoft.com/office/powerpoint/2010/main" val="426432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p:txBody>
          <a:bodyPr/>
          <a:lstStyle/>
          <a:p>
            <a:r>
              <a:rPr lang="it-IT" dirty="0" err="1"/>
              <a:t>G.Lamanna</a:t>
            </a:r>
            <a:endParaRPr lang="it-IT" dirty="0"/>
          </a:p>
        </p:txBody>
      </p:sp>
      <p:pic>
        <p:nvPicPr>
          <p:cNvPr id="4" name="Picture 2" descr="Image result for cnr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301" y="83681"/>
            <a:ext cx="1137296" cy="115078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a:blip r:embed="rId3"/>
          <a:stretch>
            <a:fillRect/>
          </a:stretch>
        </p:blipFill>
        <p:spPr>
          <a:xfrm>
            <a:off x="4071023" y="219852"/>
            <a:ext cx="1022449" cy="999929"/>
          </a:xfrm>
          <a:prstGeom prst="rect">
            <a:avLst/>
          </a:prstGeom>
        </p:spPr>
      </p:pic>
      <p:pic>
        <p:nvPicPr>
          <p:cNvPr id="6" name="Image 5"/>
          <p:cNvPicPr>
            <a:picLocks noChangeAspect="1"/>
          </p:cNvPicPr>
          <p:nvPr/>
        </p:nvPicPr>
        <p:blipFill>
          <a:blip r:embed="rId4"/>
          <a:stretch>
            <a:fillRect/>
          </a:stretch>
        </p:blipFill>
        <p:spPr>
          <a:xfrm>
            <a:off x="5804661" y="81357"/>
            <a:ext cx="949959" cy="1234464"/>
          </a:xfrm>
          <a:prstGeom prst="rect">
            <a:avLst/>
          </a:prstGeom>
        </p:spPr>
      </p:pic>
      <p:pic>
        <p:nvPicPr>
          <p:cNvPr id="7" name="Image 6"/>
          <p:cNvPicPr>
            <a:picLocks noChangeAspect="1"/>
          </p:cNvPicPr>
          <p:nvPr/>
        </p:nvPicPr>
        <p:blipFill>
          <a:blip r:embed="rId5"/>
          <a:stretch>
            <a:fillRect/>
          </a:stretch>
        </p:blipFill>
        <p:spPr>
          <a:xfrm>
            <a:off x="7195717" y="219852"/>
            <a:ext cx="1614548" cy="895779"/>
          </a:xfrm>
          <a:prstGeom prst="rect">
            <a:avLst/>
          </a:prstGeom>
        </p:spPr>
      </p:pic>
      <p:pic>
        <p:nvPicPr>
          <p:cNvPr id="8" name="Image 7"/>
          <p:cNvPicPr>
            <a:picLocks noChangeAspect="1"/>
          </p:cNvPicPr>
          <p:nvPr/>
        </p:nvPicPr>
        <p:blipFill>
          <a:blip r:embed="rId6"/>
          <a:stretch>
            <a:fillRect/>
          </a:stretch>
        </p:blipFill>
        <p:spPr>
          <a:xfrm>
            <a:off x="6691992" y="1490103"/>
            <a:ext cx="883029" cy="883029"/>
          </a:xfrm>
          <a:prstGeom prst="rect">
            <a:avLst/>
          </a:prstGeom>
        </p:spPr>
      </p:pic>
      <p:pic>
        <p:nvPicPr>
          <p:cNvPr id="9" name="Image 8"/>
          <p:cNvPicPr>
            <a:picLocks noChangeAspect="1"/>
          </p:cNvPicPr>
          <p:nvPr/>
        </p:nvPicPr>
        <p:blipFill rotWithShape="1">
          <a:blip r:embed="rId7"/>
          <a:srcRect l="12194" t="19935" r="12167" b="21244"/>
          <a:stretch/>
        </p:blipFill>
        <p:spPr>
          <a:xfrm>
            <a:off x="7336032" y="5220888"/>
            <a:ext cx="1770517" cy="917904"/>
          </a:xfrm>
          <a:prstGeom prst="rect">
            <a:avLst/>
          </a:prstGeom>
        </p:spPr>
      </p:pic>
      <p:pic>
        <p:nvPicPr>
          <p:cNvPr id="10" name="Image 9"/>
          <p:cNvPicPr>
            <a:picLocks noChangeAspect="1"/>
          </p:cNvPicPr>
          <p:nvPr/>
        </p:nvPicPr>
        <p:blipFill rotWithShape="1">
          <a:blip r:embed="rId8"/>
          <a:srcRect t="9391" r="2031" b="12042"/>
          <a:stretch/>
        </p:blipFill>
        <p:spPr>
          <a:xfrm>
            <a:off x="205832" y="1315821"/>
            <a:ext cx="1439926" cy="866081"/>
          </a:xfrm>
          <a:prstGeom prst="rect">
            <a:avLst/>
          </a:prstGeom>
        </p:spPr>
      </p:pic>
      <p:pic>
        <p:nvPicPr>
          <p:cNvPr id="11" name="Picture 6" descr="Image result for cta observatory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6256" y="1418910"/>
            <a:ext cx="2147995" cy="84235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Image 11"/>
          <p:cNvPicPr>
            <a:picLocks noChangeAspect="1"/>
          </p:cNvPicPr>
          <p:nvPr/>
        </p:nvPicPr>
        <p:blipFill>
          <a:blip r:embed="rId10"/>
          <a:stretch>
            <a:fillRect/>
          </a:stretch>
        </p:blipFill>
        <p:spPr>
          <a:xfrm>
            <a:off x="5565414" y="1401916"/>
            <a:ext cx="878291" cy="975787"/>
          </a:xfrm>
          <a:prstGeom prst="rect">
            <a:avLst/>
          </a:prstGeom>
        </p:spPr>
      </p:pic>
      <p:pic>
        <p:nvPicPr>
          <p:cNvPr id="13" name="Image 12"/>
          <p:cNvPicPr>
            <a:picLocks noChangeAspect="1"/>
          </p:cNvPicPr>
          <p:nvPr/>
        </p:nvPicPr>
        <p:blipFill>
          <a:blip r:embed="rId11"/>
          <a:stretch>
            <a:fillRect/>
          </a:stretch>
        </p:blipFill>
        <p:spPr>
          <a:xfrm>
            <a:off x="144381" y="2264782"/>
            <a:ext cx="1000822" cy="834018"/>
          </a:xfrm>
          <a:prstGeom prst="rect">
            <a:avLst/>
          </a:prstGeom>
        </p:spPr>
      </p:pic>
      <p:pic>
        <p:nvPicPr>
          <p:cNvPr id="14" name="Picture 8" descr="Image result for gsi gmbh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5303" y="2493277"/>
            <a:ext cx="1569531" cy="49597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0" descr="Image result for ifae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8509" y="1567026"/>
            <a:ext cx="1357634" cy="45028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Image 15"/>
          <p:cNvPicPr>
            <a:picLocks noChangeAspect="1"/>
          </p:cNvPicPr>
          <p:nvPr/>
        </p:nvPicPr>
        <p:blipFill>
          <a:blip r:embed="rId14"/>
          <a:stretch>
            <a:fillRect/>
          </a:stretch>
        </p:blipFill>
        <p:spPr>
          <a:xfrm>
            <a:off x="4761781" y="2493276"/>
            <a:ext cx="2342496" cy="869707"/>
          </a:xfrm>
          <a:prstGeom prst="rect">
            <a:avLst/>
          </a:prstGeom>
        </p:spPr>
      </p:pic>
      <p:pic>
        <p:nvPicPr>
          <p:cNvPr id="17" name="Picture 12" descr="&quot;{$webpage.title}&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0481" y="1427692"/>
            <a:ext cx="1049176" cy="90648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4" descr="Image result for mpg germany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6041" y="2493277"/>
            <a:ext cx="1210468" cy="98451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6" descr="Image result for ucm madrid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48109" y="2318297"/>
            <a:ext cx="889733" cy="1015778"/>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8" descr="Related image"/>
          <p:cNvPicPr>
            <a:picLocks noChangeAspect="1" noChangeArrowheads="1"/>
          </p:cNvPicPr>
          <p:nvPr/>
        </p:nvPicPr>
        <p:blipFill rotWithShape="1">
          <a:blip r:embed="rId18">
            <a:extLst>
              <a:ext uri="{28A0092B-C50C-407E-A947-70E740481C1C}">
                <a14:useLocalDpi xmlns:a14="http://schemas.microsoft.com/office/drawing/2010/main" val="0"/>
              </a:ext>
            </a:extLst>
          </a:blip>
          <a:srcRect l="6107" t="10387" r="4925" b="10942"/>
          <a:stretch/>
        </p:blipFill>
        <p:spPr bwMode="auto">
          <a:xfrm>
            <a:off x="214343" y="3269880"/>
            <a:ext cx="1330960" cy="117693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descr="UniversitÃ¤t Heidelber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42880" y="3477791"/>
            <a:ext cx="1553973" cy="81507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2" descr="Image result for ego logo gravitational"/>
          <p:cNvPicPr>
            <a:picLocks noChangeAspect="1" noChangeArrowheads="1"/>
          </p:cNvPicPr>
          <p:nvPr/>
        </p:nvPicPr>
        <p:blipFill rotWithShape="1">
          <a:blip r:embed="rId20">
            <a:extLst>
              <a:ext uri="{28A0092B-C50C-407E-A947-70E740481C1C}">
                <a14:useLocalDpi xmlns:a14="http://schemas.microsoft.com/office/drawing/2010/main" val="0"/>
              </a:ext>
            </a:extLst>
          </a:blip>
          <a:srcRect r="20717" b="-5619"/>
          <a:stretch/>
        </p:blipFill>
        <p:spPr bwMode="auto">
          <a:xfrm>
            <a:off x="3585132" y="3717804"/>
            <a:ext cx="1849119" cy="44188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6" descr="Image result for inta logo spai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91433" y="4474022"/>
            <a:ext cx="1050479" cy="105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8" descr="Related imag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29887" y="4474022"/>
            <a:ext cx="1331729" cy="122853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0" descr="Image result for unitov rome 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69149" y="4410567"/>
            <a:ext cx="988424" cy="98842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2" descr="HITS gGmbH"/>
          <p:cNvPicPr>
            <a:picLocks noChangeAspect="1" noChangeArrowheads="1"/>
          </p:cNvPicPr>
          <p:nvPr/>
        </p:nvPicPr>
        <p:blipFill rotWithShape="1">
          <a:blip r:embed="rId24">
            <a:extLst>
              <a:ext uri="{28A0092B-C50C-407E-A947-70E740481C1C}">
                <a14:useLocalDpi xmlns:a14="http://schemas.microsoft.com/office/drawing/2010/main" val="0"/>
              </a:ext>
            </a:extLst>
          </a:blip>
          <a:srcRect t="17108" b="19662"/>
          <a:stretch/>
        </p:blipFill>
        <p:spPr bwMode="auto">
          <a:xfrm>
            <a:off x="6843060" y="3581516"/>
            <a:ext cx="2271742" cy="68249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4" descr="Image result for desy 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53753" y="3406959"/>
            <a:ext cx="949149" cy="94914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6" descr="Image result for rug groningen logo"/>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50368" y="4410567"/>
            <a:ext cx="1201823" cy="81032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8" descr="Image result for surfsara logo"/>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8383" y="5576322"/>
            <a:ext cx="1752505" cy="654269"/>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Image 29"/>
          <p:cNvPicPr>
            <a:picLocks noChangeAspect="1"/>
          </p:cNvPicPr>
          <p:nvPr/>
        </p:nvPicPr>
        <p:blipFill>
          <a:blip r:embed="rId28"/>
          <a:stretch>
            <a:fillRect/>
          </a:stretch>
        </p:blipFill>
        <p:spPr>
          <a:xfrm>
            <a:off x="6177548" y="4428067"/>
            <a:ext cx="1017976" cy="1017976"/>
          </a:xfrm>
          <a:prstGeom prst="rect">
            <a:avLst/>
          </a:prstGeom>
        </p:spPr>
      </p:pic>
      <p:pic>
        <p:nvPicPr>
          <p:cNvPr id="31" name="Picture 42" descr="Image result for trust it services logo"/>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68596" y="5522039"/>
            <a:ext cx="2235681" cy="62894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46" descr="Royal Observatory of Belgium"/>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58603" y="5598017"/>
            <a:ext cx="2476500" cy="47625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8" descr="Image result for infn logo"/>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54518" y="2449318"/>
            <a:ext cx="1048473" cy="10393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50" descr="Image result for csic logo"/>
          <p:cNvPicPr>
            <a:picLocks noChangeAspect="1" noChangeArrowheads="1"/>
          </p:cNvPicPr>
          <p:nvPr/>
        </p:nvPicPr>
        <p:blipFill rotWithShape="1">
          <a:blip r:embed="rId32">
            <a:extLst>
              <a:ext uri="{28A0092B-C50C-407E-A947-70E740481C1C}">
                <a14:useLocalDpi xmlns:a14="http://schemas.microsoft.com/office/drawing/2010/main" val="0"/>
              </a:ext>
            </a:extLst>
          </a:blip>
          <a:srcRect l="3845" t="7006" r="9143" b="8317"/>
          <a:stretch/>
        </p:blipFill>
        <p:spPr bwMode="auto">
          <a:xfrm>
            <a:off x="41195" y="4731972"/>
            <a:ext cx="1969693" cy="595183"/>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16</a:t>
            </a:fld>
            <a:endParaRPr lang="it-IT" sz="1200" dirty="0"/>
          </a:p>
        </p:txBody>
      </p:sp>
    </p:spTree>
    <p:extLst>
      <p:ext uri="{BB962C8B-B14F-4D97-AF65-F5344CB8AC3E}">
        <p14:creationId xmlns:p14="http://schemas.microsoft.com/office/powerpoint/2010/main" val="377590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B064-9B5F-814E-B47A-0AB8A383CC45}"/>
              </a:ext>
            </a:extLst>
          </p:cNvPr>
          <p:cNvSpPr>
            <a:spLocks noGrp="1"/>
          </p:cNvSpPr>
          <p:nvPr>
            <p:ph type="title"/>
          </p:nvPr>
        </p:nvSpPr>
        <p:spPr>
          <a:xfrm>
            <a:off x="1421069" y="-49113"/>
            <a:ext cx="7290399" cy="1032353"/>
          </a:xfrm>
        </p:spPr>
        <p:txBody>
          <a:bodyPr/>
          <a:lstStyle/>
          <a:p>
            <a:r>
              <a:rPr lang="en-GB" dirty="0"/>
              <a:t>ESCAPE Science</a:t>
            </a:r>
          </a:p>
        </p:txBody>
      </p:sp>
      <p:sp>
        <p:nvSpPr>
          <p:cNvPr id="3" name="Content Placeholder 2">
            <a:extLst>
              <a:ext uri="{FF2B5EF4-FFF2-40B4-BE49-F238E27FC236}">
                <a16:creationId xmlns:a16="http://schemas.microsoft.com/office/drawing/2014/main" id="{7C179143-B461-E347-BBA6-D7C651060DB7}"/>
              </a:ext>
            </a:extLst>
          </p:cNvPr>
          <p:cNvSpPr>
            <a:spLocks noGrp="1"/>
          </p:cNvSpPr>
          <p:nvPr>
            <p:ph idx="1"/>
          </p:nvPr>
        </p:nvSpPr>
        <p:spPr>
          <a:xfrm>
            <a:off x="268886" y="1041509"/>
            <a:ext cx="7886700" cy="5670319"/>
          </a:xfrm>
        </p:spPr>
        <p:txBody>
          <a:bodyPr>
            <a:normAutofit fontScale="92500" lnSpcReduction="20000"/>
          </a:bodyPr>
          <a:lstStyle/>
          <a:p>
            <a:r>
              <a:rPr lang="en-GB" dirty="0">
                <a:latin typeface="+mj-lt"/>
              </a:rPr>
              <a:t>Multi Messenger Astronomy</a:t>
            </a:r>
          </a:p>
          <a:p>
            <a:pPr lvl="1"/>
            <a:r>
              <a:rPr lang="en-GB" dirty="0">
                <a:latin typeface="+mj-lt"/>
              </a:rPr>
              <a:t>Radio</a:t>
            </a:r>
          </a:p>
          <a:p>
            <a:pPr lvl="2"/>
            <a:r>
              <a:rPr lang="en-GB" dirty="0">
                <a:latin typeface="+mj-lt"/>
              </a:rPr>
              <a:t>SKA (Scare Kilometre Array)</a:t>
            </a:r>
          </a:p>
          <a:p>
            <a:pPr lvl="2"/>
            <a:r>
              <a:rPr lang="en-GB" dirty="0">
                <a:latin typeface="+mj-lt"/>
              </a:rPr>
              <a:t>JIVE VLBI (Very large Baseline Instrument)</a:t>
            </a:r>
          </a:p>
          <a:p>
            <a:pPr lvl="1"/>
            <a:r>
              <a:rPr lang="en-GB" dirty="0">
                <a:latin typeface="+mj-lt"/>
              </a:rPr>
              <a:t>Visible Light</a:t>
            </a:r>
          </a:p>
          <a:p>
            <a:pPr lvl="2"/>
            <a:r>
              <a:rPr lang="en-GB" dirty="0">
                <a:latin typeface="+mj-lt"/>
              </a:rPr>
              <a:t>European Extreme Large Telescope (ELT)</a:t>
            </a:r>
          </a:p>
          <a:p>
            <a:pPr lvl="2"/>
            <a:r>
              <a:rPr lang="en-GB" dirty="0">
                <a:latin typeface="+mj-lt"/>
              </a:rPr>
              <a:t>European Solar Telescope (EST)</a:t>
            </a:r>
          </a:p>
          <a:p>
            <a:pPr lvl="1"/>
            <a:r>
              <a:rPr lang="en-GB" dirty="0">
                <a:latin typeface="+mj-lt"/>
              </a:rPr>
              <a:t>Gamma Rays</a:t>
            </a:r>
          </a:p>
          <a:p>
            <a:pPr lvl="2"/>
            <a:r>
              <a:rPr lang="en-GB" dirty="0">
                <a:latin typeface="+mj-lt"/>
              </a:rPr>
              <a:t>CTA</a:t>
            </a:r>
          </a:p>
          <a:p>
            <a:pPr lvl="1"/>
            <a:r>
              <a:rPr lang="en-GB" dirty="0">
                <a:latin typeface="+mj-lt"/>
              </a:rPr>
              <a:t>Cosmic Rays: Neutrinos</a:t>
            </a:r>
          </a:p>
          <a:p>
            <a:pPr lvl="2"/>
            <a:r>
              <a:rPr lang="en-GB" dirty="0">
                <a:latin typeface="+mj-lt"/>
              </a:rPr>
              <a:t>KM3Net</a:t>
            </a:r>
          </a:p>
          <a:p>
            <a:pPr lvl="1"/>
            <a:r>
              <a:rPr lang="en-GB" dirty="0">
                <a:latin typeface="+mj-lt"/>
              </a:rPr>
              <a:t>Gravitational Waves</a:t>
            </a:r>
          </a:p>
          <a:p>
            <a:pPr lvl="2"/>
            <a:r>
              <a:rPr lang="en-GB" dirty="0">
                <a:latin typeface="+mj-lt"/>
              </a:rPr>
              <a:t>EGO-VIRGO</a:t>
            </a:r>
          </a:p>
          <a:p>
            <a:r>
              <a:rPr lang="en-GB" dirty="0">
                <a:latin typeface="+mj-lt"/>
              </a:rPr>
              <a:t>High Energy Physics</a:t>
            </a:r>
          </a:p>
          <a:p>
            <a:pPr lvl="1"/>
            <a:r>
              <a:rPr lang="en-GB" dirty="0">
                <a:latin typeface="+mj-lt"/>
              </a:rPr>
              <a:t>HL-LHC</a:t>
            </a:r>
          </a:p>
          <a:p>
            <a:pPr lvl="2"/>
            <a:r>
              <a:rPr lang="en-GB" dirty="0">
                <a:latin typeface="+mj-lt"/>
              </a:rPr>
              <a:t>High Energy Particle</a:t>
            </a:r>
          </a:p>
          <a:p>
            <a:pPr lvl="1"/>
            <a:r>
              <a:rPr lang="en-GB" dirty="0">
                <a:latin typeface="+mj-lt"/>
              </a:rPr>
              <a:t>FAIR</a:t>
            </a:r>
          </a:p>
          <a:p>
            <a:pPr lvl="2"/>
            <a:r>
              <a:rPr lang="en-GB" dirty="0">
                <a:latin typeface="+mj-lt"/>
              </a:rPr>
              <a:t>High density exotic matter physics</a:t>
            </a:r>
          </a:p>
        </p:txBody>
      </p:sp>
      <p:sp>
        <p:nvSpPr>
          <p:cNvPr id="4" name="Date Placeholder 3">
            <a:extLst>
              <a:ext uri="{FF2B5EF4-FFF2-40B4-BE49-F238E27FC236}">
                <a16:creationId xmlns:a16="http://schemas.microsoft.com/office/drawing/2014/main" id="{F2450254-9F7B-C845-882B-249F31735D64}"/>
              </a:ext>
            </a:extLst>
          </p:cNvPr>
          <p:cNvSpPr>
            <a:spLocks noGrp="1"/>
          </p:cNvSpPr>
          <p:nvPr>
            <p:ph type="dt" sz="half" idx="10"/>
          </p:nvPr>
        </p:nvSpPr>
        <p:spPr/>
        <p:txBody>
          <a:bodyPr/>
          <a:lstStyle/>
          <a:p>
            <a:fld id="{9A1AE180-5ECA-534F-8A0F-AACB107CA5A1}" type="datetime1">
              <a:rPr lang="en-US" smtClean="0"/>
              <a:t>4/4/19</a:t>
            </a:fld>
            <a:endParaRPr lang="it-IT" dirty="0"/>
          </a:p>
        </p:txBody>
      </p:sp>
      <p:sp>
        <p:nvSpPr>
          <p:cNvPr id="5" name="Footer Placeholder 4">
            <a:extLst>
              <a:ext uri="{FF2B5EF4-FFF2-40B4-BE49-F238E27FC236}">
                <a16:creationId xmlns:a16="http://schemas.microsoft.com/office/drawing/2014/main" id="{ADD702A6-7617-0048-8D56-D1F353B13F81}"/>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7732A12B-FCEB-6D4E-8721-10F9E1048502}"/>
              </a:ext>
            </a:extLst>
          </p:cNvPr>
          <p:cNvSpPr>
            <a:spLocks noGrp="1"/>
          </p:cNvSpPr>
          <p:nvPr>
            <p:ph type="sldNum" sz="quarter" idx="12"/>
          </p:nvPr>
        </p:nvSpPr>
        <p:spPr/>
        <p:txBody>
          <a:bodyPr/>
          <a:lstStyle/>
          <a:p>
            <a:pPr algn="ctr"/>
            <a:fld id="{F815B12F-D02A-B845-865F-37AC5B232343}" type="slidenum">
              <a:rPr lang="it-IT" smtClean="0"/>
              <a:pPr algn="ctr"/>
              <a:t>17</a:t>
            </a:fld>
            <a:endParaRPr lang="it-IT" dirty="0"/>
          </a:p>
        </p:txBody>
      </p:sp>
      <p:pic>
        <p:nvPicPr>
          <p:cNvPr id="10" name="Picture 9">
            <a:extLst>
              <a:ext uri="{FF2B5EF4-FFF2-40B4-BE49-F238E27FC236}">
                <a16:creationId xmlns:a16="http://schemas.microsoft.com/office/drawing/2014/main" id="{84A9DB8D-F516-BA49-92E2-4326F1750B3A}"/>
              </a:ext>
            </a:extLst>
          </p:cNvPr>
          <p:cNvPicPr>
            <a:picLocks noChangeAspect="1"/>
          </p:cNvPicPr>
          <p:nvPr/>
        </p:nvPicPr>
        <p:blipFill rotWithShape="1">
          <a:blip r:embed="rId2"/>
          <a:srcRect l="12613" r="10611"/>
          <a:stretch/>
        </p:blipFill>
        <p:spPr>
          <a:xfrm>
            <a:off x="5902658" y="2383868"/>
            <a:ext cx="1543409" cy="1126302"/>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FAD8A442-9D2B-424A-A1AA-9CE02E489CA6}"/>
              </a:ext>
            </a:extLst>
          </p:cNvPr>
          <p:cNvPicPr>
            <a:picLocks noChangeAspect="1"/>
          </p:cNvPicPr>
          <p:nvPr/>
        </p:nvPicPr>
        <p:blipFill>
          <a:blip r:embed="rId3"/>
          <a:stretch>
            <a:fillRect/>
          </a:stretch>
        </p:blipFill>
        <p:spPr>
          <a:xfrm>
            <a:off x="6180665" y="1280675"/>
            <a:ext cx="2530803" cy="113887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C7DA10E-3334-0F4E-96E4-71133BCF29D4}"/>
              </a:ext>
            </a:extLst>
          </p:cNvPr>
          <p:cNvPicPr>
            <a:picLocks noChangeAspect="1"/>
          </p:cNvPicPr>
          <p:nvPr/>
        </p:nvPicPr>
        <p:blipFill>
          <a:blip r:embed="rId4"/>
          <a:stretch>
            <a:fillRect/>
          </a:stretch>
        </p:blipFill>
        <p:spPr>
          <a:xfrm>
            <a:off x="7168059" y="3154957"/>
            <a:ext cx="1690787" cy="126747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6FBF108C-6FB4-E244-8C50-31273BE5CBCE}"/>
              </a:ext>
            </a:extLst>
          </p:cNvPr>
          <p:cNvPicPr>
            <a:picLocks noChangeAspect="1"/>
          </p:cNvPicPr>
          <p:nvPr/>
        </p:nvPicPr>
        <p:blipFill>
          <a:blip r:embed="rId5"/>
          <a:stretch>
            <a:fillRect/>
          </a:stretch>
        </p:blipFill>
        <p:spPr>
          <a:xfrm>
            <a:off x="4359248" y="3646717"/>
            <a:ext cx="3086819" cy="1178495"/>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B2662B9F-2843-5C4F-8758-5F328D77ECB0}"/>
              </a:ext>
            </a:extLst>
          </p:cNvPr>
          <p:cNvPicPr>
            <a:picLocks noChangeAspect="1"/>
          </p:cNvPicPr>
          <p:nvPr/>
        </p:nvPicPr>
        <p:blipFill>
          <a:blip r:embed="rId6"/>
          <a:stretch>
            <a:fillRect/>
          </a:stretch>
        </p:blipFill>
        <p:spPr>
          <a:xfrm>
            <a:off x="5177694" y="4773452"/>
            <a:ext cx="3877709" cy="967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6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8890557-101D-1646-AF0C-18D6B36A90B9}"/>
              </a:ext>
            </a:extLst>
          </p:cNvPr>
          <p:cNvSpPr/>
          <p:nvPr/>
        </p:nvSpPr>
        <p:spPr>
          <a:xfrm>
            <a:off x="126609" y="648313"/>
            <a:ext cx="8862646" cy="5698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2267EA8-208F-724E-8A0A-AC11CD34B7B8}"/>
              </a:ext>
            </a:extLst>
          </p:cNvPr>
          <p:cNvSpPr>
            <a:spLocks noGrp="1"/>
          </p:cNvSpPr>
          <p:nvPr>
            <p:ph type="title"/>
          </p:nvPr>
        </p:nvSpPr>
        <p:spPr>
          <a:xfrm>
            <a:off x="1958196" y="-96231"/>
            <a:ext cx="5779035" cy="1032353"/>
          </a:xfrm>
        </p:spPr>
        <p:txBody>
          <a:bodyPr/>
          <a:lstStyle/>
          <a:p>
            <a:r>
              <a:rPr lang="en-GB" dirty="0"/>
              <a:t>The work package structure</a:t>
            </a:r>
          </a:p>
        </p:txBody>
      </p:sp>
      <p:sp>
        <p:nvSpPr>
          <p:cNvPr id="3" name="Content Placeholder 2">
            <a:extLst>
              <a:ext uri="{FF2B5EF4-FFF2-40B4-BE49-F238E27FC236}">
                <a16:creationId xmlns:a16="http://schemas.microsoft.com/office/drawing/2014/main" id="{BCE2DA61-D119-8543-BC17-EB334D087091}"/>
              </a:ext>
            </a:extLst>
          </p:cNvPr>
          <p:cNvSpPr>
            <a:spLocks noGrp="1"/>
          </p:cNvSpPr>
          <p:nvPr>
            <p:ph idx="1"/>
          </p:nvPr>
        </p:nvSpPr>
        <p:spPr>
          <a:xfrm>
            <a:off x="279407" y="848495"/>
            <a:ext cx="8543486" cy="5602316"/>
          </a:xfrm>
        </p:spPr>
        <p:txBody>
          <a:bodyPr>
            <a:normAutofit lnSpcReduction="10000"/>
          </a:bodyPr>
          <a:lstStyle/>
          <a:p>
            <a:r>
              <a:rPr lang="en-GB" sz="2000" b="1" dirty="0"/>
              <a:t> </a:t>
            </a:r>
            <a:r>
              <a:rPr lang="en-GB" sz="1800" dirty="0">
                <a:latin typeface="+mj-lt"/>
              </a:rPr>
              <a:t>WP1 MIND. Leader: Giovanni </a:t>
            </a:r>
            <a:r>
              <a:rPr lang="en-GB" sz="1800" dirty="0" err="1">
                <a:latin typeface="+mj-lt"/>
              </a:rPr>
              <a:t>Lamanna</a:t>
            </a:r>
            <a:r>
              <a:rPr lang="en-GB" sz="1800" dirty="0">
                <a:latin typeface="+mj-lt"/>
              </a:rPr>
              <a:t>, LAPP-CNRS </a:t>
            </a:r>
          </a:p>
          <a:p>
            <a:pPr lvl="1"/>
            <a:r>
              <a:rPr lang="en-GB" sz="1600" dirty="0">
                <a:latin typeface="+mj-lt"/>
              </a:rPr>
              <a:t>Management and policy</a:t>
            </a:r>
          </a:p>
          <a:p>
            <a:r>
              <a:rPr lang="en-GB" sz="2000" dirty="0">
                <a:latin typeface="+mj-lt"/>
              </a:rPr>
              <a:t> </a:t>
            </a:r>
            <a:r>
              <a:rPr lang="en-GB" sz="1800" dirty="0">
                <a:latin typeface="+mj-lt"/>
              </a:rPr>
              <a:t>WP2 </a:t>
            </a:r>
            <a:r>
              <a:rPr lang="en-GB" sz="1800" dirty="0">
                <a:solidFill>
                  <a:schemeClr val="accent2">
                    <a:lumMod val="75000"/>
                  </a:schemeClr>
                </a:solidFill>
                <a:latin typeface="+mj-lt"/>
              </a:rPr>
              <a:t>DIOS</a:t>
            </a:r>
            <a:r>
              <a:rPr lang="en-GB" sz="1800" dirty="0">
                <a:latin typeface="+mj-lt"/>
              </a:rPr>
              <a:t>. Leader: Simone Campana, CERN</a:t>
            </a:r>
          </a:p>
          <a:p>
            <a:pPr lvl="1"/>
            <a:r>
              <a:rPr lang="en-GB" sz="1600" dirty="0">
                <a:latin typeface="+mj-lt"/>
              </a:rPr>
              <a:t>Contribute to the federation of global EOSC resources through an </a:t>
            </a:r>
            <a:r>
              <a:rPr lang="en-GB" sz="1600" dirty="0">
                <a:solidFill>
                  <a:schemeClr val="accent2">
                    <a:lumMod val="75000"/>
                  </a:schemeClr>
                </a:solidFill>
                <a:latin typeface="+mj-lt"/>
              </a:rPr>
              <a:t>implementation of the Data-Lake concept</a:t>
            </a:r>
            <a:r>
              <a:rPr lang="en-GB" sz="1600" dirty="0">
                <a:latin typeface="+mj-lt"/>
              </a:rPr>
              <a:t> (evolution of WLCG and other ESFRI RIs computing models) to manage extremely large volumes of data up to the multi-exabyte scale</a:t>
            </a:r>
          </a:p>
          <a:p>
            <a:r>
              <a:rPr lang="en-GB" sz="2000" dirty="0">
                <a:latin typeface="+mj-lt"/>
              </a:rPr>
              <a:t> </a:t>
            </a:r>
            <a:r>
              <a:rPr lang="en-GB" sz="1800" dirty="0">
                <a:latin typeface="+mj-lt"/>
              </a:rPr>
              <a:t>WP3 </a:t>
            </a:r>
            <a:r>
              <a:rPr lang="en-GB" sz="1800" dirty="0">
                <a:solidFill>
                  <a:schemeClr val="accent2">
                    <a:lumMod val="75000"/>
                  </a:schemeClr>
                </a:solidFill>
                <a:latin typeface="+mj-lt"/>
              </a:rPr>
              <a:t>OSSR</a:t>
            </a:r>
            <a:r>
              <a:rPr lang="en-GB" sz="1800" dirty="0">
                <a:latin typeface="+mj-lt"/>
              </a:rPr>
              <a:t>. Leader: Kay Graf, FAU </a:t>
            </a:r>
          </a:p>
          <a:p>
            <a:pPr lvl="1"/>
            <a:r>
              <a:rPr lang="en-GB" sz="1600" dirty="0">
                <a:latin typeface="+mj-lt"/>
              </a:rPr>
              <a:t>Support for "</a:t>
            </a:r>
            <a:r>
              <a:rPr lang="en-GB" sz="1600" dirty="0">
                <a:solidFill>
                  <a:schemeClr val="accent2">
                    <a:lumMod val="75000"/>
                  </a:schemeClr>
                </a:solidFill>
                <a:latin typeface="+mj-lt"/>
              </a:rPr>
              <a:t>scientific software</a:t>
            </a:r>
            <a:r>
              <a:rPr lang="en-GB" sz="1600" dirty="0">
                <a:latin typeface="+mj-lt"/>
              </a:rPr>
              <a:t>" as a major component of the ESFR-RI “data” to be stored and displayed in EOSC via </a:t>
            </a:r>
            <a:r>
              <a:rPr lang="en-GB" sz="1600" dirty="0">
                <a:solidFill>
                  <a:schemeClr val="accent2">
                    <a:lumMod val="75000"/>
                  </a:schemeClr>
                </a:solidFill>
                <a:latin typeface="+mj-lt"/>
              </a:rPr>
              <a:t>dedicated community-based catalogues</a:t>
            </a:r>
            <a:r>
              <a:rPr lang="en-GB" sz="1600" dirty="0">
                <a:latin typeface="+mj-lt"/>
              </a:rPr>
              <a:t>. Implementation of a community-based approach for the </a:t>
            </a:r>
            <a:r>
              <a:rPr lang="en-GB" sz="1600" dirty="0">
                <a:solidFill>
                  <a:schemeClr val="accent2">
                    <a:lumMod val="75000"/>
                  </a:schemeClr>
                </a:solidFill>
                <a:latin typeface="+mj-lt"/>
              </a:rPr>
              <a:t>continuous development of shared software</a:t>
            </a:r>
            <a:r>
              <a:rPr lang="en-GB" sz="1600" dirty="0">
                <a:latin typeface="+mj-lt"/>
              </a:rPr>
              <a:t> and for training of researchers and data scientists.</a:t>
            </a:r>
          </a:p>
          <a:p>
            <a:r>
              <a:rPr lang="en-GB" sz="2000" dirty="0">
                <a:latin typeface="+mj-lt"/>
              </a:rPr>
              <a:t> </a:t>
            </a:r>
            <a:r>
              <a:rPr lang="en-GB" sz="1800" dirty="0">
                <a:latin typeface="+mj-lt"/>
              </a:rPr>
              <a:t>WP4 </a:t>
            </a:r>
            <a:r>
              <a:rPr lang="en-GB" sz="1800" dirty="0">
                <a:solidFill>
                  <a:schemeClr val="accent2">
                    <a:lumMod val="75000"/>
                  </a:schemeClr>
                </a:solidFill>
                <a:latin typeface="+mj-lt"/>
              </a:rPr>
              <a:t>CEVO</a:t>
            </a:r>
            <a:r>
              <a:rPr lang="en-GB" sz="1800" dirty="0">
                <a:latin typeface="+mj-lt"/>
              </a:rPr>
              <a:t>. Leader: Mark Allen, CDS-CNRS</a:t>
            </a:r>
          </a:p>
          <a:p>
            <a:pPr lvl="1"/>
            <a:r>
              <a:rPr lang="en-GB" sz="1600" dirty="0">
                <a:solidFill>
                  <a:schemeClr val="accent2">
                    <a:lumMod val="75000"/>
                  </a:schemeClr>
                </a:solidFill>
                <a:latin typeface="+mj-lt"/>
              </a:rPr>
              <a:t>Extend FAIR standards</a:t>
            </a:r>
            <a:r>
              <a:rPr lang="en-GB" sz="1600" dirty="0">
                <a:latin typeface="+mj-lt"/>
              </a:rPr>
              <a:t>, methods, tools of the Virtual Observatory to a broader scientific context; demonstrate EOSC's ability to include existing platforms.</a:t>
            </a:r>
          </a:p>
          <a:p>
            <a:r>
              <a:rPr lang="en-GB" sz="2000" dirty="0">
                <a:latin typeface="+mj-lt"/>
              </a:rPr>
              <a:t> </a:t>
            </a:r>
            <a:r>
              <a:rPr lang="en-GB" sz="1800" dirty="0">
                <a:latin typeface="+mj-lt"/>
              </a:rPr>
              <a:t>WP5 </a:t>
            </a:r>
            <a:r>
              <a:rPr lang="en-GB" sz="1800" dirty="0">
                <a:solidFill>
                  <a:schemeClr val="accent2">
                    <a:lumMod val="75000"/>
                  </a:schemeClr>
                </a:solidFill>
                <a:latin typeface="+mj-lt"/>
              </a:rPr>
              <a:t>ESAP</a:t>
            </a:r>
            <a:r>
              <a:rPr lang="en-GB" sz="1800" dirty="0">
                <a:latin typeface="+mj-lt"/>
              </a:rPr>
              <a:t>. Leader: </a:t>
            </a:r>
            <a:r>
              <a:rPr lang="en-GB" sz="1800" dirty="0" err="1">
                <a:latin typeface="+mj-lt"/>
              </a:rPr>
              <a:t>Michiel</a:t>
            </a:r>
            <a:r>
              <a:rPr lang="en-GB" sz="1800" dirty="0">
                <a:latin typeface="+mj-lt"/>
              </a:rPr>
              <a:t> van Haarlem, ASTRON-NOW (Deputy : Zheng Meyer)</a:t>
            </a:r>
          </a:p>
          <a:p>
            <a:pPr lvl="1"/>
            <a:r>
              <a:rPr lang="en-GB" sz="1600" dirty="0">
                <a:latin typeface="+mj-lt"/>
              </a:rPr>
              <a:t>Implementation of </a:t>
            </a:r>
            <a:r>
              <a:rPr lang="en-GB" sz="1600" dirty="0">
                <a:solidFill>
                  <a:schemeClr val="accent2">
                    <a:lumMod val="75000"/>
                  </a:schemeClr>
                </a:solidFill>
                <a:latin typeface="+mj-lt"/>
              </a:rPr>
              <a:t>scientific analysis platforms </a:t>
            </a:r>
            <a:r>
              <a:rPr lang="en-GB" sz="1600" dirty="0">
                <a:latin typeface="+mj-lt"/>
              </a:rPr>
              <a:t>enabling EOSC researchers to organize data collections, analyse them, access ESFRI's software tools, and provide their own </a:t>
            </a:r>
            <a:r>
              <a:rPr lang="en-GB" sz="1600" dirty="0">
                <a:solidFill>
                  <a:schemeClr val="accent2">
                    <a:lumMod val="75000"/>
                  </a:schemeClr>
                </a:solidFill>
                <a:latin typeface="+mj-lt"/>
              </a:rPr>
              <a:t>customized workflows</a:t>
            </a:r>
            <a:r>
              <a:rPr lang="en-GB" sz="1600" dirty="0">
                <a:latin typeface="+mj-lt"/>
              </a:rPr>
              <a:t>.</a:t>
            </a:r>
          </a:p>
          <a:p>
            <a:r>
              <a:rPr lang="en-GB" sz="2000" dirty="0">
                <a:latin typeface="+mj-lt"/>
              </a:rPr>
              <a:t> </a:t>
            </a:r>
            <a:r>
              <a:rPr lang="en-GB" sz="1800" dirty="0">
                <a:latin typeface="+mj-lt"/>
              </a:rPr>
              <a:t>WP6 </a:t>
            </a:r>
            <a:r>
              <a:rPr lang="en-GB" sz="1800" dirty="0">
                <a:solidFill>
                  <a:schemeClr val="accent2">
                    <a:lumMod val="75000"/>
                  </a:schemeClr>
                </a:solidFill>
                <a:latin typeface="+mj-lt"/>
              </a:rPr>
              <a:t>ECO</a:t>
            </a:r>
            <a:r>
              <a:rPr lang="en-GB" sz="1800" dirty="0">
                <a:latin typeface="+mj-lt"/>
              </a:rPr>
              <a:t>. Leader: Stephen Serjeant, Oxford Open University</a:t>
            </a:r>
          </a:p>
          <a:p>
            <a:pPr lvl="1"/>
            <a:r>
              <a:rPr lang="en-GB" sz="1600" dirty="0">
                <a:latin typeface="+mj-lt"/>
              </a:rPr>
              <a:t>Citizen Science, </a:t>
            </a:r>
            <a:r>
              <a:rPr lang="en-GB" sz="1600" dirty="0">
                <a:solidFill>
                  <a:schemeClr val="accent2">
                    <a:lumMod val="75000"/>
                  </a:schemeClr>
                </a:solidFill>
                <a:latin typeface="+mj-lt"/>
              </a:rPr>
              <a:t>Open Science et Communication</a:t>
            </a:r>
          </a:p>
          <a:p>
            <a:pPr marL="457200" lvl="1" indent="0">
              <a:buNone/>
            </a:pPr>
            <a:endParaRPr lang="en-GB" sz="1600" dirty="0"/>
          </a:p>
        </p:txBody>
      </p:sp>
      <p:sp>
        <p:nvSpPr>
          <p:cNvPr id="4" name="Date Placeholder 3">
            <a:extLst>
              <a:ext uri="{FF2B5EF4-FFF2-40B4-BE49-F238E27FC236}">
                <a16:creationId xmlns:a16="http://schemas.microsoft.com/office/drawing/2014/main" id="{E4AB5E9A-F128-374E-9CED-53A813F3B759}"/>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F6DC0FB1-FB27-2B49-9D24-0D32C81DE6E5}"/>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F0B8A38B-AC33-BD4A-8BF8-33BC3C2066B2}"/>
              </a:ext>
            </a:extLst>
          </p:cNvPr>
          <p:cNvSpPr>
            <a:spLocks noGrp="1"/>
          </p:cNvSpPr>
          <p:nvPr>
            <p:ph type="sldNum" sz="quarter" idx="12"/>
          </p:nvPr>
        </p:nvSpPr>
        <p:spPr/>
        <p:txBody>
          <a:bodyPr/>
          <a:lstStyle/>
          <a:p>
            <a:pPr algn="ctr"/>
            <a:fld id="{F815B12F-D02A-B845-865F-37AC5B232343}" type="slidenum">
              <a:rPr lang="it-IT" smtClean="0"/>
              <a:pPr algn="ctr"/>
              <a:t>18</a:t>
            </a:fld>
            <a:endParaRPr lang="it-IT" dirty="0"/>
          </a:p>
        </p:txBody>
      </p:sp>
    </p:spTree>
    <p:extLst>
      <p:ext uri="{BB962C8B-B14F-4D97-AF65-F5344CB8AC3E}">
        <p14:creationId xmlns:p14="http://schemas.microsoft.com/office/powerpoint/2010/main" val="9508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pic>
        <p:nvPicPr>
          <p:cNvPr id="4" name="Image 3" descr="C:\Users\cmarchand\Desktop\Fig10_3.jpg"/>
          <p:cNvPicPr/>
          <p:nvPr/>
        </p:nvPicPr>
        <p:blipFill>
          <a:blip r:embed="rId2">
            <a:extLst>
              <a:ext uri="{28A0092B-C50C-407E-A947-70E740481C1C}">
                <a14:useLocalDpi xmlns:a14="http://schemas.microsoft.com/office/drawing/2010/main" val="0"/>
              </a:ext>
            </a:extLst>
          </a:blip>
          <a:srcRect/>
          <a:stretch>
            <a:fillRect/>
          </a:stretch>
        </p:blipFill>
        <p:spPr bwMode="auto">
          <a:xfrm>
            <a:off x="150335" y="1259180"/>
            <a:ext cx="4954033" cy="4094321"/>
          </a:xfrm>
          <a:prstGeom prst="rect">
            <a:avLst/>
          </a:prstGeom>
          <a:noFill/>
          <a:ln>
            <a:noFill/>
          </a:ln>
        </p:spPr>
      </p:pic>
      <p:sp>
        <p:nvSpPr>
          <p:cNvPr id="5" name="Rectangle 4"/>
          <p:cNvSpPr/>
          <p:nvPr/>
        </p:nvSpPr>
        <p:spPr>
          <a:xfrm>
            <a:off x="174573" y="5353501"/>
            <a:ext cx="3810000" cy="523220"/>
          </a:xfrm>
          <a:prstGeom prst="rect">
            <a:avLst/>
          </a:prstGeom>
        </p:spPr>
        <p:txBody>
          <a:bodyPr wrap="square">
            <a:spAutoFit/>
          </a:bodyPr>
          <a:lstStyle/>
          <a:p>
            <a:pPr algn="ctr"/>
            <a:r>
              <a:rPr lang="en-GB" sz="1400" dirty="0"/>
              <a:t>The allocated staff effort is proportional to the respective boxes’ surface areas.</a:t>
            </a:r>
            <a:r>
              <a:rPr lang="fr-FR" sz="1400" dirty="0"/>
              <a:t> </a:t>
            </a:r>
            <a:endParaRPr lang="en-GB" sz="1400" dirty="0"/>
          </a:p>
        </p:txBody>
      </p:sp>
      <p:sp>
        <p:nvSpPr>
          <p:cNvPr id="10" name="Segnaposto contenuto 2">
            <a:extLst>
              <a:ext uri="{FF2B5EF4-FFF2-40B4-BE49-F238E27FC236}">
                <a16:creationId xmlns:a16="http://schemas.microsoft.com/office/drawing/2014/main" id="{AC79B457-EE0D-44C6-93FF-DC2C2F3EED68}"/>
              </a:ext>
            </a:extLst>
          </p:cNvPr>
          <p:cNvSpPr txBox="1">
            <a:spLocks/>
          </p:cNvSpPr>
          <p:nvPr/>
        </p:nvSpPr>
        <p:spPr>
          <a:xfrm>
            <a:off x="5363049" y="1259180"/>
            <a:ext cx="3585460" cy="3354266"/>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cs typeface="Helvetica Neue"/>
              </a:rPr>
              <a:t>An optimal matrix:</a:t>
            </a:r>
          </a:p>
          <a:p>
            <a:r>
              <a:rPr lang="en-GB" sz="2400" dirty="0">
                <a:solidFill>
                  <a:schemeClr val="bg1">
                    <a:lumMod val="50000"/>
                  </a:schemeClr>
                </a:solidFill>
              </a:rPr>
              <a:t>Some clear priorities per each RI </a:t>
            </a:r>
          </a:p>
          <a:p>
            <a:r>
              <a:rPr lang="en-GB" sz="2400" dirty="0">
                <a:solidFill>
                  <a:schemeClr val="accent2">
                    <a:lumMod val="75000"/>
                  </a:schemeClr>
                </a:solidFill>
              </a:rPr>
              <a:t>RIs’ use-cases in almost all WPs</a:t>
            </a:r>
          </a:p>
          <a:p>
            <a:r>
              <a:rPr lang="en-GB" sz="2400" dirty="0">
                <a:solidFill>
                  <a:schemeClr val="bg1">
                    <a:lumMod val="50000"/>
                  </a:schemeClr>
                </a:solidFill>
              </a:rPr>
              <a:t>Sub-sets of RIs driving a WP</a:t>
            </a:r>
          </a:p>
          <a:p>
            <a:r>
              <a:rPr lang="en-GB" sz="2400" dirty="0">
                <a:solidFill>
                  <a:schemeClr val="accent2">
                    <a:lumMod val="75000"/>
                  </a:schemeClr>
                </a:solidFill>
              </a:rPr>
              <a:t>All RIs involved in the EOSC support   </a:t>
            </a:r>
          </a:p>
          <a:p>
            <a:endParaRPr lang="en-GB" sz="2400" dirty="0"/>
          </a:p>
          <a:p>
            <a:endParaRPr lang="en-GB" sz="2400" dirty="0"/>
          </a:p>
          <a:p>
            <a:pPr marL="0" indent="0">
              <a:buNone/>
            </a:pPr>
            <a:endParaRPr lang="en-GB" sz="2000" dirty="0"/>
          </a:p>
          <a:p>
            <a:pPr marL="457200" lvl="1" indent="0">
              <a:buFontTx/>
              <a:buNone/>
            </a:pPr>
            <a:endParaRPr lang="en-GB" sz="2000" dirty="0"/>
          </a:p>
          <a:p>
            <a:pPr marL="457200" lvl="1" indent="0">
              <a:buFontTx/>
              <a:buNone/>
            </a:pPr>
            <a:endParaRPr lang="en-GB" sz="1800" dirty="0"/>
          </a:p>
        </p:txBody>
      </p:sp>
      <p:sp>
        <p:nvSpPr>
          <p:cNvPr id="8"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19</a:t>
            </a:fld>
            <a:endParaRPr lang="it-IT" sz="1200" dirty="0"/>
          </a:p>
        </p:txBody>
      </p:sp>
      <p:sp>
        <p:nvSpPr>
          <p:cNvPr id="11" name="Title 1">
            <a:extLst>
              <a:ext uri="{FF2B5EF4-FFF2-40B4-BE49-F238E27FC236}">
                <a16:creationId xmlns:a16="http://schemas.microsoft.com/office/drawing/2014/main" id="{B85E1FC8-6A45-F547-8197-7EB89CF5FF5C}"/>
              </a:ext>
            </a:extLst>
          </p:cNvPr>
          <p:cNvSpPr txBox="1">
            <a:spLocks/>
          </p:cNvSpPr>
          <p:nvPr/>
        </p:nvSpPr>
        <p:spPr>
          <a:xfrm>
            <a:off x="1376744" y="219783"/>
            <a:ext cx="5779035" cy="103235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ESCAPE Work Program</a:t>
            </a:r>
          </a:p>
        </p:txBody>
      </p:sp>
    </p:spTree>
    <p:extLst>
      <p:ext uri="{BB962C8B-B14F-4D97-AF65-F5344CB8AC3E}">
        <p14:creationId xmlns:p14="http://schemas.microsoft.com/office/powerpoint/2010/main" val="332101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799EE-186B-2A41-8B8A-7B5EE9B6E0EA}"/>
              </a:ext>
            </a:extLst>
          </p:cNvPr>
          <p:cNvSpPr>
            <a:spLocks noGrp="1"/>
          </p:cNvSpPr>
          <p:nvPr>
            <p:ph type="dt" sz="half" idx="10"/>
          </p:nvPr>
        </p:nvSpPr>
        <p:spPr/>
        <p:txBody>
          <a:bodyPr/>
          <a:lstStyle/>
          <a:p>
            <a:fld id="{21A89382-627A-3E4B-895D-F73414D220CF}" type="datetime1">
              <a:rPr lang="en-US" smtClean="0"/>
              <a:t>4/4/19</a:t>
            </a:fld>
            <a:endParaRPr lang="it-IT"/>
          </a:p>
        </p:txBody>
      </p:sp>
      <p:sp>
        <p:nvSpPr>
          <p:cNvPr id="3" name="Footer Placeholder 2">
            <a:extLst>
              <a:ext uri="{FF2B5EF4-FFF2-40B4-BE49-F238E27FC236}">
                <a16:creationId xmlns:a16="http://schemas.microsoft.com/office/drawing/2014/main" id="{3280075A-CDC6-AD4D-8AB2-69CC23CF2BCE}"/>
              </a:ext>
            </a:extLst>
          </p:cNvPr>
          <p:cNvSpPr>
            <a:spLocks noGrp="1"/>
          </p:cNvSpPr>
          <p:nvPr>
            <p:ph type="ftr" sz="quarter" idx="11"/>
          </p:nvPr>
        </p:nvSpPr>
        <p:spPr/>
        <p:txBody>
          <a:bodyPr/>
          <a:lstStyle/>
          <a:p>
            <a:r>
              <a:rPr lang="it-IT"/>
              <a:t>Simone.Campana@cern.ch</a:t>
            </a:r>
          </a:p>
        </p:txBody>
      </p:sp>
      <p:sp>
        <p:nvSpPr>
          <p:cNvPr id="4" name="Title 1">
            <a:extLst>
              <a:ext uri="{FF2B5EF4-FFF2-40B4-BE49-F238E27FC236}">
                <a16:creationId xmlns:a16="http://schemas.microsoft.com/office/drawing/2014/main" id="{E74230BF-BE36-5C49-A920-245D1AB7EB8E}"/>
              </a:ext>
            </a:extLst>
          </p:cNvPr>
          <p:cNvSpPr txBox="1">
            <a:spLocks/>
          </p:cNvSpPr>
          <p:nvPr/>
        </p:nvSpPr>
        <p:spPr>
          <a:xfrm>
            <a:off x="370411" y="1533680"/>
            <a:ext cx="7290399" cy="103235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Disclaimer</a:t>
            </a:r>
          </a:p>
        </p:txBody>
      </p:sp>
      <p:sp>
        <p:nvSpPr>
          <p:cNvPr id="5" name="ZoneTexte 2">
            <a:extLst>
              <a:ext uri="{FF2B5EF4-FFF2-40B4-BE49-F238E27FC236}">
                <a16:creationId xmlns:a16="http://schemas.microsoft.com/office/drawing/2014/main" id="{EBDDC7BB-5D97-1744-AF53-DF76A5BEB986}"/>
              </a:ext>
            </a:extLst>
          </p:cNvPr>
          <p:cNvSpPr txBox="1"/>
          <p:nvPr/>
        </p:nvSpPr>
        <p:spPr>
          <a:xfrm>
            <a:off x="370412" y="2826307"/>
            <a:ext cx="4621314" cy="954107"/>
          </a:xfrm>
          <a:prstGeom prst="rect">
            <a:avLst/>
          </a:prstGeom>
          <a:noFill/>
        </p:spPr>
        <p:txBody>
          <a:bodyPr wrap="square" rtlCol="0">
            <a:spAutoFit/>
          </a:bodyPr>
          <a:lstStyle/>
          <a:p>
            <a:r>
              <a:rPr lang="en-GB" sz="2000" dirty="0">
                <a:solidFill>
                  <a:schemeClr val="accent2">
                    <a:lumMod val="75000"/>
                  </a:schemeClr>
                </a:solidFill>
              </a:rPr>
              <a:t>Project just started. No results yet.</a:t>
            </a:r>
            <a:endParaRPr lang="en-GB" dirty="0"/>
          </a:p>
          <a:p>
            <a:endParaRPr lang="en-GB" b="1" dirty="0"/>
          </a:p>
          <a:p>
            <a:endParaRPr lang="en-GB" b="1" dirty="0"/>
          </a:p>
        </p:txBody>
      </p:sp>
    </p:spTree>
    <p:extLst>
      <p:ext uri="{BB962C8B-B14F-4D97-AF65-F5344CB8AC3E}">
        <p14:creationId xmlns:p14="http://schemas.microsoft.com/office/powerpoint/2010/main" val="2903577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61F66-D3B3-CC46-A12E-BB920C2B267E}"/>
              </a:ext>
            </a:extLst>
          </p:cNvPr>
          <p:cNvSpPr>
            <a:spLocks noGrp="1"/>
          </p:cNvSpPr>
          <p:nvPr>
            <p:ph type="title"/>
          </p:nvPr>
        </p:nvSpPr>
        <p:spPr>
          <a:xfrm>
            <a:off x="586552" y="1644053"/>
            <a:ext cx="8350458" cy="3152799"/>
          </a:xfrm>
        </p:spPr>
        <p:txBody>
          <a:bodyPr>
            <a:normAutofit/>
          </a:bodyPr>
          <a:lstStyle/>
          <a:p>
            <a:r>
              <a:rPr lang="en-GB" dirty="0"/>
              <a:t>Stepping to WP2 : </a:t>
            </a:r>
            <a:br>
              <a:rPr lang="en-GB" dirty="0"/>
            </a:br>
            <a:br>
              <a:rPr lang="en-GB" dirty="0"/>
            </a:br>
            <a:r>
              <a:rPr lang="en-US" dirty="0"/>
              <a:t>Data Infrastructure for Open Science (</a:t>
            </a:r>
            <a:r>
              <a:rPr lang="en-GB" dirty="0"/>
              <a:t>DIOS)</a:t>
            </a:r>
          </a:p>
        </p:txBody>
      </p:sp>
      <p:sp>
        <p:nvSpPr>
          <p:cNvPr id="4" name="Date Placeholder 3">
            <a:extLst>
              <a:ext uri="{FF2B5EF4-FFF2-40B4-BE49-F238E27FC236}">
                <a16:creationId xmlns:a16="http://schemas.microsoft.com/office/drawing/2014/main" id="{10C26577-3CD1-8342-BA72-EC4AF2F19D07}"/>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3AFE50B5-CEFF-BD40-A341-FC7C68D2FA67}"/>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3E1052CA-16FA-514F-8D91-72D319CF0362}"/>
              </a:ext>
            </a:extLst>
          </p:cNvPr>
          <p:cNvSpPr>
            <a:spLocks noGrp="1"/>
          </p:cNvSpPr>
          <p:nvPr>
            <p:ph type="sldNum" sz="quarter" idx="12"/>
          </p:nvPr>
        </p:nvSpPr>
        <p:spPr/>
        <p:txBody>
          <a:bodyPr/>
          <a:lstStyle/>
          <a:p>
            <a:pPr algn="ctr"/>
            <a:fld id="{F815B12F-D02A-B845-865F-37AC5B232343}" type="slidenum">
              <a:rPr lang="it-IT" smtClean="0"/>
              <a:pPr algn="ctr"/>
              <a:t>20</a:t>
            </a:fld>
            <a:endParaRPr lang="it-IT" dirty="0"/>
          </a:p>
        </p:txBody>
      </p:sp>
    </p:spTree>
    <p:extLst>
      <p:ext uri="{BB962C8B-B14F-4D97-AF65-F5344CB8AC3E}">
        <p14:creationId xmlns:p14="http://schemas.microsoft.com/office/powerpoint/2010/main" val="1244338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C85C-ACAD-3C46-BD67-C8C659603028}"/>
              </a:ext>
            </a:extLst>
          </p:cNvPr>
          <p:cNvSpPr>
            <a:spLocks noGrp="1"/>
          </p:cNvSpPr>
          <p:nvPr>
            <p:ph type="title"/>
          </p:nvPr>
        </p:nvSpPr>
        <p:spPr>
          <a:xfrm>
            <a:off x="1217403" y="0"/>
            <a:ext cx="7290399" cy="1032353"/>
          </a:xfrm>
        </p:spPr>
        <p:txBody>
          <a:bodyPr>
            <a:normAutofit/>
          </a:bodyPr>
          <a:lstStyle/>
          <a:p>
            <a:pPr algn="ctr"/>
            <a:r>
              <a:rPr lang="en-US" sz="3200" dirty="0"/>
              <a:t>Data Infrastructure for Open Science (DIOS)</a:t>
            </a:r>
          </a:p>
        </p:txBody>
      </p:sp>
      <p:sp>
        <p:nvSpPr>
          <p:cNvPr id="3" name="Content Placeholder 2">
            <a:extLst>
              <a:ext uri="{FF2B5EF4-FFF2-40B4-BE49-F238E27FC236}">
                <a16:creationId xmlns:a16="http://schemas.microsoft.com/office/drawing/2014/main" id="{57137627-5E7E-3845-9890-BE648D5E3609}"/>
              </a:ext>
            </a:extLst>
          </p:cNvPr>
          <p:cNvSpPr>
            <a:spLocks noGrp="1"/>
          </p:cNvSpPr>
          <p:nvPr>
            <p:ph idx="1"/>
          </p:nvPr>
        </p:nvSpPr>
        <p:spPr>
          <a:xfrm>
            <a:off x="585606" y="1032353"/>
            <a:ext cx="7886700" cy="4818182"/>
          </a:xfrm>
        </p:spPr>
        <p:txBody>
          <a:bodyPr>
            <a:normAutofit fontScale="77500" lnSpcReduction="20000"/>
          </a:bodyPr>
          <a:lstStyle/>
          <a:p>
            <a:pPr>
              <a:lnSpc>
                <a:spcPct val="120000"/>
              </a:lnSpc>
            </a:pPr>
            <a:r>
              <a:rPr lang="en-US" dirty="0"/>
              <a:t>Goal: </a:t>
            </a:r>
            <a:r>
              <a:rPr lang="en-US" dirty="0">
                <a:solidFill>
                  <a:schemeClr val="accent2">
                    <a:lumMod val="75000"/>
                  </a:schemeClr>
                </a:solidFill>
              </a:rPr>
              <a:t>design, implement and operate a cloud of data services </a:t>
            </a:r>
            <a:r>
              <a:rPr lang="en-US" dirty="0"/>
              <a:t>for open access and open science at the Exabyte scale</a:t>
            </a:r>
          </a:p>
          <a:p>
            <a:pPr marL="0" indent="0">
              <a:lnSpc>
                <a:spcPct val="120000"/>
              </a:lnSpc>
              <a:buNone/>
            </a:pPr>
            <a:endParaRPr lang="en-US" dirty="0"/>
          </a:p>
          <a:p>
            <a:pPr>
              <a:lnSpc>
                <a:spcPct val="120000"/>
              </a:lnSpc>
            </a:pPr>
            <a:r>
              <a:rPr lang="en-US" dirty="0"/>
              <a:t>The </a:t>
            </a:r>
            <a:r>
              <a:rPr lang="en-US" dirty="0">
                <a:solidFill>
                  <a:schemeClr val="accent2">
                    <a:lumMod val="75000"/>
                  </a:schemeClr>
                </a:solidFill>
              </a:rPr>
              <a:t>backbone of the Data Lak</a:t>
            </a:r>
            <a:r>
              <a:rPr lang="en-US" dirty="0"/>
              <a:t>e are well experienced large national data centers supporting the ESFRIs in ESCAPE</a:t>
            </a:r>
          </a:p>
          <a:p>
            <a:pPr>
              <a:lnSpc>
                <a:spcPct val="120000"/>
              </a:lnSpc>
            </a:pPr>
            <a:endParaRPr lang="en-US" dirty="0"/>
          </a:p>
          <a:p>
            <a:pPr>
              <a:lnSpc>
                <a:spcPct val="120000"/>
              </a:lnSpc>
            </a:pPr>
            <a:r>
              <a:rPr lang="en-US" dirty="0"/>
              <a:t>The </a:t>
            </a:r>
            <a:r>
              <a:rPr lang="en-US" dirty="0">
                <a:solidFill>
                  <a:schemeClr val="accent2">
                    <a:lumMod val="75000"/>
                  </a:schemeClr>
                </a:solidFill>
              </a:rPr>
              <a:t>data lake will serve as underlying data infrastructure </a:t>
            </a:r>
            <a:r>
              <a:rPr lang="en-US" dirty="0"/>
              <a:t>to manage and serve data to the user communities </a:t>
            </a:r>
          </a:p>
          <a:p>
            <a:pPr>
              <a:lnSpc>
                <a:spcPct val="120000"/>
              </a:lnSpc>
            </a:pPr>
            <a:endParaRPr lang="en-US" dirty="0"/>
          </a:p>
          <a:p>
            <a:pPr>
              <a:lnSpc>
                <a:spcPct val="120000"/>
              </a:lnSpc>
            </a:pPr>
            <a:r>
              <a:rPr lang="en-US" dirty="0"/>
              <a:t> This </a:t>
            </a:r>
            <a:r>
              <a:rPr lang="en-US" dirty="0">
                <a:solidFill>
                  <a:schemeClr val="accent2">
                    <a:lumMod val="75000"/>
                  </a:schemeClr>
                </a:solidFill>
              </a:rPr>
              <a:t>solution will be proposed as key component of the future EOSC framework</a:t>
            </a:r>
            <a:r>
              <a:rPr lang="en-US" dirty="0"/>
              <a:t>, supporting FAIR principles </a:t>
            </a:r>
          </a:p>
        </p:txBody>
      </p:sp>
      <p:sp>
        <p:nvSpPr>
          <p:cNvPr id="4" name="Date Placeholder 3">
            <a:extLst>
              <a:ext uri="{FF2B5EF4-FFF2-40B4-BE49-F238E27FC236}">
                <a16:creationId xmlns:a16="http://schemas.microsoft.com/office/drawing/2014/main" id="{99BCD4BC-08FC-0046-9EB4-55DE3E3AE060}"/>
              </a:ext>
            </a:extLst>
          </p:cNvPr>
          <p:cNvSpPr>
            <a:spLocks noGrp="1"/>
          </p:cNvSpPr>
          <p:nvPr>
            <p:ph type="dt" sz="half" idx="10"/>
          </p:nvPr>
        </p:nvSpPr>
        <p:spPr/>
        <p:txBody>
          <a:bodyPr/>
          <a:lstStyle/>
          <a:p>
            <a:fld id="{C9BD6166-2101-D841-B32F-7F373DA2DDC5}" type="datetime1">
              <a:rPr lang="en-US" smtClean="0"/>
              <a:t>4/3/19</a:t>
            </a:fld>
            <a:endParaRPr lang="it-IT"/>
          </a:p>
        </p:txBody>
      </p:sp>
      <p:sp>
        <p:nvSpPr>
          <p:cNvPr id="5" name="Footer Placeholder 4">
            <a:extLst>
              <a:ext uri="{FF2B5EF4-FFF2-40B4-BE49-F238E27FC236}">
                <a16:creationId xmlns:a16="http://schemas.microsoft.com/office/drawing/2014/main" id="{C452B09A-DAA7-A941-98CB-3522B8D2457C}"/>
              </a:ext>
            </a:extLst>
          </p:cNvPr>
          <p:cNvSpPr>
            <a:spLocks noGrp="1"/>
          </p:cNvSpPr>
          <p:nvPr>
            <p:ph type="ftr" sz="quarter" idx="11"/>
          </p:nvPr>
        </p:nvSpPr>
        <p:spPr/>
        <p:txBody>
          <a:bodyPr/>
          <a:lstStyle/>
          <a:p>
            <a:r>
              <a:rPr lang="it-IT" dirty="0" err="1"/>
              <a:t>Simone.Campana@cern.ch</a:t>
            </a:r>
            <a:endParaRPr lang="it-IT" dirty="0"/>
          </a:p>
        </p:txBody>
      </p:sp>
      <p:sp>
        <p:nvSpPr>
          <p:cNvPr id="6" name="Slide Number Placeholder 5">
            <a:extLst>
              <a:ext uri="{FF2B5EF4-FFF2-40B4-BE49-F238E27FC236}">
                <a16:creationId xmlns:a16="http://schemas.microsoft.com/office/drawing/2014/main" id="{72507C0C-5DF9-2041-95A2-D174ED3AEB0F}"/>
              </a:ext>
            </a:extLst>
          </p:cNvPr>
          <p:cNvSpPr>
            <a:spLocks noGrp="1"/>
          </p:cNvSpPr>
          <p:nvPr>
            <p:ph type="sldNum" sz="quarter" idx="12"/>
          </p:nvPr>
        </p:nvSpPr>
        <p:spPr/>
        <p:txBody>
          <a:bodyPr/>
          <a:lstStyle/>
          <a:p>
            <a:pPr algn="ctr"/>
            <a:fld id="{F815B12F-D02A-B845-865F-37AC5B232343}" type="slidenum">
              <a:rPr lang="it-IT" smtClean="0"/>
              <a:pPr algn="ctr"/>
              <a:t>21</a:t>
            </a:fld>
            <a:endParaRPr lang="it-IT" dirty="0"/>
          </a:p>
        </p:txBody>
      </p:sp>
    </p:spTree>
    <p:extLst>
      <p:ext uri="{BB962C8B-B14F-4D97-AF65-F5344CB8AC3E}">
        <p14:creationId xmlns:p14="http://schemas.microsoft.com/office/powerpoint/2010/main" val="2715699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oud 37">
            <a:extLst>
              <a:ext uri="{FF2B5EF4-FFF2-40B4-BE49-F238E27FC236}">
                <a16:creationId xmlns:a16="http://schemas.microsoft.com/office/drawing/2014/main" id="{E28FCB6F-AEA1-EB4B-BF69-99B1F97270FC}"/>
              </a:ext>
            </a:extLst>
          </p:cNvPr>
          <p:cNvSpPr/>
          <p:nvPr/>
        </p:nvSpPr>
        <p:spPr>
          <a:xfrm>
            <a:off x="3646941" y="815828"/>
            <a:ext cx="5406619" cy="5500568"/>
          </a:xfrm>
          <a:prstGeom prst="cloud">
            <a:avLst/>
          </a:prstGeom>
          <a:solidFill>
            <a:schemeClr val="bg1"/>
          </a:solidFill>
          <a:ln w="508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e la date 1"/>
          <p:cNvSpPr>
            <a:spLocks noGrp="1"/>
          </p:cNvSpPr>
          <p:nvPr>
            <p:ph type="dt" sz="half" idx="10"/>
          </p:nvPr>
        </p:nvSpPr>
        <p:spPr/>
        <p:txBody>
          <a:bodyPr/>
          <a:lstStyle/>
          <a:p>
            <a:fld id="{42AE25EA-995E-BE42-B25F-0B9167DB6535}" type="datetime1">
              <a:rPr lang="en-US" smtClean="0"/>
              <a:t>4/4/19</a:t>
            </a:fld>
            <a:endParaRPr lang="it-IT"/>
          </a:p>
        </p:txBody>
      </p:sp>
      <p:sp>
        <p:nvSpPr>
          <p:cNvPr id="3" name="Espace réservé du pied de page 2"/>
          <p:cNvSpPr>
            <a:spLocks noGrp="1"/>
          </p:cNvSpPr>
          <p:nvPr>
            <p:ph type="ftr" sz="quarter" idx="11"/>
          </p:nvPr>
        </p:nvSpPr>
        <p:spPr/>
        <p:txBody>
          <a:bodyPr/>
          <a:lstStyle/>
          <a:p>
            <a:r>
              <a:rPr lang="it-IT"/>
              <a:t>Simone.Campana@cern.ch</a:t>
            </a:r>
            <a:endParaRPr lang="it-IT" dirty="0"/>
          </a:p>
        </p:txBody>
      </p:sp>
      <p:pic>
        <p:nvPicPr>
          <p:cNvPr id="10" name="Image 9"/>
          <p:cNvPicPr>
            <a:picLocks noChangeAspect="1"/>
          </p:cNvPicPr>
          <p:nvPr/>
        </p:nvPicPr>
        <p:blipFill rotWithShape="1">
          <a:blip r:embed="rId3"/>
          <a:srcRect t="9391" r="2031" b="12042"/>
          <a:stretch/>
        </p:blipFill>
        <p:spPr>
          <a:xfrm>
            <a:off x="1044178" y="1844163"/>
            <a:ext cx="1152786" cy="693373"/>
          </a:xfrm>
          <a:prstGeom prst="rect">
            <a:avLst/>
          </a:prstGeom>
        </p:spPr>
      </p:pic>
      <p:pic>
        <p:nvPicPr>
          <p:cNvPr id="11" name="Picture 6" descr="Image result for cta observator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11" y="2965414"/>
            <a:ext cx="1415627" cy="55514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age 12"/>
          <p:cNvPicPr>
            <a:picLocks noChangeAspect="1"/>
          </p:cNvPicPr>
          <p:nvPr/>
        </p:nvPicPr>
        <p:blipFill>
          <a:blip r:embed="rId5"/>
          <a:stretch>
            <a:fillRect/>
          </a:stretch>
        </p:blipFill>
        <p:spPr>
          <a:xfrm>
            <a:off x="2053738" y="969927"/>
            <a:ext cx="740553" cy="617127"/>
          </a:xfrm>
          <a:prstGeom prst="rect">
            <a:avLst/>
          </a:prstGeom>
        </p:spPr>
      </p:pic>
      <p:pic>
        <p:nvPicPr>
          <p:cNvPr id="22" name="Picture 22" descr="Image result for ego logo gravitational"/>
          <p:cNvPicPr>
            <a:picLocks noChangeAspect="1" noChangeArrowheads="1"/>
          </p:cNvPicPr>
          <p:nvPr/>
        </p:nvPicPr>
        <p:blipFill rotWithShape="1">
          <a:blip r:embed="rId6">
            <a:extLst>
              <a:ext uri="{28A0092B-C50C-407E-A947-70E740481C1C}">
                <a14:useLocalDpi xmlns:a14="http://schemas.microsoft.com/office/drawing/2010/main" val="0"/>
              </a:ext>
            </a:extLst>
          </a:blip>
          <a:srcRect r="20717" b="-5619"/>
          <a:stretch/>
        </p:blipFill>
        <p:spPr bwMode="auto">
          <a:xfrm>
            <a:off x="1190871" y="4898923"/>
            <a:ext cx="1320478" cy="3155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a:extLst>
              <a:ext uri="{FF2B5EF4-FFF2-40B4-BE49-F238E27FC236}">
                <a16:creationId xmlns:a16="http://schemas.microsoft.com/office/drawing/2014/main" id="{6B7674F5-2AA2-7744-914C-BD02A2C8C1E4}"/>
              </a:ext>
            </a:extLst>
          </p:cNvPr>
          <p:cNvGrpSpPr/>
          <p:nvPr/>
        </p:nvGrpSpPr>
        <p:grpSpPr>
          <a:xfrm>
            <a:off x="4237497" y="1472467"/>
            <a:ext cx="4237896" cy="4082030"/>
            <a:chOff x="4237497" y="1472467"/>
            <a:chExt cx="4237896" cy="4082030"/>
          </a:xfrm>
        </p:grpSpPr>
        <p:pic>
          <p:nvPicPr>
            <p:cNvPr id="4" name="Picture 2" descr="Image result for cnr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754" y="3109077"/>
              <a:ext cx="937859" cy="94898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a:blip r:embed="rId8"/>
            <a:stretch>
              <a:fillRect/>
            </a:stretch>
          </p:blipFill>
          <p:spPr>
            <a:xfrm>
              <a:off x="5644917" y="1766966"/>
              <a:ext cx="820198" cy="802133"/>
            </a:xfrm>
            <a:prstGeom prst="rect">
              <a:avLst/>
            </a:prstGeom>
          </p:spPr>
        </p:pic>
        <p:pic>
          <p:nvPicPr>
            <p:cNvPr id="7" name="Image 6"/>
            <p:cNvPicPr>
              <a:picLocks noChangeAspect="1"/>
            </p:cNvPicPr>
            <p:nvPr/>
          </p:nvPicPr>
          <p:blipFill>
            <a:blip r:embed="rId9"/>
            <a:stretch>
              <a:fillRect/>
            </a:stretch>
          </p:blipFill>
          <p:spPr>
            <a:xfrm>
              <a:off x="7139301" y="1472467"/>
              <a:ext cx="1061609" cy="588999"/>
            </a:xfrm>
            <a:prstGeom prst="rect">
              <a:avLst/>
            </a:prstGeom>
          </p:spPr>
        </p:pic>
        <p:pic>
          <p:nvPicPr>
            <p:cNvPr id="9" name="Image 8"/>
            <p:cNvPicPr>
              <a:picLocks noChangeAspect="1"/>
            </p:cNvPicPr>
            <p:nvPr/>
          </p:nvPicPr>
          <p:blipFill rotWithShape="1">
            <a:blip r:embed="rId10"/>
            <a:srcRect l="12194" t="19935" r="12167" b="21244"/>
            <a:stretch/>
          </p:blipFill>
          <p:spPr>
            <a:xfrm>
              <a:off x="6699394" y="4618154"/>
              <a:ext cx="1386994" cy="719071"/>
            </a:xfrm>
            <a:prstGeom prst="rect">
              <a:avLst/>
            </a:prstGeom>
          </p:spPr>
        </p:pic>
        <p:pic>
          <p:nvPicPr>
            <p:cNvPr id="14" name="Picture 8" descr="Image result for gsi gmbh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6167" y="2728554"/>
              <a:ext cx="1111234" cy="35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0" descr="Image result for ifae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7759" y="2485671"/>
              <a:ext cx="1357634" cy="45028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4" descr="Image result for desy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7497" y="2860814"/>
              <a:ext cx="1091762" cy="109176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6" descr="Image result for rug groningen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25546" y="3847658"/>
              <a:ext cx="992355" cy="66908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8" descr="Image result for surfsara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48072" y="5119307"/>
              <a:ext cx="1165687" cy="43519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8" descr="Image result for infn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66271" y="4084659"/>
              <a:ext cx="809896" cy="80284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2" name="Picture 31">
            <a:extLst>
              <a:ext uri="{FF2B5EF4-FFF2-40B4-BE49-F238E27FC236}">
                <a16:creationId xmlns:a16="http://schemas.microsoft.com/office/drawing/2014/main" id="{C29BB9EA-1659-A843-959C-CD4D05A54E1C}"/>
              </a:ext>
            </a:extLst>
          </p:cNvPr>
          <p:cNvPicPr>
            <a:picLocks noChangeAspect="1"/>
          </p:cNvPicPr>
          <p:nvPr/>
        </p:nvPicPr>
        <p:blipFill>
          <a:blip r:embed="rId17"/>
          <a:stretch>
            <a:fillRect/>
          </a:stretch>
        </p:blipFill>
        <p:spPr>
          <a:xfrm>
            <a:off x="2254937" y="5458245"/>
            <a:ext cx="655873" cy="678829"/>
          </a:xfrm>
          <a:prstGeom prst="rect">
            <a:avLst/>
          </a:prstGeom>
        </p:spPr>
      </p:pic>
      <p:pic>
        <p:nvPicPr>
          <p:cNvPr id="36" name="Picture 35">
            <a:extLst>
              <a:ext uri="{FF2B5EF4-FFF2-40B4-BE49-F238E27FC236}">
                <a16:creationId xmlns:a16="http://schemas.microsoft.com/office/drawing/2014/main" id="{7F868C0D-125A-304F-952B-ED1F4773B734}"/>
              </a:ext>
            </a:extLst>
          </p:cNvPr>
          <p:cNvPicPr>
            <a:picLocks noChangeAspect="1"/>
          </p:cNvPicPr>
          <p:nvPr/>
        </p:nvPicPr>
        <p:blipFill>
          <a:blip r:embed="rId18"/>
          <a:stretch>
            <a:fillRect/>
          </a:stretch>
        </p:blipFill>
        <p:spPr>
          <a:xfrm>
            <a:off x="563647" y="3801483"/>
            <a:ext cx="1557067" cy="780989"/>
          </a:xfrm>
          <a:prstGeom prst="rect">
            <a:avLst/>
          </a:prstGeom>
        </p:spPr>
      </p:pic>
      <p:sp>
        <p:nvSpPr>
          <p:cNvPr id="39" name="Right Arrow 38">
            <a:extLst>
              <a:ext uri="{FF2B5EF4-FFF2-40B4-BE49-F238E27FC236}">
                <a16:creationId xmlns:a16="http://schemas.microsoft.com/office/drawing/2014/main" id="{32AFA7DC-4D0F-A74E-907C-6CAAFAF52DAC}"/>
              </a:ext>
            </a:extLst>
          </p:cNvPr>
          <p:cNvSpPr/>
          <p:nvPr/>
        </p:nvSpPr>
        <p:spPr>
          <a:xfrm>
            <a:off x="2413025" y="2693459"/>
            <a:ext cx="1209868" cy="1391199"/>
          </a:xfrm>
          <a:prstGeom prst="righ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oon 5">
            <a:extLst>
              <a:ext uri="{FF2B5EF4-FFF2-40B4-BE49-F238E27FC236}">
                <a16:creationId xmlns:a16="http://schemas.microsoft.com/office/drawing/2014/main" id="{020BFCBC-AB57-694A-8A04-BE0C54754A12}"/>
              </a:ext>
            </a:extLst>
          </p:cNvPr>
          <p:cNvSpPr/>
          <p:nvPr/>
        </p:nvSpPr>
        <p:spPr>
          <a:xfrm>
            <a:off x="288279" y="640439"/>
            <a:ext cx="3296574" cy="5745173"/>
          </a:xfrm>
          <a:prstGeom prst="moon">
            <a:avLst>
              <a:gd name="adj" fmla="val 61095"/>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62A5909E-E497-5F42-9786-CBDED848C714}"/>
              </a:ext>
            </a:extLst>
          </p:cNvPr>
          <p:cNvSpPr txBox="1">
            <a:spLocks/>
          </p:cNvSpPr>
          <p:nvPr/>
        </p:nvSpPr>
        <p:spPr>
          <a:xfrm>
            <a:off x="1224951" y="160027"/>
            <a:ext cx="7290399" cy="1032353"/>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3200" dirty="0"/>
              <a:t>Involved sciences and supporting RI</a:t>
            </a:r>
          </a:p>
        </p:txBody>
      </p:sp>
      <p:sp>
        <p:nvSpPr>
          <p:cNvPr id="8" name="TextBox 7">
            <a:extLst>
              <a:ext uri="{FF2B5EF4-FFF2-40B4-BE49-F238E27FC236}">
                <a16:creationId xmlns:a16="http://schemas.microsoft.com/office/drawing/2014/main" id="{5369D9D8-452F-804F-B6CF-355E26982C2B}"/>
              </a:ext>
            </a:extLst>
          </p:cNvPr>
          <p:cNvSpPr txBox="1"/>
          <p:nvPr/>
        </p:nvSpPr>
        <p:spPr>
          <a:xfrm>
            <a:off x="2249023" y="3065892"/>
            <a:ext cx="1358837" cy="646331"/>
          </a:xfrm>
          <a:prstGeom prst="rect">
            <a:avLst/>
          </a:prstGeom>
          <a:noFill/>
        </p:spPr>
        <p:txBody>
          <a:bodyPr wrap="square" rtlCol="0">
            <a:spAutoFit/>
          </a:bodyPr>
          <a:lstStyle/>
          <a:p>
            <a:pPr algn="ctr"/>
            <a:r>
              <a:rPr lang="en-GB" dirty="0">
                <a:solidFill>
                  <a:schemeClr val="bg1"/>
                </a:solidFill>
              </a:rPr>
              <a:t>Supported by</a:t>
            </a:r>
          </a:p>
        </p:txBody>
      </p:sp>
    </p:spTree>
    <p:extLst>
      <p:ext uri="{BB962C8B-B14F-4D97-AF65-F5344CB8AC3E}">
        <p14:creationId xmlns:p14="http://schemas.microsoft.com/office/powerpoint/2010/main" val="3210882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C287-78F9-7947-9DA3-AAA41EA3EB45}"/>
              </a:ext>
            </a:extLst>
          </p:cNvPr>
          <p:cNvSpPr>
            <a:spLocks noGrp="1"/>
          </p:cNvSpPr>
          <p:nvPr>
            <p:ph type="title"/>
          </p:nvPr>
        </p:nvSpPr>
        <p:spPr>
          <a:xfrm>
            <a:off x="791888" y="160027"/>
            <a:ext cx="7290399" cy="1032353"/>
          </a:xfrm>
        </p:spPr>
        <p:txBody>
          <a:bodyPr/>
          <a:lstStyle/>
          <a:p>
            <a:pPr algn="ctr"/>
            <a:r>
              <a:rPr lang="en-US" dirty="0"/>
              <a:t>WP2- specific objectives</a:t>
            </a:r>
          </a:p>
        </p:txBody>
      </p:sp>
      <p:sp>
        <p:nvSpPr>
          <p:cNvPr id="3" name="Content Placeholder 2">
            <a:extLst>
              <a:ext uri="{FF2B5EF4-FFF2-40B4-BE49-F238E27FC236}">
                <a16:creationId xmlns:a16="http://schemas.microsoft.com/office/drawing/2014/main" id="{BCC042D7-84EC-C14D-A187-A39615FA9176}"/>
              </a:ext>
            </a:extLst>
          </p:cNvPr>
          <p:cNvSpPr>
            <a:spLocks noGrp="1"/>
          </p:cNvSpPr>
          <p:nvPr>
            <p:ph idx="1"/>
          </p:nvPr>
        </p:nvSpPr>
        <p:spPr>
          <a:xfrm>
            <a:off x="316729" y="1215527"/>
            <a:ext cx="8650262" cy="4818182"/>
          </a:xfrm>
        </p:spPr>
        <p:txBody>
          <a:bodyPr>
            <a:normAutofit/>
          </a:bodyPr>
          <a:lstStyle/>
          <a:p>
            <a:pPr marL="0" indent="0">
              <a:lnSpc>
                <a:spcPct val="110000"/>
              </a:lnSpc>
              <a:buNone/>
            </a:pPr>
            <a:r>
              <a:rPr lang="en-US" dirty="0">
                <a:latin typeface="+mj-lt"/>
              </a:rPr>
              <a:t>Prototype a reliable and scalable </a:t>
            </a:r>
            <a:r>
              <a:rPr lang="en-US" b="1" dirty="0">
                <a:latin typeface="+mj-lt"/>
              </a:rPr>
              <a:t>federated data infrastructure. </a:t>
            </a:r>
            <a:r>
              <a:rPr lang="en-US" dirty="0">
                <a:latin typeface="+mj-lt"/>
              </a:rPr>
              <a:t>Mapping FAI(R)</a:t>
            </a:r>
          </a:p>
          <a:p>
            <a:pPr marL="0" indent="0">
              <a:lnSpc>
                <a:spcPct val="110000"/>
              </a:lnSpc>
              <a:buNone/>
            </a:pPr>
            <a:endParaRPr lang="en-US" b="1" dirty="0">
              <a:latin typeface="+mj-lt"/>
            </a:endParaRPr>
          </a:p>
          <a:p>
            <a:pPr>
              <a:lnSpc>
                <a:spcPct val="100000"/>
              </a:lnSpc>
            </a:pPr>
            <a:r>
              <a:rPr lang="en-US" dirty="0">
                <a:latin typeface="+mj-lt"/>
              </a:rPr>
              <a:t> Stores and organizes scientific data (</a:t>
            </a:r>
            <a:r>
              <a:rPr lang="en-US" b="1" dirty="0">
                <a:latin typeface="+mj-lt"/>
              </a:rPr>
              <a:t>F</a:t>
            </a:r>
            <a:r>
              <a:rPr lang="en-US" dirty="0">
                <a:latin typeface="+mj-lt"/>
              </a:rPr>
              <a:t>indable) and enables the provisioning of data processing (</a:t>
            </a:r>
            <a:r>
              <a:rPr lang="en-US" b="1" dirty="0">
                <a:latin typeface="+mj-lt"/>
              </a:rPr>
              <a:t>A</a:t>
            </a:r>
            <a:r>
              <a:rPr lang="en-US" dirty="0">
                <a:latin typeface="+mj-lt"/>
              </a:rPr>
              <a:t>ccessible)</a:t>
            </a:r>
          </a:p>
          <a:p>
            <a:pPr>
              <a:lnSpc>
                <a:spcPct val="100000"/>
              </a:lnSpc>
            </a:pPr>
            <a:r>
              <a:rPr lang="en-US" dirty="0">
                <a:latin typeface="+mj-lt"/>
              </a:rPr>
              <a:t> Enables sciences to build open data repositories (</a:t>
            </a:r>
            <a:r>
              <a:rPr lang="en-US" b="1" dirty="0">
                <a:latin typeface="+mj-lt"/>
              </a:rPr>
              <a:t>I</a:t>
            </a:r>
            <a:r>
              <a:rPr lang="en-US" dirty="0">
                <a:latin typeface="+mj-lt"/>
              </a:rPr>
              <a:t>nteroperable)</a:t>
            </a:r>
          </a:p>
          <a:p>
            <a:pPr>
              <a:lnSpc>
                <a:spcPct val="100000"/>
              </a:lnSpc>
            </a:pPr>
            <a:r>
              <a:rPr lang="en-US" dirty="0">
                <a:latin typeface="+mj-lt"/>
              </a:rPr>
              <a:t> In general, supports the world-leading data challenges of the Research Infrastructures in ESCAPE</a:t>
            </a:r>
          </a:p>
          <a:p>
            <a:pPr marL="457200" lvl="1" indent="0">
              <a:buNone/>
            </a:pPr>
            <a:endParaRPr lang="en-US" dirty="0"/>
          </a:p>
        </p:txBody>
      </p:sp>
      <p:sp>
        <p:nvSpPr>
          <p:cNvPr id="4" name="Date Placeholder 3">
            <a:extLst>
              <a:ext uri="{FF2B5EF4-FFF2-40B4-BE49-F238E27FC236}">
                <a16:creationId xmlns:a16="http://schemas.microsoft.com/office/drawing/2014/main" id="{097C3DC9-9CC3-3243-8CCB-CC1BB6BA1022}"/>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2DB54BE4-8331-6A44-8E2E-4879C0B91A99}"/>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58CDC53E-D10B-DA46-84C3-6AD308196859}"/>
              </a:ext>
            </a:extLst>
          </p:cNvPr>
          <p:cNvSpPr>
            <a:spLocks noGrp="1"/>
          </p:cNvSpPr>
          <p:nvPr>
            <p:ph type="sldNum" sz="quarter" idx="12"/>
          </p:nvPr>
        </p:nvSpPr>
        <p:spPr/>
        <p:txBody>
          <a:bodyPr/>
          <a:lstStyle/>
          <a:p>
            <a:pPr algn="ctr"/>
            <a:fld id="{F815B12F-D02A-B845-865F-37AC5B232343}" type="slidenum">
              <a:rPr lang="it-IT" smtClean="0"/>
              <a:pPr algn="ctr"/>
              <a:t>23</a:t>
            </a:fld>
            <a:endParaRPr lang="it-IT" dirty="0"/>
          </a:p>
        </p:txBody>
      </p:sp>
    </p:spTree>
    <p:extLst>
      <p:ext uri="{BB962C8B-B14F-4D97-AF65-F5344CB8AC3E}">
        <p14:creationId xmlns:p14="http://schemas.microsoft.com/office/powerpoint/2010/main" val="115400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8F55-AE68-5140-8E27-402A4391B542}"/>
              </a:ext>
            </a:extLst>
          </p:cNvPr>
          <p:cNvSpPr>
            <a:spLocks noGrp="1"/>
          </p:cNvSpPr>
          <p:nvPr>
            <p:ph type="title"/>
          </p:nvPr>
        </p:nvSpPr>
        <p:spPr/>
        <p:txBody>
          <a:bodyPr/>
          <a:lstStyle/>
          <a:p>
            <a:pPr algn="ctr"/>
            <a:r>
              <a:rPr lang="en-US" dirty="0"/>
              <a:t>WP2- specific objectives</a:t>
            </a:r>
          </a:p>
        </p:txBody>
      </p:sp>
      <p:sp>
        <p:nvSpPr>
          <p:cNvPr id="3" name="Content Placeholder 2">
            <a:extLst>
              <a:ext uri="{FF2B5EF4-FFF2-40B4-BE49-F238E27FC236}">
                <a16:creationId xmlns:a16="http://schemas.microsoft.com/office/drawing/2014/main" id="{66A9DF23-B482-D54C-AA8A-BF79974050B7}"/>
              </a:ext>
            </a:extLst>
          </p:cNvPr>
          <p:cNvSpPr>
            <a:spLocks noGrp="1"/>
          </p:cNvSpPr>
          <p:nvPr>
            <p:ph idx="1"/>
          </p:nvPr>
        </p:nvSpPr>
        <p:spPr/>
        <p:txBody>
          <a:bodyPr/>
          <a:lstStyle/>
          <a:p>
            <a:pPr marL="0" indent="0">
              <a:buNone/>
            </a:pPr>
            <a:r>
              <a:rPr lang="en-US" dirty="0">
                <a:latin typeface="+mj-lt"/>
              </a:rPr>
              <a:t>Ensure long term </a:t>
            </a:r>
            <a:r>
              <a:rPr lang="en-US" b="1" dirty="0">
                <a:latin typeface="+mj-lt"/>
              </a:rPr>
              <a:t>data preservation </a:t>
            </a:r>
            <a:r>
              <a:rPr lang="en-US" dirty="0">
                <a:latin typeface="+mj-lt"/>
              </a:rPr>
              <a:t>(</a:t>
            </a:r>
            <a:r>
              <a:rPr lang="en-US" b="1" dirty="0">
                <a:latin typeface="+mj-lt"/>
              </a:rPr>
              <a:t>R</a:t>
            </a:r>
            <a:r>
              <a:rPr lang="en-US" dirty="0">
                <a:latin typeface="+mj-lt"/>
              </a:rPr>
              <a:t>eproducible) at the infrastructure level</a:t>
            </a:r>
          </a:p>
          <a:p>
            <a:pPr marL="0" indent="0">
              <a:buNone/>
            </a:pPr>
            <a:endParaRPr lang="en-US" dirty="0">
              <a:latin typeface="+mj-lt"/>
            </a:endParaRPr>
          </a:p>
          <a:p>
            <a:r>
              <a:rPr lang="en-US" dirty="0">
                <a:solidFill>
                  <a:schemeClr val="accent2">
                    <a:lumMod val="75000"/>
                  </a:schemeClr>
                </a:solidFill>
                <a:latin typeface="+mj-lt"/>
              </a:rPr>
              <a:t>Archiving of data in certified repositories </a:t>
            </a:r>
            <a:r>
              <a:rPr lang="en-US" dirty="0">
                <a:latin typeface="+mj-lt"/>
              </a:rPr>
              <a:t>and capabilities to retrieve the data in the long term </a:t>
            </a:r>
          </a:p>
          <a:p>
            <a:r>
              <a:rPr lang="en-US" dirty="0">
                <a:latin typeface="+mj-lt"/>
              </a:rPr>
              <a:t>Complementing other work packages dealing with software, environment and provenance  </a:t>
            </a:r>
          </a:p>
          <a:p>
            <a:endParaRPr lang="en-US" dirty="0"/>
          </a:p>
        </p:txBody>
      </p:sp>
      <p:sp>
        <p:nvSpPr>
          <p:cNvPr id="4" name="Date Placeholder 3">
            <a:extLst>
              <a:ext uri="{FF2B5EF4-FFF2-40B4-BE49-F238E27FC236}">
                <a16:creationId xmlns:a16="http://schemas.microsoft.com/office/drawing/2014/main" id="{34C0621D-AEFC-0D49-A94A-A2C110D3CADB}"/>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AD567598-7E12-2942-BAFF-B01290781A8D}"/>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F7B21053-19C2-5B41-A394-D9AF6AA61544}"/>
              </a:ext>
            </a:extLst>
          </p:cNvPr>
          <p:cNvSpPr>
            <a:spLocks noGrp="1"/>
          </p:cNvSpPr>
          <p:nvPr>
            <p:ph type="sldNum" sz="quarter" idx="12"/>
          </p:nvPr>
        </p:nvSpPr>
        <p:spPr/>
        <p:txBody>
          <a:bodyPr/>
          <a:lstStyle/>
          <a:p>
            <a:pPr algn="ctr"/>
            <a:fld id="{F815B12F-D02A-B845-865F-37AC5B232343}" type="slidenum">
              <a:rPr lang="it-IT" smtClean="0"/>
              <a:pPr algn="ctr"/>
              <a:t>24</a:t>
            </a:fld>
            <a:endParaRPr lang="it-IT" dirty="0"/>
          </a:p>
        </p:txBody>
      </p:sp>
    </p:spTree>
    <p:extLst>
      <p:ext uri="{BB962C8B-B14F-4D97-AF65-F5344CB8AC3E}">
        <p14:creationId xmlns:p14="http://schemas.microsoft.com/office/powerpoint/2010/main" val="343538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8BAE-F05B-5F4E-A64E-53F385DC5F4C}"/>
              </a:ext>
            </a:extLst>
          </p:cNvPr>
          <p:cNvSpPr>
            <a:spLocks noGrp="1"/>
          </p:cNvSpPr>
          <p:nvPr>
            <p:ph type="title"/>
          </p:nvPr>
        </p:nvSpPr>
        <p:spPr/>
        <p:txBody>
          <a:bodyPr/>
          <a:lstStyle/>
          <a:p>
            <a:pPr algn="ctr"/>
            <a:r>
              <a:rPr lang="en-US" dirty="0"/>
              <a:t>WP2- specific objectives</a:t>
            </a:r>
          </a:p>
        </p:txBody>
      </p:sp>
      <p:sp>
        <p:nvSpPr>
          <p:cNvPr id="3" name="Content Placeholder 2">
            <a:extLst>
              <a:ext uri="{FF2B5EF4-FFF2-40B4-BE49-F238E27FC236}">
                <a16:creationId xmlns:a16="http://schemas.microsoft.com/office/drawing/2014/main" id="{449489E5-6A2F-254C-875A-C975D1AD3380}"/>
              </a:ext>
            </a:extLst>
          </p:cNvPr>
          <p:cNvSpPr>
            <a:spLocks noGrp="1"/>
          </p:cNvSpPr>
          <p:nvPr>
            <p:ph idx="1"/>
          </p:nvPr>
        </p:nvSpPr>
        <p:spPr/>
        <p:txBody>
          <a:bodyPr>
            <a:normAutofit/>
          </a:bodyPr>
          <a:lstStyle/>
          <a:p>
            <a:pPr marL="0" indent="0">
              <a:buNone/>
            </a:pPr>
            <a:r>
              <a:rPr lang="en-US" dirty="0">
                <a:latin typeface="+mj-lt"/>
              </a:rPr>
              <a:t>The Data Lake development leverages </a:t>
            </a:r>
            <a:r>
              <a:rPr lang="en-US" b="1" dirty="0">
                <a:latin typeface="+mj-lt"/>
              </a:rPr>
              <a:t>collaboration</a:t>
            </a:r>
            <a:r>
              <a:rPr lang="en-US" dirty="0">
                <a:latin typeface="+mj-lt"/>
              </a:rPr>
              <a:t> with and </a:t>
            </a:r>
            <a:r>
              <a:rPr lang="en-US" b="1" dirty="0">
                <a:latin typeface="+mj-lt"/>
              </a:rPr>
              <a:t>integrates</a:t>
            </a:r>
            <a:r>
              <a:rPr lang="en-US" dirty="0">
                <a:latin typeface="+mj-lt"/>
              </a:rPr>
              <a:t> the work from previous and ongoing frameworks</a:t>
            </a:r>
          </a:p>
          <a:p>
            <a:endParaRPr lang="en-US" dirty="0">
              <a:latin typeface="+mj-lt"/>
            </a:endParaRPr>
          </a:p>
          <a:p>
            <a:r>
              <a:rPr lang="en-US" dirty="0">
                <a:latin typeface="+mj-lt"/>
              </a:rPr>
              <a:t>EU projects such as EOSC-hub and XDC</a:t>
            </a:r>
          </a:p>
          <a:p>
            <a:r>
              <a:rPr lang="en-US" dirty="0">
                <a:latin typeface="+mj-lt"/>
              </a:rPr>
              <a:t>Initiatives at the Research Infrastructures</a:t>
            </a:r>
          </a:p>
          <a:p>
            <a:r>
              <a:rPr lang="en-US" dirty="0">
                <a:latin typeface="+mj-lt"/>
              </a:rPr>
              <a:t>Ongoing work from e.g. GEANT, PRACE</a:t>
            </a:r>
          </a:p>
          <a:p>
            <a:pPr lvl="1"/>
            <a:endParaRPr lang="en-US" dirty="0"/>
          </a:p>
          <a:p>
            <a:pPr marL="0" lvl="0" indent="0">
              <a:buNone/>
            </a:pPr>
            <a:endParaRPr lang="en-US" dirty="0"/>
          </a:p>
        </p:txBody>
      </p:sp>
      <p:sp>
        <p:nvSpPr>
          <p:cNvPr id="4" name="Date Placeholder 3">
            <a:extLst>
              <a:ext uri="{FF2B5EF4-FFF2-40B4-BE49-F238E27FC236}">
                <a16:creationId xmlns:a16="http://schemas.microsoft.com/office/drawing/2014/main" id="{CAF9FCEB-0F23-3E48-AE98-17DEA7082B54}"/>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A53E5820-3352-C548-ADF7-DB449AB165A9}"/>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74F36B1E-774F-144D-86A2-2023813D2700}"/>
              </a:ext>
            </a:extLst>
          </p:cNvPr>
          <p:cNvSpPr>
            <a:spLocks noGrp="1"/>
          </p:cNvSpPr>
          <p:nvPr>
            <p:ph type="sldNum" sz="quarter" idx="12"/>
          </p:nvPr>
        </p:nvSpPr>
        <p:spPr/>
        <p:txBody>
          <a:bodyPr/>
          <a:lstStyle/>
          <a:p>
            <a:pPr algn="ctr"/>
            <a:fld id="{F815B12F-D02A-B845-865F-37AC5B232343}" type="slidenum">
              <a:rPr lang="it-IT" smtClean="0"/>
              <a:pPr algn="ctr"/>
              <a:t>25</a:t>
            </a:fld>
            <a:endParaRPr lang="it-IT" dirty="0"/>
          </a:p>
        </p:txBody>
      </p:sp>
    </p:spTree>
    <p:extLst>
      <p:ext uri="{BB962C8B-B14F-4D97-AF65-F5344CB8AC3E}">
        <p14:creationId xmlns:p14="http://schemas.microsoft.com/office/powerpoint/2010/main" val="2534321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FD26-8D08-2144-AAD3-3FF4AE7354B3}"/>
              </a:ext>
            </a:extLst>
          </p:cNvPr>
          <p:cNvSpPr>
            <a:spLocks noGrp="1"/>
          </p:cNvSpPr>
          <p:nvPr>
            <p:ph type="title"/>
          </p:nvPr>
        </p:nvSpPr>
        <p:spPr/>
        <p:txBody>
          <a:bodyPr/>
          <a:lstStyle/>
          <a:p>
            <a:pPr algn="ctr"/>
            <a:r>
              <a:rPr lang="en-US" dirty="0"/>
              <a:t>WP2- specific objectives</a:t>
            </a:r>
          </a:p>
        </p:txBody>
      </p:sp>
      <p:sp>
        <p:nvSpPr>
          <p:cNvPr id="3" name="Content Placeholder 2">
            <a:extLst>
              <a:ext uri="{FF2B5EF4-FFF2-40B4-BE49-F238E27FC236}">
                <a16:creationId xmlns:a16="http://schemas.microsoft.com/office/drawing/2014/main" id="{E57D8636-929D-144D-8E71-A37C237DE773}"/>
              </a:ext>
            </a:extLst>
          </p:cNvPr>
          <p:cNvSpPr>
            <a:spLocks noGrp="1"/>
          </p:cNvSpPr>
          <p:nvPr>
            <p:ph idx="1"/>
          </p:nvPr>
        </p:nvSpPr>
        <p:spPr/>
        <p:txBody>
          <a:bodyPr/>
          <a:lstStyle/>
          <a:p>
            <a:pPr marL="0" indent="0">
              <a:buNone/>
            </a:pPr>
            <a:r>
              <a:rPr lang="en-US" b="1" dirty="0">
                <a:latin typeface="+mj-lt"/>
              </a:rPr>
              <a:t>Computing</a:t>
            </a:r>
            <a:r>
              <a:rPr lang="en-US" dirty="0">
                <a:latin typeface="+mj-lt"/>
              </a:rPr>
              <a:t> Interface and Scalability</a:t>
            </a:r>
          </a:p>
          <a:p>
            <a:pPr marL="0" indent="0">
              <a:buNone/>
            </a:pPr>
            <a:endParaRPr lang="en-US" dirty="0">
              <a:latin typeface="+mj-lt"/>
            </a:endParaRPr>
          </a:p>
          <a:p>
            <a:pPr lvl="0"/>
            <a:r>
              <a:rPr lang="en-US" dirty="0">
                <a:solidFill>
                  <a:schemeClr val="accent2">
                    <a:lumMod val="75000"/>
                  </a:schemeClr>
                </a:solidFill>
                <a:latin typeface="+mj-lt"/>
              </a:rPr>
              <a:t>Computing capacity </a:t>
            </a:r>
            <a:r>
              <a:rPr lang="en-US" dirty="0">
                <a:latin typeface="+mj-lt"/>
              </a:rPr>
              <a:t>available inside and outside the data lake (Grid, Cloud, HPC, volunteer computing)</a:t>
            </a:r>
          </a:p>
          <a:p>
            <a:pPr lvl="0"/>
            <a:r>
              <a:rPr lang="en-US" dirty="0">
                <a:latin typeface="+mj-lt"/>
              </a:rPr>
              <a:t>Need to </a:t>
            </a:r>
            <a:r>
              <a:rPr lang="en-US" dirty="0">
                <a:solidFill>
                  <a:schemeClr val="accent2">
                    <a:lumMod val="75000"/>
                  </a:schemeClr>
                </a:solidFill>
                <a:latin typeface="+mj-lt"/>
              </a:rPr>
              <a:t>integrate</a:t>
            </a:r>
            <a:r>
              <a:rPr lang="en-US" dirty="0">
                <a:latin typeface="+mj-lt"/>
              </a:rPr>
              <a:t> compute (and data) resources which are </a:t>
            </a:r>
            <a:r>
              <a:rPr lang="en-US" dirty="0">
                <a:solidFill>
                  <a:schemeClr val="accent2">
                    <a:lumMod val="75000"/>
                  </a:schemeClr>
                </a:solidFill>
                <a:latin typeface="+mj-lt"/>
              </a:rPr>
              <a:t>not part of the lake</a:t>
            </a:r>
          </a:p>
          <a:p>
            <a:pPr lvl="0"/>
            <a:r>
              <a:rPr lang="en-US" dirty="0">
                <a:latin typeface="+mj-lt"/>
              </a:rPr>
              <a:t>Compute-data locality not guaranteed. Need to offer a </a:t>
            </a:r>
            <a:r>
              <a:rPr lang="en-US" dirty="0">
                <a:solidFill>
                  <a:schemeClr val="accent2">
                    <a:lumMod val="75000"/>
                  </a:schemeClr>
                </a:solidFill>
                <a:latin typeface="+mj-lt"/>
              </a:rPr>
              <a:t>reliable content-delivery service</a:t>
            </a:r>
          </a:p>
          <a:p>
            <a:endParaRPr lang="en-US" dirty="0"/>
          </a:p>
        </p:txBody>
      </p:sp>
      <p:sp>
        <p:nvSpPr>
          <p:cNvPr id="4" name="Date Placeholder 3">
            <a:extLst>
              <a:ext uri="{FF2B5EF4-FFF2-40B4-BE49-F238E27FC236}">
                <a16:creationId xmlns:a16="http://schemas.microsoft.com/office/drawing/2014/main" id="{5A363DFD-D53A-9840-971E-37D97AF3A22A}"/>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5C40778D-A74E-B24A-B58F-681C2C1CFEAE}"/>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09ABF5C5-6F3F-1249-AE67-64B30AACB06A}"/>
              </a:ext>
            </a:extLst>
          </p:cNvPr>
          <p:cNvSpPr>
            <a:spLocks noGrp="1"/>
          </p:cNvSpPr>
          <p:nvPr>
            <p:ph type="sldNum" sz="quarter" idx="12"/>
          </p:nvPr>
        </p:nvSpPr>
        <p:spPr/>
        <p:txBody>
          <a:bodyPr/>
          <a:lstStyle/>
          <a:p>
            <a:pPr algn="ctr"/>
            <a:fld id="{F815B12F-D02A-B845-865F-37AC5B232343}" type="slidenum">
              <a:rPr lang="it-IT" smtClean="0"/>
              <a:pPr algn="ctr"/>
              <a:t>26</a:t>
            </a:fld>
            <a:endParaRPr lang="it-IT" dirty="0"/>
          </a:p>
        </p:txBody>
      </p:sp>
    </p:spTree>
    <p:extLst>
      <p:ext uri="{BB962C8B-B14F-4D97-AF65-F5344CB8AC3E}">
        <p14:creationId xmlns:p14="http://schemas.microsoft.com/office/powerpoint/2010/main" val="215251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B5A2-BE7D-DE40-83DD-2E97B0B06E5A}"/>
              </a:ext>
            </a:extLst>
          </p:cNvPr>
          <p:cNvSpPr>
            <a:spLocks noGrp="1"/>
          </p:cNvSpPr>
          <p:nvPr>
            <p:ph type="title"/>
          </p:nvPr>
        </p:nvSpPr>
        <p:spPr/>
        <p:txBody>
          <a:bodyPr/>
          <a:lstStyle/>
          <a:p>
            <a:pPr algn="ctr"/>
            <a:r>
              <a:rPr lang="en-US" dirty="0"/>
              <a:t>WP2- specific objectives</a:t>
            </a:r>
          </a:p>
        </p:txBody>
      </p:sp>
      <p:sp>
        <p:nvSpPr>
          <p:cNvPr id="3" name="Content Placeholder 2">
            <a:extLst>
              <a:ext uri="{FF2B5EF4-FFF2-40B4-BE49-F238E27FC236}">
                <a16:creationId xmlns:a16="http://schemas.microsoft.com/office/drawing/2014/main" id="{1CE48CBD-1E61-9946-AD7A-CAA965877D26}"/>
              </a:ext>
            </a:extLst>
          </p:cNvPr>
          <p:cNvSpPr>
            <a:spLocks noGrp="1"/>
          </p:cNvSpPr>
          <p:nvPr>
            <p:ph idx="1"/>
          </p:nvPr>
        </p:nvSpPr>
        <p:spPr>
          <a:xfrm>
            <a:off x="403797" y="1365274"/>
            <a:ext cx="8350458" cy="4818182"/>
          </a:xfrm>
        </p:spPr>
        <p:txBody>
          <a:bodyPr/>
          <a:lstStyle/>
          <a:p>
            <a:pPr marL="0" indent="0">
              <a:buNone/>
            </a:pPr>
            <a:r>
              <a:rPr lang="en-US" b="1" dirty="0">
                <a:latin typeface="+mj-lt"/>
              </a:rPr>
              <a:t>Industrial</a:t>
            </a:r>
            <a:r>
              <a:rPr lang="en-US" dirty="0">
                <a:latin typeface="+mj-lt"/>
              </a:rPr>
              <a:t> and  </a:t>
            </a:r>
            <a:r>
              <a:rPr lang="en-US" b="1" dirty="0">
                <a:latin typeface="+mj-lt"/>
              </a:rPr>
              <a:t>Commercial</a:t>
            </a:r>
            <a:r>
              <a:rPr lang="en-US" dirty="0">
                <a:latin typeface="+mj-lt"/>
              </a:rPr>
              <a:t> involvement</a:t>
            </a:r>
          </a:p>
          <a:p>
            <a:r>
              <a:rPr lang="en-US" dirty="0">
                <a:solidFill>
                  <a:schemeClr val="accent2">
                    <a:lumMod val="75000"/>
                  </a:schemeClr>
                </a:solidFill>
                <a:latin typeface="+mj-lt"/>
              </a:rPr>
              <a:t>Commercial storage </a:t>
            </a:r>
            <a:r>
              <a:rPr lang="en-US" dirty="0">
                <a:latin typeface="+mj-lt"/>
              </a:rPr>
              <a:t>can be added to the data lake as cache or for </a:t>
            </a:r>
            <a:r>
              <a:rPr lang="en-US" dirty="0">
                <a:solidFill>
                  <a:schemeClr val="accent2">
                    <a:lumMod val="75000"/>
                  </a:schemeClr>
                </a:solidFill>
                <a:latin typeface="+mj-lt"/>
              </a:rPr>
              <a:t>resiliency</a:t>
            </a:r>
            <a:r>
              <a:rPr lang="en-US" dirty="0">
                <a:latin typeface="+mj-lt"/>
              </a:rPr>
              <a:t> </a:t>
            </a:r>
          </a:p>
          <a:p>
            <a:r>
              <a:rPr lang="en-US" dirty="0">
                <a:solidFill>
                  <a:schemeClr val="accent2">
                    <a:lumMod val="75000"/>
                  </a:schemeClr>
                </a:solidFill>
                <a:latin typeface="+mj-lt"/>
              </a:rPr>
              <a:t>Commercial computing </a:t>
            </a:r>
            <a:r>
              <a:rPr lang="en-US" dirty="0">
                <a:latin typeface="+mj-lt"/>
              </a:rPr>
              <a:t>can be integrated with the data lake as </a:t>
            </a:r>
            <a:r>
              <a:rPr lang="en-US" dirty="0">
                <a:solidFill>
                  <a:schemeClr val="accent2">
                    <a:lumMod val="75000"/>
                  </a:schemeClr>
                </a:solidFill>
                <a:latin typeface="+mj-lt"/>
              </a:rPr>
              <a:t>extra processing capacity</a:t>
            </a:r>
          </a:p>
          <a:p>
            <a:r>
              <a:rPr lang="en-US" dirty="0">
                <a:latin typeface="+mj-lt"/>
              </a:rPr>
              <a:t>In the data lake model, for both compute and storage there is </a:t>
            </a:r>
            <a:r>
              <a:rPr lang="en-US" dirty="0">
                <a:solidFill>
                  <a:schemeClr val="accent2">
                    <a:lumMod val="75000"/>
                  </a:schemeClr>
                </a:solidFill>
                <a:latin typeface="+mj-lt"/>
              </a:rPr>
              <a:t>no lock-in to the vendor </a:t>
            </a:r>
          </a:p>
          <a:p>
            <a:r>
              <a:rPr lang="en-US" dirty="0">
                <a:latin typeface="+mj-lt"/>
              </a:rPr>
              <a:t>WP2 will validate the use of commercial cloud to store and process scientific data   </a:t>
            </a:r>
          </a:p>
        </p:txBody>
      </p:sp>
      <p:sp>
        <p:nvSpPr>
          <p:cNvPr id="4" name="Date Placeholder 3">
            <a:extLst>
              <a:ext uri="{FF2B5EF4-FFF2-40B4-BE49-F238E27FC236}">
                <a16:creationId xmlns:a16="http://schemas.microsoft.com/office/drawing/2014/main" id="{3A36E042-04EA-D141-8D32-E041E0F12F2E}"/>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21E93D9A-EDF2-3941-9E78-73EB0443420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A755D891-69B4-A140-A79C-E68A92EB3372}"/>
              </a:ext>
            </a:extLst>
          </p:cNvPr>
          <p:cNvSpPr>
            <a:spLocks noGrp="1"/>
          </p:cNvSpPr>
          <p:nvPr>
            <p:ph type="sldNum" sz="quarter" idx="12"/>
          </p:nvPr>
        </p:nvSpPr>
        <p:spPr/>
        <p:txBody>
          <a:bodyPr/>
          <a:lstStyle/>
          <a:p>
            <a:pPr algn="ctr"/>
            <a:fld id="{F815B12F-D02A-B845-865F-37AC5B232343}" type="slidenum">
              <a:rPr lang="it-IT" smtClean="0"/>
              <a:pPr algn="ctr"/>
              <a:t>27</a:t>
            </a:fld>
            <a:endParaRPr lang="it-IT" dirty="0"/>
          </a:p>
        </p:txBody>
      </p:sp>
    </p:spTree>
    <p:extLst>
      <p:ext uri="{BB962C8B-B14F-4D97-AF65-F5344CB8AC3E}">
        <p14:creationId xmlns:p14="http://schemas.microsoft.com/office/powerpoint/2010/main" val="82412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285A-2A15-0141-8863-AB967F378306}"/>
              </a:ext>
            </a:extLst>
          </p:cNvPr>
          <p:cNvSpPr>
            <a:spLocks noGrp="1"/>
          </p:cNvSpPr>
          <p:nvPr>
            <p:ph type="title"/>
          </p:nvPr>
        </p:nvSpPr>
        <p:spPr/>
        <p:txBody>
          <a:bodyPr/>
          <a:lstStyle/>
          <a:p>
            <a:pPr algn="ctr"/>
            <a:r>
              <a:rPr lang="en-US" dirty="0"/>
              <a:t>WP2 objective</a:t>
            </a:r>
          </a:p>
        </p:txBody>
      </p:sp>
      <p:sp>
        <p:nvSpPr>
          <p:cNvPr id="3" name="Content Placeholder 2">
            <a:extLst>
              <a:ext uri="{FF2B5EF4-FFF2-40B4-BE49-F238E27FC236}">
                <a16:creationId xmlns:a16="http://schemas.microsoft.com/office/drawing/2014/main" id="{E31433AA-CF45-C140-814B-34ADE19FB9A9}"/>
              </a:ext>
            </a:extLst>
          </p:cNvPr>
          <p:cNvSpPr>
            <a:spLocks noGrp="1"/>
          </p:cNvSpPr>
          <p:nvPr>
            <p:ph idx="1"/>
          </p:nvPr>
        </p:nvSpPr>
        <p:spPr/>
        <p:txBody>
          <a:bodyPr>
            <a:normAutofit/>
          </a:bodyPr>
          <a:lstStyle/>
          <a:p>
            <a:pPr marL="0" indent="0">
              <a:buNone/>
            </a:pPr>
            <a:r>
              <a:rPr lang="en-US" dirty="0">
                <a:latin typeface="+mj-lt"/>
              </a:rPr>
              <a:t>Create a cloud of data services, often referred to as a “</a:t>
            </a:r>
            <a:r>
              <a:rPr lang="en-US" i="1" dirty="0">
                <a:latin typeface="+mj-lt"/>
              </a:rPr>
              <a:t>Data Lake</a:t>
            </a:r>
            <a:r>
              <a:rPr lang="en-US" dirty="0">
                <a:latin typeface="+mj-lt"/>
              </a:rPr>
              <a:t>” by building on and integrating existing work from a variety of areas:</a:t>
            </a:r>
          </a:p>
          <a:p>
            <a:r>
              <a:rPr lang="en-US" dirty="0">
                <a:latin typeface="+mj-lt"/>
              </a:rPr>
              <a:t> Research Infrastructures</a:t>
            </a:r>
          </a:p>
          <a:p>
            <a:r>
              <a:rPr lang="en-US" dirty="0">
                <a:latin typeface="+mj-lt"/>
              </a:rPr>
              <a:t> previous EU projects, INDIGO, DEEP, XDC,...</a:t>
            </a:r>
          </a:p>
          <a:p>
            <a:r>
              <a:rPr lang="en-US" dirty="0">
                <a:latin typeface="+mj-lt"/>
              </a:rPr>
              <a:t> state of the art solutions in the appropriate areas </a:t>
            </a:r>
          </a:p>
          <a:p>
            <a:endParaRPr lang="en-US" dirty="0">
              <a:latin typeface="+mj-lt"/>
            </a:endParaRPr>
          </a:p>
          <a:p>
            <a:pPr marL="0" indent="0">
              <a:buNone/>
            </a:pPr>
            <a:r>
              <a:rPr lang="en-US" dirty="0">
                <a:latin typeface="+mj-lt"/>
              </a:rPr>
              <a:t>Collaborates with ongoing work from GEANT, PRACE, and other proposed H2020 projects specifically addressing the European Open Science Cloud </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1BFE3F05-483C-8C46-9547-CAEB5A66A6C8}"/>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86740369-605B-284D-AE9C-DC7595FDE6CE}"/>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95383E26-B965-B548-9DE6-0937139F1158}"/>
              </a:ext>
            </a:extLst>
          </p:cNvPr>
          <p:cNvSpPr>
            <a:spLocks noGrp="1"/>
          </p:cNvSpPr>
          <p:nvPr>
            <p:ph type="sldNum" sz="quarter" idx="12"/>
          </p:nvPr>
        </p:nvSpPr>
        <p:spPr/>
        <p:txBody>
          <a:bodyPr/>
          <a:lstStyle/>
          <a:p>
            <a:pPr algn="ctr"/>
            <a:fld id="{F815B12F-D02A-B845-865F-37AC5B232343}" type="slidenum">
              <a:rPr lang="it-IT" smtClean="0"/>
              <a:pPr algn="ctr"/>
              <a:t>28</a:t>
            </a:fld>
            <a:endParaRPr lang="it-IT" dirty="0"/>
          </a:p>
        </p:txBody>
      </p:sp>
    </p:spTree>
    <p:extLst>
      <p:ext uri="{BB962C8B-B14F-4D97-AF65-F5344CB8AC3E}">
        <p14:creationId xmlns:p14="http://schemas.microsoft.com/office/powerpoint/2010/main" val="60145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7E10-DF09-5C4A-9DF6-DBA562A996F2}"/>
              </a:ext>
            </a:extLst>
          </p:cNvPr>
          <p:cNvSpPr>
            <a:spLocks noGrp="1"/>
          </p:cNvSpPr>
          <p:nvPr>
            <p:ph type="title"/>
          </p:nvPr>
        </p:nvSpPr>
        <p:spPr>
          <a:xfrm>
            <a:off x="2015242" y="-8866"/>
            <a:ext cx="7290399" cy="1032353"/>
          </a:xfrm>
        </p:spPr>
        <p:txBody>
          <a:bodyPr/>
          <a:lstStyle/>
          <a:p>
            <a:r>
              <a:rPr lang="en-US" dirty="0"/>
              <a:t>Structure of ESCAPE WP2</a:t>
            </a:r>
          </a:p>
        </p:txBody>
      </p:sp>
      <p:sp>
        <p:nvSpPr>
          <p:cNvPr id="4" name="Date Placeholder 3">
            <a:extLst>
              <a:ext uri="{FF2B5EF4-FFF2-40B4-BE49-F238E27FC236}">
                <a16:creationId xmlns:a16="http://schemas.microsoft.com/office/drawing/2014/main" id="{B3C86D57-8756-814A-84C1-DAAFE959A196}"/>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C3244C14-9DB9-AB48-8A66-F9CC3482EAF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29F9C6A4-ACF3-334C-9297-A80700B3D977}"/>
              </a:ext>
            </a:extLst>
          </p:cNvPr>
          <p:cNvSpPr>
            <a:spLocks noGrp="1"/>
          </p:cNvSpPr>
          <p:nvPr>
            <p:ph type="sldNum" sz="quarter" idx="12"/>
          </p:nvPr>
        </p:nvSpPr>
        <p:spPr/>
        <p:txBody>
          <a:bodyPr/>
          <a:lstStyle/>
          <a:p>
            <a:pPr algn="ctr"/>
            <a:fld id="{F815B12F-D02A-B845-865F-37AC5B232343}" type="slidenum">
              <a:rPr lang="it-IT" smtClean="0"/>
              <a:pPr algn="ctr"/>
              <a:t>29</a:t>
            </a:fld>
            <a:endParaRPr lang="it-IT" dirty="0"/>
          </a:p>
        </p:txBody>
      </p:sp>
      <p:sp>
        <p:nvSpPr>
          <p:cNvPr id="8" name="Can 7">
            <a:extLst>
              <a:ext uri="{FF2B5EF4-FFF2-40B4-BE49-F238E27FC236}">
                <a16:creationId xmlns:a16="http://schemas.microsoft.com/office/drawing/2014/main" id="{D7BCCBD2-8A87-974D-9E6D-E844084B8D73}"/>
              </a:ext>
            </a:extLst>
          </p:cNvPr>
          <p:cNvSpPr/>
          <p:nvPr/>
        </p:nvSpPr>
        <p:spPr>
          <a:xfrm>
            <a:off x="209986" y="2822231"/>
            <a:ext cx="8570703" cy="869300"/>
          </a:xfrm>
          <a:prstGeom prst="can">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an 8">
            <a:extLst>
              <a:ext uri="{FF2B5EF4-FFF2-40B4-BE49-F238E27FC236}">
                <a16:creationId xmlns:a16="http://schemas.microsoft.com/office/drawing/2014/main" id="{ACB0F915-F119-F642-8D49-27A38E851B26}"/>
              </a:ext>
            </a:extLst>
          </p:cNvPr>
          <p:cNvSpPr/>
          <p:nvPr/>
        </p:nvSpPr>
        <p:spPr>
          <a:xfrm>
            <a:off x="375569" y="3921107"/>
            <a:ext cx="2647952" cy="805990"/>
          </a:xfrm>
          <a:prstGeom prst="can">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BD7F94-0641-8443-ACE6-9827A2399008}"/>
              </a:ext>
            </a:extLst>
          </p:cNvPr>
          <p:cNvSpPr/>
          <p:nvPr/>
        </p:nvSpPr>
        <p:spPr>
          <a:xfrm>
            <a:off x="375568" y="5158014"/>
            <a:ext cx="2085243" cy="33762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400AB79-1576-5C48-AA37-F884F9A4715A}"/>
              </a:ext>
            </a:extLst>
          </p:cNvPr>
          <p:cNvSpPr/>
          <p:nvPr/>
        </p:nvSpPr>
        <p:spPr>
          <a:xfrm>
            <a:off x="249410" y="3760743"/>
            <a:ext cx="2886651" cy="2611923"/>
          </a:xfrm>
          <a:prstGeom prst="rect">
            <a:avLst/>
          </a:prstGeom>
          <a:no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0349057-1F54-CC46-B94E-892633376E95}"/>
              </a:ext>
            </a:extLst>
          </p:cNvPr>
          <p:cNvSpPr/>
          <p:nvPr/>
        </p:nvSpPr>
        <p:spPr>
          <a:xfrm>
            <a:off x="3389280" y="3758121"/>
            <a:ext cx="2886651" cy="2611923"/>
          </a:xfrm>
          <a:prstGeom prst="rect">
            <a:avLst/>
          </a:prstGeom>
          <a:no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8E9B99-151E-5642-A528-47DC3F96E5A4}"/>
              </a:ext>
            </a:extLst>
          </p:cNvPr>
          <p:cNvSpPr txBox="1"/>
          <p:nvPr/>
        </p:nvSpPr>
        <p:spPr>
          <a:xfrm>
            <a:off x="1398399" y="3054547"/>
            <a:ext cx="6838732" cy="584775"/>
          </a:xfrm>
          <a:prstGeom prst="rect">
            <a:avLst/>
          </a:prstGeom>
          <a:noFill/>
        </p:spPr>
        <p:txBody>
          <a:bodyPr wrap="none" rtlCol="0">
            <a:spAutoFit/>
          </a:bodyPr>
          <a:lstStyle/>
          <a:p>
            <a:r>
              <a:rPr lang="en-US" sz="3200" dirty="0"/>
              <a:t>Task 2.2 Content Delivering and Caching</a:t>
            </a:r>
          </a:p>
        </p:txBody>
      </p:sp>
      <p:sp>
        <p:nvSpPr>
          <p:cNvPr id="18" name="TextBox 17">
            <a:extLst>
              <a:ext uri="{FF2B5EF4-FFF2-40B4-BE49-F238E27FC236}">
                <a16:creationId xmlns:a16="http://schemas.microsoft.com/office/drawing/2014/main" id="{18A79B38-59D1-9649-9A42-0C4849247A58}"/>
              </a:ext>
            </a:extLst>
          </p:cNvPr>
          <p:cNvSpPr txBox="1"/>
          <p:nvPr/>
        </p:nvSpPr>
        <p:spPr>
          <a:xfrm>
            <a:off x="575730" y="4081431"/>
            <a:ext cx="2234010" cy="646331"/>
          </a:xfrm>
          <a:prstGeom prst="rect">
            <a:avLst/>
          </a:prstGeom>
          <a:noFill/>
        </p:spPr>
        <p:txBody>
          <a:bodyPr wrap="none" rtlCol="0">
            <a:spAutoFit/>
          </a:bodyPr>
          <a:lstStyle/>
          <a:p>
            <a:r>
              <a:rPr lang="en-US" dirty="0"/>
              <a:t>Task 2.2 </a:t>
            </a:r>
          </a:p>
          <a:p>
            <a:r>
              <a:rPr lang="en-US" dirty="0"/>
              <a:t>Storage Orchestration</a:t>
            </a:r>
          </a:p>
        </p:txBody>
      </p:sp>
      <p:sp>
        <p:nvSpPr>
          <p:cNvPr id="20" name="TextBox 19">
            <a:extLst>
              <a:ext uri="{FF2B5EF4-FFF2-40B4-BE49-F238E27FC236}">
                <a16:creationId xmlns:a16="http://schemas.microsoft.com/office/drawing/2014/main" id="{4C05C1B7-D097-2F4E-85D5-619E98D7A364}"/>
              </a:ext>
            </a:extLst>
          </p:cNvPr>
          <p:cNvSpPr txBox="1"/>
          <p:nvPr/>
        </p:nvSpPr>
        <p:spPr>
          <a:xfrm>
            <a:off x="375568" y="5175480"/>
            <a:ext cx="2085243" cy="307777"/>
          </a:xfrm>
          <a:prstGeom prst="rect">
            <a:avLst/>
          </a:prstGeom>
          <a:noFill/>
        </p:spPr>
        <p:txBody>
          <a:bodyPr wrap="square" rtlCol="0">
            <a:spAutoFit/>
          </a:bodyPr>
          <a:lstStyle/>
          <a:p>
            <a:r>
              <a:rPr lang="en-US" sz="1400" dirty="0"/>
              <a:t>Task 2.1  Storage Services</a:t>
            </a:r>
          </a:p>
        </p:txBody>
      </p:sp>
      <p:sp>
        <p:nvSpPr>
          <p:cNvPr id="21" name="Rectangle 20">
            <a:extLst>
              <a:ext uri="{FF2B5EF4-FFF2-40B4-BE49-F238E27FC236}">
                <a16:creationId xmlns:a16="http://schemas.microsoft.com/office/drawing/2014/main" id="{FE5E977B-020F-444F-B31F-8C51C6D61526}"/>
              </a:ext>
            </a:extLst>
          </p:cNvPr>
          <p:cNvSpPr/>
          <p:nvPr/>
        </p:nvSpPr>
        <p:spPr>
          <a:xfrm>
            <a:off x="575731" y="5825973"/>
            <a:ext cx="2447790" cy="337625"/>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693B14E-D7BB-0147-9E1A-7467192309FA}"/>
              </a:ext>
            </a:extLst>
          </p:cNvPr>
          <p:cNvSpPr txBox="1"/>
          <p:nvPr/>
        </p:nvSpPr>
        <p:spPr>
          <a:xfrm>
            <a:off x="574117" y="5856790"/>
            <a:ext cx="2679924" cy="307777"/>
          </a:xfrm>
          <a:prstGeom prst="rect">
            <a:avLst/>
          </a:prstGeom>
          <a:noFill/>
        </p:spPr>
        <p:txBody>
          <a:bodyPr wrap="square" rtlCol="0">
            <a:spAutoFit/>
          </a:bodyPr>
          <a:lstStyle/>
          <a:p>
            <a:r>
              <a:rPr lang="en-US" sz="1400" dirty="0"/>
              <a:t>Task 2.1  Data Transfer Services</a:t>
            </a:r>
          </a:p>
        </p:txBody>
      </p:sp>
      <p:sp>
        <p:nvSpPr>
          <p:cNvPr id="23" name="Up Arrow 22">
            <a:extLst>
              <a:ext uri="{FF2B5EF4-FFF2-40B4-BE49-F238E27FC236}">
                <a16:creationId xmlns:a16="http://schemas.microsoft.com/office/drawing/2014/main" id="{CF59C19A-A1AF-694F-AAB3-A18193D42C1B}"/>
              </a:ext>
            </a:extLst>
          </p:cNvPr>
          <p:cNvSpPr/>
          <p:nvPr/>
        </p:nvSpPr>
        <p:spPr>
          <a:xfrm>
            <a:off x="1336638" y="4744167"/>
            <a:ext cx="356097" cy="485342"/>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05E770F7-7214-4A4B-BC86-B25A3FECE5E5}"/>
              </a:ext>
            </a:extLst>
          </p:cNvPr>
          <p:cNvSpPr/>
          <p:nvPr/>
        </p:nvSpPr>
        <p:spPr>
          <a:xfrm>
            <a:off x="2572251" y="4699614"/>
            <a:ext cx="356097" cy="1155207"/>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a:extLst>
              <a:ext uri="{FF2B5EF4-FFF2-40B4-BE49-F238E27FC236}">
                <a16:creationId xmlns:a16="http://schemas.microsoft.com/office/drawing/2014/main" id="{FB41C542-0A6C-BB49-943B-CE0C314D9739}"/>
              </a:ext>
            </a:extLst>
          </p:cNvPr>
          <p:cNvSpPr/>
          <p:nvPr/>
        </p:nvSpPr>
        <p:spPr>
          <a:xfrm>
            <a:off x="3508629" y="3921107"/>
            <a:ext cx="2647952" cy="805990"/>
          </a:xfrm>
          <a:prstGeom prst="can">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0ED38EF-6B3A-5445-B2F6-8231665F5783}"/>
              </a:ext>
            </a:extLst>
          </p:cNvPr>
          <p:cNvSpPr txBox="1"/>
          <p:nvPr/>
        </p:nvSpPr>
        <p:spPr>
          <a:xfrm>
            <a:off x="3474836" y="4067362"/>
            <a:ext cx="2786019" cy="646331"/>
          </a:xfrm>
          <a:prstGeom prst="rect">
            <a:avLst/>
          </a:prstGeom>
          <a:noFill/>
        </p:spPr>
        <p:txBody>
          <a:bodyPr wrap="none" rtlCol="0">
            <a:spAutoFit/>
          </a:bodyPr>
          <a:lstStyle/>
          <a:p>
            <a:r>
              <a:rPr lang="en-US" dirty="0">
                <a:solidFill>
                  <a:schemeClr val="bg1"/>
                </a:solidFill>
              </a:rPr>
              <a:t>Task 2.3 </a:t>
            </a:r>
          </a:p>
          <a:p>
            <a:r>
              <a:rPr lang="en-US" dirty="0">
                <a:solidFill>
                  <a:schemeClr val="bg1"/>
                </a:solidFill>
              </a:rPr>
              <a:t>Efficient Access to Compute</a:t>
            </a:r>
          </a:p>
        </p:txBody>
      </p:sp>
      <p:sp>
        <p:nvSpPr>
          <p:cNvPr id="27" name="Rounded Rectangle 26">
            <a:extLst>
              <a:ext uri="{FF2B5EF4-FFF2-40B4-BE49-F238E27FC236}">
                <a16:creationId xmlns:a16="http://schemas.microsoft.com/office/drawing/2014/main" id="{874817D2-6C5C-6C40-8694-19B53A8992A0}"/>
              </a:ext>
            </a:extLst>
          </p:cNvPr>
          <p:cNvSpPr/>
          <p:nvPr/>
        </p:nvSpPr>
        <p:spPr>
          <a:xfrm>
            <a:off x="3581540" y="4909804"/>
            <a:ext cx="1084166" cy="496419"/>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Multidocument 27">
            <a:extLst>
              <a:ext uri="{FF2B5EF4-FFF2-40B4-BE49-F238E27FC236}">
                <a16:creationId xmlns:a16="http://schemas.microsoft.com/office/drawing/2014/main" id="{5D7E9B99-3A19-3A4C-9642-5EB46D68EC9E}"/>
              </a:ext>
            </a:extLst>
          </p:cNvPr>
          <p:cNvSpPr/>
          <p:nvPr/>
        </p:nvSpPr>
        <p:spPr>
          <a:xfrm>
            <a:off x="4926540" y="4876934"/>
            <a:ext cx="1085256" cy="496419"/>
          </a:xfrm>
          <a:prstGeom prst="flowChartMultidocumen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4F258FE-78F6-724C-90DF-5C150040FF9B}"/>
              </a:ext>
            </a:extLst>
          </p:cNvPr>
          <p:cNvSpPr/>
          <p:nvPr/>
        </p:nvSpPr>
        <p:spPr>
          <a:xfrm>
            <a:off x="3494271" y="5420291"/>
            <a:ext cx="1380475" cy="885965"/>
          </a:xfrm>
          <a:prstGeom prst="cloud">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Wave 29">
            <a:extLst>
              <a:ext uri="{FF2B5EF4-FFF2-40B4-BE49-F238E27FC236}">
                <a16:creationId xmlns:a16="http://schemas.microsoft.com/office/drawing/2014/main" id="{D80D53A4-700A-9A4B-B160-07C478DB615F}"/>
              </a:ext>
            </a:extLst>
          </p:cNvPr>
          <p:cNvSpPr/>
          <p:nvPr/>
        </p:nvSpPr>
        <p:spPr>
          <a:xfrm>
            <a:off x="4924868" y="5620253"/>
            <a:ext cx="1189530" cy="600904"/>
          </a:xfrm>
          <a:prstGeom prst="wav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DE389C0-A487-3041-9EB7-AB3D8BD151DE}"/>
              </a:ext>
            </a:extLst>
          </p:cNvPr>
          <p:cNvSpPr txBox="1"/>
          <p:nvPr/>
        </p:nvSpPr>
        <p:spPr>
          <a:xfrm>
            <a:off x="3636948" y="4976456"/>
            <a:ext cx="1050352" cy="369332"/>
          </a:xfrm>
          <a:prstGeom prst="rect">
            <a:avLst/>
          </a:prstGeom>
          <a:noFill/>
        </p:spPr>
        <p:txBody>
          <a:bodyPr wrap="none" rtlCol="0">
            <a:spAutoFit/>
          </a:bodyPr>
          <a:lstStyle/>
          <a:p>
            <a:r>
              <a:rPr lang="en-US" dirty="0">
                <a:solidFill>
                  <a:schemeClr val="bg1"/>
                </a:solidFill>
              </a:rPr>
              <a:t>HTC/Grid</a:t>
            </a:r>
          </a:p>
        </p:txBody>
      </p:sp>
      <p:sp>
        <p:nvSpPr>
          <p:cNvPr id="32" name="TextBox 31">
            <a:extLst>
              <a:ext uri="{FF2B5EF4-FFF2-40B4-BE49-F238E27FC236}">
                <a16:creationId xmlns:a16="http://schemas.microsoft.com/office/drawing/2014/main" id="{4DFA76D1-D94D-E34D-BC67-4D365945ACB5}"/>
              </a:ext>
            </a:extLst>
          </p:cNvPr>
          <p:cNvSpPr txBox="1"/>
          <p:nvPr/>
        </p:nvSpPr>
        <p:spPr>
          <a:xfrm>
            <a:off x="5047248" y="4973894"/>
            <a:ext cx="570990" cy="369332"/>
          </a:xfrm>
          <a:prstGeom prst="rect">
            <a:avLst/>
          </a:prstGeom>
          <a:noFill/>
        </p:spPr>
        <p:txBody>
          <a:bodyPr wrap="none" rtlCol="0">
            <a:spAutoFit/>
          </a:bodyPr>
          <a:lstStyle/>
          <a:p>
            <a:r>
              <a:rPr lang="en-US" dirty="0">
                <a:solidFill>
                  <a:schemeClr val="bg1"/>
                </a:solidFill>
              </a:rPr>
              <a:t>HPC</a:t>
            </a:r>
          </a:p>
        </p:txBody>
      </p:sp>
      <p:sp>
        <p:nvSpPr>
          <p:cNvPr id="33" name="TextBox 32">
            <a:extLst>
              <a:ext uri="{FF2B5EF4-FFF2-40B4-BE49-F238E27FC236}">
                <a16:creationId xmlns:a16="http://schemas.microsoft.com/office/drawing/2014/main" id="{638874D6-E908-E84E-915B-426EB9BEB34D}"/>
              </a:ext>
            </a:extLst>
          </p:cNvPr>
          <p:cNvSpPr txBox="1"/>
          <p:nvPr/>
        </p:nvSpPr>
        <p:spPr>
          <a:xfrm>
            <a:off x="3532021" y="5509105"/>
            <a:ext cx="1304973" cy="646331"/>
          </a:xfrm>
          <a:prstGeom prst="rect">
            <a:avLst/>
          </a:prstGeom>
          <a:noFill/>
        </p:spPr>
        <p:txBody>
          <a:bodyPr wrap="none" rtlCol="0">
            <a:spAutoFit/>
          </a:bodyPr>
          <a:lstStyle/>
          <a:p>
            <a:r>
              <a:rPr lang="en-US" dirty="0">
                <a:solidFill>
                  <a:schemeClr val="bg1"/>
                </a:solidFill>
              </a:rPr>
              <a:t>Cloud/</a:t>
            </a:r>
          </a:p>
          <a:p>
            <a:r>
              <a:rPr lang="en-US" dirty="0">
                <a:solidFill>
                  <a:schemeClr val="bg1"/>
                </a:solidFill>
              </a:rPr>
              <a:t>Commercial</a:t>
            </a:r>
          </a:p>
        </p:txBody>
      </p:sp>
      <p:sp>
        <p:nvSpPr>
          <p:cNvPr id="34" name="TextBox 33">
            <a:extLst>
              <a:ext uri="{FF2B5EF4-FFF2-40B4-BE49-F238E27FC236}">
                <a16:creationId xmlns:a16="http://schemas.microsoft.com/office/drawing/2014/main" id="{EE893831-CC4F-DC4B-BCB3-E994B0CDD361}"/>
              </a:ext>
            </a:extLst>
          </p:cNvPr>
          <p:cNvSpPr txBox="1"/>
          <p:nvPr/>
        </p:nvSpPr>
        <p:spPr>
          <a:xfrm>
            <a:off x="5139161" y="5736039"/>
            <a:ext cx="814262" cy="369332"/>
          </a:xfrm>
          <a:prstGeom prst="rect">
            <a:avLst/>
          </a:prstGeom>
          <a:noFill/>
        </p:spPr>
        <p:txBody>
          <a:bodyPr wrap="none" rtlCol="0">
            <a:spAutoFit/>
          </a:bodyPr>
          <a:lstStyle/>
          <a:p>
            <a:r>
              <a:rPr lang="en-US" dirty="0">
                <a:solidFill>
                  <a:schemeClr val="bg1"/>
                </a:solidFill>
              </a:rPr>
              <a:t>Citizen</a:t>
            </a:r>
          </a:p>
        </p:txBody>
      </p:sp>
      <p:sp>
        <p:nvSpPr>
          <p:cNvPr id="35" name="Rounded Rectangle 34">
            <a:extLst>
              <a:ext uri="{FF2B5EF4-FFF2-40B4-BE49-F238E27FC236}">
                <a16:creationId xmlns:a16="http://schemas.microsoft.com/office/drawing/2014/main" id="{01FA814A-96C5-F642-98C0-9195BD37925F}"/>
              </a:ext>
            </a:extLst>
          </p:cNvPr>
          <p:cNvSpPr/>
          <p:nvPr/>
        </p:nvSpPr>
        <p:spPr>
          <a:xfrm>
            <a:off x="6530775" y="4404596"/>
            <a:ext cx="2249914" cy="420065"/>
          </a:xfrm>
          <a:prstGeom prst="round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57FEBE0-47C5-2340-901C-DBA74BC15BBB}"/>
              </a:ext>
            </a:extLst>
          </p:cNvPr>
          <p:cNvSpPr txBox="1"/>
          <p:nvPr/>
        </p:nvSpPr>
        <p:spPr>
          <a:xfrm>
            <a:off x="6618685" y="4422724"/>
            <a:ext cx="2074094" cy="369332"/>
          </a:xfrm>
          <a:prstGeom prst="rect">
            <a:avLst/>
          </a:prstGeom>
          <a:noFill/>
        </p:spPr>
        <p:txBody>
          <a:bodyPr wrap="square" rtlCol="0">
            <a:spAutoFit/>
          </a:bodyPr>
          <a:lstStyle/>
          <a:p>
            <a:r>
              <a:rPr lang="en-US" dirty="0">
                <a:solidFill>
                  <a:schemeClr val="bg1"/>
                </a:solidFill>
              </a:rPr>
              <a:t>Task 2.4 Networking</a:t>
            </a:r>
          </a:p>
        </p:txBody>
      </p:sp>
      <p:sp>
        <p:nvSpPr>
          <p:cNvPr id="37" name="Rounded Rectangle 36">
            <a:extLst>
              <a:ext uri="{FF2B5EF4-FFF2-40B4-BE49-F238E27FC236}">
                <a16:creationId xmlns:a16="http://schemas.microsoft.com/office/drawing/2014/main" id="{26B54E65-0C1E-F546-B3D8-9562F945F849}"/>
              </a:ext>
            </a:extLst>
          </p:cNvPr>
          <p:cNvSpPr/>
          <p:nvPr/>
        </p:nvSpPr>
        <p:spPr>
          <a:xfrm>
            <a:off x="6530775" y="5280463"/>
            <a:ext cx="2249914" cy="420065"/>
          </a:xfrm>
          <a:prstGeom prst="round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83B1099-A3B7-174A-911D-7BADB3EDD5D5}"/>
              </a:ext>
            </a:extLst>
          </p:cNvPr>
          <p:cNvSpPr txBox="1"/>
          <p:nvPr/>
        </p:nvSpPr>
        <p:spPr>
          <a:xfrm>
            <a:off x="6618685" y="5298591"/>
            <a:ext cx="2074094" cy="369332"/>
          </a:xfrm>
          <a:prstGeom prst="rect">
            <a:avLst/>
          </a:prstGeom>
          <a:noFill/>
        </p:spPr>
        <p:txBody>
          <a:bodyPr wrap="square" rtlCol="0">
            <a:spAutoFit/>
          </a:bodyPr>
          <a:lstStyle/>
          <a:p>
            <a:r>
              <a:rPr lang="en-US" dirty="0">
                <a:solidFill>
                  <a:schemeClr val="bg1"/>
                </a:solidFill>
              </a:rPr>
              <a:t>Task 2.5 AAI</a:t>
            </a:r>
          </a:p>
        </p:txBody>
      </p:sp>
      <p:sp>
        <p:nvSpPr>
          <p:cNvPr id="42" name="Content Placeholder 11">
            <a:extLst>
              <a:ext uri="{FF2B5EF4-FFF2-40B4-BE49-F238E27FC236}">
                <a16:creationId xmlns:a16="http://schemas.microsoft.com/office/drawing/2014/main" id="{B8D5E844-FE28-104C-8F04-FC0CD6A3A7A7}"/>
              </a:ext>
            </a:extLst>
          </p:cNvPr>
          <p:cNvSpPr>
            <a:spLocks noGrp="1"/>
          </p:cNvSpPr>
          <p:nvPr>
            <p:ph idx="1"/>
          </p:nvPr>
        </p:nvSpPr>
        <p:spPr>
          <a:xfrm>
            <a:off x="279880" y="1037555"/>
            <a:ext cx="8724900" cy="1994116"/>
          </a:xfrm>
        </p:spPr>
        <p:txBody>
          <a:bodyPr>
            <a:normAutofit fontScale="70000" lnSpcReduction="20000"/>
          </a:bodyPr>
          <a:lstStyle/>
          <a:p>
            <a:r>
              <a:rPr lang="en-US" dirty="0">
                <a:latin typeface="+mj-lt"/>
              </a:rPr>
              <a:t>Task 2.1 Data Lake Infrastructure and Federation Services. CERN (Xavier Espinal)</a:t>
            </a:r>
          </a:p>
          <a:p>
            <a:r>
              <a:rPr lang="en-US" dirty="0">
                <a:latin typeface="+mj-lt"/>
              </a:rPr>
              <a:t>Task 2.2 Data Lake orchestration service. DESY (Patrick Fuhrmann)</a:t>
            </a:r>
          </a:p>
          <a:p>
            <a:r>
              <a:rPr lang="en-US" dirty="0">
                <a:latin typeface="+mj-lt"/>
              </a:rPr>
              <a:t>Task 2.3 Integration with Compute Services. NOW-I-ASTRON</a:t>
            </a:r>
          </a:p>
          <a:p>
            <a:r>
              <a:rPr lang="en-US" dirty="0">
                <a:latin typeface="+mj-lt"/>
              </a:rPr>
              <a:t>Task 2.4 Networking. SKAO (Rosie Bolton)</a:t>
            </a:r>
          </a:p>
          <a:p>
            <a:r>
              <a:rPr lang="en-US" dirty="0">
                <a:latin typeface="+mj-lt"/>
              </a:rPr>
              <a:t>Task 2.5 Authentication and Authorization. INFN (Andrea </a:t>
            </a:r>
            <a:r>
              <a:rPr lang="en-US" dirty="0" err="1">
                <a:latin typeface="+mj-lt"/>
              </a:rPr>
              <a:t>Ceccanti</a:t>
            </a:r>
            <a:r>
              <a:rPr lang="en-US" dirty="0">
                <a:latin typeface="+mj-lt"/>
              </a:rPr>
              <a:t>)</a:t>
            </a:r>
          </a:p>
          <a:p>
            <a:endParaRPr lang="en-US" dirty="0"/>
          </a:p>
        </p:txBody>
      </p:sp>
      <p:sp>
        <p:nvSpPr>
          <p:cNvPr id="43" name="Up Arrow 42">
            <a:extLst>
              <a:ext uri="{FF2B5EF4-FFF2-40B4-BE49-F238E27FC236}">
                <a16:creationId xmlns:a16="http://schemas.microsoft.com/office/drawing/2014/main" id="{29D6DBCE-E7AA-3644-A88D-61912E888770}"/>
              </a:ext>
            </a:extLst>
          </p:cNvPr>
          <p:cNvSpPr/>
          <p:nvPr/>
        </p:nvSpPr>
        <p:spPr>
          <a:xfrm>
            <a:off x="1514686" y="3533048"/>
            <a:ext cx="356097" cy="485342"/>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Up Arrow 43">
            <a:extLst>
              <a:ext uri="{FF2B5EF4-FFF2-40B4-BE49-F238E27FC236}">
                <a16:creationId xmlns:a16="http://schemas.microsoft.com/office/drawing/2014/main" id="{DB2BAF3B-32AA-5548-8C4C-23617F0DCFDB}"/>
              </a:ext>
            </a:extLst>
          </p:cNvPr>
          <p:cNvSpPr/>
          <p:nvPr/>
        </p:nvSpPr>
        <p:spPr>
          <a:xfrm rot="10800000">
            <a:off x="4645103" y="3559143"/>
            <a:ext cx="356097" cy="485342"/>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17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799EE-186B-2A41-8B8A-7B5EE9B6E0EA}"/>
              </a:ext>
            </a:extLst>
          </p:cNvPr>
          <p:cNvSpPr>
            <a:spLocks noGrp="1"/>
          </p:cNvSpPr>
          <p:nvPr>
            <p:ph type="dt" sz="half" idx="10"/>
          </p:nvPr>
        </p:nvSpPr>
        <p:spPr/>
        <p:txBody>
          <a:bodyPr/>
          <a:lstStyle/>
          <a:p>
            <a:fld id="{21A89382-627A-3E4B-895D-F73414D220CF}" type="datetime1">
              <a:rPr lang="en-US" smtClean="0"/>
              <a:t>4/4/19</a:t>
            </a:fld>
            <a:endParaRPr lang="it-IT"/>
          </a:p>
        </p:txBody>
      </p:sp>
      <p:sp>
        <p:nvSpPr>
          <p:cNvPr id="3" name="Footer Placeholder 2">
            <a:extLst>
              <a:ext uri="{FF2B5EF4-FFF2-40B4-BE49-F238E27FC236}">
                <a16:creationId xmlns:a16="http://schemas.microsoft.com/office/drawing/2014/main" id="{3280075A-CDC6-AD4D-8AB2-69CC23CF2BCE}"/>
              </a:ext>
            </a:extLst>
          </p:cNvPr>
          <p:cNvSpPr>
            <a:spLocks noGrp="1"/>
          </p:cNvSpPr>
          <p:nvPr>
            <p:ph type="ftr" sz="quarter" idx="11"/>
          </p:nvPr>
        </p:nvSpPr>
        <p:spPr/>
        <p:txBody>
          <a:bodyPr/>
          <a:lstStyle/>
          <a:p>
            <a:r>
              <a:rPr lang="it-IT"/>
              <a:t>Simone.Campana@cern.ch</a:t>
            </a:r>
          </a:p>
        </p:txBody>
      </p:sp>
      <p:sp>
        <p:nvSpPr>
          <p:cNvPr id="4" name="Title 1">
            <a:extLst>
              <a:ext uri="{FF2B5EF4-FFF2-40B4-BE49-F238E27FC236}">
                <a16:creationId xmlns:a16="http://schemas.microsoft.com/office/drawing/2014/main" id="{E74230BF-BE36-5C49-A920-245D1AB7EB8E}"/>
              </a:ext>
            </a:extLst>
          </p:cNvPr>
          <p:cNvSpPr txBox="1">
            <a:spLocks/>
          </p:cNvSpPr>
          <p:nvPr/>
        </p:nvSpPr>
        <p:spPr>
          <a:xfrm>
            <a:off x="370411" y="1533680"/>
            <a:ext cx="7290399" cy="103235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About the call</a:t>
            </a:r>
          </a:p>
        </p:txBody>
      </p:sp>
      <p:sp>
        <p:nvSpPr>
          <p:cNvPr id="5" name="ZoneTexte 2">
            <a:extLst>
              <a:ext uri="{FF2B5EF4-FFF2-40B4-BE49-F238E27FC236}">
                <a16:creationId xmlns:a16="http://schemas.microsoft.com/office/drawing/2014/main" id="{EBDDC7BB-5D97-1744-AF53-DF76A5BEB986}"/>
              </a:ext>
            </a:extLst>
          </p:cNvPr>
          <p:cNvSpPr txBox="1"/>
          <p:nvPr/>
        </p:nvSpPr>
        <p:spPr>
          <a:xfrm>
            <a:off x="190529" y="2566033"/>
            <a:ext cx="8743609" cy="2677656"/>
          </a:xfrm>
          <a:prstGeom prst="rect">
            <a:avLst/>
          </a:prstGeom>
          <a:noFill/>
        </p:spPr>
        <p:txBody>
          <a:bodyPr wrap="square" rtlCol="0">
            <a:spAutoFit/>
          </a:bodyPr>
          <a:lstStyle/>
          <a:p>
            <a:r>
              <a:rPr lang="en-GB" sz="2000" dirty="0">
                <a:solidFill>
                  <a:schemeClr val="accent2">
                    <a:lumMod val="75000"/>
                  </a:schemeClr>
                </a:solidFill>
              </a:rPr>
              <a:t>H2020-INFRAEOSC-04-2018</a:t>
            </a:r>
            <a:r>
              <a:rPr lang="en-GB" sz="2000" dirty="0"/>
              <a:t> call </a:t>
            </a:r>
          </a:p>
          <a:p>
            <a:r>
              <a:rPr lang="en-GB" dirty="0">
                <a:solidFill>
                  <a:schemeClr val="accent2">
                    <a:lumMod val="75000"/>
                  </a:schemeClr>
                </a:solidFill>
              </a:rPr>
              <a:t>Clusters</a:t>
            </a:r>
            <a:r>
              <a:rPr lang="en-GB" dirty="0"/>
              <a:t> to ensure the connection of the </a:t>
            </a:r>
            <a:r>
              <a:rPr lang="en-GB" dirty="0">
                <a:solidFill>
                  <a:schemeClr val="accent2">
                    <a:lumMod val="75000"/>
                  </a:schemeClr>
                </a:solidFill>
              </a:rPr>
              <a:t>ESFRI</a:t>
            </a:r>
            <a:r>
              <a:rPr lang="en-GB" dirty="0"/>
              <a:t> RIs with </a:t>
            </a:r>
            <a:r>
              <a:rPr lang="en-GB" dirty="0">
                <a:solidFill>
                  <a:schemeClr val="accent2">
                    <a:lumMod val="75000"/>
                  </a:schemeClr>
                </a:solidFill>
              </a:rPr>
              <a:t>EOSC</a:t>
            </a:r>
            <a:r>
              <a:rPr lang="en-GB" dirty="0"/>
              <a:t> (and the construction of EOSC)</a:t>
            </a:r>
          </a:p>
          <a:p>
            <a:endParaRPr lang="en-GB" b="1" dirty="0"/>
          </a:p>
          <a:p>
            <a:r>
              <a:rPr lang="en-GB" sz="2800" dirty="0">
                <a:latin typeface="+mj-lt"/>
              </a:rPr>
              <a:t>What is</a:t>
            </a:r>
          </a:p>
          <a:p>
            <a:pPr marL="285750" indent="-285750">
              <a:buFont typeface="Arial" panose="020B0604020202020204" pitchFamily="34" charset="0"/>
              <a:buChar char="•"/>
            </a:pPr>
            <a:r>
              <a:rPr lang="en-GB" sz="2800" dirty="0">
                <a:latin typeface="+mj-lt"/>
              </a:rPr>
              <a:t>ESFRI ?</a:t>
            </a:r>
          </a:p>
          <a:p>
            <a:pPr marL="285750" indent="-285750">
              <a:buFont typeface="Arial" panose="020B0604020202020204" pitchFamily="34" charset="0"/>
              <a:buChar char="•"/>
            </a:pPr>
            <a:r>
              <a:rPr lang="en-GB" sz="2800" dirty="0">
                <a:latin typeface="+mj-lt"/>
              </a:rPr>
              <a:t>EOSC ?</a:t>
            </a:r>
          </a:p>
          <a:p>
            <a:pPr marL="285750" indent="-285750">
              <a:buFont typeface="Arial" panose="020B0604020202020204" pitchFamily="34" charset="0"/>
              <a:buChar char="•"/>
            </a:pPr>
            <a:r>
              <a:rPr lang="en-GB" sz="2800" dirty="0">
                <a:latin typeface="+mj-lt"/>
              </a:rPr>
              <a:t>Cluster ?</a:t>
            </a:r>
          </a:p>
        </p:txBody>
      </p:sp>
    </p:spTree>
    <p:extLst>
      <p:ext uri="{BB962C8B-B14F-4D97-AF65-F5344CB8AC3E}">
        <p14:creationId xmlns:p14="http://schemas.microsoft.com/office/powerpoint/2010/main" val="1975042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D8F8-9152-3346-900F-39322F4452BB}"/>
              </a:ext>
            </a:extLst>
          </p:cNvPr>
          <p:cNvSpPr>
            <a:spLocks noGrp="1"/>
          </p:cNvSpPr>
          <p:nvPr>
            <p:ph type="title"/>
          </p:nvPr>
        </p:nvSpPr>
        <p:spPr/>
        <p:txBody>
          <a:bodyPr/>
          <a:lstStyle/>
          <a:p>
            <a:pPr algn="ctr"/>
            <a:r>
              <a:rPr lang="en-US" dirty="0"/>
              <a:t>Data Lake strawman</a:t>
            </a:r>
          </a:p>
        </p:txBody>
      </p:sp>
      <p:sp>
        <p:nvSpPr>
          <p:cNvPr id="4" name="Date Placeholder 3">
            <a:extLst>
              <a:ext uri="{FF2B5EF4-FFF2-40B4-BE49-F238E27FC236}">
                <a16:creationId xmlns:a16="http://schemas.microsoft.com/office/drawing/2014/main" id="{806FD902-5DBA-F348-B295-A288A026BD6B}"/>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591545E6-AB6E-9448-806D-C6829A22FD8C}"/>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688D5631-68B4-6E46-A6D2-B7A10666E2E0}"/>
              </a:ext>
            </a:extLst>
          </p:cNvPr>
          <p:cNvSpPr>
            <a:spLocks noGrp="1"/>
          </p:cNvSpPr>
          <p:nvPr>
            <p:ph type="sldNum" sz="quarter" idx="12"/>
          </p:nvPr>
        </p:nvSpPr>
        <p:spPr/>
        <p:txBody>
          <a:bodyPr/>
          <a:lstStyle/>
          <a:p>
            <a:pPr algn="ctr"/>
            <a:fld id="{F815B12F-D02A-B845-865F-37AC5B232343}" type="slidenum">
              <a:rPr lang="it-IT" smtClean="0"/>
              <a:pPr algn="ctr"/>
              <a:t>30</a:t>
            </a:fld>
            <a:endParaRPr lang="it-IT" dirty="0"/>
          </a:p>
        </p:txBody>
      </p:sp>
      <p:grpSp>
        <p:nvGrpSpPr>
          <p:cNvPr id="52" name="Group 51">
            <a:extLst>
              <a:ext uri="{FF2B5EF4-FFF2-40B4-BE49-F238E27FC236}">
                <a16:creationId xmlns:a16="http://schemas.microsoft.com/office/drawing/2014/main" id="{E523462B-65B5-7943-92F1-66942F2F2554}"/>
              </a:ext>
            </a:extLst>
          </p:cNvPr>
          <p:cNvGrpSpPr/>
          <p:nvPr/>
        </p:nvGrpSpPr>
        <p:grpSpPr>
          <a:xfrm>
            <a:off x="157716" y="1511299"/>
            <a:ext cx="8986284" cy="4724409"/>
            <a:chOff x="157716" y="1511299"/>
            <a:chExt cx="8986284" cy="4724409"/>
          </a:xfrm>
        </p:grpSpPr>
        <p:sp>
          <p:nvSpPr>
            <p:cNvPr id="49" name="Cloud 48">
              <a:extLst>
                <a:ext uri="{FF2B5EF4-FFF2-40B4-BE49-F238E27FC236}">
                  <a16:creationId xmlns:a16="http://schemas.microsoft.com/office/drawing/2014/main" id="{32A29203-C8AA-9440-901B-8067FE46E734}"/>
                </a:ext>
              </a:extLst>
            </p:cNvPr>
            <p:cNvSpPr/>
            <p:nvPr/>
          </p:nvSpPr>
          <p:spPr>
            <a:xfrm>
              <a:off x="317499" y="1511299"/>
              <a:ext cx="8826501" cy="3059793"/>
            </a:xfrm>
            <a:prstGeom prst="cloud">
              <a:avLst/>
            </a:prstGeom>
            <a:solidFill>
              <a:schemeClr val="accent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2AEBB0-7336-5A40-9D91-0B32147523F2}"/>
                </a:ext>
              </a:extLst>
            </p:cNvPr>
            <p:cNvSpPr/>
            <p:nvPr/>
          </p:nvSpPr>
          <p:spPr>
            <a:xfrm>
              <a:off x="3570169" y="1786461"/>
              <a:ext cx="2837144" cy="380178"/>
            </a:xfrm>
            <a:prstGeom prst="rec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Can 9">
              <a:extLst>
                <a:ext uri="{FF2B5EF4-FFF2-40B4-BE49-F238E27FC236}">
                  <a16:creationId xmlns:a16="http://schemas.microsoft.com/office/drawing/2014/main" id="{19408AE8-BAED-9046-8DE2-C9644C4F21E1}"/>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Storage</a:t>
              </a:r>
            </a:p>
          </p:txBody>
        </p:sp>
        <p:sp>
          <p:nvSpPr>
            <p:cNvPr id="11" name="Can 10">
              <a:extLst>
                <a:ext uri="{FF2B5EF4-FFF2-40B4-BE49-F238E27FC236}">
                  <a16:creationId xmlns:a16="http://schemas.microsoft.com/office/drawing/2014/main" id="{86C063C1-62C1-E84A-91D2-14F0EF1DDF67}"/>
                </a:ext>
              </a:extLst>
            </p:cNvPr>
            <p:cNvSpPr/>
            <p:nvPr/>
          </p:nvSpPr>
          <p:spPr>
            <a:xfrm>
              <a:off x="2273500" y="3064602"/>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Can 11">
              <a:extLst>
                <a:ext uri="{FF2B5EF4-FFF2-40B4-BE49-F238E27FC236}">
                  <a16:creationId xmlns:a16="http://schemas.microsoft.com/office/drawing/2014/main" id="{1F3DFE65-9249-7542-9D2F-BD895EBAE9C6}"/>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mn-cs"/>
                </a:rPr>
                <a:t>Content Delivering and Caching Services</a:t>
              </a:r>
              <a:endParaRPr kumimoji="0" lang="en-US" sz="1200" b="0" i="0" u="none" strike="noStrike" kern="0" cap="none" spc="0" normalizeH="0" baseline="0" noProof="0" dirty="0">
                <a:ln>
                  <a:noFill/>
                </a:ln>
                <a:solidFill>
                  <a:srgbClr val="000000"/>
                </a:solidFill>
                <a:effectLst/>
                <a:uLnTx/>
                <a:uFillTx/>
                <a:latin typeface="Calibri"/>
                <a:ea typeface="+mn-ea"/>
                <a:cs typeface="+mn-cs"/>
              </a:endParaRPr>
            </a:p>
          </p:txBody>
        </p:sp>
        <p:sp>
          <p:nvSpPr>
            <p:cNvPr id="13" name="Can 12">
              <a:extLst>
                <a:ext uri="{FF2B5EF4-FFF2-40B4-BE49-F238E27FC236}">
                  <a16:creationId xmlns:a16="http://schemas.microsoft.com/office/drawing/2014/main" id="{95C76150-8972-574C-9BEB-4D4C7685F85C}"/>
                </a:ext>
              </a:extLst>
            </p:cNvPr>
            <p:cNvSpPr/>
            <p:nvPr/>
          </p:nvSpPr>
          <p:spPr>
            <a:xfrm>
              <a:off x="1320432" y="3068999"/>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B7D6609F-8AB0-304B-B0C3-EB30FD24B439}"/>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5" name="Rectangle 14">
              <a:extLst>
                <a:ext uri="{FF2B5EF4-FFF2-40B4-BE49-F238E27FC236}">
                  <a16:creationId xmlns:a16="http://schemas.microsoft.com/office/drawing/2014/main" id="{66970CC5-DBF5-C14F-BCB3-A4ACA37D9DC6}"/>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6" name="Rectangle 15">
              <a:extLst>
                <a:ext uri="{FF2B5EF4-FFF2-40B4-BE49-F238E27FC236}">
                  <a16:creationId xmlns:a16="http://schemas.microsoft.com/office/drawing/2014/main" id="{1732218D-1663-0848-9170-EAA5C55703DC}"/>
                </a:ext>
              </a:extLst>
            </p:cNvPr>
            <p:cNvSpPr/>
            <p:nvPr/>
          </p:nvSpPr>
          <p:spPr>
            <a:xfrm>
              <a:off x="1364641" y="5779372"/>
              <a:ext cx="18473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 name="Rectangle 16">
              <a:extLst>
                <a:ext uri="{FF2B5EF4-FFF2-40B4-BE49-F238E27FC236}">
                  <a16:creationId xmlns:a16="http://schemas.microsoft.com/office/drawing/2014/main" id="{16AF2FEE-9314-4445-A00E-50F763FACC07}"/>
                </a:ext>
              </a:extLst>
            </p:cNvPr>
            <p:cNvSpPr/>
            <p:nvPr/>
          </p:nvSpPr>
          <p:spPr>
            <a:xfrm>
              <a:off x="1906782" y="2489776"/>
              <a:ext cx="1608133"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Distributed Storage</a:t>
              </a:r>
            </a:p>
          </p:txBody>
        </p:sp>
        <p:sp>
          <p:nvSpPr>
            <p:cNvPr id="18" name="Down Arrow Callout 17">
              <a:extLst>
                <a:ext uri="{FF2B5EF4-FFF2-40B4-BE49-F238E27FC236}">
                  <a16:creationId xmlns:a16="http://schemas.microsoft.com/office/drawing/2014/main" id="{5A38CE3C-15AF-8D4C-96F7-1D31B0DFD687}"/>
                </a:ext>
              </a:extLst>
            </p:cNvPr>
            <p:cNvSpPr/>
            <p:nvPr/>
          </p:nvSpPr>
          <p:spPr>
            <a:xfrm>
              <a:off x="1170938" y="1786462"/>
              <a:ext cx="3015830" cy="581392"/>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9" name="Down Arrow Callout 18">
              <a:extLst>
                <a:ext uri="{FF2B5EF4-FFF2-40B4-BE49-F238E27FC236}">
                  <a16:creationId xmlns:a16="http://schemas.microsoft.com/office/drawing/2014/main" id="{AB67EA8B-0BFB-0544-BED8-A4AD8407C328}"/>
                </a:ext>
              </a:extLst>
            </p:cNvPr>
            <p:cNvSpPr/>
            <p:nvPr/>
          </p:nvSpPr>
          <p:spPr>
            <a:xfrm>
              <a:off x="6045280" y="1786461"/>
              <a:ext cx="2327593" cy="581393"/>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470583DF-08BF-C54D-8D05-DFFC7B4F186B}"/>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Calibri"/>
                <a:ea typeface="+mn-ea"/>
                <a:cs typeface="+mn-cs"/>
              </a:endParaRPr>
            </a:p>
          </p:txBody>
        </p:sp>
        <p:sp>
          <p:nvSpPr>
            <p:cNvPr id="21" name="Oval 20">
              <a:extLst>
                <a:ext uri="{FF2B5EF4-FFF2-40B4-BE49-F238E27FC236}">
                  <a16:creationId xmlns:a16="http://schemas.microsoft.com/office/drawing/2014/main" id="{BCC014C4-E9EB-F54A-B660-73B221BB560E}"/>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Calibri"/>
                <a:ea typeface="+mn-ea"/>
                <a:cs typeface="+mn-cs"/>
              </a:endParaRPr>
            </a:p>
          </p:txBody>
        </p:sp>
        <p:sp>
          <p:nvSpPr>
            <p:cNvPr id="22" name="Oval 21">
              <a:extLst>
                <a:ext uri="{FF2B5EF4-FFF2-40B4-BE49-F238E27FC236}">
                  <a16:creationId xmlns:a16="http://schemas.microsoft.com/office/drawing/2014/main" id="{E7D0564F-B862-C649-AC90-C17C5FA29698}"/>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AF69D979-4E72-DE42-9662-B6FA883296A7}"/>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24" name="Rounded Rectangle 23">
              <a:extLst>
                <a:ext uri="{FF2B5EF4-FFF2-40B4-BE49-F238E27FC236}">
                  <a16:creationId xmlns:a16="http://schemas.microsoft.com/office/drawing/2014/main" id="{EA2400BE-F56D-2F46-8769-7BD1A0DB7EBE}"/>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ea typeface="+mn-ea"/>
                  <a:cs typeface="+mn-cs"/>
                </a:rPr>
                <a:t>Compute Provisioning</a:t>
              </a:r>
            </a:p>
          </p:txBody>
        </p:sp>
        <p:sp>
          <p:nvSpPr>
            <p:cNvPr id="25" name="Rectangle 24">
              <a:extLst>
                <a:ext uri="{FF2B5EF4-FFF2-40B4-BE49-F238E27FC236}">
                  <a16:creationId xmlns:a16="http://schemas.microsoft.com/office/drawing/2014/main" id="{10CC84F1-4A6D-DC4E-965A-08FBA5FD2DDA}"/>
                </a:ext>
              </a:extLst>
            </p:cNvPr>
            <p:cNvSpPr/>
            <p:nvPr/>
          </p:nvSpPr>
          <p:spPr>
            <a:xfrm>
              <a:off x="3597843" y="1836977"/>
              <a:ext cx="2432076"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Storage Orchestration Services</a:t>
              </a:r>
            </a:p>
          </p:txBody>
        </p:sp>
        <p:sp>
          <p:nvSpPr>
            <p:cNvPr id="26" name="Rectangle 25">
              <a:extLst>
                <a:ext uri="{FF2B5EF4-FFF2-40B4-BE49-F238E27FC236}">
                  <a16:creationId xmlns:a16="http://schemas.microsoft.com/office/drawing/2014/main" id="{9680261D-4722-1946-A0E0-2AA7E5B7183E}"/>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A9755074-C223-934F-BCDF-4094C9488B28}"/>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153D8384-FE9A-C740-BD34-2A7BD6161AF6}"/>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29" name="Left-Right Arrow 28">
              <a:extLst>
                <a:ext uri="{FF2B5EF4-FFF2-40B4-BE49-F238E27FC236}">
                  <a16:creationId xmlns:a16="http://schemas.microsoft.com/office/drawing/2014/main" id="{AAF04179-EF4B-704D-ACCD-7A23284291B0}"/>
                </a:ext>
              </a:extLst>
            </p:cNvPr>
            <p:cNvSpPr/>
            <p:nvPr/>
          </p:nvSpPr>
          <p:spPr>
            <a:xfrm>
              <a:off x="4539235" y="3079908"/>
              <a:ext cx="1163143" cy="376186"/>
            </a:xfrm>
            <a:prstGeom prst="leftRightArrow">
              <a:avLst/>
            </a:prstGeom>
            <a:solidFill>
              <a:schemeClr val="accent1">
                <a:lumMod val="75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87AD8310-6177-7645-A174-F6670AB8D925}"/>
                </a:ext>
              </a:extLst>
            </p:cNvPr>
            <p:cNvSpPr/>
            <p:nvPr/>
          </p:nvSpPr>
          <p:spPr>
            <a:xfrm>
              <a:off x="4443802" y="2367853"/>
              <a:ext cx="1257075" cy="7386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Asynchronous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Data Transfer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000000"/>
                  </a:solidFill>
                </a:rPr>
                <a:t>Services</a:t>
              </a:r>
              <a:endParaRPr kumimoji="0" lang="en-US" sz="1400" b="0" i="0" u="none" strike="noStrike" kern="0" cap="none" spc="0" normalizeH="0" baseline="0" noProof="0" dirty="0">
                <a:ln>
                  <a:noFill/>
                </a:ln>
                <a:solidFill>
                  <a:srgbClr val="000000"/>
                </a:solidFill>
                <a:effectLst/>
                <a:uLnTx/>
                <a:uFillTx/>
              </a:endParaRPr>
            </a:p>
          </p:txBody>
        </p:sp>
        <p:sp>
          <p:nvSpPr>
            <p:cNvPr id="31" name="Can 30">
              <a:extLst>
                <a:ext uri="{FF2B5EF4-FFF2-40B4-BE49-F238E27FC236}">
                  <a16:creationId xmlns:a16="http://schemas.microsoft.com/office/drawing/2014/main" id="{BF56DAFB-E2B2-3341-BAAF-E2212C5E0EDC}"/>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Can 31">
              <a:extLst>
                <a:ext uri="{FF2B5EF4-FFF2-40B4-BE49-F238E27FC236}">
                  <a16:creationId xmlns:a16="http://schemas.microsoft.com/office/drawing/2014/main" id="{79088E0A-45CC-554A-BD2B-63C8B45176DB}"/>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D43C78D-9AC7-7E4C-BEC3-FBCAC7CE795A}"/>
                </a:ext>
              </a:extLst>
            </p:cNvPr>
            <p:cNvSpPr/>
            <p:nvPr/>
          </p:nvSpPr>
          <p:spPr>
            <a:xfrm>
              <a:off x="6789350" y="2488154"/>
              <a:ext cx="74571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Storage</a:t>
              </a:r>
            </a:p>
          </p:txBody>
        </p:sp>
        <p:grpSp>
          <p:nvGrpSpPr>
            <p:cNvPr id="34" name="Group 33">
              <a:extLst>
                <a:ext uri="{FF2B5EF4-FFF2-40B4-BE49-F238E27FC236}">
                  <a16:creationId xmlns:a16="http://schemas.microsoft.com/office/drawing/2014/main" id="{A5463F3E-5127-8747-8456-7A25BE81CF92}"/>
                </a:ext>
              </a:extLst>
            </p:cNvPr>
            <p:cNvGrpSpPr/>
            <p:nvPr/>
          </p:nvGrpSpPr>
          <p:grpSpPr>
            <a:xfrm>
              <a:off x="6161784" y="2948642"/>
              <a:ext cx="973295" cy="641106"/>
              <a:chOff x="7275437" y="1972720"/>
              <a:chExt cx="1062785" cy="607078"/>
            </a:xfrm>
          </p:grpSpPr>
          <p:sp>
            <p:nvSpPr>
              <p:cNvPr id="46" name="Cloud 45">
                <a:extLst>
                  <a:ext uri="{FF2B5EF4-FFF2-40B4-BE49-F238E27FC236}">
                    <a16:creationId xmlns:a16="http://schemas.microsoft.com/office/drawing/2014/main" id="{5CE033EE-80DD-B641-9BBE-35E0BAAEC4FC}"/>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EC963EEF-C532-8B4B-AFC5-B75AC1608BA4}"/>
                  </a:ext>
                </a:extLst>
              </p:cNvPr>
              <p:cNvSpPr/>
              <p:nvPr/>
            </p:nvSpPr>
            <p:spPr>
              <a:xfrm>
                <a:off x="7275437" y="2012578"/>
                <a:ext cx="106278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Volatile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Storage</a:t>
                </a: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9" name="Cloud 38">
              <a:extLst>
                <a:ext uri="{FF2B5EF4-FFF2-40B4-BE49-F238E27FC236}">
                  <a16:creationId xmlns:a16="http://schemas.microsoft.com/office/drawing/2014/main" id="{4E6C599A-2314-1A49-BD16-143200740826}"/>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Calibri"/>
                  <a:ea typeface="+mn-ea"/>
                  <a:cs typeface="+mn-cs"/>
                </a:rPr>
                <a:t>Cloud Compute</a:t>
              </a:r>
            </a:p>
          </p:txBody>
        </p:sp>
        <p:sp>
          <p:nvSpPr>
            <p:cNvPr id="40" name="Multidocument 39">
              <a:extLst>
                <a:ext uri="{FF2B5EF4-FFF2-40B4-BE49-F238E27FC236}">
                  <a16:creationId xmlns:a16="http://schemas.microsoft.com/office/drawing/2014/main" id="{2AC5DE04-1FD2-EE42-B1FA-E1119FD4B8A2}"/>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HPC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Compute</a:t>
              </a:r>
            </a:p>
          </p:txBody>
        </p:sp>
        <p:sp>
          <p:nvSpPr>
            <p:cNvPr id="41" name="Wave 40">
              <a:extLst>
                <a:ext uri="{FF2B5EF4-FFF2-40B4-BE49-F238E27FC236}">
                  <a16:creationId xmlns:a16="http://schemas.microsoft.com/office/drawing/2014/main" id="{9BD9E209-4E64-844C-A6D8-B1EB99B20378}"/>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 lastClr="FFFFFF"/>
                  </a:solidFill>
                  <a:effectLst/>
                  <a:uLnTx/>
                  <a:uFillTx/>
                  <a:latin typeface="Calibri"/>
                  <a:ea typeface="+mn-ea"/>
                  <a:cs typeface="+mn-cs"/>
                </a:rPr>
                <a:t>@HOME</a:t>
              </a:r>
            </a:p>
          </p:txBody>
        </p:sp>
        <p:sp>
          <p:nvSpPr>
            <p:cNvPr id="42" name="Left Bracket 41">
              <a:extLst>
                <a:ext uri="{FF2B5EF4-FFF2-40B4-BE49-F238E27FC236}">
                  <a16:creationId xmlns:a16="http://schemas.microsoft.com/office/drawing/2014/main" id="{7854CA83-B14E-5B40-8F1A-45F154535CAA}"/>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Left Bracket 42">
              <a:extLst>
                <a:ext uri="{FF2B5EF4-FFF2-40B4-BE49-F238E27FC236}">
                  <a16:creationId xmlns:a16="http://schemas.microsoft.com/office/drawing/2014/main" id="{36F625BB-EE02-F242-BE98-1CA5240D074D}"/>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497515E3-C52E-004C-974E-092ABB5E0E45}"/>
                </a:ext>
              </a:extLst>
            </p:cNvPr>
            <p:cNvSpPr/>
            <p:nvPr/>
          </p:nvSpPr>
          <p:spPr>
            <a:xfrm rot="16200000">
              <a:off x="-318259" y="5099284"/>
              <a:ext cx="162651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Compute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Infrastructure</a:t>
              </a:r>
            </a:p>
          </p:txBody>
        </p:sp>
        <p:sp>
          <p:nvSpPr>
            <p:cNvPr id="45" name="Rectangle 44">
              <a:extLst>
                <a:ext uri="{FF2B5EF4-FFF2-40B4-BE49-F238E27FC236}">
                  <a16:creationId xmlns:a16="http://schemas.microsoft.com/office/drawing/2014/main" id="{25A58188-FAA1-3B4C-9994-9F8318D66E11}"/>
                </a:ext>
              </a:extLst>
            </p:cNvPr>
            <p:cNvSpPr/>
            <p:nvPr/>
          </p:nvSpPr>
          <p:spPr>
            <a:xfrm rot="16200000">
              <a:off x="-656780" y="2613374"/>
              <a:ext cx="227532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Data (Lake)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Infrastructure </a:t>
              </a:r>
            </a:p>
          </p:txBody>
        </p:sp>
        <p:sp>
          <p:nvSpPr>
            <p:cNvPr id="48" name="TextBox 47">
              <a:extLst>
                <a:ext uri="{FF2B5EF4-FFF2-40B4-BE49-F238E27FC236}">
                  <a16:creationId xmlns:a16="http://schemas.microsoft.com/office/drawing/2014/main" id="{E8F79E01-1AB7-1142-B0AE-256771F2B6D2}"/>
                </a:ext>
              </a:extLst>
            </p:cNvPr>
            <p:cNvSpPr txBox="1"/>
            <p:nvPr/>
          </p:nvSpPr>
          <p:spPr>
            <a:xfrm>
              <a:off x="2476500" y="4470400"/>
              <a:ext cx="1302023" cy="369332"/>
            </a:xfrm>
            <a:prstGeom prst="rect">
              <a:avLst/>
            </a:prstGeom>
            <a:noFill/>
          </p:spPr>
          <p:txBody>
            <a:bodyPr wrap="none" rtlCol="0">
              <a:spAutoFit/>
            </a:bodyPr>
            <a:lstStyle/>
            <a:p>
              <a:r>
                <a:rPr lang="en-US" dirty="0"/>
                <a:t>Data Center</a:t>
              </a:r>
            </a:p>
          </p:txBody>
        </p:sp>
        <p:sp>
          <p:nvSpPr>
            <p:cNvPr id="50" name="TextBox 49">
              <a:extLst>
                <a:ext uri="{FF2B5EF4-FFF2-40B4-BE49-F238E27FC236}">
                  <a16:creationId xmlns:a16="http://schemas.microsoft.com/office/drawing/2014/main" id="{3B618453-1C75-2245-AB13-98662B535844}"/>
                </a:ext>
              </a:extLst>
            </p:cNvPr>
            <p:cNvSpPr txBox="1"/>
            <p:nvPr/>
          </p:nvSpPr>
          <p:spPr>
            <a:xfrm>
              <a:off x="1244601" y="4318000"/>
              <a:ext cx="860538" cy="646331"/>
            </a:xfrm>
            <a:prstGeom prst="rect">
              <a:avLst/>
            </a:prstGeom>
            <a:noFill/>
          </p:spPr>
          <p:txBody>
            <a:bodyPr wrap="square" rtlCol="0">
              <a:spAutoFit/>
            </a:bodyPr>
            <a:lstStyle/>
            <a:p>
              <a:pPr algn="ctr"/>
              <a:r>
                <a:rPr lang="en-US" dirty="0"/>
                <a:t>Data Center</a:t>
              </a:r>
            </a:p>
          </p:txBody>
        </p:sp>
      </p:grpSp>
    </p:spTree>
    <p:extLst>
      <p:ext uri="{BB962C8B-B14F-4D97-AF65-F5344CB8AC3E}">
        <p14:creationId xmlns:p14="http://schemas.microsoft.com/office/powerpoint/2010/main" val="13711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11A8-2EBE-AF4F-89E8-E039077A50B5}"/>
              </a:ext>
            </a:extLst>
          </p:cNvPr>
          <p:cNvSpPr>
            <a:spLocks noGrp="1"/>
          </p:cNvSpPr>
          <p:nvPr>
            <p:ph type="title"/>
          </p:nvPr>
        </p:nvSpPr>
        <p:spPr/>
        <p:txBody>
          <a:bodyPr/>
          <a:lstStyle/>
          <a:p>
            <a:r>
              <a:rPr lang="en-US" dirty="0"/>
              <a:t>Task 2.2: Orchestration Service</a:t>
            </a:r>
          </a:p>
        </p:txBody>
      </p:sp>
      <p:sp>
        <p:nvSpPr>
          <p:cNvPr id="3" name="Content Placeholder 2">
            <a:extLst>
              <a:ext uri="{FF2B5EF4-FFF2-40B4-BE49-F238E27FC236}">
                <a16:creationId xmlns:a16="http://schemas.microsoft.com/office/drawing/2014/main" id="{DAE94B7B-1BC8-D441-96E6-01562FD3F7C7}"/>
              </a:ext>
            </a:extLst>
          </p:cNvPr>
          <p:cNvSpPr>
            <a:spLocks noGrp="1"/>
          </p:cNvSpPr>
          <p:nvPr>
            <p:ph idx="1"/>
          </p:nvPr>
        </p:nvSpPr>
        <p:spPr>
          <a:xfrm>
            <a:off x="416967" y="1192381"/>
            <a:ext cx="8358733" cy="1244856"/>
          </a:xfrm>
        </p:spPr>
        <p:txBody>
          <a:bodyPr/>
          <a:lstStyle/>
          <a:p>
            <a:pPr marL="0" indent="0">
              <a:buNone/>
            </a:pPr>
            <a:r>
              <a:rPr lang="en-US" sz="2400" dirty="0">
                <a:latin typeface="+mj-lt"/>
              </a:rPr>
              <a:t>Implement a system managing scientific user policies while optimizing the service provider costs. </a:t>
            </a:r>
          </a:p>
          <a:p>
            <a:pPr marL="0" indent="0">
              <a:buNone/>
            </a:pPr>
            <a:endParaRPr lang="en-US" dirty="0"/>
          </a:p>
        </p:txBody>
      </p:sp>
      <p:sp>
        <p:nvSpPr>
          <p:cNvPr id="4" name="Date Placeholder 3">
            <a:extLst>
              <a:ext uri="{FF2B5EF4-FFF2-40B4-BE49-F238E27FC236}">
                <a16:creationId xmlns:a16="http://schemas.microsoft.com/office/drawing/2014/main" id="{2C0121CF-83BF-CF4F-B88B-59A320A6D637}"/>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0E4D12BC-20B5-314C-BE84-40AAAC9BD02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CF34169D-2DC2-764B-9CFB-4342F88692AB}"/>
              </a:ext>
            </a:extLst>
          </p:cNvPr>
          <p:cNvSpPr>
            <a:spLocks noGrp="1"/>
          </p:cNvSpPr>
          <p:nvPr>
            <p:ph type="sldNum" sz="quarter" idx="12"/>
          </p:nvPr>
        </p:nvSpPr>
        <p:spPr/>
        <p:txBody>
          <a:bodyPr/>
          <a:lstStyle/>
          <a:p>
            <a:pPr algn="ctr"/>
            <a:fld id="{F815B12F-D02A-B845-865F-37AC5B232343}" type="slidenum">
              <a:rPr lang="it-IT" smtClean="0"/>
              <a:pPr algn="ctr"/>
              <a:t>31</a:t>
            </a:fld>
            <a:endParaRPr lang="it-IT" dirty="0"/>
          </a:p>
        </p:txBody>
      </p:sp>
      <p:grpSp>
        <p:nvGrpSpPr>
          <p:cNvPr id="8" name="Group 7">
            <a:extLst>
              <a:ext uri="{FF2B5EF4-FFF2-40B4-BE49-F238E27FC236}">
                <a16:creationId xmlns:a16="http://schemas.microsoft.com/office/drawing/2014/main" id="{18204B3E-15A8-A947-B100-13320F074B1C}"/>
              </a:ext>
            </a:extLst>
          </p:cNvPr>
          <p:cNvGrpSpPr>
            <a:grpSpLocks noChangeAspect="1"/>
          </p:cNvGrpSpPr>
          <p:nvPr/>
        </p:nvGrpSpPr>
        <p:grpSpPr>
          <a:xfrm>
            <a:off x="4660181" y="2717800"/>
            <a:ext cx="4249964" cy="2243006"/>
            <a:chOff x="192377" y="1511299"/>
            <a:chExt cx="8951623" cy="4724403"/>
          </a:xfrm>
        </p:grpSpPr>
        <p:sp>
          <p:nvSpPr>
            <p:cNvPr id="9" name="Cloud 8">
              <a:extLst>
                <a:ext uri="{FF2B5EF4-FFF2-40B4-BE49-F238E27FC236}">
                  <a16:creationId xmlns:a16="http://schemas.microsoft.com/office/drawing/2014/main" id="{78B297A4-475E-7F4F-9663-4CE1411F99C1}"/>
                </a:ext>
              </a:extLst>
            </p:cNvPr>
            <p:cNvSpPr/>
            <p:nvPr/>
          </p:nvSpPr>
          <p:spPr>
            <a:xfrm>
              <a:off x="317499" y="1511299"/>
              <a:ext cx="8826501" cy="3059793"/>
            </a:xfrm>
            <a:prstGeom prst="cloud">
              <a:avLst/>
            </a:prstGeom>
            <a:solidFill>
              <a:schemeClr val="accent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Rectangle 9">
              <a:extLst>
                <a:ext uri="{FF2B5EF4-FFF2-40B4-BE49-F238E27FC236}">
                  <a16:creationId xmlns:a16="http://schemas.microsoft.com/office/drawing/2014/main" id="{6D941E09-EAA0-514D-A111-E94A735B1144}"/>
                </a:ext>
              </a:extLst>
            </p:cNvPr>
            <p:cNvSpPr/>
            <p:nvPr/>
          </p:nvSpPr>
          <p:spPr>
            <a:xfrm>
              <a:off x="3570169" y="1786461"/>
              <a:ext cx="2837144" cy="380178"/>
            </a:xfrm>
            <a:prstGeom prst="rec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Can 10">
              <a:extLst>
                <a:ext uri="{FF2B5EF4-FFF2-40B4-BE49-F238E27FC236}">
                  <a16:creationId xmlns:a16="http://schemas.microsoft.com/office/drawing/2014/main" id="{8A7584E8-463E-4344-A439-F2D307036BCF}"/>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a:ea typeface="+mn-ea"/>
                  <a:cs typeface="+mn-cs"/>
                </a:rPr>
                <a:t>Storage</a:t>
              </a:r>
            </a:p>
          </p:txBody>
        </p:sp>
        <p:sp>
          <p:nvSpPr>
            <p:cNvPr id="12" name="Can 11">
              <a:extLst>
                <a:ext uri="{FF2B5EF4-FFF2-40B4-BE49-F238E27FC236}">
                  <a16:creationId xmlns:a16="http://schemas.microsoft.com/office/drawing/2014/main" id="{FADD84C2-9901-9D48-94F3-F4FBC8B05B90}"/>
                </a:ext>
              </a:extLst>
            </p:cNvPr>
            <p:cNvSpPr/>
            <p:nvPr/>
          </p:nvSpPr>
          <p:spPr>
            <a:xfrm>
              <a:off x="2273500" y="3064602"/>
              <a:ext cx="1080797" cy="555467"/>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Can 12">
              <a:extLst>
                <a:ext uri="{FF2B5EF4-FFF2-40B4-BE49-F238E27FC236}">
                  <a16:creationId xmlns:a16="http://schemas.microsoft.com/office/drawing/2014/main" id="{2A745AF5-CE61-254E-8A10-653C8DF78B31}"/>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Calibri"/>
                  <a:ea typeface="+mn-ea"/>
                  <a:cs typeface="+mn-cs"/>
                </a:rPr>
                <a:t>Content Delivering and Caching Services</a:t>
              </a:r>
              <a:endParaRPr kumimoji="0" lang="en-US" sz="500" b="0" i="0" u="none" strike="noStrike" kern="0" cap="none" spc="0" normalizeH="0" baseline="0" noProof="0" dirty="0">
                <a:ln>
                  <a:noFill/>
                </a:ln>
                <a:solidFill>
                  <a:srgbClr val="000000"/>
                </a:solidFill>
                <a:effectLst/>
                <a:uLnTx/>
                <a:uFillTx/>
                <a:latin typeface="Calibri"/>
                <a:ea typeface="+mn-ea"/>
                <a:cs typeface="+mn-cs"/>
              </a:endParaRPr>
            </a:p>
          </p:txBody>
        </p:sp>
        <p:sp>
          <p:nvSpPr>
            <p:cNvPr id="14" name="Can 13">
              <a:extLst>
                <a:ext uri="{FF2B5EF4-FFF2-40B4-BE49-F238E27FC236}">
                  <a16:creationId xmlns:a16="http://schemas.microsoft.com/office/drawing/2014/main" id="{B4E169B0-471F-2540-95F4-F18445965F8A}"/>
                </a:ext>
              </a:extLst>
            </p:cNvPr>
            <p:cNvSpPr/>
            <p:nvPr/>
          </p:nvSpPr>
          <p:spPr>
            <a:xfrm>
              <a:off x="1320432" y="3069000"/>
              <a:ext cx="975718" cy="515894"/>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F10A25D-A12E-C645-989B-EB85B4853D79}"/>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6" name="Rectangle 15">
              <a:extLst>
                <a:ext uri="{FF2B5EF4-FFF2-40B4-BE49-F238E27FC236}">
                  <a16:creationId xmlns:a16="http://schemas.microsoft.com/office/drawing/2014/main" id="{939F3BBE-269D-7C4A-92CB-BD5F3CB36FD7}"/>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7" name="Rectangle 16">
              <a:extLst>
                <a:ext uri="{FF2B5EF4-FFF2-40B4-BE49-F238E27FC236}">
                  <a16:creationId xmlns:a16="http://schemas.microsoft.com/office/drawing/2014/main" id="{C31EB918-AE4D-2148-A92D-AA60FF67C716}"/>
                </a:ext>
              </a:extLst>
            </p:cNvPr>
            <p:cNvSpPr/>
            <p:nvPr/>
          </p:nvSpPr>
          <p:spPr>
            <a:xfrm>
              <a:off x="1364641" y="5779371"/>
              <a:ext cx="314843" cy="3671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p:txBody>
        </p:sp>
        <p:sp>
          <p:nvSpPr>
            <p:cNvPr id="18" name="Rectangle 17">
              <a:extLst>
                <a:ext uri="{FF2B5EF4-FFF2-40B4-BE49-F238E27FC236}">
                  <a16:creationId xmlns:a16="http://schemas.microsoft.com/office/drawing/2014/main" id="{4FCF5206-2E86-E94A-A7A7-4C5A77307A42}"/>
                </a:ext>
              </a:extLst>
            </p:cNvPr>
            <p:cNvSpPr/>
            <p:nvPr/>
          </p:nvSpPr>
          <p:spPr>
            <a:xfrm>
              <a:off x="2034392" y="2489776"/>
              <a:ext cx="1352910"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Distributed Storage</a:t>
              </a:r>
            </a:p>
          </p:txBody>
        </p:sp>
        <p:sp>
          <p:nvSpPr>
            <p:cNvPr id="19" name="Down Arrow Callout 18">
              <a:extLst>
                <a:ext uri="{FF2B5EF4-FFF2-40B4-BE49-F238E27FC236}">
                  <a16:creationId xmlns:a16="http://schemas.microsoft.com/office/drawing/2014/main" id="{89BA7BDE-CC02-A842-883F-BB85C240A97E}"/>
                </a:ext>
              </a:extLst>
            </p:cNvPr>
            <p:cNvSpPr/>
            <p:nvPr/>
          </p:nvSpPr>
          <p:spPr>
            <a:xfrm>
              <a:off x="1170938" y="1786462"/>
              <a:ext cx="3015830" cy="581392"/>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alibri"/>
                <a:ea typeface="+mn-ea"/>
                <a:cs typeface="+mn-cs"/>
              </a:endParaRPr>
            </a:p>
          </p:txBody>
        </p:sp>
        <p:sp>
          <p:nvSpPr>
            <p:cNvPr id="20" name="Down Arrow Callout 19">
              <a:extLst>
                <a:ext uri="{FF2B5EF4-FFF2-40B4-BE49-F238E27FC236}">
                  <a16:creationId xmlns:a16="http://schemas.microsoft.com/office/drawing/2014/main" id="{2D555EA8-5BA9-C84E-B827-28FC9774AE27}"/>
                </a:ext>
              </a:extLst>
            </p:cNvPr>
            <p:cNvSpPr/>
            <p:nvPr/>
          </p:nvSpPr>
          <p:spPr>
            <a:xfrm>
              <a:off x="6045280" y="1786461"/>
              <a:ext cx="2327593" cy="581393"/>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99D36643-866B-9641-8646-196758C13E6B}"/>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49CDDB4-27D0-DC42-B06F-DFCC4B10B253}"/>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3" name="Oval 22">
              <a:extLst>
                <a:ext uri="{FF2B5EF4-FFF2-40B4-BE49-F238E27FC236}">
                  <a16:creationId xmlns:a16="http://schemas.microsoft.com/office/drawing/2014/main" id="{DB5D4BC4-9A54-2D49-B693-FF2A93209A25}"/>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141536F5-95C5-8B4A-B5E0-A6BA5BEAFF9D}"/>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25" name="Rounded Rectangle 24">
              <a:extLst>
                <a:ext uri="{FF2B5EF4-FFF2-40B4-BE49-F238E27FC236}">
                  <a16:creationId xmlns:a16="http://schemas.microsoft.com/office/drawing/2014/main" id="{D9B01B1B-1B82-A344-A9E7-43F646B42EF0}"/>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Calibri"/>
                  <a:ea typeface="+mn-ea"/>
                  <a:cs typeface="+mn-cs"/>
                </a:rPr>
                <a:t>Compute Provisioning</a:t>
              </a:r>
            </a:p>
          </p:txBody>
        </p:sp>
        <p:sp>
          <p:nvSpPr>
            <p:cNvPr id="26" name="Rectangle 25">
              <a:extLst>
                <a:ext uri="{FF2B5EF4-FFF2-40B4-BE49-F238E27FC236}">
                  <a16:creationId xmlns:a16="http://schemas.microsoft.com/office/drawing/2014/main" id="{B85719EE-2E29-6D45-9374-4F04EB17D2A3}"/>
                </a:ext>
              </a:extLst>
            </p:cNvPr>
            <p:cNvSpPr/>
            <p:nvPr/>
          </p:nvSpPr>
          <p:spPr>
            <a:xfrm>
              <a:off x="3835533" y="1836976"/>
              <a:ext cx="1956694"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 Orchestration Services</a:t>
              </a:r>
            </a:p>
          </p:txBody>
        </p:sp>
        <p:sp>
          <p:nvSpPr>
            <p:cNvPr id="27" name="Rectangle 26">
              <a:extLst>
                <a:ext uri="{FF2B5EF4-FFF2-40B4-BE49-F238E27FC236}">
                  <a16:creationId xmlns:a16="http://schemas.microsoft.com/office/drawing/2014/main" id="{0C724024-83DC-F74B-AC0B-8AF05659FFF6}"/>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1ED2BAAF-3167-1341-BF99-4A7A82816BE4}"/>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705BCB38-AAAE-2845-80FD-E5716DB17530}"/>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30" name="Left-Right Arrow 29">
              <a:extLst>
                <a:ext uri="{FF2B5EF4-FFF2-40B4-BE49-F238E27FC236}">
                  <a16:creationId xmlns:a16="http://schemas.microsoft.com/office/drawing/2014/main" id="{55A90A41-0E99-6142-949D-544D75E0733D}"/>
                </a:ext>
              </a:extLst>
            </p:cNvPr>
            <p:cNvSpPr/>
            <p:nvPr/>
          </p:nvSpPr>
          <p:spPr>
            <a:xfrm>
              <a:off x="4539235" y="3079908"/>
              <a:ext cx="1163143" cy="376186"/>
            </a:xfrm>
            <a:prstGeom prst="leftRightArrow">
              <a:avLst/>
            </a:prstGeom>
            <a:solidFill>
              <a:schemeClr val="accent1">
                <a:lumMod val="75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8EB18D7E-B522-1748-8C65-9E35D96D62B0}"/>
                </a:ext>
              </a:extLst>
            </p:cNvPr>
            <p:cNvSpPr/>
            <p:nvPr/>
          </p:nvSpPr>
          <p:spPr>
            <a:xfrm>
              <a:off x="4524291" y="2367854"/>
              <a:ext cx="1096098" cy="6294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Asynchronous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Data Transfer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600" kern="0" dirty="0">
                  <a:solidFill>
                    <a:srgbClr val="000000"/>
                  </a:solidFill>
                </a:rPr>
                <a:t>Services</a:t>
              </a:r>
              <a:endParaRPr kumimoji="0" lang="en-US" sz="600" b="0" i="0" u="none" strike="noStrike" kern="0" cap="none" spc="0" normalizeH="0" baseline="0" noProof="0" dirty="0">
                <a:ln>
                  <a:noFill/>
                </a:ln>
                <a:solidFill>
                  <a:srgbClr val="000000"/>
                </a:solidFill>
                <a:effectLst/>
                <a:uLnTx/>
                <a:uFillTx/>
              </a:endParaRPr>
            </a:p>
          </p:txBody>
        </p:sp>
        <p:sp>
          <p:nvSpPr>
            <p:cNvPr id="32" name="Can 31">
              <a:extLst>
                <a:ext uri="{FF2B5EF4-FFF2-40B4-BE49-F238E27FC236}">
                  <a16:creationId xmlns:a16="http://schemas.microsoft.com/office/drawing/2014/main" id="{DDBEC217-64CC-E247-9157-92806FBE0F7C}"/>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Can 32">
              <a:extLst>
                <a:ext uri="{FF2B5EF4-FFF2-40B4-BE49-F238E27FC236}">
                  <a16:creationId xmlns:a16="http://schemas.microsoft.com/office/drawing/2014/main" id="{203AFFEE-02B7-2E4B-A4F4-EF694AC07910}"/>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863A969-D8C2-2546-9CD2-8410E4B49E0B}"/>
                </a:ext>
              </a:extLst>
            </p:cNvPr>
            <p:cNvSpPr/>
            <p:nvPr/>
          </p:nvSpPr>
          <p:spPr>
            <a:xfrm>
              <a:off x="6799937" y="2488154"/>
              <a:ext cx="724539"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a:t>
              </a:r>
            </a:p>
          </p:txBody>
        </p:sp>
        <p:grpSp>
          <p:nvGrpSpPr>
            <p:cNvPr id="35" name="Group 34">
              <a:extLst>
                <a:ext uri="{FF2B5EF4-FFF2-40B4-BE49-F238E27FC236}">
                  <a16:creationId xmlns:a16="http://schemas.microsoft.com/office/drawing/2014/main" id="{8266EAC8-ADBB-894E-B938-EEB23B1562A1}"/>
                </a:ext>
              </a:extLst>
            </p:cNvPr>
            <p:cNvGrpSpPr/>
            <p:nvPr/>
          </p:nvGrpSpPr>
          <p:grpSpPr>
            <a:xfrm>
              <a:off x="6161784" y="2948642"/>
              <a:ext cx="973295" cy="641106"/>
              <a:chOff x="7275437" y="1972720"/>
              <a:chExt cx="1062785" cy="607078"/>
            </a:xfrm>
          </p:grpSpPr>
          <p:sp>
            <p:nvSpPr>
              <p:cNvPr id="45" name="Cloud 44">
                <a:extLst>
                  <a:ext uri="{FF2B5EF4-FFF2-40B4-BE49-F238E27FC236}">
                    <a16:creationId xmlns:a16="http://schemas.microsoft.com/office/drawing/2014/main" id="{E98B732C-B7B7-9C48-9B20-4D185CB55041}"/>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A4E530A8-8CB2-B043-9562-744023C4A084}"/>
                  </a:ext>
                </a:extLst>
              </p:cNvPr>
              <p:cNvSpPr/>
              <p:nvPr/>
            </p:nvSpPr>
            <p:spPr>
              <a:xfrm>
                <a:off x="7275437" y="2012578"/>
                <a:ext cx="1062785" cy="39736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Volatile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Storage</a:t>
                </a:r>
                <a:endParaRPr kumimoji="0" lang="en-US" sz="800" b="0" i="0" u="none" strike="noStrike" kern="0" cap="none" spc="0" normalizeH="0" baseline="0" noProof="0" dirty="0">
                  <a:ln>
                    <a:noFill/>
                  </a:ln>
                  <a:solidFill>
                    <a:sysClr val="windowText" lastClr="000000"/>
                  </a:solidFill>
                  <a:effectLst/>
                  <a:uLnTx/>
                  <a:uFillTx/>
                </a:endParaRPr>
              </a:p>
            </p:txBody>
          </p:sp>
        </p:grpSp>
        <p:sp>
          <p:nvSpPr>
            <p:cNvPr id="36" name="Cloud 35">
              <a:extLst>
                <a:ext uri="{FF2B5EF4-FFF2-40B4-BE49-F238E27FC236}">
                  <a16:creationId xmlns:a16="http://schemas.microsoft.com/office/drawing/2014/main" id="{07B5EC23-1C87-6B47-9C31-E1A89DE4BE5A}"/>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ysClr val="window" lastClr="FFFFFF"/>
                  </a:solidFill>
                  <a:effectLst/>
                  <a:uLnTx/>
                  <a:uFillTx/>
                  <a:latin typeface="Calibri"/>
                  <a:ea typeface="+mn-ea"/>
                  <a:cs typeface="+mn-cs"/>
                </a:rPr>
                <a:t>Cloud Compute</a:t>
              </a:r>
            </a:p>
          </p:txBody>
        </p:sp>
        <p:sp>
          <p:nvSpPr>
            <p:cNvPr id="37" name="Multidocument 36">
              <a:extLst>
                <a:ext uri="{FF2B5EF4-FFF2-40B4-BE49-F238E27FC236}">
                  <a16:creationId xmlns:a16="http://schemas.microsoft.com/office/drawing/2014/main" id="{4F0F1174-B392-6C44-8607-8D9CADBF1E03}"/>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HPC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Compute</a:t>
              </a:r>
            </a:p>
          </p:txBody>
        </p:sp>
        <p:sp>
          <p:nvSpPr>
            <p:cNvPr id="38" name="Wave 37">
              <a:extLst>
                <a:ext uri="{FF2B5EF4-FFF2-40B4-BE49-F238E27FC236}">
                  <a16:creationId xmlns:a16="http://schemas.microsoft.com/office/drawing/2014/main" id="{74FE90D1-9E98-6B4B-8DAB-DEEB3279EAD2}"/>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ysClr val="window" lastClr="FFFFFF"/>
                  </a:solidFill>
                  <a:effectLst/>
                  <a:uLnTx/>
                  <a:uFillTx/>
                  <a:latin typeface="Calibri"/>
                  <a:ea typeface="+mn-ea"/>
                  <a:cs typeface="+mn-cs"/>
                </a:rPr>
                <a:t>@HOME</a:t>
              </a:r>
            </a:p>
          </p:txBody>
        </p:sp>
        <p:sp>
          <p:nvSpPr>
            <p:cNvPr id="39" name="Left Bracket 38">
              <a:extLst>
                <a:ext uri="{FF2B5EF4-FFF2-40B4-BE49-F238E27FC236}">
                  <a16:creationId xmlns:a16="http://schemas.microsoft.com/office/drawing/2014/main" id="{82429E86-0C5B-D141-81F3-EFFE6959AA5F}"/>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Left Bracket 39">
              <a:extLst>
                <a:ext uri="{FF2B5EF4-FFF2-40B4-BE49-F238E27FC236}">
                  <a16:creationId xmlns:a16="http://schemas.microsoft.com/office/drawing/2014/main" id="{36CBD3F0-F0AE-8646-9678-A4CBE5B1928F}"/>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0DEB0B8-A185-E34A-A8D7-A04AC8C31596}"/>
                </a:ext>
              </a:extLst>
            </p:cNvPr>
            <p:cNvSpPr/>
            <p:nvPr/>
          </p:nvSpPr>
          <p:spPr>
            <a:xfrm rot="16200000">
              <a:off x="-318261" y="5133940"/>
              <a:ext cx="1626517"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Compute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a:t>
              </a:r>
            </a:p>
          </p:txBody>
        </p:sp>
        <p:sp>
          <p:nvSpPr>
            <p:cNvPr id="42" name="Rectangle 41">
              <a:extLst>
                <a:ext uri="{FF2B5EF4-FFF2-40B4-BE49-F238E27FC236}">
                  <a16:creationId xmlns:a16="http://schemas.microsoft.com/office/drawing/2014/main" id="{E6BDB896-DDCC-B243-B63C-5DF885CCFD33}"/>
                </a:ext>
              </a:extLst>
            </p:cNvPr>
            <p:cNvSpPr/>
            <p:nvPr/>
          </p:nvSpPr>
          <p:spPr>
            <a:xfrm rot="16200000">
              <a:off x="-656780" y="2648030"/>
              <a:ext cx="2275322"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Data (Lake)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 </a:t>
              </a:r>
            </a:p>
          </p:txBody>
        </p:sp>
        <p:sp>
          <p:nvSpPr>
            <p:cNvPr id="43" name="TextBox 42">
              <a:extLst>
                <a:ext uri="{FF2B5EF4-FFF2-40B4-BE49-F238E27FC236}">
                  <a16:creationId xmlns:a16="http://schemas.microsoft.com/office/drawing/2014/main" id="{39CAA064-8F4F-A749-8C70-1CE212CB608D}"/>
                </a:ext>
              </a:extLst>
            </p:cNvPr>
            <p:cNvSpPr txBox="1"/>
            <p:nvPr/>
          </p:nvSpPr>
          <p:spPr>
            <a:xfrm>
              <a:off x="2476499" y="4470399"/>
              <a:ext cx="1164400" cy="367188"/>
            </a:xfrm>
            <a:prstGeom prst="rect">
              <a:avLst/>
            </a:prstGeom>
            <a:noFill/>
          </p:spPr>
          <p:txBody>
            <a:bodyPr wrap="none" rtlCol="0">
              <a:spAutoFit/>
            </a:bodyPr>
            <a:lstStyle/>
            <a:p>
              <a:r>
                <a:rPr lang="en-US" sz="800" dirty="0"/>
                <a:t>Data Center</a:t>
              </a:r>
            </a:p>
          </p:txBody>
        </p:sp>
        <p:sp>
          <p:nvSpPr>
            <p:cNvPr id="44" name="TextBox 43">
              <a:extLst>
                <a:ext uri="{FF2B5EF4-FFF2-40B4-BE49-F238E27FC236}">
                  <a16:creationId xmlns:a16="http://schemas.microsoft.com/office/drawing/2014/main" id="{ED0DF0FC-BF9D-004A-9F79-FBCBC3CF7E46}"/>
                </a:ext>
              </a:extLst>
            </p:cNvPr>
            <p:cNvSpPr txBox="1"/>
            <p:nvPr/>
          </p:nvSpPr>
          <p:spPr>
            <a:xfrm>
              <a:off x="1244601" y="4318000"/>
              <a:ext cx="860538" cy="577008"/>
            </a:xfrm>
            <a:prstGeom prst="rect">
              <a:avLst/>
            </a:prstGeom>
            <a:noFill/>
          </p:spPr>
          <p:txBody>
            <a:bodyPr wrap="square" rtlCol="0">
              <a:spAutoFit/>
            </a:bodyPr>
            <a:lstStyle/>
            <a:p>
              <a:pPr algn="ctr"/>
              <a:r>
                <a:rPr lang="en-US" sz="800" dirty="0"/>
                <a:t>Data Center</a:t>
              </a:r>
            </a:p>
          </p:txBody>
        </p:sp>
      </p:grpSp>
      <p:sp>
        <p:nvSpPr>
          <p:cNvPr id="86" name="Content Placeholder 2">
            <a:extLst>
              <a:ext uri="{FF2B5EF4-FFF2-40B4-BE49-F238E27FC236}">
                <a16:creationId xmlns:a16="http://schemas.microsoft.com/office/drawing/2014/main" id="{F74DC7CC-B03F-A544-9128-5B3CA3F3A3F6}"/>
              </a:ext>
            </a:extLst>
          </p:cNvPr>
          <p:cNvSpPr txBox="1">
            <a:spLocks/>
          </p:cNvSpPr>
          <p:nvPr/>
        </p:nvSpPr>
        <p:spPr>
          <a:xfrm>
            <a:off x="416967" y="2576680"/>
            <a:ext cx="4140723" cy="241200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pPr>
            <a:r>
              <a:rPr lang="en-US" dirty="0">
                <a:solidFill>
                  <a:prstClr val="black"/>
                </a:solidFill>
                <a:latin typeface="+mj-lt"/>
              </a:rPr>
              <a:t>Replication policies, access policies </a:t>
            </a:r>
          </a:p>
          <a:p>
            <a:pPr lvl="0">
              <a:lnSpc>
                <a:spcPct val="120000"/>
              </a:lnSpc>
            </a:pPr>
            <a:r>
              <a:rPr lang="en-US" dirty="0">
                <a:solidFill>
                  <a:schemeClr val="accent2">
                    <a:lumMod val="75000"/>
                  </a:schemeClr>
                </a:solidFill>
                <a:latin typeface="+mj-lt"/>
              </a:rPr>
              <a:t>QoS</a:t>
            </a:r>
            <a:r>
              <a:rPr lang="en-US" dirty="0">
                <a:solidFill>
                  <a:prstClr val="black"/>
                </a:solidFill>
                <a:latin typeface="+mj-lt"/>
              </a:rPr>
              <a:t>: optimization between redundancy, performance and cost</a:t>
            </a:r>
          </a:p>
          <a:p>
            <a:pPr lvl="0">
              <a:lnSpc>
                <a:spcPct val="120000"/>
              </a:lnSpc>
            </a:pPr>
            <a:r>
              <a:rPr lang="en-US" dirty="0">
                <a:solidFill>
                  <a:schemeClr val="accent2">
                    <a:lumMod val="75000"/>
                  </a:schemeClr>
                </a:solidFill>
                <a:latin typeface="+mj-lt"/>
              </a:rPr>
              <a:t>Data lifetimes and lifecycles</a:t>
            </a:r>
            <a:r>
              <a:rPr lang="en-US" dirty="0">
                <a:solidFill>
                  <a:prstClr val="black"/>
                </a:solidFill>
                <a:latin typeface="+mj-lt"/>
              </a:rPr>
              <a:t>: dynamic replication, deletion, change of QoS</a:t>
            </a:r>
          </a:p>
          <a:p>
            <a:pPr marL="0" indent="0">
              <a:buFontTx/>
              <a:buNone/>
            </a:pPr>
            <a:endParaRPr lang="en-US" dirty="0"/>
          </a:p>
        </p:txBody>
      </p:sp>
      <p:pic>
        <p:nvPicPr>
          <p:cNvPr id="47" name="Picture 46">
            <a:extLst>
              <a:ext uri="{FF2B5EF4-FFF2-40B4-BE49-F238E27FC236}">
                <a16:creationId xmlns:a16="http://schemas.microsoft.com/office/drawing/2014/main" id="{271943F6-D1EC-864A-936B-E53FBC815A29}"/>
              </a:ext>
            </a:extLst>
          </p:cNvPr>
          <p:cNvPicPr>
            <a:picLocks noChangeAspect="1"/>
          </p:cNvPicPr>
          <p:nvPr/>
        </p:nvPicPr>
        <p:blipFill rotWithShape="1">
          <a:blip r:embed="rId3"/>
          <a:srcRect t="3936" r="7759" b="45584"/>
          <a:stretch/>
        </p:blipFill>
        <p:spPr>
          <a:xfrm>
            <a:off x="631885" y="5336566"/>
            <a:ext cx="7703999" cy="503999"/>
          </a:xfrm>
          <a:prstGeom prst="rect">
            <a:avLst/>
          </a:prstGeom>
        </p:spPr>
      </p:pic>
      <p:sp>
        <p:nvSpPr>
          <p:cNvPr id="48" name="Oval 47">
            <a:extLst>
              <a:ext uri="{FF2B5EF4-FFF2-40B4-BE49-F238E27FC236}">
                <a16:creationId xmlns:a16="http://schemas.microsoft.com/office/drawing/2014/main" id="{F49BC439-2CB3-2E4E-ABF8-E264E9C2B465}"/>
              </a:ext>
            </a:extLst>
          </p:cNvPr>
          <p:cNvSpPr/>
          <p:nvPr/>
        </p:nvSpPr>
        <p:spPr>
          <a:xfrm>
            <a:off x="4797154" y="2591276"/>
            <a:ext cx="3978546" cy="7360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54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11A8-2EBE-AF4F-89E8-E039077A50B5}"/>
              </a:ext>
            </a:extLst>
          </p:cNvPr>
          <p:cNvSpPr>
            <a:spLocks noGrp="1"/>
          </p:cNvSpPr>
          <p:nvPr>
            <p:ph type="title"/>
          </p:nvPr>
        </p:nvSpPr>
        <p:spPr/>
        <p:txBody>
          <a:bodyPr/>
          <a:lstStyle/>
          <a:p>
            <a:r>
              <a:rPr lang="en-US" dirty="0"/>
              <a:t>Task 2.3: Integration with Compute </a:t>
            </a:r>
          </a:p>
        </p:txBody>
      </p:sp>
      <p:sp>
        <p:nvSpPr>
          <p:cNvPr id="3" name="Content Placeholder 2">
            <a:extLst>
              <a:ext uri="{FF2B5EF4-FFF2-40B4-BE49-F238E27FC236}">
                <a16:creationId xmlns:a16="http://schemas.microsoft.com/office/drawing/2014/main" id="{DAE94B7B-1BC8-D441-96E6-01562FD3F7C7}"/>
              </a:ext>
            </a:extLst>
          </p:cNvPr>
          <p:cNvSpPr>
            <a:spLocks noGrp="1"/>
          </p:cNvSpPr>
          <p:nvPr>
            <p:ph idx="1"/>
          </p:nvPr>
        </p:nvSpPr>
        <p:spPr>
          <a:xfrm>
            <a:off x="416967" y="1192381"/>
            <a:ext cx="8358733" cy="1061716"/>
          </a:xfrm>
        </p:spPr>
        <p:txBody>
          <a:bodyPr>
            <a:normAutofit fontScale="92500" lnSpcReduction="10000"/>
          </a:bodyPr>
          <a:lstStyle/>
          <a:p>
            <a:pPr marL="0" indent="0">
              <a:buNone/>
            </a:pPr>
            <a:r>
              <a:rPr lang="en-US" sz="2400" dirty="0">
                <a:solidFill>
                  <a:schemeClr val="accent2">
                    <a:lumMod val="75000"/>
                  </a:schemeClr>
                </a:solidFill>
                <a:latin typeface="+mj-lt"/>
              </a:rPr>
              <a:t>Does not focus of provisioning compute resources.</a:t>
            </a:r>
          </a:p>
          <a:p>
            <a:pPr marL="0" indent="0">
              <a:buNone/>
            </a:pPr>
            <a:r>
              <a:rPr lang="en-US" sz="2400" dirty="0">
                <a:latin typeface="+mj-lt"/>
              </a:rPr>
              <a:t>Focuses instead on serving data to large scale processing centers Processing capacity might be not co-located with data. </a:t>
            </a:r>
          </a:p>
          <a:p>
            <a:pPr marL="0" indent="0">
              <a:buNone/>
            </a:pPr>
            <a:endParaRPr lang="en-US" dirty="0"/>
          </a:p>
        </p:txBody>
      </p:sp>
      <p:sp>
        <p:nvSpPr>
          <p:cNvPr id="4" name="Date Placeholder 3">
            <a:extLst>
              <a:ext uri="{FF2B5EF4-FFF2-40B4-BE49-F238E27FC236}">
                <a16:creationId xmlns:a16="http://schemas.microsoft.com/office/drawing/2014/main" id="{2C0121CF-83BF-CF4F-B88B-59A320A6D637}"/>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0E4D12BC-20B5-314C-BE84-40AAAC9BD02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CF34169D-2DC2-764B-9CFB-4342F88692AB}"/>
              </a:ext>
            </a:extLst>
          </p:cNvPr>
          <p:cNvSpPr>
            <a:spLocks noGrp="1"/>
          </p:cNvSpPr>
          <p:nvPr>
            <p:ph type="sldNum" sz="quarter" idx="12"/>
          </p:nvPr>
        </p:nvSpPr>
        <p:spPr/>
        <p:txBody>
          <a:bodyPr/>
          <a:lstStyle/>
          <a:p>
            <a:pPr algn="ctr"/>
            <a:fld id="{F815B12F-D02A-B845-865F-37AC5B232343}" type="slidenum">
              <a:rPr lang="it-IT" smtClean="0"/>
              <a:pPr algn="ctr"/>
              <a:t>32</a:t>
            </a:fld>
            <a:endParaRPr lang="it-IT" dirty="0"/>
          </a:p>
        </p:txBody>
      </p:sp>
      <p:grpSp>
        <p:nvGrpSpPr>
          <p:cNvPr id="8" name="Group 7">
            <a:extLst>
              <a:ext uri="{FF2B5EF4-FFF2-40B4-BE49-F238E27FC236}">
                <a16:creationId xmlns:a16="http://schemas.microsoft.com/office/drawing/2014/main" id="{18204B3E-15A8-A947-B100-13320F074B1C}"/>
              </a:ext>
            </a:extLst>
          </p:cNvPr>
          <p:cNvGrpSpPr>
            <a:grpSpLocks noChangeAspect="1"/>
          </p:cNvGrpSpPr>
          <p:nvPr/>
        </p:nvGrpSpPr>
        <p:grpSpPr>
          <a:xfrm>
            <a:off x="4660181" y="2717800"/>
            <a:ext cx="4249964" cy="2243006"/>
            <a:chOff x="192377" y="1511299"/>
            <a:chExt cx="8951623" cy="4724403"/>
          </a:xfrm>
        </p:grpSpPr>
        <p:sp>
          <p:nvSpPr>
            <p:cNvPr id="9" name="Cloud 8">
              <a:extLst>
                <a:ext uri="{FF2B5EF4-FFF2-40B4-BE49-F238E27FC236}">
                  <a16:creationId xmlns:a16="http://schemas.microsoft.com/office/drawing/2014/main" id="{78B297A4-475E-7F4F-9663-4CE1411F99C1}"/>
                </a:ext>
              </a:extLst>
            </p:cNvPr>
            <p:cNvSpPr/>
            <p:nvPr/>
          </p:nvSpPr>
          <p:spPr>
            <a:xfrm>
              <a:off x="317499" y="1511299"/>
              <a:ext cx="8826501" cy="3059793"/>
            </a:xfrm>
            <a:prstGeom prst="cloud">
              <a:avLst/>
            </a:prstGeom>
            <a:solidFill>
              <a:schemeClr val="accent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Rectangle 9">
              <a:extLst>
                <a:ext uri="{FF2B5EF4-FFF2-40B4-BE49-F238E27FC236}">
                  <a16:creationId xmlns:a16="http://schemas.microsoft.com/office/drawing/2014/main" id="{6D941E09-EAA0-514D-A111-E94A735B1144}"/>
                </a:ext>
              </a:extLst>
            </p:cNvPr>
            <p:cNvSpPr/>
            <p:nvPr/>
          </p:nvSpPr>
          <p:spPr>
            <a:xfrm>
              <a:off x="3570169" y="1786461"/>
              <a:ext cx="2837144" cy="380178"/>
            </a:xfrm>
            <a:prstGeom prst="rec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Can 10">
              <a:extLst>
                <a:ext uri="{FF2B5EF4-FFF2-40B4-BE49-F238E27FC236}">
                  <a16:creationId xmlns:a16="http://schemas.microsoft.com/office/drawing/2014/main" id="{8A7584E8-463E-4344-A439-F2D307036BCF}"/>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a:ea typeface="+mn-ea"/>
                  <a:cs typeface="+mn-cs"/>
                </a:rPr>
                <a:t>Storage</a:t>
              </a:r>
            </a:p>
          </p:txBody>
        </p:sp>
        <p:sp>
          <p:nvSpPr>
            <p:cNvPr id="12" name="Can 11">
              <a:extLst>
                <a:ext uri="{FF2B5EF4-FFF2-40B4-BE49-F238E27FC236}">
                  <a16:creationId xmlns:a16="http://schemas.microsoft.com/office/drawing/2014/main" id="{FADD84C2-9901-9D48-94F3-F4FBC8B05B90}"/>
                </a:ext>
              </a:extLst>
            </p:cNvPr>
            <p:cNvSpPr/>
            <p:nvPr/>
          </p:nvSpPr>
          <p:spPr>
            <a:xfrm>
              <a:off x="2273500" y="3064602"/>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Can 12">
              <a:extLst>
                <a:ext uri="{FF2B5EF4-FFF2-40B4-BE49-F238E27FC236}">
                  <a16:creationId xmlns:a16="http://schemas.microsoft.com/office/drawing/2014/main" id="{2A745AF5-CE61-254E-8A10-653C8DF78B31}"/>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Calibri"/>
                  <a:ea typeface="+mn-ea"/>
                  <a:cs typeface="+mn-cs"/>
                </a:rPr>
                <a:t>Content Delivering and Caching Services</a:t>
              </a:r>
              <a:endParaRPr kumimoji="0" lang="en-US" sz="500" b="0" i="0" u="none" strike="noStrike" kern="0" cap="none" spc="0" normalizeH="0" baseline="0" noProof="0" dirty="0">
                <a:ln>
                  <a:noFill/>
                </a:ln>
                <a:solidFill>
                  <a:srgbClr val="000000"/>
                </a:solidFill>
                <a:effectLst/>
                <a:uLnTx/>
                <a:uFillTx/>
                <a:latin typeface="Calibri"/>
                <a:ea typeface="+mn-ea"/>
                <a:cs typeface="+mn-cs"/>
              </a:endParaRPr>
            </a:p>
          </p:txBody>
        </p:sp>
        <p:sp>
          <p:nvSpPr>
            <p:cNvPr id="14" name="Can 13">
              <a:extLst>
                <a:ext uri="{FF2B5EF4-FFF2-40B4-BE49-F238E27FC236}">
                  <a16:creationId xmlns:a16="http://schemas.microsoft.com/office/drawing/2014/main" id="{B4E169B0-471F-2540-95F4-F18445965F8A}"/>
                </a:ext>
              </a:extLst>
            </p:cNvPr>
            <p:cNvSpPr/>
            <p:nvPr/>
          </p:nvSpPr>
          <p:spPr>
            <a:xfrm>
              <a:off x="1320432" y="3068999"/>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F10A25D-A12E-C645-989B-EB85B4853D79}"/>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6" name="Rectangle 15">
              <a:extLst>
                <a:ext uri="{FF2B5EF4-FFF2-40B4-BE49-F238E27FC236}">
                  <a16:creationId xmlns:a16="http://schemas.microsoft.com/office/drawing/2014/main" id="{939F3BBE-269D-7C4A-92CB-BD5F3CB36FD7}"/>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7" name="Rectangle 16">
              <a:extLst>
                <a:ext uri="{FF2B5EF4-FFF2-40B4-BE49-F238E27FC236}">
                  <a16:creationId xmlns:a16="http://schemas.microsoft.com/office/drawing/2014/main" id="{C31EB918-AE4D-2148-A92D-AA60FF67C716}"/>
                </a:ext>
              </a:extLst>
            </p:cNvPr>
            <p:cNvSpPr/>
            <p:nvPr/>
          </p:nvSpPr>
          <p:spPr>
            <a:xfrm>
              <a:off x="1364641" y="5779371"/>
              <a:ext cx="314843" cy="3671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p:txBody>
        </p:sp>
        <p:sp>
          <p:nvSpPr>
            <p:cNvPr id="18" name="Rectangle 17">
              <a:extLst>
                <a:ext uri="{FF2B5EF4-FFF2-40B4-BE49-F238E27FC236}">
                  <a16:creationId xmlns:a16="http://schemas.microsoft.com/office/drawing/2014/main" id="{4FCF5206-2E86-E94A-A7A7-4C5A77307A42}"/>
                </a:ext>
              </a:extLst>
            </p:cNvPr>
            <p:cNvSpPr/>
            <p:nvPr/>
          </p:nvSpPr>
          <p:spPr>
            <a:xfrm>
              <a:off x="2034392" y="2489776"/>
              <a:ext cx="1352910"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Distributed Storage</a:t>
              </a:r>
            </a:p>
          </p:txBody>
        </p:sp>
        <p:sp>
          <p:nvSpPr>
            <p:cNvPr id="19" name="Down Arrow Callout 18">
              <a:extLst>
                <a:ext uri="{FF2B5EF4-FFF2-40B4-BE49-F238E27FC236}">
                  <a16:creationId xmlns:a16="http://schemas.microsoft.com/office/drawing/2014/main" id="{89BA7BDE-CC02-A842-883F-BB85C240A97E}"/>
                </a:ext>
              </a:extLst>
            </p:cNvPr>
            <p:cNvSpPr/>
            <p:nvPr/>
          </p:nvSpPr>
          <p:spPr>
            <a:xfrm>
              <a:off x="1170938" y="1786462"/>
              <a:ext cx="3015830" cy="581392"/>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alibri"/>
                <a:ea typeface="+mn-ea"/>
                <a:cs typeface="+mn-cs"/>
              </a:endParaRPr>
            </a:p>
          </p:txBody>
        </p:sp>
        <p:sp>
          <p:nvSpPr>
            <p:cNvPr id="20" name="Down Arrow Callout 19">
              <a:extLst>
                <a:ext uri="{FF2B5EF4-FFF2-40B4-BE49-F238E27FC236}">
                  <a16:creationId xmlns:a16="http://schemas.microsoft.com/office/drawing/2014/main" id="{2D555EA8-5BA9-C84E-B827-28FC9774AE27}"/>
                </a:ext>
              </a:extLst>
            </p:cNvPr>
            <p:cNvSpPr/>
            <p:nvPr/>
          </p:nvSpPr>
          <p:spPr>
            <a:xfrm>
              <a:off x="6045280" y="1786461"/>
              <a:ext cx="2327593" cy="581393"/>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99D36643-866B-9641-8646-196758C13E6B}"/>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49CDDB4-27D0-DC42-B06F-DFCC4B10B253}"/>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3" name="Oval 22">
              <a:extLst>
                <a:ext uri="{FF2B5EF4-FFF2-40B4-BE49-F238E27FC236}">
                  <a16:creationId xmlns:a16="http://schemas.microsoft.com/office/drawing/2014/main" id="{DB5D4BC4-9A54-2D49-B693-FF2A93209A25}"/>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141536F5-95C5-8B4A-B5E0-A6BA5BEAFF9D}"/>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25" name="Rounded Rectangle 24">
              <a:extLst>
                <a:ext uri="{FF2B5EF4-FFF2-40B4-BE49-F238E27FC236}">
                  <a16:creationId xmlns:a16="http://schemas.microsoft.com/office/drawing/2014/main" id="{D9B01B1B-1B82-A344-A9E7-43F646B42EF0}"/>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Calibri"/>
                  <a:ea typeface="+mn-ea"/>
                  <a:cs typeface="+mn-cs"/>
                </a:rPr>
                <a:t>Compute Provisioning</a:t>
              </a:r>
            </a:p>
          </p:txBody>
        </p:sp>
        <p:sp>
          <p:nvSpPr>
            <p:cNvPr id="26" name="Rectangle 25">
              <a:extLst>
                <a:ext uri="{FF2B5EF4-FFF2-40B4-BE49-F238E27FC236}">
                  <a16:creationId xmlns:a16="http://schemas.microsoft.com/office/drawing/2014/main" id="{B85719EE-2E29-6D45-9374-4F04EB17D2A3}"/>
                </a:ext>
              </a:extLst>
            </p:cNvPr>
            <p:cNvSpPr/>
            <p:nvPr/>
          </p:nvSpPr>
          <p:spPr>
            <a:xfrm>
              <a:off x="3835533" y="1836976"/>
              <a:ext cx="1956694"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 Orchestration Services</a:t>
              </a:r>
            </a:p>
          </p:txBody>
        </p:sp>
        <p:sp>
          <p:nvSpPr>
            <p:cNvPr id="27" name="Rectangle 26">
              <a:extLst>
                <a:ext uri="{FF2B5EF4-FFF2-40B4-BE49-F238E27FC236}">
                  <a16:creationId xmlns:a16="http://schemas.microsoft.com/office/drawing/2014/main" id="{0C724024-83DC-F74B-AC0B-8AF05659FFF6}"/>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1ED2BAAF-3167-1341-BF99-4A7A82816BE4}"/>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705BCB38-AAAE-2845-80FD-E5716DB17530}"/>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30" name="Left-Right Arrow 29">
              <a:extLst>
                <a:ext uri="{FF2B5EF4-FFF2-40B4-BE49-F238E27FC236}">
                  <a16:creationId xmlns:a16="http://schemas.microsoft.com/office/drawing/2014/main" id="{55A90A41-0E99-6142-949D-544D75E0733D}"/>
                </a:ext>
              </a:extLst>
            </p:cNvPr>
            <p:cNvSpPr/>
            <p:nvPr/>
          </p:nvSpPr>
          <p:spPr>
            <a:xfrm>
              <a:off x="4539235" y="3079908"/>
              <a:ext cx="1163143" cy="376186"/>
            </a:xfrm>
            <a:prstGeom prst="leftRightArrow">
              <a:avLst/>
            </a:prstGeom>
            <a:solidFill>
              <a:schemeClr val="accent1">
                <a:lumMod val="75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8EB18D7E-B522-1748-8C65-9E35D96D62B0}"/>
                </a:ext>
              </a:extLst>
            </p:cNvPr>
            <p:cNvSpPr/>
            <p:nvPr/>
          </p:nvSpPr>
          <p:spPr>
            <a:xfrm>
              <a:off x="4524291" y="2367854"/>
              <a:ext cx="1096098" cy="6294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Asynchronous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Data Transfer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600" kern="0" dirty="0">
                  <a:solidFill>
                    <a:srgbClr val="000000"/>
                  </a:solidFill>
                </a:rPr>
                <a:t>Services</a:t>
              </a:r>
              <a:endParaRPr kumimoji="0" lang="en-US" sz="600" b="0" i="0" u="none" strike="noStrike" kern="0" cap="none" spc="0" normalizeH="0" baseline="0" noProof="0" dirty="0">
                <a:ln>
                  <a:noFill/>
                </a:ln>
                <a:solidFill>
                  <a:srgbClr val="000000"/>
                </a:solidFill>
                <a:effectLst/>
                <a:uLnTx/>
                <a:uFillTx/>
              </a:endParaRPr>
            </a:p>
          </p:txBody>
        </p:sp>
        <p:sp>
          <p:nvSpPr>
            <p:cNvPr id="32" name="Can 31">
              <a:extLst>
                <a:ext uri="{FF2B5EF4-FFF2-40B4-BE49-F238E27FC236}">
                  <a16:creationId xmlns:a16="http://schemas.microsoft.com/office/drawing/2014/main" id="{DDBEC217-64CC-E247-9157-92806FBE0F7C}"/>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Can 32">
              <a:extLst>
                <a:ext uri="{FF2B5EF4-FFF2-40B4-BE49-F238E27FC236}">
                  <a16:creationId xmlns:a16="http://schemas.microsoft.com/office/drawing/2014/main" id="{203AFFEE-02B7-2E4B-A4F4-EF694AC07910}"/>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863A969-D8C2-2546-9CD2-8410E4B49E0B}"/>
                </a:ext>
              </a:extLst>
            </p:cNvPr>
            <p:cNvSpPr/>
            <p:nvPr/>
          </p:nvSpPr>
          <p:spPr>
            <a:xfrm>
              <a:off x="6799937" y="2488154"/>
              <a:ext cx="724539"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a:t>
              </a:r>
            </a:p>
          </p:txBody>
        </p:sp>
        <p:grpSp>
          <p:nvGrpSpPr>
            <p:cNvPr id="35" name="Group 34">
              <a:extLst>
                <a:ext uri="{FF2B5EF4-FFF2-40B4-BE49-F238E27FC236}">
                  <a16:creationId xmlns:a16="http://schemas.microsoft.com/office/drawing/2014/main" id="{8266EAC8-ADBB-894E-B938-EEB23B1562A1}"/>
                </a:ext>
              </a:extLst>
            </p:cNvPr>
            <p:cNvGrpSpPr/>
            <p:nvPr/>
          </p:nvGrpSpPr>
          <p:grpSpPr>
            <a:xfrm>
              <a:off x="6161784" y="2948642"/>
              <a:ext cx="973295" cy="641106"/>
              <a:chOff x="7275437" y="1972720"/>
              <a:chExt cx="1062785" cy="607078"/>
            </a:xfrm>
          </p:grpSpPr>
          <p:sp>
            <p:nvSpPr>
              <p:cNvPr id="45" name="Cloud 44">
                <a:extLst>
                  <a:ext uri="{FF2B5EF4-FFF2-40B4-BE49-F238E27FC236}">
                    <a16:creationId xmlns:a16="http://schemas.microsoft.com/office/drawing/2014/main" id="{E98B732C-B7B7-9C48-9B20-4D185CB55041}"/>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A4E530A8-8CB2-B043-9562-744023C4A084}"/>
                  </a:ext>
                </a:extLst>
              </p:cNvPr>
              <p:cNvSpPr/>
              <p:nvPr/>
            </p:nvSpPr>
            <p:spPr>
              <a:xfrm>
                <a:off x="7275437" y="2012578"/>
                <a:ext cx="1062785" cy="39736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Volatile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Storage</a:t>
                </a:r>
                <a:endParaRPr kumimoji="0" lang="en-US" sz="800" b="0" i="0" u="none" strike="noStrike" kern="0" cap="none" spc="0" normalizeH="0" baseline="0" noProof="0" dirty="0">
                  <a:ln>
                    <a:noFill/>
                  </a:ln>
                  <a:solidFill>
                    <a:sysClr val="windowText" lastClr="000000"/>
                  </a:solidFill>
                  <a:effectLst/>
                  <a:uLnTx/>
                  <a:uFillTx/>
                </a:endParaRPr>
              </a:p>
            </p:txBody>
          </p:sp>
        </p:grpSp>
        <p:sp>
          <p:nvSpPr>
            <p:cNvPr id="36" name="Cloud 35">
              <a:extLst>
                <a:ext uri="{FF2B5EF4-FFF2-40B4-BE49-F238E27FC236}">
                  <a16:creationId xmlns:a16="http://schemas.microsoft.com/office/drawing/2014/main" id="{07B5EC23-1C87-6B47-9C31-E1A89DE4BE5A}"/>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ysClr val="window" lastClr="FFFFFF"/>
                  </a:solidFill>
                  <a:effectLst/>
                  <a:uLnTx/>
                  <a:uFillTx/>
                  <a:latin typeface="Calibri"/>
                  <a:ea typeface="+mn-ea"/>
                  <a:cs typeface="+mn-cs"/>
                </a:rPr>
                <a:t>Cloud Compute</a:t>
              </a:r>
            </a:p>
          </p:txBody>
        </p:sp>
        <p:sp>
          <p:nvSpPr>
            <p:cNvPr id="37" name="Multidocument 36">
              <a:extLst>
                <a:ext uri="{FF2B5EF4-FFF2-40B4-BE49-F238E27FC236}">
                  <a16:creationId xmlns:a16="http://schemas.microsoft.com/office/drawing/2014/main" id="{4F0F1174-B392-6C44-8607-8D9CADBF1E03}"/>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HPC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Compute</a:t>
              </a:r>
            </a:p>
          </p:txBody>
        </p:sp>
        <p:sp>
          <p:nvSpPr>
            <p:cNvPr id="38" name="Wave 37">
              <a:extLst>
                <a:ext uri="{FF2B5EF4-FFF2-40B4-BE49-F238E27FC236}">
                  <a16:creationId xmlns:a16="http://schemas.microsoft.com/office/drawing/2014/main" id="{74FE90D1-9E98-6B4B-8DAB-DEEB3279EAD2}"/>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ysClr val="window" lastClr="FFFFFF"/>
                  </a:solidFill>
                  <a:effectLst/>
                  <a:uLnTx/>
                  <a:uFillTx/>
                  <a:latin typeface="Calibri"/>
                  <a:ea typeface="+mn-ea"/>
                  <a:cs typeface="+mn-cs"/>
                </a:rPr>
                <a:t>@HOME</a:t>
              </a:r>
            </a:p>
          </p:txBody>
        </p:sp>
        <p:sp>
          <p:nvSpPr>
            <p:cNvPr id="39" name="Left Bracket 38">
              <a:extLst>
                <a:ext uri="{FF2B5EF4-FFF2-40B4-BE49-F238E27FC236}">
                  <a16:creationId xmlns:a16="http://schemas.microsoft.com/office/drawing/2014/main" id="{82429E86-0C5B-D141-81F3-EFFE6959AA5F}"/>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Left Bracket 39">
              <a:extLst>
                <a:ext uri="{FF2B5EF4-FFF2-40B4-BE49-F238E27FC236}">
                  <a16:creationId xmlns:a16="http://schemas.microsoft.com/office/drawing/2014/main" id="{36CBD3F0-F0AE-8646-9678-A4CBE5B1928F}"/>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0DEB0B8-A185-E34A-A8D7-A04AC8C31596}"/>
                </a:ext>
              </a:extLst>
            </p:cNvPr>
            <p:cNvSpPr/>
            <p:nvPr/>
          </p:nvSpPr>
          <p:spPr>
            <a:xfrm rot="16200000">
              <a:off x="-318261" y="5133940"/>
              <a:ext cx="1626517"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Compute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a:t>
              </a:r>
            </a:p>
          </p:txBody>
        </p:sp>
        <p:sp>
          <p:nvSpPr>
            <p:cNvPr id="42" name="Rectangle 41">
              <a:extLst>
                <a:ext uri="{FF2B5EF4-FFF2-40B4-BE49-F238E27FC236}">
                  <a16:creationId xmlns:a16="http://schemas.microsoft.com/office/drawing/2014/main" id="{E6BDB896-DDCC-B243-B63C-5DF885CCFD33}"/>
                </a:ext>
              </a:extLst>
            </p:cNvPr>
            <p:cNvSpPr/>
            <p:nvPr/>
          </p:nvSpPr>
          <p:spPr>
            <a:xfrm rot="16200000">
              <a:off x="-656780" y="2648030"/>
              <a:ext cx="2275322"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Data (Lake)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 </a:t>
              </a:r>
            </a:p>
          </p:txBody>
        </p:sp>
        <p:sp>
          <p:nvSpPr>
            <p:cNvPr id="43" name="TextBox 42">
              <a:extLst>
                <a:ext uri="{FF2B5EF4-FFF2-40B4-BE49-F238E27FC236}">
                  <a16:creationId xmlns:a16="http://schemas.microsoft.com/office/drawing/2014/main" id="{39CAA064-8F4F-A749-8C70-1CE212CB608D}"/>
                </a:ext>
              </a:extLst>
            </p:cNvPr>
            <p:cNvSpPr txBox="1"/>
            <p:nvPr/>
          </p:nvSpPr>
          <p:spPr>
            <a:xfrm>
              <a:off x="2476499" y="4470399"/>
              <a:ext cx="1164400" cy="367188"/>
            </a:xfrm>
            <a:prstGeom prst="rect">
              <a:avLst/>
            </a:prstGeom>
            <a:noFill/>
          </p:spPr>
          <p:txBody>
            <a:bodyPr wrap="none" rtlCol="0">
              <a:spAutoFit/>
            </a:bodyPr>
            <a:lstStyle/>
            <a:p>
              <a:r>
                <a:rPr lang="en-US" sz="800" dirty="0"/>
                <a:t>Data Center</a:t>
              </a:r>
            </a:p>
          </p:txBody>
        </p:sp>
        <p:sp>
          <p:nvSpPr>
            <p:cNvPr id="44" name="TextBox 43">
              <a:extLst>
                <a:ext uri="{FF2B5EF4-FFF2-40B4-BE49-F238E27FC236}">
                  <a16:creationId xmlns:a16="http://schemas.microsoft.com/office/drawing/2014/main" id="{ED0DF0FC-BF9D-004A-9F79-FBCBC3CF7E46}"/>
                </a:ext>
              </a:extLst>
            </p:cNvPr>
            <p:cNvSpPr txBox="1"/>
            <p:nvPr/>
          </p:nvSpPr>
          <p:spPr>
            <a:xfrm>
              <a:off x="1244601" y="4318000"/>
              <a:ext cx="860538" cy="577008"/>
            </a:xfrm>
            <a:prstGeom prst="rect">
              <a:avLst/>
            </a:prstGeom>
            <a:noFill/>
          </p:spPr>
          <p:txBody>
            <a:bodyPr wrap="square" rtlCol="0">
              <a:spAutoFit/>
            </a:bodyPr>
            <a:lstStyle/>
            <a:p>
              <a:pPr algn="ctr"/>
              <a:r>
                <a:rPr lang="en-US" sz="800" dirty="0"/>
                <a:t>Data Center</a:t>
              </a:r>
            </a:p>
          </p:txBody>
        </p:sp>
      </p:grpSp>
      <p:sp>
        <p:nvSpPr>
          <p:cNvPr id="86" name="Content Placeholder 2">
            <a:extLst>
              <a:ext uri="{FF2B5EF4-FFF2-40B4-BE49-F238E27FC236}">
                <a16:creationId xmlns:a16="http://schemas.microsoft.com/office/drawing/2014/main" id="{F74DC7CC-B03F-A544-9128-5B3CA3F3A3F6}"/>
              </a:ext>
            </a:extLst>
          </p:cNvPr>
          <p:cNvSpPr txBox="1">
            <a:spLocks/>
          </p:cNvSpPr>
          <p:nvPr/>
        </p:nvSpPr>
        <p:spPr>
          <a:xfrm>
            <a:off x="416967" y="2409398"/>
            <a:ext cx="4140723" cy="274220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pPr>
            <a:r>
              <a:rPr lang="en-US" dirty="0">
                <a:latin typeface="+mj-lt"/>
              </a:rPr>
              <a:t>Processing capacity might be not co-located with data</a:t>
            </a:r>
            <a:endParaRPr lang="en-US" dirty="0">
              <a:solidFill>
                <a:prstClr val="black"/>
              </a:solidFill>
              <a:latin typeface="+mj-lt"/>
            </a:endParaRPr>
          </a:p>
          <a:p>
            <a:pPr lvl="0">
              <a:lnSpc>
                <a:spcPct val="120000"/>
              </a:lnSpc>
            </a:pPr>
            <a:r>
              <a:rPr lang="en-US" dirty="0">
                <a:solidFill>
                  <a:schemeClr val="accent2">
                    <a:lumMod val="75000"/>
                  </a:schemeClr>
                </a:solidFill>
                <a:latin typeface="+mj-lt"/>
              </a:rPr>
              <a:t>Data Transfer Services</a:t>
            </a:r>
          </a:p>
          <a:p>
            <a:pPr lvl="0">
              <a:lnSpc>
                <a:spcPct val="120000"/>
              </a:lnSpc>
            </a:pPr>
            <a:r>
              <a:rPr lang="en-US" dirty="0">
                <a:solidFill>
                  <a:schemeClr val="accent2">
                    <a:lumMod val="75000"/>
                  </a:schemeClr>
                </a:solidFill>
                <a:latin typeface="+mj-lt"/>
              </a:rPr>
              <a:t>Caching</a:t>
            </a:r>
            <a:r>
              <a:rPr lang="en-US" dirty="0">
                <a:solidFill>
                  <a:prstClr val="black"/>
                </a:solidFill>
                <a:latin typeface="+mj-lt"/>
              </a:rPr>
              <a:t> and latency hiding services (Content Deliver Network)</a:t>
            </a:r>
          </a:p>
          <a:p>
            <a:pPr lvl="0">
              <a:lnSpc>
                <a:spcPct val="120000"/>
              </a:lnSpc>
            </a:pPr>
            <a:r>
              <a:rPr lang="en-US" dirty="0">
                <a:solidFill>
                  <a:prstClr val="black"/>
                </a:solidFill>
                <a:latin typeface="+mj-lt"/>
              </a:rPr>
              <a:t>Compute services will be heterogeneous: Grid, HPC, Cloud (including commercial)</a:t>
            </a:r>
          </a:p>
          <a:p>
            <a:pPr marL="0" indent="0">
              <a:buFontTx/>
              <a:buNone/>
            </a:pPr>
            <a:endParaRPr lang="en-US" dirty="0"/>
          </a:p>
        </p:txBody>
      </p:sp>
      <p:sp>
        <p:nvSpPr>
          <p:cNvPr id="48" name="Oval 47">
            <a:extLst>
              <a:ext uri="{FF2B5EF4-FFF2-40B4-BE49-F238E27FC236}">
                <a16:creationId xmlns:a16="http://schemas.microsoft.com/office/drawing/2014/main" id="{F49BC439-2CB3-2E4E-ABF8-E264E9C2B465}"/>
              </a:ext>
            </a:extLst>
          </p:cNvPr>
          <p:cNvSpPr/>
          <p:nvPr/>
        </p:nvSpPr>
        <p:spPr>
          <a:xfrm>
            <a:off x="6358250" y="3035776"/>
            <a:ext cx="1149942" cy="7360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2F1C382-C69F-5942-A29B-7D27DF7E15A9}"/>
              </a:ext>
            </a:extLst>
          </p:cNvPr>
          <p:cNvSpPr/>
          <p:nvPr/>
        </p:nvSpPr>
        <p:spPr>
          <a:xfrm>
            <a:off x="4948550" y="3531076"/>
            <a:ext cx="3827150" cy="7360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2DA04C59-844F-C14F-87C5-2AAA5251D7BA}"/>
              </a:ext>
            </a:extLst>
          </p:cNvPr>
          <p:cNvPicPr>
            <a:picLocks noChangeAspect="1"/>
          </p:cNvPicPr>
          <p:nvPr/>
        </p:nvPicPr>
        <p:blipFill rotWithShape="1">
          <a:blip r:embed="rId3"/>
          <a:srcRect l="-734" t="-1" r="15224" b="49886"/>
          <a:stretch/>
        </p:blipFill>
        <p:spPr>
          <a:xfrm>
            <a:off x="242715" y="5596799"/>
            <a:ext cx="5292000" cy="360000"/>
          </a:xfrm>
          <a:prstGeom prst="rect">
            <a:avLst/>
          </a:prstGeom>
        </p:spPr>
      </p:pic>
    </p:spTree>
    <p:extLst>
      <p:ext uri="{BB962C8B-B14F-4D97-AF65-F5344CB8AC3E}">
        <p14:creationId xmlns:p14="http://schemas.microsoft.com/office/powerpoint/2010/main" val="1692939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11A8-2EBE-AF4F-89E8-E039077A50B5}"/>
              </a:ext>
            </a:extLst>
          </p:cNvPr>
          <p:cNvSpPr>
            <a:spLocks noGrp="1"/>
          </p:cNvSpPr>
          <p:nvPr>
            <p:ph type="title"/>
          </p:nvPr>
        </p:nvSpPr>
        <p:spPr/>
        <p:txBody>
          <a:bodyPr/>
          <a:lstStyle/>
          <a:p>
            <a:r>
              <a:rPr lang="en-US" dirty="0"/>
              <a:t>Task 2.4: Networking </a:t>
            </a:r>
          </a:p>
        </p:txBody>
      </p:sp>
      <p:sp>
        <p:nvSpPr>
          <p:cNvPr id="4" name="Date Placeholder 3">
            <a:extLst>
              <a:ext uri="{FF2B5EF4-FFF2-40B4-BE49-F238E27FC236}">
                <a16:creationId xmlns:a16="http://schemas.microsoft.com/office/drawing/2014/main" id="{2C0121CF-83BF-CF4F-B88B-59A320A6D637}"/>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0E4D12BC-20B5-314C-BE84-40AAAC9BD02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CF34169D-2DC2-764B-9CFB-4342F88692AB}"/>
              </a:ext>
            </a:extLst>
          </p:cNvPr>
          <p:cNvSpPr>
            <a:spLocks noGrp="1"/>
          </p:cNvSpPr>
          <p:nvPr>
            <p:ph type="sldNum" sz="quarter" idx="12"/>
          </p:nvPr>
        </p:nvSpPr>
        <p:spPr/>
        <p:txBody>
          <a:bodyPr/>
          <a:lstStyle/>
          <a:p>
            <a:pPr algn="ctr"/>
            <a:fld id="{F815B12F-D02A-B845-865F-37AC5B232343}" type="slidenum">
              <a:rPr lang="it-IT" smtClean="0"/>
              <a:pPr algn="ctr"/>
              <a:t>33</a:t>
            </a:fld>
            <a:endParaRPr lang="it-IT" dirty="0"/>
          </a:p>
        </p:txBody>
      </p:sp>
      <p:sp>
        <p:nvSpPr>
          <p:cNvPr id="86" name="Content Placeholder 2">
            <a:extLst>
              <a:ext uri="{FF2B5EF4-FFF2-40B4-BE49-F238E27FC236}">
                <a16:creationId xmlns:a16="http://schemas.microsoft.com/office/drawing/2014/main" id="{F74DC7CC-B03F-A544-9128-5B3CA3F3A3F6}"/>
              </a:ext>
            </a:extLst>
          </p:cNvPr>
          <p:cNvSpPr txBox="1">
            <a:spLocks/>
          </p:cNvSpPr>
          <p:nvPr/>
        </p:nvSpPr>
        <p:spPr>
          <a:xfrm>
            <a:off x="165100" y="2770300"/>
            <a:ext cx="4964766" cy="233637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spcBef>
                <a:spcPts val="400"/>
              </a:spcBef>
              <a:buNone/>
            </a:pPr>
            <a:r>
              <a:rPr lang="en-US" dirty="0">
                <a:solidFill>
                  <a:prstClr val="black"/>
                </a:solidFill>
                <a:latin typeface="+mj-lt"/>
              </a:rPr>
              <a:t>Leverages work done in WLCG and GEANT. </a:t>
            </a:r>
          </a:p>
          <a:p>
            <a:pPr marL="0" lvl="0" indent="0">
              <a:lnSpc>
                <a:spcPct val="120000"/>
              </a:lnSpc>
              <a:spcBef>
                <a:spcPts val="400"/>
              </a:spcBef>
              <a:buNone/>
            </a:pPr>
            <a:r>
              <a:rPr lang="en-US" dirty="0">
                <a:solidFill>
                  <a:prstClr val="black"/>
                </a:solidFill>
                <a:latin typeface="+mj-lt"/>
              </a:rPr>
              <a:t>Applies to all scenarios in Task 2.3:</a:t>
            </a:r>
          </a:p>
          <a:p>
            <a:pPr lvl="0">
              <a:lnSpc>
                <a:spcPct val="120000"/>
              </a:lnSpc>
            </a:pPr>
            <a:r>
              <a:rPr lang="en-US" dirty="0">
                <a:solidFill>
                  <a:prstClr val="black"/>
                </a:solidFill>
                <a:latin typeface="+mj-lt"/>
              </a:rPr>
              <a:t>Asynchronous Data Transfer of large data volumes</a:t>
            </a:r>
          </a:p>
          <a:p>
            <a:pPr lvl="0">
              <a:lnSpc>
                <a:spcPct val="120000"/>
              </a:lnSpc>
            </a:pPr>
            <a:r>
              <a:rPr lang="en-US" dirty="0">
                <a:solidFill>
                  <a:prstClr val="black"/>
                </a:solidFill>
                <a:latin typeface="+mj-lt"/>
              </a:rPr>
              <a:t>Content Deliver Network for processing</a:t>
            </a:r>
          </a:p>
          <a:p>
            <a:pPr lvl="0">
              <a:lnSpc>
                <a:spcPct val="120000"/>
              </a:lnSpc>
            </a:pPr>
            <a:r>
              <a:rPr lang="en-US" dirty="0">
                <a:solidFill>
                  <a:prstClr val="black"/>
                </a:solidFill>
                <a:latin typeface="+mj-lt"/>
              </a:rPr>
              <a:t>Integration of commercial compute resources</a:t>
            </a:r>
          </a:p>
          <a:p>
            <a:pPr marL="0" lvl="0" indent="0">
              <a:lnSpc>
                <a:spcPct val="120000"/>
              </a:lnSpc>
              <a:buNone/>
            </a:pPr>
            <a:endParaRPr lang="en-US" dirty="0">
              <a:solidFill>
                <a:prstClr val="black"/>
              </a:solidFill>
              <a:latin typeface="+mj-lt"/>
            </a:endParaRPr>
          </a:p>
          <a:p>
            <a:pPr marL="0" lvl="0" indent="0">
              <a:lnSpc>
                <a:spcPct val="120000"/>
              </a:lnSpc>
              <a:spcBef>
                <a:spcPts val="0"/>
              </a:spcBef>
              <a:buNone/>
            </a:pPr>
            <a:endParaRPr lang="en-US" dirty="0">
              <a:solidFill>
                <a:prstClr val="black"/>
              </a:solidFill>
            </a:endParaRPr>
          </a:p>
          <a:p>
            <a:pPr marL="0" lvl="0" indent="0">
              <a:lnSpc>
                <a:spcPct val="120000"/>
              </a:lnSpc>
              <a:buNone/>
            </a:pPr>
            <a:endParaRPr lang="en-US" dirty="0">
              <a:solidFill>
                <a:prstClr val="black"/>
              </a:solidFill>
            </a:endParaRPr>
          </a:p>
          <a:p>
            <a:pPr marL="0" lvl="0" indent="0">
              <a:lnSpc>
                <a:spcPct val="120000"/>
              </a:lnSpc>
              <a:buNone/>
            </a:pPr>
            <a:endParaRPr lang="en-US" dirty="0">
              <a:solidFill>
                <a:prstClr val="black"/>
              </a:solidFill>
            </a:endParaRPr>
          </a:p>
          <a:p>
            <a:pPr marL="0" indent="0">
              <a:buFontTx/>
              <a:buNone/>
            </a:pPr>
            <a:endParaRPr lang="en-US" dirty="0"/>
          </a:p>
        </p:txBody>
      </p:sp>
      <p:pic>
        <p:nvPicPr>
          <p:cNvPr id="47" name="Picture 46">
            <a:extLst>
              <a:ext uri="{FF2B5EF4-FFF2-40B4-BE49-F238E27FC236}">
                <a16:creationId xmlns:a16="http://schemas.microsoft.com/office/drawing/2014/main" id="{A9E28878-BE39-3141-AAC7-1EF15AAE29F2}"/>
              </a:ext>
            </a:extLst>
          </p:cNvPr>
          <p:cNvPicPr>
            <a:picLocks noChangeAspect="1"/>
          </p:cNvPicPr>
          <p:nvPr/>
        </p:nvPicPr>
        <p:blipFill rotWithShape="1">
          <a:blip r:embed="rId3"/>
          <a:srcRect l="6" t="-2" r="20051" b="47981"/>
          <a:stretch/>
        </p:blipFill>
        <p:spPr>
          <a:xfrm>
            <a:off x="292209" y="5479514"/>
            <a:ext cx="5544000" cy="503999"/>
          </a:xfrm>
          <a:prstGeom prst="rect">
            <a:avLst/>
          </a:prstGeom>
        </p:spPr>
      </p:pic>
      <p:grpSp>
        <p:nvGrpSpPr>
          <p:cNvPr id="51" name="Group 50">
            <a:extLst>
              <a:ext uri="{FF2B5EF4-FFF2-40B4-BE49-F238E27FC236}">
                <a16:creationId xmlns:a16="http://schemas.microsoft.com/office/drawing/2014/main" id="{59A6CCB0-E185-CC49-950C-9B5649D24C5E}"/>
              </a:ext>
            </a:extLst>
          </p:cNvPr>
          <p:cNvGrpSpPr>
            <a:grpSpLocks noChangeAspect="1"/>
          </p:cNvGrpSpPr>
          <p:nvPr/>
        </p:nvGrpSpPr>
        <p:grpSpPr>
          <a:xfrm>
            <a:off x="4660181" y="2616200"/>
            <a:ext cx="4249964" cy="2243006"/>
            <a:chOff x="192377" y="1511299"/>
            <a:chExt cx="8951623" cy="4724403"/>
          </a:xfrm>
        </p:grpSpPr>
        <p:sp>
          <p:nvSpPr>
            <p:cNvPr id="52" name="Cloud 51">
              <a:extLst>
                <a:ext uri="{FF2B5EF4-FFF2-40B4-BE49-F238E27FC236}">
                  <a16:creationId xmlns:a16="http://schemas.microsoft.com/office/drawing/2014/main" id="{C3E035CE-300C-EB4D-8A56-9CD3AEC7FF58}"/>
                </a:ext>
              </a:extLst>
            </p:cNvPr>
            <p:cNvSpPr/>
            <p:nvPr/>
          </p:nvSpPr>
          <p:spPr>
            <a:xfrm>
              <a:off x="317499" y="1511299"/>
              <a:ext cx="8826501" cy="3059793"/>
            </a:xfrm>
            <a:prstGeom prst="cloud">
              <a:avLst/>
            </a:prstGeom>
            <a:solidFill>
              <a:schemeClr val="accent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 name="Rectangle 52">
              <a:extLst>
                <a:ext uri="{FF2B5EF4-FFF2-40B4-BE49-F238E27FC236}">
                  <a16:creationId xmlns:a16="http://schemas.microsoft.com/office/drawing/2014/main" id="{A610B443-B6A8-FC47-AE6B-2151EEEC589D}"/>
                </a:ext>
              </a:extLst>
            </p:cNvPr>
            <p:cNvSpPr/>
            <p:nvPr/>
          </p:nvSpPr>
          <p:spPr>
            <a:xfrm>
              <a:off x="3570169" y="1786461"/>
              <a:ext cx="2837144" cy="380178"/>
            </a:xfrm>
            <a:prstGeom prst="rec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Can 53">
              <a:extLst>
                <a:ext uri="{FF2B5EF4-FFF2-40B4-BE49-F238E27FC236}">
                  <a16:creationId xmlns:a16="http://schemas.microsoft.com/office/drawing/2014/main" id="{46820C80-E2FC-564F-BD09-3F4294E507CF}"/>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a:ea typeface="+mn-ea"/>
                  <a:cs typeface="+mn-cs"/>
                </a:rPr>
                <a:t>Storage</a:t>
              </a:r>
            </a:p>
          </p:txBody>
        </p:sp>
        <p:sp>
          <p:nvSpPr>
            <p:cNvPr id="55" name="Can 54">
              <a:extLst>
                <a:ext uri="{FF2B5EF4-FFF2-40B4-BE49-F238E27FC236}">
                  <a16:creationId xmlns:a16="http://schemas.microsoft.com/office/drawing/2014/main" id="{944C94DE-2476-954B-947D-46F14F3343E7}"/>
                </a:ext>
              </a:extLst>
            </p:cNvPr>
            <p:cNvSpPr/>
            <p:nvPr/>
          </p:nvSpPr>
          <p:spPr>
            <a:xfrm>
              <a:off x="2273500" y="3064602"/>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 name="Can 55">
              <a:extLst>
                <a:ext uri="{FF2B5EF4-FFF2-40B4-BE49-F238E27FC236}">
                  <a16:creationId xmlns:a16="http://schemas.microsoft.com/office/drawing/2014/main" id="{B689D8EE-3A2F-274A-883E-06793D0FF7AB}"/>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Calibri"/>
                  <a:ea typeface="+mn-ea"/>
                  <a:cs typeface="+mn-cs"/>
                </a:rPr>
                <a:t>Content Delivering and Caching Services</a:t>
              </a:r>
              <a:endParaRPr kumimoji="0" lang="en-US" sz="500" b="0" i="0" u="none" strike="noStrike" kern="0" cap="none" spc="0" normalizeH="0" baseline="0" noProof="0" dirty="0">
                <a:ln>
                  <a:noFill/>
                </a:ln>
                <a:solidFill>
                  <a:srgbClr val="000000"/>
                </a:solidFill>
                <a:effectLst/>
                <a:uLnTx/>
                <a:uFillTx/>
                <a:latin typeface="Calibri"/>
                <a:ea typeface="+mn-ea"/>
                <a:cs typeface="+mn-cs"/>
              </a:endParaRPr>
            </a:p>
          </p:txBody>
        </p:sp>
        <p:sp>
          <p:nvSpPr>
            <p:cNvPr id="57" name="Can 56">
              <a:extLst>
                <a:ext uri="{FF2B5EF4-FFF2-40B4-BE49-F238E27FC236}">
                  <a16:creationId xmlns:a16="http://schemas.microsoft.com/office/drawing/2014/main" id="{91D0B8F6-1D7F-A541-A981-E13BE3677F93}"/>
                </a:ext>
              </a:extLst>
            </p:cNvPr>
            <p:cNvSpPr/>
            <p:nvPr/>
          </p:nvSpPr>
          <p:spPr>
            <a:xfrm>
              <a:off x="1320432" y="3068999"/>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4D70C3F5-BC44-5846-A29A-BD0E57995FCC}"/>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59" name="Rectangle 58">
              <a:extLst>
                <a:ext uri="{FF2B5EF4-FFF2-40B4-BE49-F238E27FC236}">
                  <a16:creationId xmlns:a16="http://schemas.microsoft.com/office/drawing/2014/main" id="{580FE966-4C24-B44D-87DF-B8720E7EB149}"/>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60" name="Rectangle 59">
              <a:extLst>
                <a:ext uri="{FF2B5EF4-FFF2-40B4-BE49-F238E27FC236}">
                  <a16:creationId xmlns:a16="http://schemas.microsoft.com/office/drawing/2014/main" id="{D175B7A2-CFE2-1F49-AA34-B4606B9361B4}"/>
                </a:ext>
              </a:extLst>
            </p:cNvPr>
            <p:cNvSpPr/>
            <p:nvPr/>
          </p:nvSpPr>
          <p:spPr>
            <a:xfrm>
              <a:off x="1364641" y="5779371"/>
              <a:ext cx="314843" cy="3671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p:txBody>
        </p:sp>
        <p:sp>
          <p:nvSpPr>
            <p:cNvPr id="61" name="Rectangle 60">
              <a:extLst>
                <a:ext uri="{FF2B5EF4-FFF2-40B4-BE49-F238E27FC236}">
                  <a16:creationId xmlns:a16="http://schemas.microsoft.com/office/drawing/2014/main" id="{E3D2A4B9-96FD-BA40-A0B2-3E7CC37448DC}"/>
                </a:ext>
              </a:extLst>
            </p:cNvPr>
            <p:cNvSpPr/>
            <p:nvPr/>
          </p:nvSpPr>
          <p:spPr>
            <a:xfrm>
              <a:off x="2034392" y="2489776"/>
              <a:ext cx="1352910"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Distributed Storage</a:t>
              </a:r>
            </a:p>
          </p:txBody>
        </p:sp>
        <p:sp>
          <p:nvSpPr>
            <p:cNvPr id="62" name="Down Arrow Callout 61">
              <a:extLst>
                <a:ext uri="{FF2B5EF4-FFF2-40B4-BE49-F238E27FC236}">
                  <a16:creationId xmlns:a16="http://schemas.microsoft.com/office/drawing/2014/main" id="{7866A7B2-D480-2140-993C-18240A03D969}"/>
                </a:ext>
              </a:extLst>
            </p:cNvPr>
            <p:cNvSpPr/>
            <p:nvPr/>
          </p:nvSpPr>
          <p:spPr>
            <a:xfrm>
              <a:off x="1170938" y="1786462"/>
              <a:ext cx="3015830" cy="581392"/>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alibri"/>
                <a:ea typeface="+mn-ea"/>
                <a:cs typeface="+mn-cs"/>
              </a:endParaRPr>
            </a:p>
          </p:txBody>
        </p:sp>
        <p:sp>
          <p:nvSpPr>
            <p:cNvPr id="63" name="Down Arrow Callout 62">
              <a:extLst>
                <a:ext uri="{FF2B5EF4-FFF2-40B4-BE49-F238E27FC236}">
                  <a16:creationId xmlns:a16="http://schemas.microsoft.com/office/drawing/2014/main" id="{06D13968-CCED-5345-ADA5-5582EC185A7F}"/>
                </a:ext>
              </a:extLst>
            </p:cNvPr>
            <p:cNvSpPr/>
            <p:nvPr/>
          </p:nvSpPr>
          <p:spPr>
            <a:xfrm>
              <a:off x="6045280" y="1786461"/>
              <a:ext cx="2327593" cy="581393"/>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9E7B770C-96BA-2B4B-907E-304B975DFC40}"/>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65" name="Oval 64">
              <a:extLst>
                <a:ext uri="{FF2B5EF4-FFF2-40B4-BE49-F238E27FC236}">
                  <a16:creationId xmlns:a16="http://schemas.microsoft.com/office/drawing/2014/main" id="{D39577D8-9982-7444-B35B-6ACA49CD2C87}"/>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66" name="Oval 65">
              <a:extLst>
                <a:ext uri="{FF2B5EF4-FFF2-40B4-BE49-F238E27FC236}">
                  <a16:creationId xmlns:a16="http://schemas.microsoft.com/office/drawing/2014/main" id="{7357CA28-5C5F-3D4D-8C25-D61C4CA6A173}"/>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1228C59F-9143-484F-9C81-E4888057F4D9}"/>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68" name="Rounded Rectangle 67">
              <a:extLst>
                <a:ext uri="{FF2B5EF4-FFF2-40B4-BE49-F238E27FC236}">
                  <a16:creationId xmlns:a16="http://schemas.microsoft.com/office/drawing/2014/main" id="{0B3FCCA5-B9E4-5445-9B31-6906C92460F5}"/>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Calibri"/>
                  <a:ea typeface="+mn-ea"/>
                  <a:cs typeface="+mn-cs"/>
                </a:rPr>
                <a:t>Compute Provisioning</a:t>
              </a:r>
            </a:p>
          </p:txBody>
        </p:sp>
        <p:sp>
          <p:nvSpPr>
            <p:cNvPr id="69" name="Rectangle 68">
              <a:extLst>
                <a:ext uri="{FF2B5EF4-FFF2-40B4-BE49-F238E27FC236}">
                  <a16:creationId xmlns:a16="http://schemas.microsoft.com/office/drawing/2014/main" id="{DD4FF7F7-EF63-7045-9CD2-C38DDF1D9B0B}"/>
                </a:ext>
              </a:extLst>
            </p:cNvPr>
            <p:cNvSpPr/>
            <p:nvPr/>
          </p:nvSpPr>
          <p:spPr>
            <a:xfrm>
              <a:off x="3835533" y="1836976"/>
              <a:ext cx="1956694"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 Orchestration Services</a:t>
              </a:r>
            </a:p>
          </p:txBody>
        </p:sp>
        <p:sp>
          <p:nvSpPr>
            <p:cNvPr id="70" name="Rectangle 69">
              <a:extLst>
                <a:ext uri="{FF2B5EF4-FFF2-40B4-BE49-F238E27FC236}">
                  <a16:creationId xmlns:a16="http://schemas.microsoft.com/office/drawing/2014/main" id="{4D55A4FE-999C-814B-BA75-86EDD71D60A6}"/>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523F38ED-32BD-134F-A82A-06D8D827588E}"/>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DFC19C19-33D0-1D48-BE7B-E4B79DD77020}"/>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73" name="Left-Right Arrow 72">
              <a:extLst>
                <a:ext uri="{FF2B5EF4-FFF2-40B4-BE49-F238E27FC236}">
                  <a16:creationId xmlns:a16="http://schemas.microsoft.com/office/drawing/2014/main" id="{94EA2008-6764-B245-B721-29D133A518FB}"/>
                </a:ext>
              </a:extLst>
            </p:cNvPr>
            <p:cNvSpPr/>
            <p:nvPr/>
          </p:nvSpPr>
          <p:spPr>
            <a:xfrm>
              <a:off x="4539235" y="3079908"/>
              <a:ext cx="1163143" cy="376186"/>
            </a:xfrm>
            <a:prstGeom prst="leftRightArrow">
              <a:avLst/>
            </a:prstGeom>
            <a:solidFill>
              <a:schemeClr val="accent1">
                <a:lumMod val="75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34B00E63-6015-C941-9634-0B25CE0B06EC}"/>
                </a:ext>
              </a:extLst>
            </p:cNvPr>
            <p:cNvSpPr/>
            <p:nvPr/>
          </p:nvSpPr>
          <p:spPr>
            <a:xfrm>
              <a:off x="4524291" y="2367854"/>
              <a:ext cx="1096098" cy="6294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Asynchronous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Data Transfer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600" kern="0" dirty="0">
                  <a:solidFill>
                    <a:srgbClr val="000000"/>
                  </a:solidFill>
                </a:rPr>
                <a:t>Services</a:t>
              </a:r>
              <a:endParaRPr kumimoji="0" lang="en-US" sz="600" b="0" i="0" u="none" strike="noStrike" kern="0" cap="none" spc="0" normalizeH="0" baseline="0" noProof="0" dirty="0">
                <a:ln>
                  <a:noFill/>
                </a:ln>
                <a:solidFill>
                  <a:srgbClr val="000000"/>
                </a:solidFill>
                <a:effectLst/>
                <a:uLnTx/>
                <a:uFillTx/>
              </a:endParaRPr>
            </a:p>
          </p:txBody>
        </p:sp>
        <p:sp>
          <p:nvSpPr>
            <p:cNvPr id="75" name="Can 74">
              <a:extLst>
                <a:ext uri="{FF2B5EF4-FFF2-40B4-BE49-F238E27FC236}">
                  <a16:creationId xmlns:a16="http://schemas.microsoft.com/office/drawing/2014/main" id="{B269E7D5-338C-3C4C-9B5D-B4BD58F2C6E7}"/>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6" name="Can 75">
              <a:extLst>
                <a:ext uri="{FF2B5EF4-FFF2-40B4-BE49-F238E27FC236}">
                  <a16:creationId xmlns:a16="http://schemas.microsoft.com/office/drawing/2014/main" id="{F855ECBF-D45B-3C43-A940-16B6A0498851}"/>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95F56701-B3A4-6F40-ABD3-A9F2EE2389E2}"/>
                </a:ext>
              </a:extLst>
            </p:cNvPr>
            <p:cNvSpPr/>
            <p:nvPr/>
          </p:nvSpPr>
          <p:spPr>
            <a:xfrm>
              <a:off x="6799937" y="2488154"/>
              <a:ext cx="724539"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a:t>
              </a:r>
            </a:p>
          </p:txBody>
        </p:sp>
        <p:grpSp>
          <p:nvGrpSpPr>
            <p:cNvPr id="78" name="Group 77">
              <a:extLst>
                <a:ext uri="{FF2B5EF4-FFF2-40B4-BE49-F238E27FC236}">
                  <a16:creationId xmlns:a16="http://schemas.microsoft.com/office/drawing/2014/main" id="{93B487E6-3AD0-774A-BAB2-E288819041E2}"/>
                </a:ext>
              </a:extLst>
            </p:cNvPr>
            <p:cNvGrpSpPr/>
            <p:nvPr/>
          </p:nvGrpSpPr>
          <p:grpSpPr>
            <a:xfrm>
              <a:off x="6161784" y="2948642"/>
              <a:ext cx="973295" cy="641106"/>
              <a:chOff x="7275437" y="1972720"/>
              <a:chExt cx="1062785" cy="607078"/>
            </a:xfrm>
          </p:grpSpPr>
          <p:sp>
            <p:nvSpPr>
              <p:cNvPr id="89" name="Cloud 88">
                <a:extLst>
                  <a:ext uri="{FF2B5EF4-FFF2-40B4-BE49-F238E27FC236}">
                    <a16:creationId xmlns:a16="http://schemas.microsoft.com/office/drawing/2014/main" id="{34FF348B-E714-274C-AB7A-95FD188C84B7}"/>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AD17F6C9-57EE-5848-8586-385C4B4B66FF}"/>
                  </a:ext>
                </a:extLst>
              </p:cNvPr>
              <p:cNvSpPr/>
              <p:nvPr/>
            </p:nvSpPr>
            <p:spPr>
              <a:xfrm>
                <a:off x="7275437" y="2012578"/>
                <a:ext cx="1062785" cy="39736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Volatile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Storage</a:t>
                </a:r>
                <a:endParaRPr kumimoji="0" lang="en-US" sz="800" b="0" i="0" u="none" strike="noStrike" kern="0" cap="none" spc="0" normalizeH="0" baseline="0" noProof="0" dirty="0">
                  <a:ln>
                    <a:noFill/>
                  </a:ln>
                  <a:solidFill>
                    <a:sysClr val="windowText" lastClr="000000"/>
                  </a:solidFill>
                  <a:effectLst/>
                  <a:uLnTx/>
                  <a:uFillTx/>
                </a:endParaRPr>
              </a:p>
            </p:txBody>
          </p:sp>
        </p:grpSp>
        <p:sp>
          <p:nvSpPr>
            <p:cNvPr id="79" name="Cloud 78">
              <a:extLst>
                <a:ext uri="{FF2B5EF4-FFF2-40B4-BE49-F238E27FC236}">
                  <a16:creationId xmlns:a16="http://schemas.microsoft.com/office/drawing/2014/main" id="{1F638FFE-046C-7041-9143-B0D032B86684}"/>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ysClr val="window" lastClr="FFFFFF"/>
                  </a:solidFill>
                  <a:effectLst/>
                  <a:uLnTx/>
                  <a:uFillTx/>
                  <a:latin typeface="Calibri"/>
                  <a:ea typeface="+mn-ea"/>
                  <a:cs typeface="+mn-cs"/>
                </a:rPr>
                <a:t>Cloud Compute</a:t>
              </a:r>
            </a:p>
          </p:txBody>
        </p:sp>
        <p:sp>
          <p:nvSpPr>
            <p:cNvPr id="80" name="Multidocument 79">
              <a:extLst>
                <a:ext uri="{FF2B5EF4-FFF2-40B4-BE49-F238E27FC236}">
                  <a16:creationId xmlns:a16="http://schemas.microsoft.com/office/drawing/2014/main" id="{BFAF5DB3-E0A0-C547-980B-E82AAB40E3EE}"/>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HPC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Compute</a:t>
              </a:r>
            </a:p>
          </p:txBody>
        </p:sp>
        <p:sp>
          <p:nvSpPr>
            <p:cNvPr id="81" name="Wave 80">
              <a:extLst>
                <a:ext uri="{FF2B5EF4-FFF2-40B4-BE49-F238E27FC236}">
                  <a16:creationId xmlns:a16="http://schemas.microsoft.com/office/drawing/2014/main" id="{87ED784D-A5A8-D94D-96A2-FB98678CF8F3}"/>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ysClr val="window" lastClr="FFFFFF"/>
                  </a:solidFill>
                  <a:effectLst/>
                  <a:uLnTx/>
                  <a:uFillTx/>
                  <a:latin typeface="Calibri"/>
                  <a:ea typeface="+mn-ea"/>
                  <a:cs typeface="+mn-cs"/>
                </a:rPr>
                <a:t>@HOME</a:t>
              </a:r>
            </a:p>
          </p:txBody>
        </p:sp>
        <p:sp>
          <p:nvSpPr>
            <p:cNvPr id="82" name="Left Bracket 81">
              <a:extLst>
                <a:ext uri="{FF2B5EF4-FFF2-40B4-BE49-F238E27FC236}">
                  <a16:creationId xmlns:a16="http://schemas.microsoft.com/office/drawing/2014/main" id="{3C5ED3A3-EBF0-EF42-96E3-CB3A2375F32A}"/>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Left Bracket 82">
              <a:extLst>
                <a:ext uri="{FF2B5EF4-FFF2-40B4-BE49-F238E27FC236}">
                  <a16:creationId xmlns:a16="http://schemas.microsoft.com/office/drawing/2014/main" id="{D920B3D2-FCCF-864E-A93D-797F44DA642C}"/>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D3649E85-1D51-E140-82B7-D2A008EDB557}"/>
                </a:ext>
              </a:extLst>
            </p:cNvPr>
            <p:cNvSpPr/>
            <p:nvPr/>
          </p:nvSpPr>
          <p:spPr>
            <a:xfrm rot="16200000">
              <a:off x="-318261" y="5133940"/>
              <a:ext cx="1626517"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Compute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a:t>
              </a:r>
            </a:p>
          </p:txBody>
        </p:sp>
        <p:sp>
          <p:nvSpPr>
            <p:cNvPr id="85" name="Rectangle 84">
              <a:extLst>
                <a:ext uri="{FF2B5EF4-FFF2-40B4-BE49-F238E27FC236}">
                  <a16:creationId xmlns:a16="http://schemas.microsoft.com/office/drawing/2014/main" id="{43105B22-5753-8447-B10D-EBCD1CF95371}"/>
                </a:ext>
              </a:extLst>
            </p:cNvPr>
            <p:cNvSpPr/>
            <p:nvPr/>
          </p:nvSpPr>
          <p:spPr>
            <a:xfrm rot="16200000">
              <a:off x="-656780" y="2648030"/>
              <a:ext cx="2275322"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Data (Lake)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 </a:t>
              </a:r>
            </a:p>
          </p:txBody>
        </p:sp>
        <p:sp>
          <p:nvSpPr>
            <p:cNvPr id="87" name="TextBox 86">
              <a:extLst>
                <a:ext uri="{FF2B5EF4-FFF2-40B4-BE49-F238E27FC236}">
                  <a16:creationId xmlns:a16="http://schemas.microsoft.com/office/drawing/2014/main" id="{818A0ED5-48BE-AB4E-9D47-81DB5C090ECE}"/>
                </a:ext>
              </a:extLst>
            </p:cNvPr>
            <p:cNvSpPr txBox="1"/>
            <p:nvPr/>
          </p:nvSpPr>
          <p:spPr>
            <a:xfrm>
              <a:off x="2476499" y="4470399"/>
              <a:ext cx="1164400" cy="367188"/>
            </a:xfrm>
            <a:prstGeom prst="rect">
              <a:avLst/>
            </a:prstGeom>
            <a:noFill/>
          </p:spPr>
          <p:txBody>
            <a:bodyPr wrap="none" rtlCol="0">
              <a:spAutoFit/>
            </a:bodyPr>
            <a:lstStyle/>
            <a:p>
              <a:r>
                <a:rPr lang="en-US" sz="800" dirty="0"/>
                <a:t>Data Center</a:t>
              </a:r>
            </a:p>
          </p:txBody>
        </p:sp>
        <p:sp>
          <p:nvSpPr>
            <p:cNvPr id="88" name="TextBox 87">
              <a:extLst>
                <a:ext uri="{FF2B5EF4-FFF2-40B4-BE49-F238E27FC236}">
                  <a16:creationId xmlns:a16="http://schemas.microsoft.com/office/drawing/2014/main" id="{5B42D0A4-E6C2-E745-91E0-53E58D6B3A7A}"/>
                </a:ext>
              </a:extLst>
            </p:cNvPr>
            <p:cNvSpPr txBox="1"/>
            <p:nvPr/>
          </p:nvSpPr>
          <p:spPr>
            <a:xfrm>
              <a:off x="1244601" y="4318000"/>
              <a:ext cx="860538" cy="577008"/>
            </a:xfrm>
            <a:prstGeom prst="rect">
              <a:avLst/>
            </a:prstGeom>
            <a:noFill/>
          </p:spPr>
          <p:txBody>
            <a:bodyPr wrap="square" rtlCol="0">
              <a:spAutoFit/>
            </a:bodyPr>
            <a:lstStyle/>
            <a:p>
              <a:pPr algn="ctr"/>
              <a:r>
                <a:rPr lang="en-US" sz="800" dirty="0"/>
                <a:t>Data Center</a:t>
              </a:r>
            </a:p>
          </p:txBody>
        </p:sp>
      </p:grpSp>
      <p:sp>
        <p:nvSpPr>
          <p:cNvPr id="91" name="Content Placeholder 2">
            <a:extLst>
              <a:ext uri="{FF2B5EF4-FFF2-40B4-BE49-F238E27FC236}">
                <a16:creationId xmlns:a16="http://schemas.microsoft.com/office/drawing/2014/main" id="{053CF52A-11BA-3F4A-9DC9-3D7956F99748}"/>
              </a:ext>
            </a:extLst>
          </p:cNvPr>
          <p:cNvSpPr txBox="1">
            <a:spLocks/>
          </p:cNvSpPr>
          <p:nvPr/>
        </p:nvSpPr>
        <p:spPr>
          <a:xfrm>
            <a:off x="416967" y="1217780"/>
            <a:ext cx="8358733" cy="127973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latin typeface="+mj-lt"/>
              </a:rPr>
              <a:t>Wide Area Network is a key component in the Data Lake model</a:t>
            </a:r>
            <a:endParaRPr lang="en-US" dirty="0">
              <a:solidFill>
                <a:prstClr val="black"/>
              </a:solidFill>
              <a:latin typeface="+mj-lt"/>
            </a:endParaRPr>
          </a:p>
          <a:p>
            <a:pPr marL="0" lvl="0" indent="0">
              <a:lnSpc>
                <a:spcPct val="120000"/>
              </a:lnSpc>
              <a:buNone/>
            </a:pPr>
            <a:r>
              <a:rPr lang="en-US" dirty="0">
                <a:solidFill>
                  <a:prstClr val="black"/>
                </a:solidFill>
                <a:latin typeface="+mj-lt"/>
              </a:rPr>
              <a:t>Task 2.4 develops the capability to provide high capacity networking between data centers to enable traffic management</a:t>
            </a:r>
          </a:p>
        </p:txBody>
      </p:sp>
      <p:sp>
        <p:nvSpPr>
          <p:cNvPr id="92" name="Oval 91">
            <a:extLst>
              <a:ext uri="{FF2B5EF4-FFF2-40B4-BE49-F238E27FC236}">
                <a16:creationId xmlns:a16="http://schemas.microsoft.com/office/drawing/2014/main" id="{CAE03C4B-062B-0846-92B8-B069A04ADC73}"/>
              </a:ext>
            </a:extLst>
          </p:cNvPr>
          <p:cNvSpPr/>
          <p:nvPr/>
        </p:nvSpPr>
        <p:spPr>
          <a:xfrm>
            <a:off x="6358250" y="3035776"/>
            <a:ext cx="1149942" cy="7360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4AFE4A1-3997-0E41-9725-370670117C7C}"/>
              </a:ext>
            </a:extLst>
          </p:cNvPr>
          <p:cNvSpPr/>
          <p:nvPr/>
        </p:nvSpPr>
        <p:spPr>
          <a:xfrm>
            <a:off x="5088249" y="2959576"/>
            <a:ext cx="1570523" cy="7360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D5B93BE-34C3-864D-985F-5FCD18F91EE8}"/>
              </a:ext>
            </a:extLst>
          </p:cNvPr>
          <p:cNvSpPr/>
          <p:nvPr/>
        </p:nvSpPr>
        <p:spPr>
          <a:xfrm>
            <a:off x="4934128" y="3531076"/>
            <a:ext cx="3841572" cy="607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64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11A8-2EBE-AF4F-89E8-E039077A50B5}"/>
              </a:ext>
            </a:extLst>
          </p:cNvPr>
          <p:cNvSpPr>
            <a:spLocks noGrp="1"/>
          </p:cNvSpPr>
          <p:nvPr>
            <p:ph type="title"/>
          </p:nvPr>
        </p:nvSpPr>
        <p:spPr/>
        <p:txBody>
          <a:bodyPr>
            <a:normAutofit fontScale="90000"/>
          </a:bodyPr>
          <a:lstStyle/>
          <a:p>
            <a:r>
              <a:rPr lang="en-US" dirty="0"/>
              <a:t>Task 2.5: Authentication and Authorization</a:t>
            </a:r>
          </a:p>
        </p:txBody>
      </p:sp>
      <p:sp>
        <p:nvSpPr>
          <p:cNvPr id="4" name="Date Placeholder 3">
            <a:extLst>
              <a:ext uri="{FF2B5EF4-FFF2-40B4-BE49-F238E27FC236}">
                <a16:creationId xmlns:a16="http://schemas.microsoft.com/office/drawing/2014/main" id="{2C0121CF-83BF-CF4F-B88B-59A320A6D637}"/>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0E4D12BC-20B5-314C-BE84-40AAAC9BD02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CF34169D-2DC2-764B-9CFB-4342F88692AB}"/>
              </a:ext>
            </a:extLst>
          </p:cNvPr>
          <p:cNvSpPr>
            <a:spLocks noGrp="1"/>
          </p:cNvSpPr>
          <p:nvPr>
            <p:ph type="sldNum" sz="quarter" idx="12"/>
          </p:nvPr>
        </p:nvSpPr>
        <p:spPr/>
        <p:txBody>
          <a:bodyPr/>
          <a:lstStyle/>
          <a:p>
            <a:pPr algn="ctr"/>
            <a:fld id="{F815B12F-D02A-B845-865F-37AC5B232343}" type="slidenum">
              <a:rPr lang="it-IT" smtClean="0"/>
              <a:pPr algn="ctr"/>
              <a:t>34</a:t>
            </a:fld>
            <a:endParaRPr lang="it-IT" dirty="0"/>
          </a:p>
        </p:txBody>
      </p:sp>
      <p:sp>
        <p:nvSpPr>
          <p:cNvPr id="86" name="Content Placeholder 2">
            <a:extLst>
              <a:ext uri="{FF2B5EF4-FFF2-40B4-BE49-F238E27FC236}">
                <a16:creationId xmlns:a16="http://schemas.microsoft.com/office/drawing/2014/main" id="{F74DC7CC-B03F-A544-9128-5B3CA3F3A3F6}"/>
              </a:ext>
            </a:extLst>
          </p:cNvPr>
          <p:cNvSpPr txBox="1">
            <a:spLocks/>
          </p:cNvSpPr>
          <p:nvPr/>
        </p:nvSpPr>
        <p:spPr>
          <a:xfrm>
            <a:off x="416967" y="1446380"/>
            <a:ext cx="8358733" cy="336692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latin typeface="+mj-lt"/>
              </a:rPr>
              <a:t>Integrates solutions from different projects/activities to build a federated storage infrastructure</a:t>
            </a:r>
          </a:p>
          <a:p>
            <a:pPr>
              <a:lnSpc>
                <a:spcPct val="120000"/>
              </a:lnSpc>
            </a:pPr>
            <a:r>
              <a:rPr lang="en-US" dirty="0">
                <a:latin typeface="+mj-lt"/>
              </a:rPr>
              <a:t>provide the </a:t>
            </a:r>
            <a:r>
              <a:rPr lang="en-US" dirty="0">
                <a:solidFill>
                  <a:schemeClr val="accent2">
                    <a:lumMod val="75000"/>
                  </a:schemeClr>
                </a:solidFill>
                <a:latin typeface="+mj-lt"/>
              </a:rPr>
              <a:t>appropriate level of granularity </a:t>
            </a:r>
            <a:r>
              <a:rPr lang="en-US" dirty="0">
                <a:latin typeface="+mj-lt"/>
              </a:rPr>
              <a:t>of authentication and access control to manage and protect data</a:t>
            </a:r>
          </a:p>
          <a:p>
            <a:pPr>
              <a:lnSpc>
                <a:spcPct val="120000"/>
              </a:lnSpc>
            </a:pPr>
            <a:r>
              <a:rPr lang="en-US" dirty="0">
                <a:latin typeface="+mj-lt"/>
              </a:rPr>
              <a:t>provide the means by which to </a:t>
            </a:r>
            <a:r>
              <a:rPr lang="en-US" dirty="0">
                <a:solidFill>
                  <a:schemeClr val="accent2">
                    <a:lumMod val="75000"/>
                  </a:schemeClr>
                </a:solidFill>
                <a:latin typeface="+mj-lt"/>
              </a:rPr>
              <a:t>enable open access once data is released to the broader community </a:t>
            </a:r>
          </a:p>
          <a:p>
            <a:pPr marL="0" indent="0">
              <a:lnSpc>
                <a:spcPct val="120000"/>
              </a:lnSpc>
              <a:buNone/>
            </a:pPr>
            <a:r>
              <a:rPr lang="en-US" dirty="0">
                <a:solidFill>
                  <a:schemeClr val="accent2">
                    <a:lumMod val="75000"/>
                  </a:schemeClr>
                </a:solidFill>
                <a:latin typeface="+mj-lt"/>
              </a:rPr>
              <a:t>Heterogeneous authentication mechanisms</a:t>
            </a:r>
            <a:r>
              <a:rPr lang="en-US" dirty="0">
                <a:latin typeface="+mj-lt"/>
              </a:rPr>
              <a:t>, management of memberships and policies, controlled delegation, leverage off-the-shelf libraries and components </a:t>
            </a:r>
          </a:p>
          <a:p>
            <a:pPr marL="0" lvl="0" indent="0">
              <a:lnSpc>
                <a:spcPct val="120000"/>
              </a:lnSpc>
              <a:buNone/>
            </a:pPr>
            <a:endParaRPr lang="en-US" dirty="0">
              <a:solidFill>
                <a:prstClr val="black"/>
              </a:solidFill>
              <a:latin typeface="+mj-lt"/>
            </a:endParaRPr>
          </a:p>
          <a:p>
            <a:pPr marL="0" lvl="0" indent="0">
              <a:lnSpc>
                <a:spcPct val="120000"/>
              </a:lnSpc>
              <a:spcBef>
                <a:spcPts val="0"/>
              </a:spcBef>
              <a:buNone/>
            </a:pPr>
            <a:endParaRPr lang="en-US" dirty="0">
              <a:solidFill>
                <a:prstClr val="black"/>
              </a:solidFill>
            </a:endParaRPr>
          </a:p>
          <a:p>
            <a:pPr marL="0" lvl="0" indent="0">
              <a:lnSpc>
                <a:spcPct val="120000"/>
              </a:lnSpc>
              <a:buNone/>
            </a:pPr>
            <a:endParaRPr lang="en-US" dirty="0">
              <a:solidFill>
                <a:prstClr val="black"/>
              </a:solidFill>
            </a:endParaRPr>
          </a:p>
          <a:p>
            <a:pPr marL="0" lvl="0" indent="0">
              <a:lnSpc>
                <a:spcPct val="120000"/>
              </a:lnSpc>
              <a:buNone/>
            </a:pPr>
            <a:endParaRPr lang="en-US" dirty="0">
              <a:solidFill>
                <a:prstClr val="black"/>
              </a:solidFill>
            </a:endParaRPr>
          </a:p>
          <a:p>
            <a:pPr marL="0" indent="0">
              <a:buFontTx/>
              <a:buNone/>
            </a:pPr>
            <a:endParaRPr lang="en-US" dirty="0"/>
          </a:p>
        </p:txBody>
      </p:sp>
      <p:pic>
        <p:nvPicPr>
          <p:cNvPr id="3" name="Picture 2">
            <a:extLst>
              <a:ext uri="{FF2B5EF4-FFF2-40B4-BE49-F238E27FC236}">
                <a16:creationId xmlns:a16="http://schemas.microsoft.com/office/drawing/2014/main" id="{795243BE-0BF3-044D-88D9-C73C3CEDFB8A}"/>
              </a:ext>
            </a:extLst>
          </p:cNvPr>
          <p:cNvPicPr>
            <a:picLocks noChangeAspect="1"/>
          </p:cNvPicPr>
          <p:nvPr/>
        </p:nvPicPr>
        <p:blipFill rotWithShape="1">
          <a:blip r:embed="rId3"/>
          <a:srcRect l="-600" r="25188" b="47874"/>
          <a:stretch/>
        </p:blipFill>
        <p:spPr>
          <a:xfrm>
            <a:off x="416967" y="5542597"/>
            <a:ext cx="4716000" cy="576000"/>
          </a:xfrm>
          <a:prstGeom prst="rect">
            <a:avLst/>
          </a:prstGeom>
        </p:spPr>
      </p:pic>
    </p:spTree>
    <p:extLst>
      <p:ext uri="{BB962C8B-B14F-4D97-AF65-F5344CB8AC3E}">
        <p14:creationId xmlns:p14="http://schemas.microsoft.com/office/powerpoint/2010/main" val="103709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11A8-2EBE-AF4F-89E8-E039077A50B5}"/>
              </a:ext>
            </a:extLst>
          </p:cNvPr>
          <p:cNvSpPr>
            <a:spLocks noGrp="1"/>
          </p:cNvSpPr>
          <p:nvPr>
            <p:ph type="title"/>
          </p:nvPr>
        </p:nvSpPr>
        <p:spPr/>
        <p:txBody>
          <a:bodyPr/>
          <a:lstStyle/>
          <a:p>
            <a:r>
              <a:rPr lang="en-US" dirty="0"/>
              <a:t>Task 2.1 puts all this together</a:t>
            </a:r>
          </a:p>
        </p:txBody>
      </p:sp>
      <p:sp>
        <p:nvSpPr>
          <p:cNvPr id="3" name="Content Placeholder 2">
            <a:extLst>
              <a:ext uri="{FF2B5EF4-FFF2-40B4-BE49-F238E27FC236}">
                <a16:creationId xmlns:a16="http://schemas.microsoft.com/office/drawing/2014/main" id="{DAE94B7B-1BC8-D441-96E6-01562FD3F7C7}"/>
              </a:ext>
            </a:extLst>
          </p:cNvPr>
          <p:cNvSpPr>
            <a:spLocks noGrp="1"/>
          </p:cNvSpPr>
          <p:nvPr>
            <p:ph idx="1"/>
          </p:nvPr>
        </p:nvSpPr>
        <p:spPr>
          <a:xfrm>
            <a:off x="416967" y="1192381"/>
            <a:ext cx="8358733" cy="1244856"/>
          </a:xfrm>
        </p:spPr>
        <p:txBody>
          <a:bodyPr/>
          <a:lstStyle/>
          <a:p>
            <a:pPr marL="0" indent="0">
              <a:buNone/>
            </a:pPr>
            <a:r>
              <a:rPr lang="en-US" sz="2400" dirty="0">
                <a:latin typeface="+mj-lt"/>
              </a:rPr>
              <a:t>Builds the prototype which federates the storage of several of the data centers that support the main science communities in the project </a:t>
            </a:r>
          </a:p>
          <a:p>
            <a:pPr marL="0" indent="0">
              <a:buNone/>
            </a:pPr>
            <a:endParaRPr lang="en-US" dirty="0"/>
          </a:p>
        </p:txBody>
      </p:sp>
      <p:sp>
        <p:nvSpPr>
          <p:cNvPr id="4" name="Date Placeholder 3">
            <a:extLst>
              <a:ext uri="{FF2B5EF4-FFF2-40B4-BE49-F238E27FC236}">
                <a16:creationId xmlns:a16="http://schemas.microsoft.com/office/drawing/2014/main" id="{2C0121CF-83BF-CF4F-B88B-59A320A6D637}"/>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0E4D12BC-20B5-314C-BE84-40AAAC9BD024}"/>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CF34169D-2DC2-764B-9CFB-4342F88692AB}"/>
              </a:ext>
            </a:extLst>
          </p:cNvPr>
          <p:cNvSpPr>
            <a:spLocks noGrp="1"/>
          </p:cNvSpPr>
          <p:nvPr>
            <p:ph type="sldNum" sz="quarter" idx="12"/>
          </p:nvPr>
        </p:nvSpPr>
        <p:spPr/>
        <p:txBody>
          <a:bodyPr/>
          <a:lstStyle/>
          <a:p>
            <a:pPr algn="ctr"/>
            <a:fld id="{F815B12F-D02A-B845-865F-37AC5B232343}" type="slidenum">
              <a:rPr lang="it-IT" smtClean="0"/>
              <a:pPr algn="ctr"/>
              <a:t>35</a:t>
            </a:fld>
            <a:endParaRPr lang="it-IT" dirty="0"/>
          </a:p>
        </p:txBody>
      </p:sp>
      <p:pic>
        <p:nvPicPr>
          <p:cNvPr id="7" name="Picture 6">
            <a:extLst>
              <a:ext uri="{FF2B5EF4-FFF2-40B4-BE49-F238E27FC236}">
                <a16:creationId xmlns:a16="http://schemas.microsoft.com/office/drawing/2014/main" id="{F674E1DF-1C4A-4F4A-8386-72EB2159749D}"/>
              </a:ext>
            </a:extLst>
          </p:cNvPr>
          <p:cNvPicPr>
            <a:picLocks noChangeAspect="1"/>
          </p:cNvPicPr>
          <p:nvPr/>
        </p:nvPicPr>
        <p:blipFill rotWithShape="1">
          <a:blip r:embed="rId2"/>
          <a:srcRect l="-1" t="2244" r="10377" b="43994"/>
          <a:stretch/>
        </p:blipFill>
        <p:spPr>
          <a:xfrm>
            <a:off x="324369" y="5655553"/>
            <a:ext cx="7632000" cy="503999"/>
          </a:xfrm>
          <a:prstGeom prst="rect">
            <a:avLst/>
          </a:prstGeom>
        </p:spPr>
      </p:pic>
      <p:grpSp>
        <p:nvGrpSpPr>
          <p:cNvPr id="8" name="Group 7">
            <a:extLst>
              <a:ext uri="{FF2B5EF4-FFF2-40B4-BE49-F238E27FC236}">
                <a16:creationId xmlns:a16="http://schemas.microsoft.com/office/drawing/2014/main" id="{18204B3E-15A8-A947-B100-13320F074B1C}"/>
              </a:ext>
            </a:extLst>
          </p:cNvPr>
          <p:cNvGrpSpPr>
            <a:grpSpLocks noChangeAspect="1"/>
          </p:cNvGrpSpPr>
          <p:nvPr/>
        </p:nvGrpSpPr>
        <p:grpSpPr>
          <a:xfrm>
            <a:off x="4660181" y="2717800"/>
            <a:ext cx="4249964" cy="2243006"/>
            <a:chOff x="192377" y="1511299"/>
            <a:chExt cx="8951623" cy="4724403"/>
          </a:xfrm>
        </p:grpSpPr>
        <p:sp>
          <p:nvSpPr>
            <p:cNvPr id="9" name="Cloud 8">
              <a:extLst>
                <a:ext uri="{FF2B5EF4-FFF2-40B4-BE49-F238E27FC236}">
                  <a16:creationId xmlns:a16="http://schemas.microsoft.com/office/drawing/2014/main" id="{78B297A4-475E-7F4F-9663-4CE1411F99C1}"/>
                </a:ext>
              </a:extLst>
            </p:cNvPr>
            <p:cNvSpPr/>
            <p:nvPr/>
          </p:nvSpPr>
          <p:spPr>
            <a:xfrm>
              <a:off x="317499" y="1511299"/>
              <a:ext cx="8826501" cy="3059793"/>
            </a:xfrm>
            <a:prstGeom prst="cloud">
              <a:avLst/>
            </a:prstGeom>
            <a:solidFill>
              <a:schemeClr val="accent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Rectangle 9">
              <a:extLst>
                <a:ext uri="{FF2B5EF4-FFF2-40B4-BE49-F238E27FC236}">
                  <a16:creationId xmlns:a16="http://schemas.microsoft.com/office/drawing/2014/main" id="{6D941E09-EAA0-514D-A111-E94A735B1144}"/>
                </a:ext>
              </a:extLst>
            </p:cNvPr>
            <p:cNvSpPr/>
            <p:nvPr/>
          </p:nvSpPr>
          <p:spPr>
            <a:xfrm>
              <a:off x="3570169" y="1786461"/>
              <a:ext cx="2837144" cy="380178"/>
            </a:xfrm>
            <a:prstGeom prst="rec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Can 10">
              <a:extLst>
                <a:ext uri="{FF2B5EF4-FFF2-40B4-BE49-F238E27FC236}">
                  <a16:creationId xmlns:a16="http://schemas.microsoft.com/office/drawing/2014/main" id="{8A7584E8-463E-4344-A439-F2D307036BCF}"/>
                </a:ext>
              </a:extLst>
            </p:cNvPr>
            <p:cNvSpPr/>
            <p:nvPr/>
          </p:nvSpPr>
          <p:spPr>
            <a:xfrm>
              <a:off x="1170937" y="2477346"/>
              <a:ext cx="3027580"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a:ea typeface="+mn-ea"/>
                  <a:cs typeface="+mn-cs"/>
                </a:rPr>
                <a:t>Storage</a:t>
              </a:r>
            </a:p>
          </p:txBody>
        </p:sp>
        <p:sp>
          <p:nvSpPr>
            <p:cNvPr id="12" name="Can 11">
              <a:extLst>
                <a:ext uri="{FF2B5EF4-FFF2-40B4-BE49-F238E27FC236}">
                  <a16:creationId xmlns:a16="http://schemas.microsoft.com/office/drawing/2014/main" id="{FADD84C2-9901-9D48-94F3-F4FBC8B05B90}"/>
                </a:ext>
              </a:extLst>
            </p:cNvPr>
            <p:cNvSpPr/>
            <p:nvPr/>
          </p:nvSpPr>
          <p:spPr>
            <a:xfrm>
              <a:off x="2273500" y="3064602"/>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Can 12">
              <a:extLst>
                <a:ext uri="{FF2B5EF4-FFF2-40B4-BE49-F238E27FC236}">
                  <a16:creationId xmlns:a16="http://schemas.microsoft.com/office/drawing/2014/main" id="{2A745AF5-CE61-254E-8A10-653C8DF78B31}"/>
                </a:ext>
              </a:extLst>
            </p:cNvPr>
            <p:cNvSpPr/>
            <p:nvPr/>
          </p:nvSpPr>
          <p:spPr>
            <a:xfrm>
              <a:off x="1170937" y="3786989"/>
              <a:ext cx="7304186" cy="428053"/>
            </a:xfrm>
            <a:prstGeom prst="can">
              <a:avLst/>
            </a:prstGeom>
            <a:solidFill>
              <a:srgbClr val="FF66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Calibri"/>
                  <a:ea typeface="+mn-ea"/>
                  <a:cs typeface="+mn-cs"/>
                </a:rPr>
                <a:t>Content Delivering and Caching Services</a:t>
              </a:r>
              <a:endParaRPr kumimoji="0" lang="en-US" sz="500" b="0" i="0" u="none" strike="noStrike" kern="0" cap="none" spc="0" normalizeH="0" baseline="0" noProof="0" dirty="0">
                <a:ln>
                  <a:noFill/>
                </a:ln>
                <a:solidFill>
                  <a:srgbClr val="000000"/>
                </a:solidFill>
                <a:effectLst/>
                <a:uLnTx/>
                <a:uFillTx/>
                <a:latin typeface="Calibri"/>
                <a:ea typeface="+mn-ea"/>
                <a:cs typeface="+mn-cs"/>
              </a:endParaRPr>
            </a:p>
          </p:txBody>
        </p:sp>
        <p:sp>
          <p:nvSpPr>
            <p:cNvPr id="14" name="Can 13">
              <a:extLst>
                <a:ext uri="{FF2B5EF4-FFF2-40B4-BE49-F238E27FC236}">
                  <a16:creationId xmlns:a16="http://schemas.microsoft.com/office/drawing/2014/main" id="{B4E169B0-471F-2540-95F4-F18445965F8A}"/>
                </a:ext>
              </a:extLst>
            </p:cNvPr>
            <p:cNvSpPr/>
            <p:nvPr/>
          </p:nvSpPr>
          <p:spPr>
            <a:xfrm>
              <a:off x="1320432" y="3068999"/>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F10A25D-A12E-C645-989B-EB85B4853D79}"/>
                </a:ext>
              </a:extLst>
            </p:cNvPr>
            <p:cNvSpPr/>
            <p:nvPr/>
          </p:nvSpPr>
          <p:spPr>
            <a:xfrm>
              <a:off x="1320432" y="4944831"/>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6" name="Rectangle 15">
              <a:extLst>
                <a:ext uri="{FF2B5EF4-FFF2-40B4-BE49-F238E27FC236}">
                  <a16:creationId xmlns:a16="http://schemas.microsoft.com/office/drawing/2014/main" id="{939F3BBE-269D-7C4A-92CB-BD5F3CB36FD7}"/>
                </a:ext>
              </a:extLst>
            </p:cNvPr>
            <p:cNvSpPr/>
            <p:nvPr/>
          </p:nvSpPr>
          <p:spPr>
            <a:xfrm>
              <a:off x="2341155" y="4956756"/>
              <a:ext cx="1587135"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17" name="Rectangle 16">
              <a:extLst>
                <a:ext uri="{FF2B5EF4-FFF2-40B4-BE49-F238E27FC236}">
                  <a16:creationId xmlns:a16="http://schemas.microsoft.com/office/drawing/2014/main" id="{C31EB918-AE4D-2148-A92D-AA60FF67C716}"/>
                </a:ext>
              </a:extLst>
            </p:cNvPr>
            <p:cNvSpPr/>
            <p:nvPr/>
          </p:nvSpPr>
          <p:spPr>
            <a:xfrm>
              <a:off x="1364641" y="5779371"/>
              <a:ext cx="314843" cy="3671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p:txBody>
        </p:sp>
        <p:sp>
          <p:nvSpPr>
            <p:cNvPr id="18" name="Rectangle 17">
              <a:extLst>
                <a:ext uri="{FF2B5EF4-FFF2-40B4-BE49-F238E27FC236}">
                  <a16:creationId xmlns:a16="http://schemas.microsoft.com/office/drawing/2014/main" id="{4FCF5206-2E86-E94A-A7A7-4C5A77307A42}"/>
                </a:ext>
              </a:extLst>
            </p:cNvPr>
            <p:cNvSpPr/>
            <p:nvPr/>
          </p:nvSpPr>
          <p:spPr>
            <a:xfrm>
              <a:off x="2034392" y="2489776"/>
              <a:ext cx="1352910"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Distributed Storage</a:t>
              </a:r>
            </a:p>
          </p:txBody>
        </p:sp>
        <p:sp>
          <p:nvSpPr>
            <p:cNvPr id="19" name="Down Arrow Callout 18">
              <a:extLst>
                <a:ext uri="{FF2B5EF4-FFF2-40B4-BE49-F238E27FC236}">
                  <a16:creationId xmlns:a16="http://schemas.microsoft.com/office/drawing/2014/main" id="{89BA7BDE-CC02-A842-883F-BB85C240A97E}"/>
                </a:ext>
              </a:extLst>
            </p:cNvPr>
            <p:cNvSpPr/>
            <p:nvPr/>
          </p:nvSpPr>
          <p:spPr>
            <a:xfrm>
              <a:off x="1170938" y="1786462"/>
              <a:ext cx="3015830" cy="581392"/>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alibri"/>
                <a:ea typeface="+mn-ea"/>
                <a:cs typeface="+mn-cs"/>
              </a:endParaRPr>
            </a:p>
          </p:txBody>
        </p:sp>
        <p:sp>
          <p:nvSpPr>
            <p:cNvPr id="20" name="Down Arrow Callout 19">
              <a:extLst>
                <a:ext uri="{FF2B5EF4-FFF2-40B4-BE49-F238E27FC236}">
                  <a16:creationId xmlns:a16="http://schemas.microsoft.com/office/drawing/2014/main" id="{2D555EA8-5BA9-C84E-B827-28FC9774AE27}"/>
                </a:ext>
              </a:extLst>
            </p:cNvPr>
            <p:cNvSpPr/>
            <p:nvPr/>
          </p:nvSpPr>
          <p:spPr>
            <a:xfrm>
              <a:off x="6045280" y="1786461"/>
              <a:ext cx="2327593" cy="581393"/>
            </a:xfrm>
            <a:prstGeom prst="downArrowCallout">
              <a:avLst/>
            </a:prstGeom>
            <a:solidFill>
              <a:schemeClr val="accent4">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99D36643-866B-9641-8646-196758C13E6B}"/>
                </a:ext>
              </a:extLst>
            </p:cNvPr>
            <p:cNvSpPr/>
            <p:nvPr/>
          </p:nvSpPr>
          <p:spPr>
            <a:xfrm>
              <a:off x="3188484" y="3064603"/>
              <a:ext cx="704560" cy="4845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49CDDB4-27D0-DC42-B06F-DFCC4B10B253}"/>
                </a:ext>
              </a:extLst>
            </p:cNvPr>
            <p:cNvSpPr/>
            <p:nvPr/>
          </p:nvSpPr>
          <p:spPr>
            <a:xfrm>
              <a:off x="3570170" y="3168961"/>
              <a:ext cx="266041" cy="28593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sp>
          <p:nvSpPr>
            <p:cNvPr id="23" name="Oval 22">
              <a:extLst>
                <a:ext uri="{FF2B5EF4-FFF2-40B4-BE49-F238E27FC236}">
                  <a16:creationId xmlns:a16="http://schemas.microsoft.com/office/drawing/2014/main" id="{DB5D4BC4-9A54-2D49-B693-FF2A93209A25}"/>
                </a:ext>
              </a:extLst>
            </p:cNvPr>
            <p:cNvSpPr/>
            <p:nvPr/>
          </p:nvSpPr>
          <p:spPr>
            <a:xfrm>
              <a:off x="3256940" y="3168961"/>
              <a:ext cx="266041" cy="270869"/>
            </a:xfrm>
            <a:prstGeom prst="ellipse">
              <a:avLst/>
            </a:prstGeom>
            <a:no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00"/>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141536F5-95C5-8B4A-B5E0-A6BA5BEAFF9D}"/>
                </a:ext>
              </a:extLst>
            </p:cNvPr>
            <p:cNvCxnSpPr/>
            <p:nvPr/>
          </p:nvCxnSpPr>
          <p:spPr>
            <a:xfrm flipV="1">
              <a:off x="3354645" y="3155414"/>
              <a:ext cx="329684" cy="1650"/>
            </a:xfrm>
            <a:prstGeom prst="line">
              <a:avLst/>
            </a:prstGeom>
            <a:noFill/>
            <a:ln w="12700" cap="flat" cmpd="sng" algn="ctr">
              <a:solidFill>
                <a:srgbClr val="4F81BD"/>
              </a:solidFill>
              <a:prstDash val="solid"/>
            </a:ln>
            <a:effectLst>
              <a:outerShdw blurRad="40000" dist="20000" dir="5400000" rotWithShape="0">
                <a:srgbClr val="000000">
                  <a:alpha val="38000"/>
                </a:srgbClr>
              </a:outerShdw>
            </a:effectLst>
          </p:spPr>
        </p:cxnSp>
        <p:sp>
          <p:nvSpPr>
            <p:cNvPr id="25" name="Rounded Rectangle 24">
              <a:extLst>
                <a:ext uri="{FF2B5EF4-FFF2-40B4-BE49-F238E27FC236}">
                  <a16:creationId xmlns:a16="http://schemas.microsoft.com/office/drawing/2014/main" id="{D9B01B1B-1B82-A344-A9E7-43F646B42EF0}"/>
                </a:ext>
              </a:extLst>
            </p:cNvPr>
            <p:cNvSpPr/>
            <p:nvPr/>
          </p:nvSpPr>
          <p:spPr>
            <a:xfrm>
              <a:off x="1170937" y="5574459"/>
              <a:ext cx="7304186" cy="270934"/>
            </a:xfrm>
            <a:prstGeom prst="roundRect">
              <a:avLst/>
            </a:prstGeom>
            <a:solidFill>
              <a:srgbClr val="9BBB59">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Calibri"/>
                  <a:ea typeface="+mn-ea"/>
                  <a:cs typeface="+mn-cs"/>
                </a:rPr>
                <a:t>Compute Provisioning</a:t>
              </a:r>
            </a:p>
          </p:txBody>
        </p:sp>
        <p:sp>
          <p:nvSpPr>
            <p:cNvPr id="26" name="Rectangle 25">
              <a:extLst>
                <a:ext uri="{FF2B5EF4-FFF2-40B4-BE49-F238E27FC236}">
                  <a16:creationId xmlns:a16="http://schemas.microsoft.com/office/drawing/2014/main" id="{B85719EE-2E29-6D45-9374-4F04EB17D2A3}"/>
                </a:ext>
              </a:extLst>
            </p:cNvPr>
            <p:cNvSpPr/>
            <p:nvPr/>
          </p:nvSpPr>
          <p:spPr>
            <a:xfrm>
              <a:off x="3835533" y="1836976"/>
              <a:ext cx="1956694"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 Orchestration Services</a:t>
              </a:r>
            </a:p>
          </p:txBody>
        </p:sp>
        <p:sp>
          <p:nvSpPr>
            <p:cNvPr id="27" name="Rectangle 26">
              <a:extLst>
                <a:ext uri="{FF2B5EF4-FFF2-40B4-BE49-F238E27FC236}">
                  <a16:creationId xmlns:a16="http://schemas.microsoft.com/office/drawing/2014/main" id="{0C724024-83DC-F74B-AC0B-8AF05659FFF6}"/>
                </a:ext>
              </a:extLst>
            </p:cNvPr>
            <p:cNvSpPr/>
            <p:nvPr/>
          </p:nvSpPr>
          <p:spPr>
            <a:xfrm>
              <a:off x="1229682" y="2990734"/>
              <a:ext cx="941345" cy="2747981"/>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1ED2BAAF-3167-1341-BF99-4A7A82816BE4}"/>
                </a:ext>
              </a:extLst>
            </p:cNvPr>
            <p:cNvSpPr/>
            <p:nvPr/>
          </p:nvSpPr>
          <p:spPr>
            <a:xfrm>
              <a:off x="2226909" y="2990734"/>
              <a:ext cx="1811737" cy="2747980"/>
            </a:xfrm>
            <a:prstGeom prst="rect">
              <a:avLst/>
            </a:prstGeom>
            <a:noFill/>
            <a:ln w="12700" cap="flat" cmpd="sng" algn="ctr">
              <a:solidFill>
                <a:srgbClr val="FF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705BCB38-AAAE-2845-80FD-E5716DB17530}"/>
                </a:ext>
              </a:extLst>
            </p:cNvPr>
            <p:cNvSpPr/>
            <p:nvPr/>
          </p:nvSpPr>
          <p:spPr>
            <a:xfrm>
              <a:off x="7236134" y="4965437"/>
              <a:ext cx="791851" cy="534816"/>
            </a:xfrm>
            <a:prstGeom prst="rect">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Grid Compute</a:t>
              </a:r>
            </a:p>
          </p:txBody>
        </p:sp>
        <p:sp>
          <p:nvSpPr>
            <p:cNvPr id="30" name="Left-Right Arrow 29">
              <a:extLst>
                <a:ext uri="{FF2B5EF4-FFF2-40B4-BE49-F238E27FC236}">
                  <a16:creationId xmlns:a16="http://schemas.microsoft.com/office/drawing/2014/main" id="{55A90A41-0E99-6142-949D-544D75E0733D}"/>
                </a:ext>
              </a:extLst>
            </p:cNvPr>
            <p:cNvSpPr/>
            <p:nvPr/>
          </p:nvSpPr>
          <p:spPr>
            <a:xfrm>
              <a:off x="4539235" y="3079908"/>
              <a:ext cx="1163143" cy="376186"/>
            </a:xfrm>
            <a:prstGeom prst="leftRightArrow">
              <a:avLst/>
            </a:prstGeom>
            <a:solidFill>
              <a:schemeClr val="accent1">
                <a:lumMod val="75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8EB18D7E-B522-1748-8C65-9E35D96D62B0}"/>
                </a:ext>
              </a:extLst>
            </p:cNvPr>
            <p:cNvSpPr/>
            <p:nvPr/>
          </p:nvSpPr>
          <p:spPr>
            <a:xfrm>
              <a:off x="4524291" y="2367854"/>
              <a:ext cx="1096098" cy="62946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Asynchronous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Data Transfer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600" kern="0" dirty="0">
                  <a:solidFill>
                    <a:srgbClr val="000000"/>
                  </a:solidFill>
                </a:rPr>
                <a:t>Services</a:t>
              </a:r>
              <a:endParaRPr kumimoji="0" lang="en-US" sz="600" b="0" i="0" u="none" strike="noStrike" kern="0" cap="none" spc="0" normalizeH="0" baseline="0" noProof="0" dirty="0">
                <a:ln>
                  <a:noFill/>
                </a:ln>
                <a:solidFill>
                  <a:srgbClr val="000000"/>
                </a:solidFill>
                <a:effectLst/>
                <a:uLnTx/>
                <a:uFillTx/>
              </a:endParaRPr>
            </a:p>
          </p:txBody>
        </p:sp>
        <p:sp>
          <p:nvSpPr>
            <p:cNvPr id="32" name="Can 31">
              <a:extLst>
                <a:ext uri="{FF2B5EF4-FFF2-40B4-BE49-F238E27FC236}">
                  <a16:creationId xmlns:a16="http://schemas.microsoft.com/office/drawing/2014/main" id="{DDBEC217-64CC-E247-9157-92806FBE0F7C}"/>
                </a:ext>
              </a:extLst>
            </p:cNvPr>
            <p:cNvSpPr/>
            <p:nvPr/>
          </p:nvSpPr>
          <p:spPr>
            <a:xfrm>
              <a:off x="5998258" y="2475723"/>
              <a:ext cx="2346943" cy="1228362"/>
            </a:xfrm>
            <a:prstGeom prst="can">
              <a:avLst>
                <a:gd name="adj" fmla="val 32533"/>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Can 32">
              <a:extLst>
                <a:ext uri="{FF2B5EF4-FFF2-40B4-BE49-F238E27FC236}">
                  <a16:creationId xmlns:a16="http://schemas.microsoft.com/office/drawing/2014/main" id="{203AFFEE-02B7-2E4B-A4F4-EF694AC07910}"/>
                </a:ext>
              </a:extLst>
            </p:cNvPr>
            <p:cNvSpPr/>
            <p:nvPr/>
          </p:nvSpPr>
          <p:spPr>
            <a:xfrm>
              <a:off x="7228638" y="3067377"/>
              <a:ext cx="791851" cy="461965"/>
            </a:xfrm>
            <a:prstGeom prst="can">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a:ea typeface="+mn-ea"/>
                  <a:cs typeface="+mn-cs"/>
                </a:rPr>
                <a:t>Storage</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863A969-D8C2-2546-9CD2-8410E4B49E0B}"/>
                </a:ext>
              </a:extLst>
            </p:cNvPr>
            <p:cNvSpPr/>
            <p:nvPr/>
          </p:nvSpPr>
          <p:spPr>
            <a:xfrm>
              <a:off x="6799937" y="2488154"/>
              <a:ext cx="724539" cy="3147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rPr>
                <a:t>Storage</a:t>
              </a:r>
            </a:p>
          </p:txBody>
        </p:sp>
        <p:grpSp>
          <p:nvGrpSpPr>
            <p:cNvPr id="35" name="Group 34">
              <a:extLst>
                <a:ext uri="{FF2B5EF4-FFF2-40B4-BE49-F238E27FC236}">
                  <a16:creationId xmlns:a16="http://schemas.microsoft.com/office/drawing/2014/main" id="{8266EAC8-ADBB-894E-B938-EEB23B1562A1}"/>
                </a:ext>
              </a:extLst>
            </p:cNvPr>
            <p:cNvGrpSpPr/>
            <p:nvPr/>
          </p:nvGrpSpPr>
          <p:grpSpPr>
            <a:xfrm>
              <a:off x="6161784" y="2948642"/>
              <a:ext cx="973295" cy="641106"/>
              <a:chOff x="7275437" y="1972720"/>
              <a:chExt cx="1062785" cy="607078"/>
            </a:xfrm>
          </p:grpSpPr>
          <p:sp>
            <p:nvSpPr>
              <p:cNvPr id="45" name="Cloud 44">
                <a:extLst>
                  <a:ext uri="{FF2B5EF4-FFF2-40B4-BE49-F238E27FC236}">
                    <a16:creationId xmlns:a16="http://schemas.microsoft.com/office/drawing/2014/main" id="{E98B732C-B7B7-9C48-9B20-4D185CB55041}"/>
                  </a:ext>
                </a:extLst>
              </p:cNvPr>
              <p:cNvSpPr/>
              <p:nvPr/>
            </p:nvSpPr>
            <p:spPr>
              <a:xfrm>
                <a:off x="7397243" y="1972720"/>
                <a:ext cx="807418" cy="607078"/>
              </a:xfrm>
              <a:prstGeom prst="cloud">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A4E530A8-8CB2-B043-9562-744023C4A084}"/>
                  </a:ext>
                </a:extLst>
              </p:cNvPr>
              <p:cNvSpPr/>
              <p:nvPr/>
            </p:nvSpPr>
            <p:spPr>
              <a:xfrm>
                <a:off x="7275437" y="2012578"/>
                <a:ext cx="1062785" cy="39736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Volatile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Storage</a:t>
                </a:r>
                <a:endParaRPr kumimoji="0" lang="en-US" sz="800" b="0" i="0" u="none" strike="noStrike" kern="0" cap="none" spc="0" normalizeH="0" baseline="0" noProof="0" dirty="0">
                  <a:ln>
                    <a:noFill/>
                  </a:ln>
                  <a:solidFill>
                    <a:sysClr val="windowText" lastClr="000000"/>
                  </a:solidFill>
                  <a:effectLst/>
                  <a:uLnTx/>
                  <a:uFillTx/>
                </a:endParaRPr>
              </a:p>
            </p:txBody>
          </p:sp>
        </p:grpSp>
        <p:sp>
          <p:nvSpPr>
            <p:cNvPr id="36" name="Cloud 35">
              <a:extLst>
                <a:ext uri="{FF2B5EF4-FFF2-40B4-BE49-F238E27FC236}">
                  <a16:creationId xmlns:a16="http://schemas.microsoft.com/office/drawing/2014/main" id="{07B5EC23-1C87-6B47-9C31-E1A89DE4BE5A}"/>
                </a:ext>
              </a:extLst>
            </p:cNvPr>
            <p:cNvSpPr/>
            <p:nvPr/>
          </p:nvSpPr>
          <p:spPr>
            <a:xfrm>
              <a:off x="4038646" y="4968681"/>
              <a:ext cx="1088035" cy="534816"/>
            </a:xfrm>
            <a:prstGeom prst="cloud">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ysClr val="window" lastClr="FFFFFF"/>
                  </a:solidFill>
                  <a:effectLst/>
                  <a:uLnTx/>
                  <a:uFillTx/>
                  <a:latin typeface="Calibri"/>
                  <a:ea typeface="+mn-ea"/>
                  <a:cs typeface="+mn-cs"/>
                </a:rPr>
                <a:t>Cloud Compute</a:t>
              </a:r>
            </a:p>
          </p:txBody>
        </p:sp>
        <p:sp>
          <p:nvSpPr>
            <p:cNvPr id="37" name="Multidocument 36">
              <a:extLst>
                <a:ext uri="{FF2B5EF4-FFF2-40B4-BE49-F238E27FC236}">
                  <a16:creationId xmlns:a16="http://schemas.microsoft.com/office/drawing/2014/main" id="{4F0F1174-B392-6C44-8607-8D9CADBF1E03}"/>
                </a:ext>
              </a:extLst>
            </p:cNvPr>
            <p:cNvSpPr/>
            <p:nvPr/>
          </p:nvSpPr>
          <p:spPr>
            <a:xfrm>
              <a:off x="5245129" y="4878727"/>
              <a:ext cx="916656" cy="612845"/>
            </a:xfrm>
            <a:prstGeom prst="flowChartMultidocument">
              <a:avLst/>
            </a:prstGeom>
            <a:solidFill>
              <a:srgbClr val="008000"/>
            </a:solidFill>
            <a:ln w="1905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HPC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 lastClr="FFFFFF"/>
                  </a:solidFill>
                  <a:effectLst/>
                  <a:uLnTx/>
                  <a:uFillTx/>
                  <a:latin typeface="Calibri"/>
                  <a:ea typeface="+mn-ea"/>
                  <a:cs typeface="+mn-cs"/>
                </a:rPr>
                <a:t>Compute</a:t>
              </a:r>
            </a:p>
          </p:txBody>
        </p:sp>
        <p:sp>
          <p:nvSpPr>
            <p:cNvPr id="38" name="Wave 37">
              <a:extLst>
                <a:ext uri="{FF2B5EF4-FFF2-40B4-BE49-F238E27FC236}">
                  <a16:creationId xmlns:a16="http://schemas.microsoft.com/office/drawing/2014/main" id="{74FE90D1-9E98-6B4B-8DAB-DEEB3279EAD2}"/>
                </a:ext>
              </a:extLst>
            </p:cNvPr>
            <p:cNvSpPr/>
            <p:nvPr/>
          </p:nvSpPr>
          <p:spPr>
            <a:xfrm>
              <a:off x="6191091" y="4905821"/>
              <a:ext cx="962800" cy="555415"/>
            </a:xfrm>
            <a:prstGeom prst="wave">
              <a:avLst>
                <a:gd name="adj1" fmla="val 12500"/>
                <a:gd name="adj2" fmla="val -10000"/>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ysClr val="window" lastClr="FFFFFF"/>
                  </a:solidFill>
                  <a:effectLst/>
                  <a:uLnTx/>
                  <a:uFillTx/>
                  <a:latin typeface="Calibri"/>
                  <a:ea typeface="+mn-ea"/>
                  <a:cs typeface="+mn-cs"/>
                </a:rPr>
                <a:t>@HOME</a:t>
              </a:r>
            </a:p>
          </p:txBody>
        </p:sp>
        <p:sp>
          <p:nvSpPr>
            <p:cNvPr id="39" name="Left Bracket 38">
              <a:extLst>
                <a:ext uri="{FF2B5EF4-FFF2-40B4-BE49-F238E27FC236}">
                  <a16:creationId xmlns:a16="http://schemas.microsoft.com/office/drawing/2014/main" id="{82429E86-0C5B-D141-81F3-EFFE6959AA5F}"/>
                </a:ext>
              </a:extLst>
            </p:cNvPr>
            <p:cNvSpPr/>
            <p:nvPr/>
          </p:nvSpPr>
          <p:spPr>
            <a:xfrm>
              <a:off x="814833" y="4754211"/>
              <a:ext cx="184128" cy="1375661"/>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Left Bracket 39">
              <a:extLst>
                <a:ext uri="{FF2B5EF4-FFF2-40B4-BE49-F238E27FC236}">
                  <a16:creationId xmlns:a16="http://schemas.microsoft.com/office/drawing/2014/main" id="{36CBD3F0-F0AE-8646-9678-A4CBE5B1928F}"/>
                </a:ext>
              </a:extLst>
            </p:cNvPr>
            <p:cNvSpPr/>
            <p:nvPr/>
          </p:nvSpPr>
          <p:spPr>
            <a:xfrm>
              <a:off x="825163" y="1786461"/>
              <a:ext cx="211481" cy="2301285"/>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0DEB0B8-A185-E34A-A8D7-A04AC8C31596}"/>
                </a:ext>
              </a:extLst>
            </p:cNvPr>
            <p:cNvSpPr/>
            <p:nvPr/>
          </p:nvSpPr>
          <p:spPr>
            <a:xfrm rot="16200000">
              <a:off x="-318261" y="5133940"/>
              <a:ext cx="1626517"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Compute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a:t>
              </a:r>
            </a:p>
          </p:txBody>
        </p:sp>
        <p:sp>
          <p:nvSpPr>
            <p:cNvPr id="42" name="Rectangle 41">
              <a:extLst>
                <a:ext uri="{FF2B5EF4-FFF2-40B4-BE49-F238E27FC236}">
                  <a16:creationId xmlns:a16="http://schemas.microsoft.com/office/drawing/2014/main" id="{E6BDB896-DDCC-B243-B63C-5DF885CCFD33}"/>
                </a:ext>
              </a:extLst>
            </p:cNvPr>
            <p:cNvSpPr/>
            <p:nvPr/>
          </p:nvSpPr>
          <p:spPr>
            <a:xfrm rot="16200000">
              <a:off x="-656780" y="2648030"/>
              <a:ext cx="2275322" cy="5770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Data (Lake)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rPr>
                <a:t>Infrastructure </a:t>
              </a:r>
            </a:p>
          </p:txBody>
        </p:sp>
        <p:sp>
          <p:nvSpPr>
            <p:cNvPr id="43" name="TextBox 42">
              <a:extLst>
                <a:ext uri="{FF2B5EF4-FFF2-40B4-BE49-F238E27FC236}">
                  <a16:creationId xmlns:a16="http://schemas.microsoft.com/office/drawing/2014/main" id="{39CAA064-8F4F-A749-8C70-1CE212CB608D}"/>
                </a:ext>
              </a:extLst>
            </p:cNvPr>
            <p:cNvSpPr txBox="1"/>
            <p:nvPr/>
          </p:nvSpPr>
          <p:spPr>
            <a:xfrm>
              <a:off x="2476499" y="4470399"/>
              <a:ext cx="1164400" cy="367188"/>
            </a:xfrm>
            <a:prstGeom prst="rect">
              <a:avLst/>
            </a:prstGeom>
            <a:noFill/>
          </p:spPr>
          <p:txBody>
            <a:bodyPr wrap="none" rtlCol="0">
              <a:spAutoFit/>
            </a:bodyPr>
            <a:lstStyle/>
            <a:p>
              <a:r>
                <a:rPr lang="en-US" sz="800" dirty="0"/>
                <a:t>Data Center</a:t>
              </a:r>
            </a:p>
          </p:txBody>
        </p:sp>
        <p:sp>
          <p:nvSpPr>
            <p:cNvPr id="44" name="TextBox 43">
              <a:extLst>
                <a:ext uri="{FF2B5EF4-FFF2-40B4-BE49-F238E27FC236}">
                  <a16:creationId xmlns:a16="http://schemas.microsoft.com/office/drawing/2014/main" id="{ED0DF0FC-BF9D-004A-9F79-FBCBC3CF7E46}"/>
                </a:ext>
              </a:extLst>
            </p:cNvPr>
            <p:cNvSpPr txBox="1"/>
            <p:nvPr/>
          </p:nvSpPr>
          <p:spPr>
            <a:xfrm>
              <a:off x="1244601" y="4318000"/>
              <a:ext cx="860538" cy="577008"/>
            </a:xfrm>
            <a:prstGeom prst="rect">
              <a:avLst/>
            </a:prstGeom>
            <a:noFill/>
          </p:spPr>
          <p:txBody>
            <a:bodyPr wrap="square" rtlCol="0">
              <a:spAutoFit/>
            </a:bodyPr>
            <a:lstStyle/>
            <a:p>
              <a:pPr algn="ctr"/>
              <a:r>
                <a:rPr lang="en-US" sz="800" dirty="0"/>
                <a:t>Data Center</a:t>
              </a:r>
            </a:p>
          </p:txBody>
        </p:sp>
      </p:grpSp>
      <p:sp>
        <p:nvSpPr>
          <p:cNvPr id="86" name="Content Placeholder 2">
            <a:extLst>
              <a:ext uri="{FF2B5EF4-FFF2-40B4-BE49-F238E27FC236}">
                <a16:creationId xmlns:a16="http://schemas.microsoft.com/office/drawing/2014/main" id="{F74DC7CC-B03F-A544-9128-5B3CA3F3A3F6}"/>
              </a:ext>
            </a:extLst>
          </p:cNvPr>
          <p:cNvSpPr txBox="1">
            <a:spLocks/>
          </p:cNvSpPr>
          <p:nvPr/>
        </p:nvSpPr>
        <p:spPr>
          <a:xfrm>
            <a:off x="329798" y="2552865"/>
            <a:ext cx="4319879" cy="266713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pPr>
            <a:r>
              <a:rPr lang="en-US" dirty="0">
                <a:solidFill>
                  <a:schemeClr val="accent2">
                    <a:lumMod val="75000"/>
                  </a:schemeClr>
                </a:solidFill>
                <a:latin typeface="+mj-lt"/>
              </a:rPr>
              <a:t>Store scientific data </a:t>
            </a:r>
            <a:r>
              <a:rPr lang="en-US" dirty="0">
                <a:solidFill>
                  <a:prstClr val="black"/>
                </a:solidFill>
                <a:latin typeface="+mj-lt"/>
              </a:rPr>
              <a:t>of the Research Infrastructures with the </a:t>
            </a:r>
            <a:r>
              <a:rPr lang="en-US" dirty="0">
                <a:solidFill>
                  <a:schemeClr val="accent2">
                    <a:lumMod val="75000"/>
                  </a:schemeClr>
                </a:solidFill>
                <a:latin typeface="+mj-lt"/>
              </a:rPr>
              <a:t>policies</a:t>
            </a:r>
            <a:r>
              <a:rPr lang="en-US" dirty="0">
                <a:solidFill>
                  <a:prstClr val="black"/>
                </a:solidFill>
                <a:latin typeface="+mj-lt"/>
              </a:rPr>
              <a:t> by them defined</a:t>
            </a:r>
          </a:p>
          <a:p>
            <a:pPr lvl="0">
              <a:lnSpc>
                <a:spcPct val="120000"/>
              </a:lnSpc>
            </a:pPr>
            <a:r>
              <a:rPr lang="en-US" dirty="0">
                <a:solidFill>
                  <a:prstClr val="black"/>
                </a:solidFill>
                <a:latin typeface="+mj-lt"/>
              </a:rPr>
              <a:t>Provide the needed </a:t>
            </a:r>
            <a:r>
              <a:rPr lang="en-US" dirty="0">
                <a:solidFill>
                  <a:schemeClr val="accent2">
                    <a:lumMod val="75000"/>
                  </a:schemeClr>
                </a:solidFill>
                <a:latin typeface="+mj-lt"/>
              </a:rPr>
              <a:t>monitoring</a:t>
            </a:r>
            <a:r>
              <a:rPr lang="en-US" dirty="0">
                <a:solidFill>
                  <a:prstClr val="black"/>
                </a:solidFill>
                <a:latin typeface="+mj-lt"/>
              </a:rPr>
              <a:t> and </a:t>
            </a:r>
            <a:r>
              <a:rPr lang="en-US" dirty="0">
                <a:solidFill>
                  <a:schemeClr val="accent2">
                    <a:lumMod val="75000"/>
                  </a:schemeClr>
                </a:solidFill>
                <a:latin typeface="+mj-lt"/>
              </a:rPr>
              <a:t>analytics tools</a:t>
            </a:r>
          </a:p>
          <a:p>
            <a:pPr lvl="0">
              <a:lnSpc>
                <a:spcPct val="120000"/>
              </a:lnSpc>
            </a:pPr>
            <a:r>
              <a:rPr lang="en-US" dirty="0">
                <a:solidFill>
                  <a:schemeClr val="accent2">
                    <a:lumMod val="75000"/>
                  </a:schemeClr>
                </a:solidFill>
                <a:latin typeface="+mj-lt"/>
              </a:rPr>
              <a:t>Certifies the data centers </a:t>
            </a:r>
            <a:r>
              <a:rPr lang="en-US" dirty="0">
                <a:solidFill>
                  <a:prstClr val="black"/>
                </a:solidFill>
                <a:latin typeface="+mj-lt"/>
              </a:rPr>
              <a:t>for bit preservation </a:t>
            </a:r>
          </a:p>
          <a:p>
            <a:pPr marL="0" indent="0">
              <a:buFontTx/>
              <a:buNone/>
            </a:pPr>
            <a:endParaRPr lang="en-US" dirty="0"/>
          </a:p>
        </p:txBody>
      </p:sp>
    </p:spTree>
    <p:extLst>
      <p:ext uri="{BB962C8B-B14F-4D97-AF65-F5344CB8AC3E}">
        <p14:creationId xmlns:p14="http://schemas.microsoft.com/office/powerpoint/2010/main" val="1442299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7A1-58CC-5C47-90A9-B5726E0732BE}"/>
              </a:ext>
            </a:extLst>
          </p:cNvPr>
          <p:cNvSpPr>
            <a:spLocks noGrp="1"/>
          </p:cNvSpPr>
          <p:nvPr>
            <p:ph type="title"/>
          </p:nvPr>
        </p:nvSpPr>
        <p:spPr/>
        <p:txBody>
          <a:bodyPr/>
          <a:lstStyle/>
          <a:p>
            <a:r>
              <a:rPr lang="en-US" dirty="0"/>
              <a:t>Milestones and Deliverables</a:t>
            </a:r>
          </a:p>
        </p:txBody>
      </p:sp>
      <p:sp>
        <p:nvSpPr>
          <p:cNvPr id="3" name="Date Placeholder 2">
            <a:extLst>
              <a:ext uri="{FF2B5EF4-FFF2-40B4-BE49-F238E27FC236}">
                <a16:creationId xmlns:a16="http://schemas.microsoft.com/office/drawing/2014/main" id="{B28C858C-4AEE-B941-9666-CD4DDB259EEC}"/>
              </a:ext>
            </a:extLst>
          </p:cNvPr>
          <p:cNvSpPr>
            <a:spLocks noGrp="1"/>
          </p:cNvSpPr>
          <p:nvPr>
            <p:ph type="dt" sz="half" idx="10"/>
          </p:nvPr>
        </p:nvSpPr>
        <p:spPr/>
        <p:txBody>
          <a:bodyPr/>
          <a:lstStyle/>
          <a:p>
            <a:fld id="{20CA01A0-4FD6-3348-908B-0E8E9651BED0}" type="datetime1">
              <a:rPr lang="en-US" smtClean="0"/>
              <a:t>4/3/19</a:t>
            </a:fld>
            <a:endParaRPr lang="it-IT"/>
          </a:p>
        </p:txBody>
      </p:sp>
      <p:sp>
        <p:nvSpPr>
          <p:cNvPr id="4" name="Footer Placeholder 3">
            <a:extLst>
              <a:ext uri="{FF2B5EF4-FFF2-40B4-BE49-F238E27FC236}">
                <a16:creationId xmlns:a16="http://schemas.microsoft.com/office/drawing/2014/main" id="{8525FBAD-B67F-1B4B-896B-7D7E38693BE3}"/>
              </a:ext>
            </a:extLst>
          </p:cNvPr>
          <p:cNvSpPr>
            <a:spLocks noGrp="1"/>
          </p:cNvSpPr>
          <p:nvPr>
            <p:ph type="ftr" sz="quarter" idx="11"/>
          </p:nvPr>
        </p:nvSpPr>
        <p:spPr/>
        <p:txBody>
          <a:bodyPr/>
          <a:lstStyle/>
          <a:p>
            <a:r>
              <a:rPr lang="it-IT"/>
              <a:t>Simone.Campana@cern.ch</a:t>
            </a:r>
          </a:p>
        </p:txBody>
      </p:sp>
      <p:pic>
        <p:nvPicPr>
          <p:cNvPr id="12" name="Picture 11">
            <a:extLst>
              <a:ext uri="{FF2B5EF4-FFF2-40B4-BE49-F238E27FC236}">
                <a16:creationId xmlns:a16="http://schemas.microsoft.com/office/drawing/2014/main" id="{3A0A3E91-6A05-7E45-88FA-75345754AFC0}"/>
              </a:ext>
            </a:extLst>
          </p:cNvPr>
          <p:cNvPicPr>
            <a:picLocks noChangeAspect="1"/>
          </p:cNvPicPr>
          <p:nvPr/>
        </p:nvPicPr>
        <p:blipFill>
          <a:blip r:embed="rId3"/>
          <a:stretch>
            <a:fillRect/>
          </a:stretch>
        </p:blipFill>
        <p:spPr>
          <a:xfrm>
            <a:off x="2274019" y="1703171"/>
            <a:ext cx="6158781" cy="517989"/>
          </a:xfrm>
          <a:prstGeom prst="rect">
            <a:avLst/>
          </a:prstGeom>
        </p:spPr>
      </p:pic>
      <p:pic>
        <p:nvPicPr>
          <p:cNvPr id="13" name="Picture 12">
            <a:extLst>
              <a:ext uri="{FF2B5EF4-FFF2-40B4-BE49-F238E27FC236}">
                <a16:creationId xmlns:a16="http://schemas.microsoft.com/office/drawing/2014/main" id="{3A910188-A957-0946-ADD1-A74A069BFF19}"/>
              </a:ext>
            </a:extLst>
          </p:cNvPr>
          <p:cNvPicPr>
            <a:picLocks noChangeAspect="1"/>
          </p:cNvPicPr>
          <p:nvPr/>
        </p:nvPicPr>
        <p:blipFill>
          <a:blip r:embed="rId4"/>
          <a:stretch>
            <a:fillRect/>
          </a:stretch>
        </p:blipFill>
        <p:spPr>
          <a:xfrm>
            <a:off x="2286719" y="2985157"/>
            <a:ext cx="6197665" cy="435318"/>
          </a:xfrm>
          <a:prstGeom prst="rect">
            <a:avLst/>
          </a:prstGeom>
        </p:spPr>
      </p:pic>
      <p:pic>
        <p:nvPicPr>
          <p:cNvPr id="15" name="Picture 14">
            <a:extLst>
              <a:ext uri="{FF2B5EF4-FFF2-40B4-BE49-F238E27FC236}">
                <a16:creationId xmlns:a16="http://schemas.microsoft.com/office/drawing/2014/main" id="{17DB95F8-459D-E34D-ABB0-DF6DF7FEFA41}"/>
              </a:ext>
            </a:extLst>
          </p:cNvPr>
          <p:cNvPicPr>
            <a:picLocks noChangeAspect="1"/>
          </p:cNvPicPr>
          <p:nvPr/>
        </p:nvPicPr>
        <p:blipFill>
          <a:blip r:embed="rId5"/>
          <a:stretch>
            <a:fillRect/>
          </a:stretch>
        </p:blipFill>
        <p:spPr>
          <a:xfrm>
            <a:off x="2275701" y="3418405"/>
            <a:ext cx="5181404" cy="2268000"/>
          </a:xfrm>
          <a:prstGeom prst="rect">
            <a:avLst/>
          </a:prstGeom>
          <a:noFill/>
        </p:spPr>
      </p:pic>
      <p:pic>
        <p:nvPicPr>
          <p:cNvPr id="16" name="Picture 15">
            <a:extLst>
              <a:ext uri="{FF2B5EF4-FFF2-40B4-BE49-F238E27FC236}">
                <a16:creationId xmlns:a16="http://schemas.microsoft.com/office/drawing/2014/main" id="{D48E9702-E661-7E46-AA5E-9259F4F56B06}"/>
              </a:ext>
            </a:extLst>
          </p:cNvPr>
          <p:cNvPicPr>
            <a:picLocks noChangeAspect="1"/>
          </p:cNvPicPr>
          <p:nvPr/>
        </p:nvPicPr>
        <p:blipFill>
          <a:blip r:embed="rId6"/>
          <a:stretch>
            <a:fillRect/>
          </a:stretch>
        </p:blipFill>
        <p:spPr>
          <a:xfrm>
            <a:off x="2275696" y="2210866"/>
            <a:ext cx="5181409" cy="755899"/>
          </a:xfrm>
          <a:prstGeom prst="rect">
            <a:avLst/>
          </a:prstGeom>
        </p:spPr>
      </p:pic>
      <p:pic>
        <p:nvPicPr>
          <p:cNvPr id="17" name="Picture 16">
            <a:extLst>
              <a:ext uri="{FF2B5EF4-FFF2-40B4-BE49-F238E27FC236}">
                <a16:creationId xmlns:a16="http://schemas.microsoft.com/office/drawing/2014/main" id="{395B3079-9179-454D-957B-0C19588097B7}"/>
              </a:ext>
            </a:extLst>
          </p:cNvPr>
          <p:cNvPicPr>
            <a:picLocks noChangeAspect="1"/>
          </p:cNvPicPr>
          <p:nvPr/>
        </p:nvPicPr>
        <p:blipFill>
          <a:blip r:embed="rId7"/>
          <a:stretch>
            <a:fillRect/>
          </a:stretch>
        </p:blipFill>
        <p:spPr>
          <a:xfrm>
            <a:off x="2254609" y="1322993"/>
            <a:ext cx="5202496" cy="384272"/>
          </a:xfrm>
          <a:prstGeom prst="rect">
            <a:avLst/>
          </a:prstGeom>
        </p:spPr>
      </p:pic>
      <p:pic>
        <p:nvPicPr>
          <p:cNvPr id="19" name="Picture 18">
            <a:extLst>
              <a:ext uri="{FF2B5EF4-FFF2-40B4-BE49-F238E27FC236}">
                <a16:creationId xmlns:a16="http://schemas.microsoft.com/office/drawing/2014/main" id="{9530F0D4-9330-4344-A4E2-1CAFC21EDB52}"/>
              </a:ext>
            </a:extLst>
          </p:cNvPr>
          <p:cNvPicPr>
            <a:picLocks noChangeAspect="1"/>
          </p:cNvPicPr>
          <p:nvPr/>
        </p:nvPicPr>
        <p:blipFill>
          <a:blip r:embed="rId8"/>
          <a:stretch>
            <a:fillRect/>
          </a:stretch>
        </p:blipFill>
        <p:spPr>
          <a:xfrm>
            <a:off x="2286719" y="5684336"/>
            <a:ext cx="6197665" cy="545664"/>
          </a:xfrm>
          <a:prstGeom prst="rect">
            <a:avLst/>
          </a:prstGeom>
        </p:spPr>
      </p:pic>
      <p:graphicFrame>
        <p:nvGraphicFramePr>
          <p:cNvPr id="24" name="Table 23">
            <a:extLst>
              <a:ext uri="{FF2B5EF4-FFF2-40B4-BE49-F238E27FC236}">
                <a16:creationId xmlns:a16="http://schemas.microsoft.com/office/drawing/2014/main" id="{D5DB858B-AAF5-524D-89F7-62875DD7B1F6}"/>
              </a:ext>
            </a:extLst>
          </p:cNvPr>
          <p:cNvGraphicFramePr>
            <a:graphicFrameLocks noGrp="1"/>
          </p:cNvGraphicFramePr>
          <p:nvPr>
            <p:extLst/>
          </p:nvPr>
        </p:nvGraphicFramePr>
        <p:xfrm>
          <a:off x="990600" y="1358900"/>
          <a:ext cx="1271905" cy="4793680"/>
        </p:xfrm>
        <a:graphic>
          <a:graphicData uri="http://schemas.openxmlformats.org/drawingml/2006/table">
            <a:tbl>
              <a:tblPr firstRow="1" bandRow="1">
                <a:tableStyleId>{3B4B98B0-60AC-42C2-AFA5-B58CD77FA1E5}</a:tableStyleId>
              </a:tblPr>
              <a:tblGrid>
                <a:gridCol w="1271905">
                  <a:extLst>
                    <a:ext uri="{9D8B030D-6E8A-4147-A177-3AD203B41FA5}">
                      <a16:colId xmlns:a16="http://schemas.microsoft.com/office/drawing/2014/main" val="3380707614"/>
                    </a:ext>
                  </a:extLst>
                </a:gridCol>
              </a:tblGrid>
              <a:tr h="342900">
                <a:tc>
                  <a:txBody>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1 Aug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29465895"/>
                  </a:ext>
                </a:extLst>
              </a:tr>
              <a:tr h="48838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Oct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7824430"/>
                  </a:ext>
                </a:extLst>
              </a:tr>
              <a:tr h="45396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Aug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27798678"/>
                  </a:ext>
                </a:extLst>
              </a:tr>
              <a:tr h="26924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Dec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41563874"/>
                  </a:ext>
                </a:extLst>
              </a:tr>
              <a:tr h="44958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Feb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01820295"/>
                  </a:ext>
                </a:extLst>
              </a:tr>
              <a:tr h="698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Feb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31629518"/>
                  </a:ext>
                </a:extLst>
              </a:tr>
              <a:tr h="39370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Aug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72463511"/>
                  </a:ext>
                </a:extLst>
              </a:tr>
              <a:tr h="71120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Oct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85936684"/>
                  </a:ext>
                </a:extLst>
              </a:tr>
              <a:tr h="43180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Apr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68470759"/>
                  </a:ext>
                </a:extLst>
              </a:tr>
              <a:tr h="488380">
                <a:tc>
                  <a:txBody>
                    <a:bodyPr/>
                    <a:lstStyle/>
                    <a:p>
                      <a:pPr marL="0" algn="ctr" defTabSz="914400" rtl="0" eaLnBrk="1" latinLnBrk="0" hangingPunct="1"/>
                      <a:r>
                        <a:rPr lang="en-US" sz="1600" b="0" kern="1200" cap="none" spc="0" dirty="0">
                          <a:ln w="0"/>
                          <a:solidFill>
                            <a:schemeClr val="tx1"/>
                          </a:solidFill>
                          <a:effectLst>
                            <a:outerShdw blurRad="38100" dist="19050" dir="2700000" algn="tl" rotWithShape="0">
                              <a:schemeClr val="dk1">
                                <a:alpha val="40000"/>
                              </a:schemeClr>
                            </a:outerShdw>
                          </a:effectLst>
                          <a:latin typeface="+mn-lt"/>
                          <a:ea typeface="+mn-ea"/>
                          <a:cs typeface="+mn-cs"/>
                        </a:rPr>
                        <a:t>1 Jun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97886105"/>
                  </a:ext>
                </a:extLst>
              </a:tr>
            </a:tbl>
          </a:graphicData>
        </a:graphic>
      </p:graphicFrame>
    </p:spTree>
    <p:extLst>
      <p:ext uri="{BB962C8B-B14F-4D97-AF65-F5344CB8AC3E}">
        <p14:creationId xmlns:p14="http://schemas.microsoft.com/office/powerpoint/2010/main" val="35724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40DD-ECBA-E34F-8035-F36B595926E9}"/>
              </a:ext>
            </a:extLst>
          </p:cNvPr>
          <p:cNvSpPr>
            <a:spLocks noGrp="1"/>
          </p:cNvSpPr>
          <p:nvPr>
            <p:ph type="title"/>
          </p:nvPr>
        </p:nvSpPr>
        <p:spPr/>
        <p:txBody>
          <a:bodyPr/>
          <a:lstStyle/>
          <a:p>
            <a:r>
              <a:rPr lang="en-GB" dirty="0"/>
              <a:t>Deliverables </a:t>
            </a:r>
          </a:p>
        </p:txBody>
      </p:sp>
      <p:sp>
        <p:nvSpPr>
          <p:cNvPr id="3" name="Content Placeholder 2">
            <a:extLst>
              <a:ext uri="{FF2B5EF4-FFF2-40B4-BE49-F238E27FC236}">
                <a16:creationId xmlns:a16="http://schemas.microsoft.com/office/drawing/2014/main" id="{82FAFA85-27A4-4D4E-8900-3AF0292A5E7A}"/>
              </a:ext>
            </a:extLst>
          </p:cNvPr>
          <p:cNvSpPr>
            <a:spLocks noGrp="1"/>
          </p:cNvSpPr>
          <p:nvPr>
            <p:ph idx="1"/>
          </p:nvPr>
        </p:nvSpPr>
        <p:spPr/>
        <p:txBody>
          <a:bodyPr>
            <a:normAutofit/>
          </a:bodyPr>
          <a:lstStyle/>
          <a:p>
            <a:r>
              <a:rPr lang="en-US" dirty="0">
                <a:ln w="0"/>
                <a:solidFill>
                  <a:schemeClr val="accent2">
                    <a:lumMod val="75000"/>
                  </a:schemeClr>
                </a:solidFill>
                <a:latin typeface="+mj-lt"/>
              </a:rPr>
              <a:t> Oct 2019</a:t>
            </a:r>
            <a:r>
              <a:rPr lang="en-US" dirty="0">
                <a:ln w="0"/>
                <a:latin typeface="+mj-lt"/>
              </a:rPr>
              <a:t>: </a:t>
            </a:r>
          </a:p>
          <a:p>
            <a:pPr lvl="1"/>
            <a:r>
              <a:rPr lang="en-US" dirty="0">
                <a:ln w="0"/>
                <a:latin typeface="+mj-lt"/>
              </a:rPr>
              <a:t>Implementation plan and the design of the of the pilot</a:t>
            </a:r>
          </a:p>
          <a:p>
            <a:r>
              <a:rPr lang="en-US" dirty="0">
                <a:ln w="0"/>
                <a:solidFill>
                  <a:schemeClr val="accent4">
                    <a:lumMod val="75000"/>
                  </a:schemeClr>
                </a:solidFill>
                <a:latin typeface="+mj-lt"/>
              </a:rPr>
              <a:t> Aug 2020 (Milestone)</a:t>
            </a:r>
          </a:p>
          <a:p>
            <a:pPr lvl="1"/>
            <a:r>
              <a:rPr lang="en-US" dirty="0">
                <a:ln w="0"/>
                <a:latin typeface="+mj-lt"/>
              </a:rPr>
              <a:t> Initial Data Lake with at least 3 centers.</a:t>
            </a:r>
          </a:p>
          <a:p>
            <a:r>
              <a:rPr lang="en-US" dirty="0">
                <a:ln w="0"/>
                <a:solidFill>
                  <a:schemeClr val="accent2">
                    <a:lumMod val="75000"/>
                  </a:schemeClr>
                </a:solidFill>
                <a:latin typeface="+mj-lt"/>
              </a:rPr>
              <a:t> Feb 2021: </a:t>
            </a:r>
          </a:p>
          <a:p>
            <a:pPr lvl="1"/>
            <a:r>
              <a:rPr lang="en-US" dirty="0">
                <a:ln w="0"/>
                <a:latin typeface="+mj-lt"/>
              </a:rPr>
              <a:t>Analysis and assessment of the first version of the pilot data lake.</a:t>
            </a:r>
          </a:p>
          <a:p>
            <a:r>
              <a:rPr lang="en-US" dirty="0">
                <a:ln w="0"/>
                <a:solidFill>
                  <a:schemeClr val="accent4">
                    <a:lumMod val="75000"/>
                  </a:schemeClr>
                </a:solidFill>
                <a:latin typeface="+mj-lt"/>
              </a:rPr>
              <a:t> Feb 2021:</a:t>
            </a:r>
          </a:p>
          <a:p>
            <a:pPr lvl="1"/>
            <a:r>
              <a:rPr lang="en-US" dirty="0">
                <a:ln w="0"/>
                <a:latin typeface="+mj-lt"/>
              </a:rPr>
              <a:t>Extended prototype with more centers and tools</a:t>
            </a:r>
          </a:p>
          <a:p>
            <a:r>
              <a:rPr lang="en-US" dirty="0">
                <a:ln w="0"/>
                <a:solidFill>
                  <a:schemeClr val="accent2">
                    <a:lumMod val="75000"/>
                  </a:schemeClr>
                </a:solidFill>
                <a:latin typeface="+mj-lt"/>
              </a:rPr>
              <a:t>1 Jun 2022: </a:t>
            </a:r>
          </a:p>
          <a:p>
            <a:pPr lvl="1"/>
            <a:r>
              <a:rPr lang="en-US" dirty="0">
                <a:ln w="0"/>
                <a:latin typeface="+mj-lt"/>
              </a:rPr>
              <a:t>Final analysis and assessment of the full prototype. </a:t>
            </a:r>
          </a:p>
          <a:p>
            <a:endParaRPr lang="en-US" dirty="0">
              <a:ln w="0"/>
              <a:effectLst>
                <a:outerShdw blurRad="38100" dist="19050" dir="2700000" algn="tl" rotWithShape="0">
                  <a:schemeClr val="dk1">
                    <a:alpha val="40000"/>
                  </a:schemeClr>
                </a:outerShdw>
              </a:effectLst>
            </a:endParaRPr>
          </a:p>
          <a:p>
            <a:endParaRPr lang="en-GB" dirty="0"/>
          </a:p>
        </p:txBody>
      </p:sp>
      <p:sp>
        <p:nvSpPr>
          <p:cNvPr id="4" name="Date Placeholder 3">
            <a:extLst>
              <a:ext uri="{FF2B5EF4-FFF2-40B4-BE49-F238E27FC236}">
                <a16:creationId xmlns:a16="http://schemas.microsoft.com/office/drawing/2014/main" id="{54996658-C4BD-784D-A0EE-46EDE08015B4}"/>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85D711FD-7A67-934A-8785-C8F377C39348}"/>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10547905-1CD5-FD45-A72A-BC6FCC2100D7}"/>
              </a:ext>
            </a:extLst>
          </p:cNvPr>
          <p:cNvSpPr>
            <a:spLocks noGrp="1"/>
          </p:cNvSpPr>
          <p:nvPr>
            <p:ph type="sldNum" sz="quarter" idx="12"/>
          </p:nvPr>
        </p:nvSpPr>
        <p:spPr/>
        <p:txBody>
          <a:bodyPr/>
          <a:lstStyle/>
          <a:p>
            <a:pPr algn="ctr"/>
            <a:fld id="{F815B12F-D02A-B845-865F-37AC5B232343}" type="slidenum">
              <a:rPr lang="it-IT" smtClean="0"/>
              <a:pPr algn="ctr"/>
              <a:t>37</a:t>
            </a:fld>
            <a:endParaRPr lang="it-IT" dirty="0"/>
          </a:p>
        </p:txBody>
      </p:sp>
    </p:spTree>
    <p:extLst>
      <p:ext uri="{BB962C8B-B14F-4D97-AF65-F5344CB8AC3E}">
        <p14:creationId xmlns:p14="http://schemas.microsoft.com/office/powerpoint/2010/main" val="3748391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BB2F-BF07-0549-9232-207D5F84F559}"/>
              </a:ext>
            </a:extLst>
          </p:cNvPr>
          <p:cNvSpPr>
            <a:spLocks noGrp="1"/>
          </p:cNvSpPr>
          <p:nvPr>
            <p:ph type="title"/>
          </p:nvPr>
        </p:nvSpPr>
        <p:spPr>
          <a:xfrm>
            <a:off x="1532494" y="0"/>
            <a:ext cx="7290399" cy="1032353"/>
          </a:xfrm>
        </p:spPr>
        <p:txBody>
          <a:bodyPr/>
          <a:lstStyle/>
          <a:p>
            <a:r>
              <a:rPr lang="en-US" dirty="0"/>
              <a:t>First practical steps</a:t>
            </a:r>
          </a:p>
        </p:txBody>
      </p:sp>
      <p:sp>
        <p:nvSpPr>
          <p:cNvPr id="3" name="Content Placeholder 2">
            <a:extLst>
              <a:ext uri="{FF2B5EF4-FFF2-40B4-BE49-F238E27FC236}">
                <a16:creationId xmlns:a16="http://schemas.microsoft.com/office/drawing/2014/main" id="{C87C60EF-DD53-2D46-A0F2-2E6A21D801CB}"/>
              </a:ext>
            </a:extLst>
          </p:cNvPr>
          <p:cNvSpPr>
            <a:spLocks noGrp="1"/>
          </p:cNvSpPr>
          <p:nvPr>
            <p:ph idx="1"/>
          </p:nvPr>
        </p:nvSpPr>
        <p:spPr>
          <a:xfrm>
            <a:off x="307543" y="1396290"/>
            <a:ext cx="8515350" cy="4818182"/>
          </a:xfrm>
        </p:spPr>
        <p:txBody>
          <a:bodyPr/>
          <a:lstStyle/>
          <a:p>
            <a:pPr marL="0" indent="0">
              <a:buNone/>
            </a:pPr>
            <a:r>
              <a:rPr lang="en-US" dirty="0">
                <a:latin typeface="+mj-lt"/>
              </a:rPr>
              <a:t>Focus on our first milestone (and deliverable): discuss and design the first implementation of the data lake  </a:t>
            </a:r>
          </a:p>
          <a:p>
            <a:r>
              <a:rPr lang="en-US" dirty="0">
                <a:latin typeface="+mj-lt"/>
              </a:rPr>
              <a:t>Evolve the strawman into an architecture </a:t>
            </a:r>
          </a:p>
          <a:p>
            <a:r>
              <a:rPr lang="en-US" dirty="0">
                <a:latin typeface="+mj-lt"/>
              </a:rPr>
              <a:t>Which components to focus on in the initial phase</a:t>
            </a:r>
          </a:p>
          <a:p>
            <a:r>
              <a:rPr lang="en-US" dirty="0">
                <a:latin typeface="+mj-lt"/>
              </a:rPr>
              <a:t>Sciences drive the needs (and needs drive the design)</a:t>
            </a:r>
          </a:p>
          <a:p>
            <a:r>
              <a:rPr lang="en-US" dirty="0">
                <a:latin typeface="+mj-lt"/>
              </a:rPr>
              <a:t>This will be an </a:t>
            </a:r>
            <a:r>
              <a:rPr lang="en-US" u="sng" dirty="0">
                <a:latin typeface="+mj-lt"/>
              </a:rPr>
              <a:t>initial</a:t>
            </a:r>
            <a:r>
              <a:rPr lang="en-US" dirty="0">
                <a:latin typeface="+mj-lt"/>
              </a:rPr>
              <a:t> design. F</a:t>
            </a:r>
            <a:r>
              <a:rPr lang="en-US" u="sng" dirty="0">
                <a:latin typeface="+mj-lt"/>
              </a:rPr>
              <a:t>lexibility</a:t>
            </a:r>
            <a:r>
              <a:rPr lang="en-US" dirty="0">
                <a:latin typeface="+mj-lt"/>
              </a:rPr>
              <a:t> (both in design and components) is one key aspect</a:t>
            </a:r>
          </a:p>
          <a:p>
            <a:pPr marL="0" indent="0">
              <a:buNone/>
            </a:pPr>
            <a:endParaRPr lang="en-US" dirty="0"/>
          </a:p>
        </p:txBody>
      </p:sp>
      <p:sp>
        <p:nvSpPr>
          <p:cNvPr id="4" name="Date Placeholder 3">
            <a:extLst>
              <a:ext uri="{FF2B5EF4-FFF2-40B4-BE49-F238E27FC236}">
                <a16:creationId xmlns:a16="http://schemas.microsoft.com/office/drawing/2014/main" id="{B2587328-308E-1C40-AC79-BF92E55E6F28}"/>
              </a:ext>
            </a:extLst>
          </p:cNvPr>
          <p:cNvSpPr>
            <a:spLocks noGrp="1"/>
          </p:cNvSpPr>
          <p:nvPr>
            <p:ph type="dt" sz="half" idx="10"/>
          </p:nvPr>
        </p:nvSpPr>
        <p:spPr/>
        <p:txBody>
          <a:bodyPr/>
          <a:lstStyle/>
          <a:p>
            <a:fld id="{9A1AE180-5ECA-534F-8A0F-AACB107CA5A1}" type="datetime1">
              <a:rPr lang="en-US" smtClean="0"/>
              <a:t>4/3/19</a:t>
            </a:fld>
            <a:endParaRPr lang="it-IT"/>
          </a:p>
        </p:txBody>
      </p:sp>
      <p:sp>
        <p:nvSpPr>
          <p:cNvPr id="5" name="Footer Placeholder 4">
            <a:extLst>
              <a:ext uri="{FF2B5EF4-FFF2-40B4-BE49-F238E27FC236}">
                <a16:creationId xmlns:a16="http://schemas.microsoft.com/office/drawing/2014/main" id="{D5BB0532-1D04-AC48-B8F9-883E327D0743}"/>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A6AC3A49-1930-AD45-BABA-4B7D5250B958}"/>
              </a:ext>
            </a:extLst>
          </p:cNvPr>
          <p:cNvSpPr>
            <a:spLocks noGrp="1"/>
          </p:cNvSpPr>
          <p:nvPr>
            <p:ph type="sldNum" sz="quarter" idx="12"/>
          </p:nvPr>
        </p:nvSpPr>
        <p:spPr/>
        <p:txBody>
          <a:bodyPr/>
          <a:lstStyle/>
          <a:p>
            <a:pPr algn="ctr"/>
            <a:fld id="{F815B12F-D02A-B845-865F-37AC5B232343}" type="slidenum">
              <a:rPr lang="it-IT" smtClean="0"/>
              <a:pPr algn="ctr"/>
              <a:t>38</a:t>
            </a:fld>
            <a:endParaRPr lang="it-IT" dirty="0"/>
          </a:p>
        </p:txBody>
      </p:sp>
    </p:spTree>
    <p:extLst>
      <p:ext uri="{BB962C8B-B14F-4D97-AF65-F5344CB8AC3E}">
        <p14:creationId xmlns:p14="http://schemas.microsoft.com/office/powerpoint/2010/main" val="884847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94CF-D4F4-414A-9360-047A9FAC2F5A}"/>
              </a:ext>
            </a:extLst>
          </p:cNvPr>
          <p:cNvSpPr>
            <a:spLocks noGrp="1"/>
          </p:cNvSpPr>
          <p:nvPr>
            <p:ph type="title"/>
          </p:nvPr>
        </p:nvSpPr>
        <p:spPr>
          <a:xfrm>
            <a:off x="1532494" y="2453522"/>
            <a:ext cx="2469880" cy="1032353"/>
          </a:xfrm>
        </p:spPr>
        <p:txBody>
          <a:bodyPr>
            <a:normAutofit/>
          </a:bodyPr>
          <a:lstStyle/>
          <a:p>
            <a:r>
              <a:rPr lang="en-GB" sz="6000" dirty="0"/>
              <a:t>END</a:t>
            </a:r>
          </a:p>
        </p:txBody>
      </p:sp>
      <p:sp>
        <p:nvSpPr>
          <p:cNvPr id="4" name="Date Placeholder 3">
            <a:extLst>
              <a:ext uri="{FF2B5EF4-FFF2-40B4-BE49-F238E27FC236}">
                <a16:creationId xmlns:a16="http://schemas.microsoft.com/office/drawing/2014/main" id="{82D297F1-6907-434E-9CAE-9A21A87574B0}"/>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49DC350A-772C-7049-B0E4-3BC419C45B09}"/>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6B9D4BF0-2276-6642-8F0E-050079596134}"/>
              </a:ext>
            </a:extLst>
          </p:cNvPr>
          <p:cNvSpPr>
            <a:spLocks noGrp="1"/>
          </p:cNvSpPr>
          <p:nvPr>
            <p:ph type="sldNum" sz="quarter" idx="12"/>
          </p:nvPr>
        </p:nvSpPr>
        <p:spPr/>
        <p:txBody>
          <a:bodyPr/>
          <a:lstStyle/>
          <a:p>
            <a:pPr algn="ctr"/>
            <a:fld id="{F815B12F-D02A-B845-865F-37AC5B232343}" type="slidenum">
              <a:rPr lang="it-IT" smtClean="0"/>
              <a:pPr algn="ctr"/>
              <a:t>39</a:t>
            </a:fld>
            <a:endParaRPr lang="it-IT" dirty="0"/>
          </a:p>
        </p:txBody>
      </p:sp>
    </p:spTree>
    <p:extLst>
      <p:ext uri="{BB962C8B-B14F-4D97-AF65-F5344CB8AC3E}">
        <p14:creationId xmlns:p14="http://schemas.microsoft.com/office/powerpoint/2010/main" val="238713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924E-7D2C-BD41-9103-10578EA843C8}"/>
              </a:ext>
            </a:extLst>
          </p:cNvPr>
          <p:cNvSpPr>
            <a:spLocks noGrp="1"/>
          </p:cNvSpPr>
          <p:nvPr>
            <p:ph type="title"/>
          </p:nvPr>
        </p:nvSpPr>
        <p:spPr/>
        <p:txBody>
          <a:bodyPr/>
          <a:lstStyle/>
          <a:p>
            <a:r>
              <a:rPr lang="en-GB" dirty="0"/>
              <a:t>ESFRI: Strategy Forum for RI’s</a:t>
            </a:r>
          </a:p>
        </p:txBody>
      </p:sp>
      <p:sp>
        <p:nvSpPr>
          <p:cNvPr id="3" name="Content Placeholder 2">
            <a:extLst>
              <a:ext uri="{FF2B5EF4-FFF2-40B4-BE49-F238E27FC236}">
                <a16:creationId xmlns:a16="http://schemas.microsoft.com/office/drawing/2014/main" id="{27C8DA77-0CAE-054C-A63B-1C6F73A048C0}"/>
              </a:ext>
            </a:extLst>
          </p:cNvPr>
          <p:cNvSpPr>
            <a:spLocks noGrp="1"/>
          </p:cNvSpPr>
          <p:nvPr>
            <p:ph idx="1"/>
          </p:nvPr>
        </p:nvSpPr>
        <p:spPr>
          <a:xfrm>
            <a:off x="343836" y="1358781"/>
            <a:ext cx="8575311" cy="3797835"/>
          </a:xfrm>
        </p:spPr>
        <p:txBody>
          <a:bodyPr>
            <a:normAutofit fontScale="85000" lnSpcReduction="20000"/>
          </a:bodyPr>
          <a:lstStyle/>
          <a:p>
            <a:pPr marL="0" indent="0">
              <a:buNone/>
            </a:pPr>
            <a:r>
              <a:rPr lang="en-GB" b="1" dirty="0">
                <a:latin typeface="+mj-lt"/>
              </a:rPr>
              <a:t>ESFRI's mandate</a:t>
            </a:r>
          </a:p>
          <a:p>
            <a:r>
              <a:rPr lang="en-GB" dirty="0">
                <a:latin typeface="+mj-lt"/>
              </a:rPr>
              <a:t>to support a </a:t>
            </a:r>
            <a:r>
              <a:rPr lang="en-GB" dirty="0">
                <a:solidFill>
                  <a:schemeClr val="accent2">
                    <a:lumMod val="75000"/>
                  </a:schemeClr>
                </a:solidFill>
                <a:latin typeface="+mj-lt"/>
              </a:rPr>
              <a:t>coherent and strategy-led approach </a:t>
            </a:r>
            <a:r>
              <a:rPr lang="en-GB" dirty="0">
                <a:latin typeface="+mj-lt"/>
              </a:rPr>
              <a:t>to policy making on research infrastructures in Europe</a:t>
            </a:r>
          </a:p>
          <a:p>
            <a:r>
              <a:rPr lang="en-GB" dirty="0">
                <a:latin typeface="+mj-lt"/>
              </a:rPr>
              <a:t>to </a:t>
            </a:r>
            <a:r>
              <a:rPr lang="en-GB" dirty="0">
                <a:solidFill>
                  <a:schemeClr val="accent2">
                    <a:lumMod val="75000"/>
                  </a:schemeClr>
                </a:solidFill>
                <a:latin typeface="+mj-lt"/>
              </a:rPr>
              <a:t>facilitate multilateral initiatives</a:t>
            </a:r>
            <a:r>
              <a:rPr lang="en-GB" dirty="0">
                <a:latin typeface="+mj-lt"/>
              </a:rPr>
              <a:t> leading to a better use and development of research infrastructures</a:t>
            </a:r>
          </a:p>
          <a:p>
            <a:r>
              <a:rPr lang="en-GB" dirty="0">
                <a:latin typeface="+mj-lt"/>
              </a:rPr>
              <a:t>to establish a </a:t>
            </a:r>
            <a:r>
              <a:rPr lang="en-GB" dirty="0">
                <a:solidFill>
                  <a:schemeClr val="accent2">
                    <a:lumMod val="75000"/>
                  </a:schemeClr>
                </a:solidFill>
                <a:latin typeface="+mj-lt"/>
              </a:rPr>
              <a:t>European Roadmap for research infrastructures </a:t>
            </a:r>
            <a:r>
              <a:rPr lang="en-GB" dirty="0">
                <a:latin typeface="+mj-lt"/>
              </a:rPr>
              <a:t>(new and major upgrades, pan-European interest) for the </a:t>
            </a:r>
            <a:r>
              <a:rPr lang="en-GB" dirty="0">
                <a:solidFill>
                  <a:schemeClr val="accent2">
                    <a:lumMod val="75000"/>
                  </a:schemeClr>
                </a:solidFill>
                <a:latin typeface="+mj-lt"/>
              </a:rPr>
              <a:t>next 10-20 years</a:t>
            </a:r>
            <a:r>
              <a:rPr lang="en-GB" dirty="0">
                <a:latin typeface="+mj-lt"/>
              </a:rPr>
              <a:t>, stimulate the implementation of these facilities, and update the roadmap as needed</a:t>
            </a:r>
          </a:p>
          <a:p>
            <a:r>
              <a:rPr lang="en-GB" dirty="0">
                <a:latin typeface="+mj-lt"/>
              </a:rPr>
              <a:t>to </a:t>
            </a:r>
            <a:r>
              <a:rPr lang="en-GB" dirty="0">
                <a:solidFill>
                  <a:schemeClr val="accent2">
                    <a:lumMod val="75000"/>
                  </a:schemeClr>
                </a:solidFill>
                <a:latin typeface="+mj-lt"/>
              </a:rPr>
              <a:t>follow-up on implementation of ongoing ESFRI projects </a:t>
            </a:r>
            <a:r>
              <a:rPr lang="en-GB" dirty="0">
                <a:latin typeface="+mj-lt"/>
              </a:rPr>
              <a:t>after a comprehensive assessment, as well as the </a:t>
            </a:r>
            <a:r>
              <a:rPr lang="en-GB" dirty="0">
                <a:solidFill>
                  <a:schemeClr val="accent2">
                    <a:lumMod val="75000"/>
                  </a:schemeClr>
                </a:solidFill>
                <a:latin typeface="+mj-lt"/>
              </a:rPr>
              <a:t>prioritisation of infrastructure projects</a:t>
            </a:r>
            <a:r>
              <a:rPr lang="en-GB" dirty="0">
                <a:latin typeface="+mj-lt"/>
              </a:rPr>
              <a:t> listed in the ESFRI Roadmap</a:t>
            </a:r>
          </a:p>
        </p:txBody>
      </p:sp>
      <p:sp>
        <p:nvSpPr>
          <p:cNvPr id="4" name="Date Placeholder 3">
            <a:extLst>
              <a:ext uri="{FF2B5EF4-FFF2-40B4-BE49-F238E27FC236}">
                <a16:creationId xmlns:a16="http://schemas.microsoft.com/office/drawing/2014/main" id="{777934ED-AC79-7242-8DD4-11CB145948BC}"/>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7645A560-1AB0-814C-B50F-9D3B4BF87FB6}"/>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1A67D587-4C1D-C54C-99F2-D64573A9287C}"/>
              </a:ext>
            </a:extLst>
          </p:cNvPr>
          <p:cNvSpPr>
            <a:spLocks noGrp="1"/>
          </p:cNvSpPr>
          <p:nvPr>
            <p:ph type="sldNum" sz="quarter" idx="12"/>
          </p:nvPr>
        </p:nvSpPr>
        <p:spPr/>
        <p:txBody>
          <a:bodyPr/>
          <a:lstStyle/>
          <a:p>
            <a:pPr algn="ctr"/>
            <a:fld id="{F815B12F-D02A-B845-865F-37AC5B232343}" type="slidenum">
              <a:rPr lang="it-IT" smtClean="0"/>
              <a:pPr algn="ctr"/>
              <a:t>4</a:t>
            </a:fld>
            <a:endParaRPr lang="it-IT" dirty="0"/>
          </a:p>
        </p:txBody>
      </p:sp>
      <p:sp>
        <p:nvSpPr>
          <p:cNvPr id="7" name="TextBox 6">
            <a:extLst>
              <a:ext uri="{FF2B5EF4-FFF2-40B4-BE49-F238E27FC236}">
                <a16:creationId xmlns:a16="http://schemas.microsoft.com/office/drawing/2014/main" id="{9C40CBDC-D262-8748-BF4A-38C7829F8055}"/>
              </a:ext>
            </a:extLst>
          </p:cNvPr>
          <p:cNvSpPr txBox="1"/>
          <p:nvPr/>
        </p:nvSpPr>
        <p:spPr>
          <a:xfrm>
            <a:off x="343836" y="5294818"/>
            <a:ext cx="8512115" cy="923330"/>
          </a:xfrm>
          <a:prstGeom prst="rect">
            <a:avLst/>
          </a:prstGeom>
          <a:noFill/>
        </p:spPr>
        <p:txBody>
          <a:bodyPr wrap="square" rtlCol="0">
            <a:spAutoFit/>
          </a:bodyPr>
          <a:lstStyle/>
          <a:p>
            <a:r>
              <a:rPr lang="en-GB" dirty="0"/>
              <a:t>The 2016 roadmap contains details of 21 ESFRI Projects — including six new projects, and 29 ESFRI landmarks. These landmarks are RIs that reached the implementation phase before the end of 2015.</a:t>
            </a:r>
          </a:p>
        </p:txBody>
      </p:sp>
    </p:spTree>
    <p:extLst>
      <p:ext uri="{BB962C8B-B14F-4D97-AF65-F5344CB8AC3E}">
        <p14:creationId xmlns:p14="http://schemas.microsoft.com/office/powerpoint/2010/main" val="103734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93EA8E-D0B8-0748-986A-AB1691614EB8}"/>
              </a:ext>
            </a:extLst>
          </p:cNvPr>
          <p:cNvSpPr>
            <a:spLocks noGrp="1"/>
          </p:cNvSpPr>
          <p:nvPr>
            <p:ph type="dt" sz="half" idx="10"/>
          </p:nvPr>
        </p:nvSpPr>
        <p:spPr/>
        <p:txBody>
          <a:bodyPr/>
          <a:lstStyle/>
          <a:p>
            <a:fld id="{9A1AE180-5ECA-534F-8A0F-AACB107CA5A1}" type="datetime1">
              <a:rPr lang="en-US" smtClean="0"/>
              <a:t>4/4/19</a:t>
            </a:fld>
            <a:endParaRPr lang="it-IT"/>
          </a:p>
        </p:txBody>
      </p:sp>
      <p:sp>
        <p:nvSpPr>
          <p:cNvPr id="5" name="Footer Placeholder 4">
            <a:extLst>
              <a:ext uri="{FF2B5EF4-FFF2-40B4-BE49-F238E27FC236}">
                <a16:creationId xmlns:a16="http://schemas.microsoft.com/office/drawing/2014/main" id="{562118F9-0788-F94F-B2DF-BFF85312F1F1}"/>
              </a:ext>
            </a:extLst>
          </p:cNvPr>
          <p:cNvSpPr>
            <a:spLocks noGrp="1"/>
          </p:cNvSpPr>
          <p:nvPr>
            <p:ph type="ftr" sz="quarter" idx="11"/>
          </p:nvPr>
        </p:nvSpPr>
        <p:spPr/>
        <p:txBody>
          <a:bodyPr/>
          <a:lstStyle/>
          <a:p>
            <a:r>
              <a:rPr lang="it-IT"/>
              <a:t>Simone.Campana@cern.ch</a:t>
            </a:r>
            <a:endParaRPr lang="it-IT" dirty="0"/>
          </a:p>
        </p:txBody>
      </p:sp>
      <p:sp>
        <p:nvSpPr>
          <p:cNvPr id="6" name="Slide Number Placeholder 5">
            <a:extLst>
              <a:ext uri="{FF2B5EF4-FFF2-40B4-BE49-F238E27FC236}">
                <a16:creationId xmlns:a16="http://schemas.microsoft.com/office/drawing/2014/main" id="{1180694D-70BD-7B4E-9974-B1780BD0536B}"/>
              </a:ext>
            </a:extLst>
          </p:cNvPr>
          <p:cNvSpPr>
            <a:spLocks noGrp="1"/>
          </p:cNvSpPr>
          <p:nvPr>
            <p:ph type="sldNum" sz="quarter" idx="12"/>
          </p:nvPr>
        </p:nvSpPr>
        <p:spPr/>
        <p:txBody>
          <a:bodyPr/>
          <a:lstStyle/>
          <a:p>
            <a:pPr algn="ctr"/>
            <a:fld id="{F815B12F-D02A-B845-865F-37AC5B232343}" type="slidenum">
              <a:rPr lang="it-IT" smtClean="0"/>
              <a:pPr algn="ctr"/>
              <a:t>5</a:t>
            </a:fld>
            <a:endParaRPr lang="it-IT" dirty="0"/>
          </a:p>
        </p:txBody>
      </p:sp>
      <p:sp>
        <p:nvSpPr>
          <p:cNvPr id="7" name="Title 1">
            <a:extLst>
              <a:ext uri="{FF2B5EF4-FFF2-40B4-BE49-F238E27FC236}">
                <a16:creationId xmlns:a16="http://schemas.microsoft.com/office/drawing/2014/main" id="{C52A8774-86A8-D74F-88A7-36DA9920FE99}"/>
              </a:ext>
            </a:extLst>
          </p:cNvPr>
          <p:cNvSpPr txBox="1">
            <a:spLocks/>
          </p:cNvSpPr>
          <p:nvPr/>
        </p:nvSpPr>
        <p:spPr>
          <a:xfrm>
            <a:off x="631885" y="2948199"/>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About EOSC</a:t>
            </a:r>
          </a:p>
        </p:txBody>
      </p:sp>
    </p:spTree>
    <p:extLst>
      <p:ext uri="{BB962C8B-B14F-4D97-AF65-F5344CB8AC3E}">
        <p14:creationId xmlns:p14="http://schemas.microsoft.com/office/powerpoint/2010/main" val="352330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pic>
        <p:nvPicPr>
          <p:cNvPr id="5" name="Picture 2" descr="D:\rtd\the Big Web 2018 Lyon\EOS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60864" y="1222858"/>
            <a:ext cx="5428777" cy="484121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egnaposto contenuto 2">
            <a:extLst>
              <a:ext uri="{FF2B5EF4-FFF2-40B4-BE49-F238E27FC236}">
                <a16:creationId xmlns:a16="http://schemas.microsoft.com/office/drawing/2014/main" id="{AC79B457-EE0D-44C6-93FF-DC2C2F3EED68}"/>
              </a:ext>
            </a:extLst>
          </p:cNvPr>
          <p:cNvSpPr txBox="1">
            <a:spLocks/>
          </p:cNvSpPr>
          <p:nvPr/>
        </p:nvSpPr>
        <p:spPr>
          <a:xfrm>
            <a:off x="150379" y="1222858"/>
            <a:ext cx="3510485" cy="3694219"/>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mj-lt"/>
                <a:ea typeface="Verdana" panose="020B0604030504040204" pitchFamily="34" charset="0"/>
                <a:cs typeface="Verdana" panose="020B0604030504040204" pitchFamily="34" charset="0"/>
              </a:rPr>
              <a:t>Bridging todays fragmented and ad-hoc solutions, towards a </a:t>
            </a:r>
            <a:r>
              <a:rPr lang="en-GB" sz="2000" b="1" dirty="0">
                <a:latin typeface="+mj-lt"/>
                <a:ea typeface="Verdana" panose="020B0604030504040204" pitchFamily="34" charset="0"/>
                <a:cs typeface="Verdana" panose="020B0604030504040204" pitchFamily="34" charset="0"/>
              </a:rPr>
              <a:t>federation of data infrastructures </a:t>
            </a:r>
          </a:p>
          <a:p>
            <a:r>
              <a:rPr lang="en-GB" sz="2000" b="1" dirty="0">
                <a:latin typeface="+mj-lt"/>
                <a:ea typeface="Verdana" panose="020B0604030504040204" pitchFamily="34" charset="0"/>
                <a:cs typeface="Verdana" panose="020B0604030504040204" pitchFamily="34" charset="0"/>
              </a:rPr>
              <a:t>FAIR data and services</a:t>
            </a:r>
            <a:r>
              <a:rPr lang="en-GB" sz="2000" dirty="0">
                <a:latin typeface="+mj-lt"/>
                <a:ea typeface="Verdana" panose="020B0604030504040204" pitchFamily="34" charset="0"/>
                <a:cs typeface="Verdana" panose="020B0604030504040204" pitchFamily="34" charset="0"/>
              </a:rPr>
              <a:t> for data storage, management, analysis and re-use </a:t>
            </a:r>
            <a:r>
              <a:rPr lang="en-GB" sz="2000" b="1" dirty="0">
                <a:latin typeface="+mj-lt"/>
                <a:ea typeface="Verdana" panose="020B0604030504040204" pitchFamily="34" charset="0"/>
                <a:cs typeface="Verdana" panose="020B0604030504040204" pitchFamily="34" charset="0"/>
              </a:rPr>
              <a:t>across borders and disciplines</a:t>
            </a:r>
          </a:p>
          <a:p>
            <a:r>
              <a:rPr lang="en-GB" sz="2000" dirty="0">
                <a:latin typeface="+mj-lt"/>
                <a:ea typeface="Verdana" panose="020B0604030504040204" pitchFamily="34" charset="0"/>
                <a:cs typeface="Verdana" panose="020B0604030504040204" pitchFamily="34" charset="0"/>
              </a:rPr>
              <a:t>Added value for </a:t>
            </a:r>
            <a:r>
              <a:rPr lang="en-GB" sz="2000" b="1" dirty="0">
                <a:latin typeface="+mj-lt"/>
                <a:ea typeface="Verdana" panose="020B0604030504040204" pitchFamily="34" charset="0"/>
                <a:cs typeface="Verdana" panose="020B0604030504040204" pitchFamily="34" charset="0"/>
              </a:rPr>
              <a:t>data-driven science</a:t>
            </a:r>
            <a:r>
              <a:rPr lang="en-GB" sz="2000" dirty="0">
                <a:latin typeface="+mj-lt"/>
                <a:ea typeface="Verdana" panose="020B0604030504040204" pitchFamily="34" charset="0"/>
                <a:cs typeface="Verdana" panose="020B0604030504040204" pitchFamily="34" charset="0"/>
              </a:rPr>
              <a:t>, reproducible science, interdisciplinary research, digital innovation</a:t>
            </a:r>
          </a:p>
          <a:p>
            <a:endParaRPr lang="en-GB" sz="2000" dirty="0"/>
          </a:p>
          <a:p>
            <a:pPr marL="0" indent="0">
              <a:buNone/>
            </a:pPr>
            <a:endParaRPr lang="en-GB" sz="2000" dirty="0"/>
          </a:p>
          <a:p>
            <a:pPr marL="457200" lvl="1" indent="0">
              <a:buFontTx/>
              <a:buNone/>
            </a:pPr>
            <a:endParaRPr lang="en-GB" sz="2000" dirty="0"/>
          </a:p>
          <a:p>
            <a:pPr marL="457200" lvl="1" indent="0">
              <a:buFontTx/>
              <a:buNone/>
            </a:pPr>
            <a:endParaRPr lang="en-GB" sz="1800" dirty="0"/>
          </a:p>
        </p:txBody>
      </p:sp>
      <p:sp>
        <p:nvSpPr>
          <p:cNvPr id="7"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6</a:t>
            </a:fld>
            <a:endParaRPr lang="it-IT" sz="1200" dirty="0"/>
          </a:p>
        </p:txBody>
      </p:sp>
      <p:sp>
        <p:nvSpPr>
          <p:cNvPr id="9" name="Title 1">
            <a:extLst>
              <a:ext uri="{FF2B5EF4-FFF2-40B4-BE49-F238E27FC236}">
                <a16:creationId xmlns:a16="http://schemas.microsoft.com/office/drawing/2014/main" id="{A9CA7CF1-BCF4-A140-A7E3-6498A677D49C}"/>
              </a:ext>
            </a:extLst>
          </p:cNvPr>
          <p:cNvSpPr txBox="1">
            <a:spLocks/>
          </p:cNvSpPr>
          <p:nvPr/>
        </p:nvSpPr>
        <p:spPr>
          <a:xfrm>
            <a:off x="1224951" y="160028"/>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About EOSC</a:t>
            </a:r>
          </a:p>
        </p:txBody>
      </p:sp>
    </p:spTree>
    <p:extLst>
      <p:ext uri="{BB962C8B-B14F-4D97-AF65-F5344CB8AC3E}">
        <p14:creationId xmlns:p14="http://schemas.microsoft.com/office/powerpoint/2010/main" val="421147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8" name="Rectangle 7"/>
          <p:cNvSpPr/>
          <p:nvPr/>
        </p:nvSpPr>
        <p:spPr>
          <a:xfrm>
            <a:off x="3102846" y="1999510"/>
            <a:ext cx="2418085" cy="338550"/>
          </a:xfrm>
          <a:prstGeom prst="rect">
            <a:avLst/>
          </a:prstGeom>
        </p:spPr>
        <p:txBody>
          <a:bodyPr wrap="square" lIns="121917" tIns="60958" rIns="121917" bIns="60958">
            <a:spAutoFit/>
          </a:bodyPr>
          <a:lstStyle/>
          <a:p>
            <a:pPr marL="0" lvl="1"/>
            <a:r>
              <a:rPr lang="en-US" sz="1400" b="1" dirty="0">
                <a:solidFill>
                  <a:srgbClr val="000000"/>
                </a:solidFill>
              </a:rPr>
              <a:t>2</a:t>
            </a:r>
            <a:r>
              <a:rPr lang="en-US" sz="1400" b="1" baseline="30000" dirty="0">
                <a:solidFill>
                  <a:srgbClr val="000000"/>
                </a:solidFill>
              </a:rPr>
              <a:t>nd</a:t>
            </a:r>
            <a:r>
              <a:rPr lang="en-US" sz="1400" b="1" dirty="0">
                <a:solidFill>
                  <a:srgbClr val="000000"/>
                </a:solidFill>
              </a:rPr>
              <a:t> HLEG on EOSC</a:t>
            </a:r>
            <a:endParaRPr lang="en-US" sz="1400" kern="0" dirty="0">
              <a:solidFill>
                <a:srgbClr val="000000"/>
              </a:solidFill>
            </a:endParaRPr>
          </a:p>
        </p:txBody>
      </p:sp>
      <p:pic>
        <p:nvPicPr>
          <p:cNvPr id="9" name="Picture 9">
            <a:extLst>
              <a:ext uri="{FF2B5EF4-FFF2-40B4-BE49-F238E27FC236}">
                <a16:creationId xmlns:a16="http://schemas.microsoft.com/office/drawing/2014/main" id="{6C67C80C-5076-B64D-8324-F0523814E03D}"/>
              </a:ext>
            </a:extLst>
          </p:cNvPr>
          <p:cNvPicPr>
            <a:picLocks noChangeAspect="1"/>
          </p:cNvPicPr>
          <p:nvPr/>
        </p:nvPicPr>
        <p:blipFill>
          <a:blip r:embed="rId2"/>
          <a:stretch>
            <a:fillRect/>
          </a:stretch>
        </p:blipFill>
        <p:spPr>
          <a:xfrm>
            <a:off x="3182940" y="2776857"/>
            <a:ext cx="2118386" cy="3000694"/>
          </a:xfrm>
          <a:prstGeom prst="rect">
            <a:avLst/>
          </a:prstGeom>
          <a:ln>
            <a:solidFill>
              <a:schemeClr val="tx2">
                <a:lumMod val="75000"/>
              </a:schemeClr>
            </a:solidFill>
          </a:ln>
        </p:spPr>
      </p:pic>
      <p:sp>
        <p:nvSpPr>
          <p:cNvPr id="10" name="Content Placeholder 2">
            <a:extLst>
              <a:ext uri="{FF2B5EF4-FFF2-40B4-BE49-F238E27FC236}">
                <a16:creationId xmlns:a16="http://schemas.microsoft.com/office/drawing/2014/main" id="{0A13380C-CAB6-4394-B61E-4E5A5C20E5BB}"/>
              </a:ext>
            </a:extLst>
          </p:cNvPr>
          <p:cNvSpPr txBox="1">
            <a:spLocks/>
          </p:cNvSpPr>
          <p:nvPr/>
        </p:nvSpPr>
        <p:spPr bwMode="auto">
          <a:xfrm>
            <a:off x="3102846" y="2291894"/>
            <a:ext cx="2967751" cy="416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0" lvl="1" indent="0">
              <a:spcBef>
                <a:spcPts val="600"/>
              </a:spcBef>
              <a:spcAft>
                <a:spcPts val="0"/>
              </a:spcAft>
              <a:buClr>
                <a:srgbClr val="0F5494"/>
              </a:buClr>
              <a:buSzPct val="100000"/>
              <a:buNone/>
            </a:pPr>
            <a:r>
              <a:rPr lang="en-GB" sz="1100" kern="0" dirty="0">
                <a:solidFill>
                  <a:srgbClr val="000000"/>
                </a:solidFill>
                <a:latin typeface="+mn-lt"/>
                <a:hlinkClick r:id="rId3"/>
              </a:rPr>
              <a:t>https://ec.europa.eu/info/events/2nd-eosc-summit-2018-jun-11_en</a:t>
            </a:r>
            <a:endParaRPr lang="en-GB" sz="1100" b="1" dirty="0">
              <a:solidFill>
                <a:srgbClr val="000000"/>
              </a:solidFill>
              <a:latin typeface="+mn-lt"/>
            </a:endParaRPr>
          </a:p>
        </p:txBody>
      </p:sp>
      <p:sp>
        <p:nvSpPr>
          <p:cNvPr id="11" name="Content Placeholder 2">
            <a:extLst>
              <a:ext uri="{FF2B5EF4-FFF2-40B4-BE49-F238E27FC236}">
                <a16:creationId xmlns:a16="http://schemas.microsoft.com/office/drawing/2014/main" id="{0A13380C-CAB6-4394-B61E-4E5A5C20E5BB}"/>
              </a:ext>
            </a:extLst>
          </p:cNvPr>
          <p:cNvSpPr txBox="1">
            <a:spLocks/>
          </p:cNvSpPr>
          <p:nvPr/>
        </p:nvSpPr>
        <p:spPr bwMode="auto">
          <a:xfrm>
            <a:off x="6615439" y="1788296"/>
            <a:ext cx="2206596" cy="686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0" lvl="1" indent="0">
              <a:spcBef>
                <a:spcPts val="600"/>
              </a:spcBef>
              <a:spcAft>
                <a:spcPts val="1200"/>
              </a:spcAft>
              <a:buClr>
                <a:srgbClr val="0F5494"/>
              </a:buClr>
              <a:buSzPct val="100000"/>
              <a:buNone/>
            </a:pPr>
            <a:r>
              <a:rPr lang="en-GB" sz="1400" b="1" dirty="0">
                <a:solidFill>
                  <a:srgbClr val="000000"/>
                </a:solidFill>
                <a:latin typeface="+mn-lt"/>
                <a:ea typeface="+mn-ea"/>
                <a:cs typeface="+mn-cs"/>
              </a:rPr>
              <a:t>FAIR Data Expert Group</a:t>
            </a:r>
            <a:endParaRPr lang="en-GB" sz="1400" b="1" dirty="0">
              <a:solidFill>
                <a:srgbClr val="000000"/>
              </a:solidFill>
              <a:latin typeface="+mn-lt"/>
              <a:cs typeface="Arial"/>
            </a:endParaRPr>
          </a:p>
        </p:txBody>
      </p:sp>
      <p:pic>
        <p:nvPicPr>
          <p:cNvPr id="12" name="Picture 16" descr="Turning FAIR into Reality-Cover.jpg"/>
          <p:cNvPicPr>
            <a:picLocks noChangeAspect="1"/>
          </p:cNvPicPr>
          <p:nvPr/>
        </p:nvPicPr>
        <p:blipFill>
          <a:blip r:embed="rId4"/>
          <a:stretch>
            <a:fillRect/>
          </a:stretch>
        </p:blipFill>
        <p:spPr>
          <a:xfrm>
            <a:off x="6637065" y="2711848"/>
            <a:ext cx="2112256" cy="3000694"/>
          </a:xfrm>
          <a:prstGeom prst="rect">
            <a:avLst/>
          </a:prstGeom>
          <a:ln>
            <a:solidFill>
              <a:schemeClr val="tx2">
                <a:lumMod val="75000"/>
              </a:schemeClr>
            </a:solidFill>
          </a:ln>
        </p:spPr>
      </p:pic>
      <p:sp>
        <p:nvSpPr>
          <p:cNvPr id="13" name="Content Placeholder 2">
            <a:extLst>
              <a:ext uri="{FF2B5EF4-FFF2-40B4-BE49-F238E27FC236}">
                <a16:creationId xmlns:a16="http://schemas.microsoft.com/office/drawing/2014/main" id="{0A13380C-CAB6-4394-B61E-4E5A5C20E5BB}"/>
              </a:ext>
            </a:extLst>
          </p:cNvPr>
          <p:cNvSpPr txBox="1">
            <a:spLocks/>
          </p:cNvSpPr>
          <p:nvPr/>
        </p:nvSpPr>
        <p:spPr bwMode="auto">
          <a:xfrm>
            <a:off x="6615439" y="2100079"/>
            <a:ext cx="2524096" cy="686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0" lvl="1" indent="0">
              <a:spcBef>
                <a:spcPts val="600"/>
              </a:spcBef>
              <a:spcAft>
                <a:spcPts val="1200"/>
              </a:spcAft>
              <a:buClr>
                <a:srgbClr val="0F5494"/>
              </a:buClr>
              <a:buSzPct val="100000"/>
              <a:buNone/>
            </a:pPr>
            <a:r>
              <a:rPr lang="en-GB" sz="1100" dirty="0">
                <a:solidFill>
                  <a:srgbClr val="000000"/>
                </a:solidFill>
                <a:latin typeface="+mn-lt"/>
                <a:cs typeface="Arial"/>
                <a:hlinkClick r:id="rId5"/>
              </a:rPr>
              <a:t>https://doi.org/10.2777/1524</a:t>
            </a:r>
            <a:r>
              <a:rPr lang="en-GB" sz="1100" dirty="0">
                <a:solidFill>
                  <a:srgbClr val="000000"/>
                </a:solidFill>
                <a:latin typeface="+mn-lt"/>
                <a:cs typeface="Arial"/>
              </a:rPr>
              <a:t> </a:t>
            </a:r>
          </a:p>
        </p:txBody>
      </p:sp>
      <p:grpSp>
        <p:nvGrpSpPr>
          <p:cNvPr id="7" name="Grouper 6"/>
          <p:cNvGrpSpPr/>
          <p:nvPr/>
        </p:nvGrpSpPr>
        <p:grpSpPr>
          <a:xfrm>
            <a:off x="133204" y="2776857"/>
            <a:ext cx="2130054" cy="3015085"/>
            <a:chOff x="62638" y="3200163"/>
            <a:chExt cx="2130054" cy="3015085"/>
          </a:xfrm>
        </p:grpSpPr>
        <p:pic>
          <p:nvPicPr>
            <p:cNvPr id="6" name="Picture 18">
              <a:extLst>
                <a:ext uri="{FF2B5EF4-FFF2-40B4-BE49-F238E27FC236}">
                  <a16:creationId xmlns:a16="http://schemas.microsoft.com/office/drawing/2014/main" id="{BC7946BC-7B79-4E9C-8589-5583314F4CE5}"/>
                </a:ext>
              </a:extLst>
            </p:cNvPr>
            <p:cNvPicPr>
              <a:picLocks noChangeAspect="1"/>
            </p:cNvPicPr>
            <p:nvPr/>
          </p:nvPicPr>
          <p:blipFill rotWithShape="1">
            <a:blip r:embed="rId6">
              <a:extLst>
                <a:ext uri="{28A0092B-C50C-407E-A947-70E740481C1C}">
                  <a14:useLocalDpi xmlns:a14="http://schemas.microsoft.com/office/drawing/2010/main" val="0"/>
                </a:ext>
              </a:extLst>
            </a:blip>
            <a:srcRect t="2118" r="3103" b="5411"/>
            <a:stretch/>
          </p:blipFill>
          <p:spPr bwMode="auto">
            <a:xfrm>
              <a:off x="73625" y="3200163"/>
              <a:ext cx="2112256" cy="2935685"/>
            </a:xfrm>
            <a:prstGeom prst="rect">
              <a:avLst/>
            </a:prstGeom>
            <a:noFill/>
            <a:ln>
              <a:solidFill>
                <a:schemeClr val="tx2">
                  <a:lumMod val="75000"/>
                </a:schemeClr>
              </a:solidFill>
            </a:ln>
            <a:extLst>
              <a:ext uri="{53640926-AAD7-44d8-BBD7-CCE9431645EC}">
                <a14:shadowObscured xmlns:a14="http://schemas.microsoft.com/office/drawing/2010/main" xmlns=""/>
              </a:ext>
            </a:extLst>
          </p:spPr>
        </p:pic>
        <p:pic>
          <p:nvPicPr>
            <p:cNvPr id="5" name="Image 4"/>
            <p:cNvPicPr>
              <a:picLocks noChangeAspect="1"/>
            </p:cNvPicPr>
            <p:nvPr/>
          </p:nvPicPr>
          <p:blipFill>
            <a:blip r:embed="rId7"/>
            <a:stretch>
              <a:fillRect/>
            </a:stretch>
          </p:blipFill>
          <p:spPr>
            <a:xfrm>
              <a:off x="62638" y="3598021"/>
              <a:ext cx="2130054" cy="2617227"/>
            </a:xfrm>
            <a:prstGeom prst="rect">
              <a:avLst/>
            </a:prstGeom>
          </p:spPr>
        </p:pic>
      </p:grpSp>
      <p:sp>
        <p:nvSpPr>
          <p:cNvPr id="14" name="Rectangle 13"/>
          <p:cNvSpPr/>
          <p:nvPr/>
        </p:nvSpPr>
        <p:spPr>
          <a:xfrm>
            <a:off x="144191" y="2067174"/>
            <a:ext cx="2372616" cy="769441"/>
          </a:xfrm>
          <a:prstGeom prst="rect">
            <a:avLst/>
          </a:prstGeom>
        </p:spPr>
        <p:txBody>
          <a:bodyPr wrap="square">
            <a:spAutoFit/>
          </a:bodyPr>
          <a:lstStyle/>
          <a:p>
            <a:r>
              <a:rPr lang="en-GB" sz="1100" dirty="0">
                <a:hlinkClick r:id="rId8"/>
              </a:rPr>
              <a:t>https://ec.europa.eu/research/openscience/pdf/eosc_declaration.pdf</a:t>
            </a:r>
            <a:endParaRPr lang="en-GB" sz="1100" dirty="0"/>
          </a:p>
          <a:p>
            <a:endParaRPr lang="en-GB" sz="1100" dirty="0"/>
          </a:p>
        </p:txBody>
      </p:sp>
      <p:sp>
        <p:nvSpPr>
          <p:cNvPr id="15" name="Rectangle 14"/>
          <p:cNvSpPr/>
          <p:nvPr/>
        </p:nvSpPr>
        <p:spPr>
          <a:xfrm>
            <a:off x="118882" y="1876297"/>
            <a:ext cx="2397925" cy="307777"/>
          </a:xfrm>
          <a:prstGeom prst="rect">
            <a:avLst/>
          </a:prstGeom>
        </p:spPr>
        <p:txBody>
          <a:bodyPr wrap="none">
            <a:spAutoFit/>
          </a:bodyPr>
          <a:lstStyle/>
          <a:p>
            <a:r>
              <a:rPr lang="en-GB" sz="1400" b="1" dirty="0"/>
              <a:t>EOSC Summit of 12 June 2017</a:t>
            </a:r>
          </a:p>
        </p:txBody>
      </p:sp>
      <p:sp>
        <p:nvSpPr>
          <p:cNvPr id="16" name="Segnaposto contenuto 2">
            <a:extLst>
              <a:ext uri="{FF2B5EF4-FFF2-40B4-BE49-F238E27FC236}">
                <a16:creationId xmlns:a16="http://schemas.microsoft.com/office/drawing/2014/main" id="{AC79B457-EE0D-44C6-93FF-DC2C2F3EED68}"/>
              </a:ext>
            </a:extLst>
          </p:cNvPr>
          <p:cNvSpPr txBox="1">
            <a:spLocks/>
          </p:cNvSpPr>
          <p:nvPr/>
        </p:nvSpPr>
        <p:spPr>
          <a:xfrm>
            <a:off x="141163" y="1012617"/>
            <a:ext cx="8625590" cy="915736"/>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9"/>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9"/>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Aft>
                <a:spcPts val="1200"/>
              </a:spcAft>
              <a:buNone/>
            </a:pPr>
            <a:r>
              <a:rPr lang="en-GB" sz="2000" dirty="0"/>
              <a:t>Some readings</a:t>
            </a:r>
            <a:r>
              <a:rPr lang="mr-IN" sz="2000" dirty="0"/>
              <a:t>…</a:t>
            </a:r>
            <a:endParaRPr lang="en-GB" sz="2000" i="1" dirty="0"/>
          </a:p>
          <a:p>
            <a:pPr marL="800100" lvl="1" indent="-342900">
              <a:lnSpc>
                <a:spcPct val="80000"/>
              </a:lnSpc>
              <a:spcAft>
                <a:spcPts val="1200"/>
              </a:spcAft>
              <a:buFont typeface="+mj-lt"/>
              <a:buAutoNum type="arabicPeriod"/>
            </a:pPr>
            <a:endParaRPr lang="en-GB" sz="1800" dirty="0"/>
          </a:p>
          <a:p>
            <a:pPr algn="just">
              <a:lnSpc>
                <a:spcPct val="80000"/>
              </a:lnSpc>
              <a:spcAft>
                <a:spcPts val="1200"/>
              </a:spcAft>
              <a:buFont typeface="+mj-lt"/>
              <a:buAutoNum type="arabicPeriod"/>
            </a:pPr>
            <a:endParaRPr lang="en-GB" sz="1050" i="1" dirty="0"/>
          </a:p>
          <a:p>
            <a:pPr marL="457200" indent="-457200">
              <a:lnSpc>
                <a:spcPct val="80000"/>
              </a:lnSpc>
              <a:spcAft>
                <a:spcPts val="1200"/>
              </a:spcAft>
              <a:buFont typeface="+mj-lt"/>
              <a:buAutoNum type="arabicPeriod"/>
            </a:pPr>
            <a:endParaRPr lang="it-IT" sz="2000" dirty="0">
              <a:latin typeface="Avenir Book"/>
              <a:cs typeface="Avenir Book"/>
            </a:endParaRPr>
          </a:p>
        </p:txBody>
      </p:sp>
      <p:sp>
        <p:nvSpPr>
          <p:cNvPr id="17"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7</a:t>
            </a:fld>
            <a:endParaRPr lang="it-IT" sz="1200" dirty="0"/>
          </a:p>
        </p:txBody>
      </p:sp>
      <p:sp>
        <p:nvSpPr>
          <p:cNvPr id="18" name="Title 1">
            <a:extLst>
              <a:ext uri="{FF2B5EF4-FFF2-40B4-BE49-F238E27FC236}">
                <a16:creationId xmlns:a16="http://schemas.microsoft.com/office/drawing/2014/main" id="{855553D7-DFCE-D14D-B981-BF0D698CCF7B}"/>
              </a:ext>
            </a:extLst>
          </p:cNvPr>
          <p:cNvSpPr txBox="1">
            <a:spLocks/>
          </p:cNvSpPr>
          <p:nvPr/>
        </p:nvSpPr>
        <p:spPr>
          <a:xfrm>
            <a:off x="1224951" y="160028"/>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About EOSC</a:t>
            </a:r>
          </a:p>
        </p:txBody>
      </p:sp>
    </p:spTree>
    <p:extLst>
      <p:ext uri="{BB962C8B-B14F-4D97-AF65-F5344CB8AC3E}">
        <p14:creationId xmlns:p14="http://schemas.microsoft.com/office/powerpoint/2010/main" val="148072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31885" y="6403385"/>
            <a:ext cx="1171036" cy="365125"/>
          </a:xfrm>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a:xfrm>
            <a:off x="1958196" y="6403385"/>
            <a:ext cx="2803585" cy="365125"/>
          </a:xfrm>
        </p:spPr>
        <p:txBody>
          <a:bodyPr/>
          <a:lstStyle/>
          <a:p>
            <a:r>
              <a:rPr lang="it-IT" dirty="0"/>
              <a:t>G. Lamanna</a:t>
            </a:r>
          </a:p>
        </p:txBody>
      </p:sp>
      <p:sp>
        <p:nvSpPr>
          <p:cNvPr id="6" name="Curved Right Arrow 6"/>
          <p:cNvSpPr/>
          <p:nvPr/>
        </p:nvSpPr>
        <p:spPr bwMode="auto">
          <a:xfrm>
            <a:off x="687686" y="3433728"/>
            <a:ext cx="1015868" cy="838200"/>
          </a:xfrm>
          <a:prstGeom prst="curvedRightArrow">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graphicFrame>
        <p:nvGraphicFramePr>
          <p:cNvPr id="7" name="Diagram 9"/>
          <p:cNvGraphicFramePr/>
          <p:nvPr>
            <p:extLst/>
          </p:nvPr>
        </p:nvGraphicFramePr>
        <p:xfrm>
          <a:off x="203174" y="897697"/>
          <a:ext cx="10666611"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12"/>
          <p:cNvSpPr txBox="1"/>
          <p:nvPr/>
        </p:nvSpPr>
        <p:spPr>
          <a:xfrm>
            <a:off x="550590" y="1386680"/>
            <a:ext cx="2031736" cy="584775"/>
          </a:xfrm>
          <a:prstGeom prst="rect">
            <a:avLst/>
          </a:prstGeom>
          <a:noFill/>
        </p:spPr>
        <p:txBody>
          <a:bodyPr wrap="square" rtlCol="0">
            <a:spAutoFit/>
          </a:bodyPr>
          <a:lstStyle/>
          <a:p>
            <a:r>
              <a:rPr lang="fr-BE" sz="3200" dirty="0">
                <a:solidFill>
                  <a:schemeClr val="tx2"/>
                </a:solidFill>
              </a:rPr>
              <a:t>2016</a:t>
            </a:r>
            <a:endParaRPr lang="en-GB" sz="3200" dirty="0">
              <a:solidFill>
                <a:schemeClr val="tx2"/>
              </a:solidFill>
            </a:endParaRPr>
          </a:p>
        </p:txBody>
      </p:sp>
      <p:sp>
        <p:nvSpPr>
          <p:cNvPr id="9" name="TextBox 13"/>
          <p:cNvSpPr txBox="1"/>
          <p:nvPr/>
        </p:nvSpPr>
        <p:spPr>
          <a:xfrm>
            <a:off x="571853" y="2929734"/>
            <a:ext cx="2031736" cy="584775"/>
          </a:xfrm>
          <a:prstGeom prst="rect">
            <a:avLst/>
          </a:prstGeom>
          <a:noFill/>
        </p:spPr>
        <p:txBody>
          <a:bodyPr wrap="square" rtlCol="0">
            <a:spAutoFit/>
          </a:bodyPr>
          <a:lstStyle/>
          <a:p>
            <a:r>
              <a:rPr lang="fr-BE" sz="3200" dirty="0">
                <a:solidFill>
                  <a:schemeClr val="tx2"/>
                </a:solidFill>
              </a:rPr>
              <a:t>2017</a:t>
            </a:r>
            <a:endParaRPr lang="en-GB" sz="3200" dirty="0">
              <a:solidFill>
                <a:schemeClr val="tx2"/>
              </a:solidFill>
            </a:endParaRPr>
          </a:p>
        </p:txBody>
      </p:sp>
      <p:sp>
        <p:nvSpPr>
          <p:cNvPr id="10" name="TextBox 15"/>
          <p:cNvSpPr txBox="1"/>
          <p:nvPr/>
        </p:nvSpPr>
        <p:spPr>
          <a:xfrm>
            <a:off x="583665" y="4472787"/>
            <a:ext cx="2031736" cy="584775"/>
          </a:xfrm>
          <a:prstGeom prst="rect">
            <a:avLst/>
          </a:prstGeom>
          <a:noFill/>
        </p:spPr>
        <p:txBody>
          <a:bodyPr wrap="square" rtlCol="0">
            <a:spAutoFit/>
          </a:bodyPr>
          <a:lstStyle/>
          <a:p>
            <a:r>
              <a:rPr lang="fr-BE" sz="3200" dirty="0">
                <a:solidFill>
                  <a:schemeClr val="tx2"/>
                </a:solidFill>
              </a:rPr>
              <a:t>2018</a:t>
            </a:r>
            <a:endParaRPr lang="en-GB" sz="3200" dirty="0">
              <a:solidFill>
                <a:schemeClr val="tx2"/>
              </a:solidFill>
            </a:endParaRPr>
          </a:p>
        </p:txBody>
      </p:sp>
      <p:sp>
        <p:nvSpPr>
          <p:cNvPr id="11" name="TextBox 16"/>
          <p:cNvSpPr txBox="1"/>
          <p:nvPr/>
        </p:nvSpPr>
        <p:spPr>
          <a:xfrm>
            <a:off x="3915422" y="1528193"/>
            <a:ext cx="2641256" cy="523220"/>
          </a:xfrm>
          <a:prstGeom prst="rect">
            <a:avLst/>
          </a:prstGeom>
          <a:noFill/>
        </p:spPr>
        <p:txBody>
          <a:bodyPr wrap="square" rtlCol="0">
            <a:spAutoFit/>
          </a:bodyPr>
          <a:lstStyle/>
          <a:p>
            <a:r>
              <a:rPr lang="fr-BE" sz="1400" dirty="0">
                <a:solidFill>
                  <a:schemeClr val="tx2"/>
                </a:solidFill>
                <a:latin typeface="Verdana" panose="020B0604030504040204" pitchFamily="34" charset="0"/>
                <a:ea typeface="Verdana" panose="020B0604030504040204" pitchFamily="34" charset="0"/>
                <a:cs typeface="Verdana" panose="020B0604030504040204" pitchFamily="34" charset="0"/>
              </a:rPr>
              <a:t>Vision for the </a:t>
            </a:r>
            <a:r>
              <a:rPr lang="fr-BE" sz="1400" dirty="0" err="1">
                <a:solidFill>
                  <a:schemeClr val="tx2"/>
                </a:solidFill>
                <a:latin typeface="Verdana" panose="020B0604030504040204" pitchFamily="34" charset="0"/>
                <a:ea typeface="Verdana" panose="020B0604030504040204" pitchFamily="34" charset="0"/>
                <a:cs typeface="Verdana" panose="020B0604030504040204" pitchFamily="34" charset="0"/>
              </a:rPr>
              <a:t>European</a:t>
            </a:r>
            <a:r>
              <a:rPr lang="fr-BE" sz="1400" dirty="0">
                <a:solidFill>
                  <a:schemeClr val="tx2"/>
                </a:solidFill>
                <a:latin typeface="Verdana" panose="020B0604030504040204" pitchFamily="34" charset="0"/>
                <a:ea typeface="Verdana" panose="020B0604030504040204" pitchFamily="34" charset="0"/>
                <a:cs typeface="Verdana" panose="020B0604030504040204" pitchFamily="34" charset="0"/>
              </a:rPr>
              <a:t> Open Science Cloud</a:t>
            </a:r>
            <a:endPar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7"/>
          <p:cNvSpPr txBox="1"/>
          <p:nvPr/>
        </p:nvSpPr>
        <p:spPr>
          <a:xfrm>
            <a:off x="3468912" y="2889761"/>
            <a:ext cx="2971925" cy="307777"/>
          </a:xfrm>
          <a:prstGeom prst="rect">
            <a:avLst/>
          </a:prstGeom>
          <a:noFill/>
        </p:spPr>
        <p:txBody>
          <a:bodyPr wrap="square" rtlCol="0">
            <a:spAutoFit/>
          </a:bodyPr>
          <a:lstStyle/>
          <a:p>
            <a:r>
              <a:rPr lang="fr-BE" sz="1400" dirty="0">
                <a:solidFill>
                  <a:schemeClr val="tx2"/>
                </a:solidFill>
                <a:latin typeface="Verdana" panose="020B0604030504040204" pitchFamily="34" charset="0"/>
                <a:ea typeface="Verdana" panose="020B0604030504040204" pitchFamily="34" charset="0"/>
                <a:cs typeface="Verdana" panose="020B0604030504040204" pitchFamily="34" charset="0"/>
              </a:rPr>
              <a:t>INFRAEOSC 2018-2019 Calls</a:t>
            </a:r>
            <a:endPar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8"/>
          <p:cNvSpPr txBox="1"/>
          <p:nvPr/>
        </p:nvSpPr>
        <p:spPr>
          <a:xfrm>
            <a:off x="4017009" y="3898784"/>
            <a:ext cx="2641256" cy="523220"/>
          </a:xfrm>
          <a:prstGeom prst="rect">
            <a:avLst/>
          </a:prstGeom>
          <a:noFill/>
        </p:spPr>
        <p:txBody>
          <a:bodyPr wrap="square" rtlCol="0">
            <a:spAutoFit/>
          </a:bodyPr>
          <a:lstStyle/>
          <a:p>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Federated model with 6 action lines</a:t>
            </a:r>
          </a:p>
        </p:txBody>
      </p:sp>
      <p:sp>
        <p:nvSpPr>
          <p:cNvPr id="14" name="TextBox 19"/>
          <p:cNvSpPr txBox="1"/>
          <p:nvPr/>
        </p:nvSpPr>
        <p:spPr>
          <a:xfrm>
            <a:off x="3407489" y="5115001"/>
            <a:ext cx="2641256" cy="738664"/>
          </a:xfrm>
          <a:prstGeom prst="rect">
            <a:avLst/>
          </a:prstGeom>
          <a:noFill/>
        </p:spPr>
        <p:txBody>
          <a:bodyPr wrap="square" rtlCol="0">
            <a:spAutoFit/>
          </a:bodyPr>
          <a:lstStyle/>
          <a:p>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Set up of EOSC governance framework by end 2018</a:t>
            </a:r>
          </a:p>
        </p:txBody>
      </p:sp>
      <p:pic>
        <p:nvPicPr>
          <p:cNvPr id="15" name="Picture 1">
            <a:extLst>
              <a:ext uri="{FF2B5EF4-FFF2-40B4-BE49-F238E27FC236}">
                <a16:creationId xmlns:a16="http://schemas.microsoft.com/office/drawing/2014/main" id="{CD1BF2B8-2137-4326-B610-B59EE3930736}"/>
              </a:ext>
            </a:extLst>
          </p:cNvPr>
          <p:cNvPicPr>
            <a:picLocks noChangeAspect="1"/>
          </p:cNvPicPr>
          <p:nvPr/>
        </p:nvPicPr>
        <p:blipFill rotWithShape="1">
          <a:blip r:embed="rId7"/>
          <a:srcRect b="12082"/>
          <a:stretch/>
        </p:blipFill>
        <p:spPr>
          <a:xfrm>
            <a:off x="6592808" y="1528193"/>
            <a:ext cx="1930153" cy="4451886"/>
          </a:xfrm>
          <a:prstGeom prst="rect">
            <a:avLst/>
          </a:prstGeom>
        </p:spPr>
      </p:pic>
      <p:sp>
        <p:nvSpPr>
          <p:cNvPr id="16"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8</a:t>
            </a:fld>
            <a:endParaRPr lang="it-IT" sz="1200" dirty="0"/>
          </a:p>
        </p:txBody>
      </p:sp>
      <p:sp>
        <p:nvSpPr>
          <p:cNvPr id="17" name="Title 1">
            <a:extLst>
              <a:ext uri="{FF2B5EF4-FFF2-40B4-BE49-F238E27FC236}">
                <a16:creationId xmlns:a16="http://schemas.microsoft.com/office/drawing/2014/main" id="{E0F2AEFF-2736-FC45-8742-D9BF522FEC01}"/>
              </a:ext>
            </a:extLst>
          </p:cNvPr>
          <p:cNvSpPr txBox="1">
            <a:spLocks/>
          </p:cNvSpPr>
          <p:nvPr/>
        </p:nvSpPr>
        <p:spPr>
          <a:xfrm>
            <a:off x="1224951" y="160028"/>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Timeline of EOSC</a:t>
            </a:r>
          </a:p>
        </p:txBody>
      </p:sp>
    </p:spTree>
    <p:extLst>
      <p:ext uri="{BB962C8B-B14F-4D97-AF65-F5344CB8AC3E}">
        <p14:creationId xmlns:p14="http://schemas.microsoft.com/office/powerpoint/2010/main" val="165633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31885" y="5726764"/>
            <a:ext cx="1171036" cy="365125"/>
          </a:xfrm>
        </p:spPr>
        <p:txBody>
          <a:bodyPr/>
          <a:lstStyle/>
          <a:p>
            <a:fld id="{0A64F15C-91D5-9241-AC17-030113BDD6BC}" type="datetime1">
              <a:rPr lang="it-IT" smtClean="0"/>
              <a:t>04/04/19</a:t>
            </a:fld>
            <a:endParaRPr lang="it-IT"/>
          </a:p>
        </p:txBody>
      </p:sp>
      <p:sp>
        <p:nvSpPr>
          <p:cNvPr id="3" name="Espace réservé du pied de page 2"/>
          <p:cNvSpPr>
            <a:spLocks noGrp="1"/>
          </p:cNvSpPr>
          <p:nvPr>
            <p:ph type="ftr" sz="quarter" idx="11"/>
          </p:nvPr>
        </p:nvSpPr>
        <p:spPr>
          <a:xfrm>
            <a:off x="1958196" y="5726764"/>
            <a:ext cx="2803585" cy="365125"/>
          </a:xfrm>
        </p:spPr>
        <p:txBody>
          <a:bodyPr/>
          <a:lstStyle/>
          <a:p>
            <a:r>
              <a:rPr lang="it-IT" dirty="0"/>
              <a:t>G. Lamanna</a:t>
            </a:r>
          </a:p>
        </p:txBody>
      </p:sp>
      <p:sp>
        <p:nvSpPr>
          <p:cNvPr id="7" name="Rounded Rectangle 5">
            <a:extLst>
              <a:ext uri="{FF2B5EF4-FFF2-40B4-BE49-F238E27FC236}">
                <a16:creationId xmlns:a16="http://schemas.microsoft.com/office/drawing/2014/main" id="{2E686B8A-7F8E-47E7-A0C0-A4300C11D20A}"/>
              </a:ext>
            </a:extLst>
          </p:cNvPr>
          <p:cNvSpPr/>
          <p:nvPr/>
        </p:nvSpPr>
        <p:spPr bwMode="auto">
          <a:xfrm>
            <a:off x="270021" y="2106473"/>
            <a:ext cx="5221016" cy="1150529"/>
          </a:xfrm>
          <a:prstGeom prst="roundRect">
            <a:avLst/>
          </a:prstGeom>
          <a:solidFill>
            <a:srgbClr val="C7E1F9"/>
          </a:solidFill>
          <a:ln>
            <a:noFill/>
          </a:ln>
          <a:effectLst/>
          <a:ex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endParaRPr lang="en-GB" sz="1300" dirty="0">
              <a:solidFill>
                <a:srgbClr val="0F5494"/>
              </a:solidFill>
              <a:latin typeface="Verdana" pitchFamily="34" charset="0"/>
            </a:endParaRPr>
          </a:p>
        </p:txBody>
      </p:sp>
      <p:sp>
        <p:nvSpPr>
          <p:cNvPr id="8" name="Rectangle: Rounded Corners 10">
            <a:extLst>
              <a:ext uri="{FF2B5EF4-FFF2-40B4-BE49-F238E27FC236}">
                <a16:creationId xmlns:a16="http://schemas.microsoft.com/office/drawing/2014/main" id="{4968B2EE-C49B-49E5-AAE8-7DD959864931}"/>
              </a:ext>
            </a:extLst>
          </p:cNvPr>
          <p:cNvSpPr/>
          <p:nvPr/>
        </p:nvSpPr>
        <p:spPr>
          <a:xfrm>
            <a:off x="504859" y="2182628"/>
            <a:ext cx="1528948" cy="1008982"/>
          </a:xfrm>
          <a:prstGeom prst="rect">
            <a:avLst/>
          </a:prstGeom>
          <a:solidFill>
            <a:srgbClr val="BBE0E3">
              <a:lumMod val="90000"/>
            </a:srgbClr>
          </a:solidFill>
          <a:ln>
            <a:noFill/>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F5494"/>
                </a:solidFill>
                <a:effectLst/>
                <a:uLnTx/>
                <a:uFillTx/>
                <a:latin typeface="Verdana"/>
                <a:ea typeface="+mn-ea"/>
                <a:cs typeface="+mn-cs"/>
              </a:rPr>
              <a:t>Coordination </a:t>
            </a:r>
            <a:br>
              <a:rPr kumimoji="0" lang="en-GB" sz="1400" b="1" i="0" u="none" strike="noStrike" kern="1200" cap="none" spc="0" normalizeH="0" baseline="0" noProof="0" dirty="0">
                <a:ln>
                  <a:noFill/>
                </a:ln>
                <a:solidFill>
                  <a:srgbClr val="0F5494"/>
                </a:solidFill>
                <a:effectLst/>
                <a:uLnTx/>
                <a:uFillTx/>
                <a:latin typeface="Verdana"/>
                <a:ea typeface="+mn-ea"/>
                <a:cs typeface="+mn-cs"/>
              </a:rPr>
            </a:br>
            <a:r>
              <a:rPr kumimoji="0" lang="en-GB" sz="1400" b="1" i="0" u="none" strike="noStrike" kern="1200" cap="none" spc="0" normalizeH="0" baseline="0" noProof="0" dirty="0">
                <a:ln>
                  <a:noFill/>
                </a:ln>
                <a:solidFill>
                  <a:srgbClr val="0F5494"/>
                </a:solidFill>
                <a:effectLst/>
                <a:uLnTx/>
                <a:uFillTx/>
                <a:latin typeface="Verdana"/>
                <a:ea typeface="+mn-ea"/>
                <a:cs typeface="+mn-cs"/>
              </a:rPr>
              <a:t>structure </a:t>
            </a:r>
            <a:br>
              <a:rPr kumimoji="0" lang="en-GB" sz="1400" b="1" i="0" u="none" strike="noStrike" kern="1200" cap="none" spc="0" normalizeH="0" baseline="0" noProof="0" dirty="0">
                <a:ln>
                  <a:noFill/>
                </a:ln>
                <a:solidFill>
                  <a:srgbClr val="0F5494"/>
                </a:solidFill>
                <a:effectLst/>
                <a:uLnTx/>
                <a:uFillTx/>
                <a:latin typeface="Verdana"/>
                <a:ea typeface="+mn-ea"/>
                <a:cs typeface="+mn-cs"/>
              </a:rPr>
            </a:br>
            <a:r>
              <a:rPr kumimoji="0" lang="en-GB" sz="1400" b="1" i="0" u="none" strike="noStrike" kern="1200" cap="none" spc="0" normalizeH="0" baseline="0" noProof="0" dirty="0">
                <a:ln>
                  <a:noFill/>
                </a:ln>
                <a:solidFill>
                  <a:srgbClr val="0F5494"/>
                </a:solidFill>
                <a:effectLst/>
                <a:uLnTx/>
                <a:uFillTx/>
                <a:latin typeface="Verdana"/>
                <a:ea typeface="+mn-ea"/>
                <a:cs typeface="+mn-cs"/>
              </a:rPr>
              <a:t>(CSA)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chemeClr val="accent2">
                    <a:lumMod val="75000"/>
                  </a:schemeClr>
                </a:solidFill>
                <a:effectLst/>
                <a:uLnTx/>
                <a:uFillTx/>
                <a:latin typeface="Verdana"/>
                <a:ea typeface="+mn-ea"/>
                <a:cs typeface="+mn-cs"/>
              </a:rPr>
              <a:t>Support</a:t>
            </a:r>
            <a:endParaRPr kumimoji="0" lang="en-GB" sz="1400" b="0" i="0" u="none" strike="noStrike" kern="1200" cap="none" spc="0" normalizeH="0" baseline="0" noProof="0" dirty="0">
              <a:ln>
                <a:noFill/>
              </a:ln>
              <a:solidFill>
                <a:schemeClr val="accent2">
                  <a:lumMod val="75000"/>
                </a:schemeClr>
              </a:solidFill>
              <a:effectLst/>
              <a:uLnTx/>
              <a:uFillTx/>
              <a:latin typeface="Verdana"/>
              <a:ea typeface="+mn-ea"/>
              <a:cs typeface="+mn-cs"/>
            </a:endParaRPr>
          </a:p>
        </p:txBody>
      </p:sp>
      <p:sp>
        <p:nvSpPr>
          <p:cNvPr id="9" name="Rounded Rectangle 6">
            <a:extLst>
              <a:ext uri="{FF2B5EF4-FFF2-40B4-BE49-F238E27FC236}">
                <a16:creationId xmlns:a16="http://schemas.microsoft.com/office/drawing/2014/main" id="{05BCDF4E-7545-4353-AD34-FDCA3E3A102B}"/>
              </a:ext>
            </a:extLst>
          </p:cNvPr>
          <p:cNvSpPr/>
          <p:nvPr/>
        </p:nvSpPr>
        <p:spPr bwMode="auto">
          <a:xfrm>
            <a:off x="1423664" y="809723"/>
            <a:ext cx="4034402" cy="962206"/>
          </a:xfrm>
          <a:prstGeom prst="roundRect">
            <a:avLst/>
          </a:prstGeom>
          <a:solidFill>
            <a:schemeClr val="accent6">
              <a:lumMod val="60000"/>
              <a:lumOff val="40000"/>
            </a:schemeClr>
          </a:solidFill>
          <a:ln>
            <a:noFill/>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GB" sz="2000" b="1" dirty="0">
                <a:solidFill>
                  <a:srgbClr val="0F5494"/>
                </a:solidFill>
                <a:latin typeface="Verdana" pitchFamily="34" charset="0"/>
              </a:rPr>
              <a:t>Governance</a:t>
            </a:r>
            <a:r>
              <a:rPr lang="en-GB" sz="1600" b="1" dirty="0">
                <a:solidFill>
                  <a:srgbClr val="0F5494"/>
                </a:solidFill>
                <a:latin typeface="Verdana" pitchFamily="34" charset="0"/>
              </a:rPr>
              <a:t> </a:t>
            </a:r>
            <a:r>
              <a:rPr lang="en-GB" sz="2000" b="1" dirty="0">
                <a:solidFill>
                  <a:srgbClr val="0F5494"/>
                </a:solidFill>
                <a:latin typeface="Verdana" pitchFamily="34" charset="0"/>
              </a:rPr>
              <a:t>Board</a:t>
            </a:r>
            <a:r>
              <a:rPr lang="en-GB" sz="1600" b="1" dirty="0">
                <a:solidFill>
                  <a:srgbClr val="0F5494"/>
                </a:solidFill>
                <a:latin typeface="Verdana" pitchFamily="34" charset="0"/>
              </a:rPr>
              <a:t> </a:t>
            </a:r>
            <a:br>
              <a:rPr lang="en-GB" sz="1600" b="1" dirty="0">
                <a:solidFill>
                  <a:srgbClr val="0F5494"/>
                </a:solidFill>
                <a:latin typeface="Verdana" pitchFamily="34" charset="0"/>
              </a:rPr>
            </a:br>
            <a:r>
              <a:rPr lang="en-GB" sz="1600" dirty="0">
                <a:solidFill>
                  <a:srgbClr val="0F5494"/>
                </a:solidFill>
                <a:latin typeface="Verdana" pitchFamily="34" charset="0"/>
              </a:rPr>
              <a:t>(MS/AC + EC)</a:t>
            </a:r>
          </a:p>
        </p:txBody>
      </p:sp>
      <p:sp>
        <p:nvSpPr>
          <p:cNvPr id="10" name="TextBox 35">
            <a:extLst>
              <a:ext uri="{FF2B5EF4-FFF2-40B4-BE49-F238E27FC236}">
                <a16:creationId xmlns:a16="http://schemas.microsoft.com/office/drawing/2014/main" id="{E5842DBB-24BB-4DE8-9AA8-8DCDFCEE615F}"/>
              </a:ext>
            </a:extLst>
          </p:cNvPr>
          <p:cNvSpPr txBox="1"/>
          <p:nvPr/>
        </p:nvSpPr>
        <p:spPr>
          <a:xfrm>
            <a:off x="1641165" y="1390495"/>
            <a:ext cx="3658704" cy="461665"/>
          </a:xfrm>
          <a:prstGeom prst="rect">
            <a:avLst/>
          </a:prstGeom>
          <a:noFill/>
          <a:ln>
            <a:noFill/>
          </a:ln>
        </p:spPr>
        <p:txBody>
          <a:bodyPr wrap="square" rtlCol="0">
            <a:spAutoFit/>
          </a:bodyPr>
          <a:lstStyle/>
          <a:p>
            <a:pPr defTabSz="914400" fontAlgn="base">
              <a:spcBef>
                <a:spcPct val="0"/>
              </a:spcBef>
              <a:spcAft>
                <a:spcPct val="0"/>
              </a:spcAft>
            </a:pPr>
            <a:r>
              <a:rPr lang="en-GB" sz="1400" b="1" dirty="0">
                <a:solidFill>
                  <a:schemeClr val="accent2">
                    <a:lumMod val="75000"/>
                  </a:schemeClr>
                </a:solidFill>
                <a:latin typeface="Verdana" pitchFamily="34" charset="0"/>
              </a:rPr>
              <a:t>Oversight – strategic orientation</a:t>
            </a:r>
          </a:p>
          <a:p>
            <a:pPr algn="r" defTabSz="914400" fontAlgn="base">
              <a:spcBef>
                <a:spcPct val="0"/>
              </a:spcBef>
              <a:spcAft>
                <a:spcPct val="0"/>
              </a:spcAft>
            </a:pPr>
            <a:endParaRPr lang="en-GB" sz="1000" dirty="0">
              <a:solidFill>
                <a:srgbClr val="FF0000"/>
              </a:solidFill>
              <a:latin typeface="Verdana" pitchFamily="34" charset="0"/>
            </a:endParaRPr>
          </a:p>
        </p:txBody>
      </p:sp>
      <p:grpSp>
        <p:nvGrpSpPr>
          <p:cNvPr id="11" name="Groep 20"/>
          <p:cNvGrpSpPr/>
          <p:nvPr/>
        </p:nvGrpSpPr>
        <p:grpSpPr>
          <a:xfrm>
            <a:off x="2457558" y="3520287"/>
            <a:ext cx="4137444" cy="1120694"/>
            <a:chOff x="2457558" y="4031328"/>
            <a:chExt cx="3871871" cy="1120694"/>
          </a:xfrm>
          <a:solidFill>
            <a:schemeClr val="accent6">
              <a:lumMod val="60000"/>
              <a:lumOff val="40000"/>
            </a:schemeClr>
          </a:solidFill>
        </p:grpSpPr>
        <p:sp>
          <p:nvSpPr>
            <p:cNvPr id="12" name="Rounded Rectangle 3">
              <a:extLst>
                <a:ext uri="{FF2B5EF4-FFF2-40B4-BE49-F238E27FC236}">
                  <a16:creationId xmlns:a16="http://schemas.microsoft.com/office/drawing/2014/main" id="{F5039D1F-20D4-4C01-A22D-5EC88908CB50}"/>
                </a:ext>
              </a:extLst>
            </p:cNvPr>
            <p:cNvSpPr/>
            <p:nvPr/>
          </p:nvSpPr>
          <p:spPr bwMode="auto">
            <a:xfrm>
              <a:off x="2457558" y="4031328"/>
              <a:ext cx="3871871" cy="937012"/>
            </a:xfrm>
            <a:prstGeom prst="roundRect">
              <a:avLst/>
            </a:prstGeom>
            <a:grpFill/>
            <a:ln>
              <a:noFill/>
            </a:ln>
            <a:effectLst/>
            <a:extLst/>
          </p:spPr>
          <p:txBody>
            <a:bodyPr vert="horz" wrap="square" lIns="91440" tIns="45720" rIns="91440" bIns="45720" numCol="1" rtlCol="0" anchor="t" anchorCtr="0" compatLnSpc="1">
              <a:prstTxWarp prst="textNoShape">
                <a:avLst/>
              </a:prstTxWarp>
            </a:bodyPr>
            <a:lstStyle/>
            <a:p>
              <a:pPr marL="3175" algn="ctr" defTabSz="914400" fontAlgn="base">
                <a:spcBef>
                  <a:spcPct val="0"/>
                </a:spcBef>
                <a:spcAft>
                  <a:spcPct val="0"/>
                </a:spcAft>
              </a:pPr>
              <a:r>
                <a:rPr lang="en-GB" sz="2000" b="1" dirty="0">
                  <a:solidFill>
                    <a:srgbClr val="0F5494"/>
                  </a:solidFill>
                  <a:latin typeface="Verdana" pitchFamily="34" charset="0"/>
                </a:rPr>
                <a:t>Stakeholders Forum</a:t>
              </a:r>
            </a:p>
          </p:txBody>
        </p:sp>
        <p:sp>
          <p:nvSpPr>
            <p:cNvPr id="13" name="TextBox 36">
              <a:extLst>
                <a:ext uri="{FF2B5EF4-FFF2-40B4-BE49-F238E27FC236}">
                  <a16:creationId xmlns:a16="http://schemas.microsoft.com/office/drawing/2014/main" id="{C8B84C25-C5B5-4BAC-A265-91A719334A08}"/>
                </a:ext>
              </a:extLst>
            </p:cNvPr>
            <p:cNvSpPr txBox="1"/>
            <p:nvPr/>
          </p:nvSpPr>
          <p:spPr>
            <a:xfrm>
              <a:off x="3794992" y="4690357"/>
              <a:ext cx="1043947" cy="461665"/>
            </a:xfrm>
            <a:prstGeom prst="rect">
              <a:avLst/>
            </a:prstGeom>
            <a:grpFill/>
            <a:ln>
              <a:noFill/>
            </a:ln>
          </p:spPr>
          <p:txBody>
            <a:bodyPr wrap="square" rtlCol="0">
              <a:spAutoFit/>
            </a:bodyPr>
            <a:lstStyle/>
            <a:p>
              <a:pPr defTabSz="914400" fontAlgn="base">
                <a:spcBef>
                  <a:spcPct val="0"/>
                </a:spcBef>
                <a:spcAft>
                  <a:spcPct val="0"/>
                </a:spcAft>
              </a:pPr>
              <a:r>
                <a:rPr lang="en-GB" sz="1400" b="1" dirty="0">
                  <a:solidFill>
                    <a:schemeClr val="accent2">
                      <a:lumMod val="75000"/>
                    </a:schemeClr>
                  </a:solidFill>
                  <a:latin typeface="Verdana" pitchFamily="34" charset="0"/>
                </a:rPr>
                <a:t>Advice</a:t>
              </a:r>
            </a:p>
            <a:p>
              <a:pPr algn="r" defTabSz="914400" fontAlgn="base">
                <a:spcBef>
                  <a:spcPct val="0"/>
                </a:spcBef>
                <a:spcAft>
                  <a:spcPct val="0"/>
                </a:spcAft>
              </a:pPr>
              <a:endParaRPr lang="en-GB" sz="1000" dirty="0">
                <a:solidFill>
                  <a:srgbClr val="FF0000"/>
                </a:solidFill>
                <a:latin typeface="Verdana" pitchFamily="34" charset="0"/>
              </a:endParaRPr>
            </a:p>
          </p:txBody>
        </p:sp>
      </p:grpSp>
      <p:sp>
        <p:nvSpPr>
          <p:cNvPr id="14" name="TextBox 37">
            <a:extLst>
              <a:ext uri="{FF2B5EF4-FFF2-40B4-BE49-F238E27FC236}">
                <a16:creationId xmlns:a16="http://schemas.microsoft.com/office/drawing/2014/main" id="{33EFC2FF-B49D-430C-BA61-678450DC2C90}"/>
              </a:ext>
            </a:extLst>
          </p:cNvPr>
          <p:cNvSpPr txBox="1"/>
          <p:nvPr/>
        </p:nvSpPr>
        <p:spPr>
          <a:xfrm>
            <a:off x="2200582" y="2079391"/>
            <a:ext cx="3257484" cy="1277273"/>
          </a:xfrm>
          <a:prstGeom prst="rect">
            <a:avLst/>
          </a:prstGeom>
          <a:solidFill>
            <a:schemeClr val="accent6">
              <a:lumMod val="60000"/>
              <a:lumOff val="40000"/>
            </a:schemeClr>
          </a:solidFill>
          <a:ln>
            <a:noFill/>
          </a:ln>
        </p:spPr>
        <p:txBody>
          <a:bodyPr wrap="square" rtlCol="0">
            <a:spAutoFit/>
          </a:bodyPr>
          <a:lstStyle/>
          <a:p>
            <a:pPr defTabSz="914400" fontAlgn="base">
              <a:spcBef>
                <a:spcPct val="0"/>
              </a:spcBef>
              <a:spcAft>
                <a:spcPct val="0"/>
              </a:spcAft>
            </a:pPr>
            <a:endParaRPr lang="en-GB" sz="1400" b="1" dirty="0">
              <a:solidFill>
                <a:srgbClr val="FF0000"/>
              </a:solidFill>
              <a:latin typeface="Verdana" pitchFamily="34" charset="0"/>
            </a:endParaRPr>
          </a:p>
          <a:p>
            <a:pPr algn="ctr" defTabSz="914400" fontAlgn="base">
              <a:spcBef>
                <a:spcPct val="0"/>
              </a:spcBef>
              <a:spcAft>
                <a:spcPts val="600"/>
              </a:spcAft>
            </a:pPr>
            <a:r>
              <a:rPr lang="en-GB" sz="2000" b="1" dirty="0">
                <a:solidFill>
                  <a:srgbClr val="0F5494"/>
                </a:solidFill>
                <a:latin typeface="Verdana" pitchFamily="34" charset="0"/>
              </a:rPr>
              <a:t>Executive Board </a:t>
            </a:r>
            <a:r>
              <a:rPr lang="en-GB" sz="1400" dirty="0">
                <a:solidFill>
                  <a:srgbClr val="0F5494"/>
                </a:solidFill>
                <a:latin typeface="Verdana" pitchFamily="34" charset="0"/>
              </a:rPr>
              <a:t>(representatives of stakeholders)</a:t>
            </a:r>
          </a:p>
          <a:p>
            <a:pPr algn="ctr" defTabSz="914400" fontAlgn="base">
              <a:spcBef>
                <a:spcPct val="0"/>
              </a:spcBef>
              <a:spcAft>
                <a:spcPct val="0"/>
              </a:spcAft>
            </a:pPr>
            <a:r>
              <a:rPr lang="en-GB" sz="1400" b="1" dirty="0">
                <a:solidFill>
                  <a:schemeClr val="accent2">
                    <a:lumMod val="75000"/>
                  </a:schemeClr>
                </a:solidFill>
                <a:latin typeface="Verdana" pitchFamily="34" charset="0"/>
              </a:rPr>
              <a:t>Steering implementation</a:t>
            </a:r>
          </a:p>
          <a:p>
            <a:pPr algn="r" defTabSz="914400" fontAlgn="base">
              <a:spcBef>
                <a:spcPct val="0"/>
              </a:spcBef>
              <a:spcAft>
                <a:spcPct val="0"/>
              </a:spcAft>
            </a:pPr>
            <a:endParaRPr lang="en-GB" sz="1000" dirty="0">
              <a:solidFill>
                <a:srgbClr val="FF0000"/>
              </a:solidFill>
              <a:latin typeface="Verdana" pitchFamily="34" charset="0"/>
            </a:endParaRPr>
          </a:p>
        </p:txBody>
      </p:sp>
      <p:sp>
        <p:nvSpPr>
          <p:cNvPr id="15" name="TextBox 63">
            <a:extLst>
              <a:ext uri="{FF2B5EF4-FFF2-40B4-BE49-F238E27FC236}">
                <a16:creationId xmlns:a16="http://schemas.microsoft.com/office/drawing/2014/main" id="{D69C269E-3C83-444D-86F2-3ED6733F4CA1}"/>
              </a:ext>
            </a:extLst>
          </p:cNvPr>
          <p:cNvSpPr txBox="1"/>
          <p:nvPr/>
        </p:nvSpPr>
        <p:spPr>
          <a:xfrm>
            <a:off x="5723905" y="709191"/>
            <a:ext cx="3490443" cy="3377335"/>
          </a:xfrm>
          <a:prstGeom prst="rect">
            <a:avLst/>
          </a:prstGeom>
          <a:noFill/>
        </p:spPr>
        <p:txBody>
          <a:bodyPr wrap="square" rtlCol="0">
            <a:spAutoFit/>
          </a:bodyPr>
          <a:lstStyle/>
          <a:p>
            <a:pPr marL="641350" lvl="1" indent="-285750" defTabSz="914400" fontAlgn="base">
              <a:lnSpc>
                <a:spcPct val="120000"/>
              </a:lnSpc>
              <a:spcBef>
                <a:spcPts val="800"/>
              </a:spcBef>
              <a:spcAft>
                <a:spcPct val="0"/>
              </a:spcAft>
              <a:buFont typeface="Wingdings" panose="05000000000000000000" pitchFamily="2" charset="2"/>
              <a:buChar char="Ø"/>
              <a:defRPr/>
            </a:pPr>
            <a:r>
              <a:rPr lang="en-GB" sz="1200" b="1" i="1" kern="0" dirty="0">
                <a:solidFill>
                  <a:srgbClr val="0F5494"/>
                </a:solidFill>
                <a:latin typeface="Verdana" pitchFamily="34" charset="0"/>
              </a:rPr>
              <a:t>EOSC Board </a:t>
            </a:r>
            <a:r>
              <a:rPr lang="en-GB" sz="1200" kern="0" dirty="0">
                <a:solidFill>
                  <a:srgbClr val="0F5494"/>
                </a:solidFill>
                <a:latin typeface="Verdana" pitchFamily="34" charset="0"/>
              </a:rPr>
              <a:t>of MS/AC and EC representatives </a:t>
            </a:r>
            <a:r>
              <a:rPr lang="en-GB" sz="1200" u="sng" kern="0" dirty="0">
                <a:solidFill>
                  <a:srgbClr val="0F5494"/>
                </a:solidFill>
                <a:latin typeface="Verdana" pitchFamily="34" charset="0"/>
              </a:rPr>
              <a:t>to ensure </a:t>
            </a:r>
            <a:r>
              <a:rPr lang="en-GB" sz="1200" kern="0" dirty="0">
                <a:solidFill>
                  <a:srgbClr val="0F5494"/>
                </a:solidFill>
                <a:latin typeface="Verdana" pitchFamily="34" charset="0"/>
              </a:rPr>
              <a:t>effective supervision of EOSC implementation</a:t>
            </a:r>
          </a:p>
          <a:p>
            <a:pPr marL="641350" lvl="1" indent="-285750" defTabSz="914400" fontAlgn="base">
              <a:lnSpc>
                <a:spcPct val="120000"/>
              </a:lnSpc>
              <a:spcBef>
                <a:spcPts val="800"/>
              </a:spcBef>
              <a:spcAft>
                <a:spcPct val="0"/>
              </a:spcAft>
              <a:buFont typeface="Wingdings" panose="05000000000000000000" pitchFamily="2" charset="2"/>
              <a:buChar char="Ø"/>
              <a:defRPr/>
            </a:pPr>
            <a:r>
              <a:rPr lang="en-GB" sz="1200" b="1" i="1" kern="0" dirty="0">
                <a:solidFill>
                  <a:srgbClr val="0F5494"/>
                </a:solidFill>
                <a:latin typeface="Verdana" pitchFamily="34" charset="0"/>
              </a:rPr>
              <a:t>Executive Board</a:t>
            </a:r>
            <a:r>
              <a:rPr lang="en-GB" sz="1200" b="1" kern="0" dirty="0">
                <a:solidFill>
                  <a:srgbClr val="0F5494"/>
                </a:solidFill>
                <a:latin typeface="Verdana" pitchFamily="34" charset="0"/>
              </a:rPr>
              <a:t> </a:t>
            </a:r>
            <a:r>
              <a:rPr lang="en-GB" sz="1200" kern="0" dirty="0">
                <a:solidFill>
                  <a:srgbClr val="0F5494"/>
                </a:solidFill>
                <a:latin typeface="Verdana" pitchFamily="34" charset="0"/>
              </a:rPr>
              <a:t>of stakeholder representatives </a:t>
            </a:r>
            <a:r>
              <a:rPr lang="en-GB" sz="1200" u="sng" kern="0" dirty="0">
                <a:solidFill>
                  <a:srgbClr val="0F5494"/>
                </a:solidFill>
                <a:latin typeface="Verdana" pitchFamily="34" charset="0"/>
              </a:rPr>
              <a:t>to help ensure</a:t>
            </a:r>
            <a:r>
              <a:rPr lang="en-GB" sz="1200" kern="0" dirty="0">
                <a:solidFill>
                  <a:srgbClr val="0F5494"/>
                </a:solidFill>
                <a:latin typeface="Verdana" pitchFamily="34" charset="0"/>
              </a:rPr>
              <a:t> proper EOSC implementation and accountability</a:t>
            </a:r>
          </a:p>
          <a:p>
            <a:pPr marL="1098550" lvl="2" indent="-285750" defTabSz="914400" fontAlgn="base">
              <a:lnSpc>
                <a:spcPct val="120000"/>
              </a:lnSpc>
              <a:spcBef>
                <a:spcPts val="800"/>
              </a:spcBef>
              <a:spcAft>
                <a:spcPct val="0"/>
              </a:spcAft>
              <a:buFont typeface="Wingdings" panose="05000000000000000000" pitchFamily="2" charset="2"/>
              <a:buChar char="ü"/>
              <a:defRPr/>
            </a:pPr>
            <a:r>
              <a:rPr lang="en-GB" sz="1200" b="1" kern="0" dirty="0">
                <a:solidFill>
                  <a:schemeClr val="accent2">
                    <a:lumMod val="75000"/>
                  </a:schemeClr>
                </a:solidFill>
                <a:latin typeface="Verdana" pitchFamily="34" charset="0"/>
              </a:rPr>
              <a:t>Commission expert group</a:t>
            </a:r>
          </a:p>
          <a:p>
            <a:pPr marL="641350" lvl="1" indent="-285750" defTabSz="914400" fontAlgn="base">
              <a:lnSpc>
                <a:spcPct val="120000"/>
              </a:lnSpc>
              <a:spcBef>
                <a:spcPts val="800"/>
              </a:spcBef>
              <a:spcAft>
                <a:spcPct val="0"/>
              </a:spcAft>
              <a:buFont typeface="Wingdings" panose="05000000000000000000" pitchFamily="2" charset="2"/>
              <a:buChar char="Ø"/>
              <a:defRPr/>
            </a:pPr>
            <a:r>
              <a:rPr lang="en-GB" sz="1200" b="1" i="1" kern="0" dirty="0">
                <a:solidFill>
                  <a:srgbClr val="0F5494"/>
                </a:solidFill>
                <a:latin typeface="Verdana" pitchFamily="34" charset="0"/>
              </a:rPr>
              <a:t>Stakeholder Forum </a:t>
            </a:r>
            <a:r>
              <a:rPr lang="en-GB" sz="1200" kern="0" dirty="0">
                <a:solidFill>
                  <a:srgbClr val="0F5494"/>
                </a:solidFill>
                <a:latin typeface="Verdana" pitchFamily="34" charset="0"/>
              </a:rPr>
              <a:t>to provide input from a wide range of actors</a:t>
            </a:r>
          </a:p>
          <a:p>
            <a:pPr marL="1098550" lvl="2" indent="-285750" defTabSz="914400" fontAlgn="base">
              <a:lnSpc>
                <a:spcPct val="120000"/>
              </a:lnSpc>
              <a:spcBef>
                <a:spcPts val="800"/>
              </a:spcBef>
              <a:spcAft>
                <a:spcPct val="0"/>
              </a:spcAft>
              <a:buFont typeface="Wingdings" panose="05000000000000000000" pitchFamily="2" charset="2"/>
              <a:buChar char="ü"/>
              <a:defRPr/>
            </a:pPr>
            <a:r>
              <a:rPr lang="en-GB" sz="1200" b="1" kern="0" dirty="0">
                <a:solidFill>
                  <a:schemeClr val="accent2">
                    <a:lumMod val="75000"/>
                  </a:schemeClr>
                </a:solidFill>
                <a:latin typeface="Verdana" pitchFamily="34" charset="0"/>
              </a:rPr>
              <a:t>Self-organised with EC support</a:t>
            </a:r>
            <a:endParaRPr lang="en-GB" sz="1200" dirty="0">
              <a:solidFill>
                <a:schemeClr val="accent2">
                  <a:lumMod val="75000"/>
                </a:schemeClr>
              </a:solidFill>
              <a:latin typeface="Verdana" pitchFamily="34" charset="0"/>
            </a:endParaRPr>
          </a:p>
        </p:txBody>
      </p:sp>
      <p:sp>
        <p:nvSpPr>
          <p:cNvPr id="16" name="Right Arrow 41">
            <a:extLst>
              <a:ext uri="{FF2B5EF4-FFF2-40B4-BE49-F238E27FC236}">
                <a16:creationId xmlns:a16="http://schemas.microsoft.com/office/drawing/2014/main" id="{582AD977-C602-42F3-AB96-A1F1C40B72ED}"/>
              </a:ext>
            </a:extLst>
          </p:cNvPr>
          <p:cNvSpPr/>
          <p:nvPr/>
        </p:nvSpPr>
        <p:spPr bwMode="auto">
          <a:xfrm rot="19509054">
            <a:off x="2002996" y="3202568"/>
            <a:ext cx="457692" cy="484632"/>
          </a:xfrm>
          <a:prstGeom prst="rightArrow">
            <a:avLst/>
          </a:prstGeom>
          <a:solidFill>
            <a:schemeClr val="accent5">
              <a:lumMod val="20000"/>
              <a:lumOff val="80000"/>
            </a:schemeClr>
          </a:solidFill>
          <a:ln w="25400" cap="flat" cmpd="sng" algn="ctr">
            <a:noFill/>
            <a:prstDash val="solid"/>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dirty="0">
              <a:ln>
                <a:noFill/>
              </a:ln>
              <a:solidFill>
                <a:srgbClr val="0F5494"/>
              </a:solidFill>
              <a:effectLst/>
              <a:uLnTx/>
              <a:uFillTx/>
              <a:latin typeface="Verdana" pitchFamily="34" charset="0"/>
              <a:ea typeface="+mn-ea"/>
              <a:cs typeface="+mn-cs"/>
            </a:endParaRPr>
          </a:p>
        </p:txBody>
      </p:sp>
      <p:sp>
        <p:nvSpPr>
          <p:cNvPr id="17" name="Right Arrow 41">
            <a:extLst>
              <a:ext uri="{FF2B5EF4-FFF2-40B4-BE49-F238E27FC236}">
                <a16:creationId xmlns:a16="http://schemas.microsoft.com/office/drawing/2014/main" id="{813757BC-94B0-4B0B-9889-41B0A935D256}"/>
              </a:ext>
            </a:extLst>
          </p:cNvPr>
          <p:cNvSpPr/>
          <p:nvPr/>
        </p:nvSpPr>
        <p:spPr bwMode="auto">
          <a:xfrm rot="13367352">
            <a:off x="5343580" y="3098929"/>
            <a:ext cx="427592" cy="484632"/>
          </a:xfrm>
          <a:prstGeom prst="rightArrow">
            <a:avLst/>
          </a:prstGeom>
          <a:solidFill>
            <a:schemeClr val="accent6">
              <a:lumMod val="60000"/>
              <a:lumOff val="40000"/>
            </a:schemeClr>
          </a:solidFill>
          <a:ln w="25400" cap="flat" cmpd="sng" algn="ctr">
            <a:noFill/>
            <a:prstDash val="solid"/>
          </a:ln>
          <a:effectLst/>
          <a:extLst/>
        </p:spPr>
        <p:txBody>
          <a:bodyPr vert="horz" wrap="square" lIns="91440" tIns="45720" rIns="91440" bIns="45720" numCol="1" rtlCol="0" anchor="ctr" anchorCtr="0" compatLnSpc="1">
            <a:prstTxWarp prst="textNoShape">
              <a:avLst/>
            </a:prstTxWarp>
          </a:bodyPr>
          <a:lstStyle/>
          <a:p>
            <a:pPr marL="3175" defTabSz="914400" fontAlgn="base">
              <a:spcBef>
                <a:spcPct val="0"/>
              </a:spcBef>
              <a:spcAft>
                <a:spcPct val="0"/>
              </a:spcAft>
            </a:pPr>
            <a:endParaRPr lang="en-GB" sz="1200" kern="0" dirty="0">
              <a:solidFill>
                <a:srgbClr val="0F5494"/>
              </a:solidFill>
              <a:latin typeface="Verdana" pitchFamily="34" charset="0"/>
            </a:endParaRPr>
          </a:p>
        </p:txBody>
      </p:sp>
      <p:grpSp>
        <p:nvGrpSpPr>
          <p:cNvPr id="18" name="Groep 19"/>
          <p:cNvGrpSpPr/>
          <p:nvPr/>
        </p:nvGrpSpPr>
        <p:grpSpPr>
          <a:xfrm>
            <a:off x="200737" y="3439266"/>
            <a:ext cx="1950753" cy="1280723"/>
            <a:chOff x="154109" y="4194912"/>
            <a:chExt cx="1950753" cy="1280723"/>
          </a:xfrm>
        </p:grpSpPr>
        <p:grpSp>
          <p:nvGrpSpPr>
            <p:cNvPr id="19" name="Group 67">
              <a:extLst>
                <a:ext uri="{FF2B5EF4-FFF2-40B4-BE49-F238E27FC236}">
                  <a16:creationId xmlns:a16="http://schemas.microsoft.com/office/drawing/2014/main" id="{50BEE47E-952C-4291-9771-B26FD739D531}"/>
                </a:ext>
              </a:extLst>
            </p:cNvPr>
            <p:cNvGrpSpPr/>
            <p:nvPr/>
          </p:nvGrpSpPr>
          <p:grpSpPr>
            <a:xfrm>
              <a:off x="154109" y="4194912"/>
              <a:ext cx="1950753" cy="1137286"/>
              <a:chOff x="407000" y="3267074"/>
              <a:chExt cx="2088232" cy="1609017"/>
            </a:xfrm>
          </p:grpSpPr>
          <p:sp>
            <p:nvSpPr>
              <p:cNvPr id="21" name="Rounded Rectangle 26">
                <a:extLst>
                  <a:ext uri="{FF2B5EF4-FFF2-40B4-BE49-F238E27FC236}">
                    <a16:creationId xmlns:a16="http://schemas.microsoft.com/office/drawing/2014/main" id="{4E765247-1CBB-43E5-B979-6C6045454CEE}"/>
                  </a:ext>
                </a:extLst>
              </p:cNvPr>
              <p:cNvSpPr/>
              <p:nvPr/>
            </p:nvSpPr>
            <p:spPr bwMode="auto">
              <a:xfrm>
                <a:off x="407000" y="3267074"/>
                <a:ext cx="2088232" cy="1609017"/>
              </a:xfrm>
              <a:prstGeom prst="roundRect">
                <a:avLst/>
              </a:prstGeom>
              <a:solidFill>
                <a:srgbClr val="FFFFFF">
                  <a:lumMod val="95000"/>
                </a:srgbClr>
              </a:solidFill>
              <a:ln>
                <a:solidFill>
                  <a:srgbClr val="808080">
                    <a:lumMod val="60000"/>
                    <a:lumOff val="40000"/>
                  </a:srgbClr>
                </a:solidFill>
              </a:ln>
              <a:effectLst/>
              <a:extLst/>
            </p:spPr>
            <p:txBody>
              <a:bodyPr vert="horz" wrap="square" lIns="91440" tIns="45720" rIns="91440" bIns="45720" numCol="1" rtlCol="0" anchor="ctr" anchorCtr="0" compatLnSpc="1">
                <a:prstTxWarp prst="textNoShape">
                  <a:avLst/>
                </a:prstTxWarp>
              </a:bodyPr>
              <a:lstStyle/>
              <a:p>
                <a:pPr marL="3175" marR="0" lvl="0" indent="0" algn="ctr" defTabSz="914400" eaLnBrk="1" fontAlgn="base" latinLnBrk="0" hangingPunct="1">
                  <a:lnSpc>
                    <a:spcPct val="100000"/>
                  </a:lnSpc>
                  <a:spcBef>
                    <a:spcPct val="0"/>
                  </a:spcBef>
                  <a:spcAft>
                    <a:spcPct val="0"/>
                  </a:spcAft>
                  <a:buClrTx/>
                  <a:buSzTx/>
                  <a:buFontTx/>
                  <a:buNone/>
                  <a:tabLst/>
                  <a:defRPr/>
                </a:pPr>
                <a:endParaRPr kumimoji="0" lang="en-GB" sz="1300" b="0" i="0" u="none" strike="noStrike" kern="0" cap="none" spc="0" normalizeH="0" baseline="0" noProof="0" dirty="0">
                  <a:ln>
                    <a:noFill/>
                  </a:ln>
                  <a:solidFill>
                    <a:srgbClr val="0F5494"/>
                  </a:solidFill>
                  <a:effectLst/>
                  <a:uLnTx/>
                  <a:uFillTx/>
                  <a:latin typeface="Verdana" pitchFamily="34" charset="0"/>
                </a:endParaRPr>
              </a:p>
            </p:txBody>
          </p:sp>
          <p:grpSp>
            <p:nvGrpSpPr>
              <p:cNvPr id="22" name="Group 70">
                <a:extLst>
                  <a:ext uri="{FF2B5EF4-FFF2-40B4-BE49-F238E27FC236}">
                    <a16:creationId xmlns:a16="http://schemas.microsoft.com/office/drawing/2014/main" id="{CA924BE2-86AC-4B69-9FA7-CD9C98E9DB77}"/>
                  </a:ext>
                </a:extLst>
              </p:cNvPr>
              <p:cNvGrpSpPr/>
              <p:nvPr/>
            </p:nvGrpSpPr>
            <p:grpSpPr>
              <a:xfrm>
                <a:off x="505028" y="3491259"/>
                <a:ext cx="1868632" cy="872456"/>
                <a:chOff x="4198269" y="4153508"/>
                <a:chExt cx="1868632" cy="872456"/>
              </a:xfrm>
            </p:grpSpPr>
            <p:sp>
              <p:nvSpPr>
                <p:cNvPr id="23" name="Rectangle 22">
                  <a:extLst>
                    <a:ext uri="{FF2B5EF4-FFF2-40B4-BE49-F238E27FC236}">
                      <a16:creationId xmlns:a16="http://schemas.microsoft.com/office/drawing/2014/main" id="{2DD3C81C-6D3F-4859-81CA-A828703D9E42}"/>
                    </a:ext>
                  </a:extLst>
                </p:cNvPr>
                <p:cNvSpPr/>
                <p:nvPr/>
              </p:nvSpPr>
              <p:spPr bwMode="auto">
                <a:xfrm>
                  <a:off x="4198269" y="4153508"/>
                  <a:ext cx="502268" cy="360040"/>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i="0" u="none" strike="noStrike" kern="0" cap="none" spc="0" normalizeH="0" baseline="0" noProof="0" dirty="0">
                      <a:ln>
                        <a:noFill/>
                      </a:ln>
                      <a:solidFill>
                        <a:srgbClr val="0F5494"/>
                      </a:solidFill>
                      <a:effectLst/>
                      <a:uLnTx/>
                      <a:uFillTx/>
                      <a:latin typeface="Verdana" pitchFamily="34" charset="0"/>
                    </a:rPr>
                    <a:t>WG</a:t>
                  </a:r>
                  <a:endParaRPr kumimoji="0" lang="en-GB" sz="1200" i="0" u="none" strike="noStrike" kern="0" cap="none" spc="0" normalizeH="0" baseline="0" noProof="0" dirty="0">
                    <a:ln>
                      <a:noFill/>
                    </a:ln>
                    <a:solidFill>
                      <a:srgbClr val="0F5494"/>
                    </a:solidFill>
                    <a:effectLst/>
                    <a:uLnTx/>
                    <a:uFillTx/>
                    <a:latin typeface="Verdana" pitchFamily="34" charset="0"/>
                  </a:endParaRPr>
                </a:p>
              </p:txBody>
            </p:sp>
            <p:sp>
              <p:nvSpPr>
                <p:cNvPr id="24" name="Rectangle 23">
                  <a:extLst>
                    <a:ext uri="{FF2B5EF4-FFF2-40B4-BE49-F238E27FC236}">
                      <a16:creationId xmlns:a16="http://schemas.microsoft.com/office/drawing/2014/main" id="{775164F0-1938-480F-8F8C-FC27D0728F9B}"/>
                    </a:ext>
                  </a:extLst>
                </p:cNvPr>
                <p:cNvSpPr/>
                <p:nvPr/>
              </p:nvSpPr>
              <p:spPr bwMode="auto">
                <a:xfrm>
                  <a:off x="5564633" y="4665925"/>
                  <a:ext cx="502268" cy="360039"/>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b="0" i="0" u="none" strike="noStrike" kern="0" cap="none" spc="0" normalizeH="0" baseline="0" noProof="0" dirty="0">
                      <a:ln>
                        <a:noFill/>
                      </a:ln>
                      <a:solidFill>
                        <a:srgbClr val="0F5494"/>
                      </a:solidFill>
                      <a:effectLst/>
                      <a:uLnTx/>
                      <a:uFillTx/>
                      <a:latin typeface="Verdana" pitchFamily="34" charset="0"/>
                    </a:rPr>
                    <a:t>WG</a:t>
                  </a:r>
                  <a:endParaRPr kumimoji="0" lang="en-GB" sz="1200" b="0" i="0" u="none" strike="noStrike" kern="0" cap="none" spc="0" normalizeH="0" baseline="0" noProof="0" dirty="0">
                    <a:ln>
                      <a:noFill/>
                    </a:ln>
                    <a:solidFill>
                      <a:srgbClr val="0F5494"/>
                    </a:solidFill>
                    <a:effectLst/>
                    <a:uLnTx/>
                    <a:uFillTx/>
                    <a:latin typeface="Verdana" pitchFamily="34" charset="0"/>
                  </a:endParaRPr>
                </a:p>
              </p:txBody>
            </p:sp>
            <p:sp>
              <p:nvSpPr>
                <p:cNvPr id="25" name="Rectangle 24">
                  <a:extLst>
                    <a:ext uri="{FF2B5EF4-FFF2-40B4-BE49-F238E27FC236}">
                      <a16:creationId xmlns:a16="http://schemas.microsoft.com/office/drawing/2014/main" id="{C02D70C1-E683-41AF-B584-DD465CDA1F37}"/>
                    </a:ext>
                  </a:extLst>
                </p:cNvPr>
                <p:cNvSpPr/>
                <p:nvPr/>
              </p:nvSpPr>
              <p:spPr bwMode="auto">
                <a:xfrm>
                  <a:off x="5564633" y="4153510"/>
                  <a:ext cx="502268" cy="360039"/>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b="0" i="0" u="none" strike="noStrike" kern="0" cap="none" spc="0" normalizeH="0" baseline="0" noProof="0" dirty="0">
                      <a:ln>
                        <a:noFill/>
                      </a:ln>
                      <a:solidFill>
                        <a:srgbClr val="0F5494"/>
                      </a:solidFill>
                      <a:effectLst/>
                      <a:uLnTx/>
                      <a:uFillTx/>
                      <a:latin typeface="Verdana" pitchFamily="34" charset="0"/>
                    </a:rPr>
                    <a:t>WG</a:t>
                  </a:r>
                  <a:endParaRPr kumimoji="0" lang="en-GB" sz="1200" b="0" i="0" u="none" strike="noStrike" kern="0" cap="none" spc="0" normalizeH="0" baseline="0" noProof="0" dirty="0">
                    <a:ln>
                      <a:noFill/>
                    </a:ln>
                    <a:solidFill>
                      <a:srgbClr val="0F5494"/>
                    </a:solidFill>
                    <a:effectLst/>
                    <a:uLnTx/>
                    <a:uFillTx/>
                    <a:latin typeface="Verdana" pitchFamily="34" charset="0"/>
                  </a:endParaRPr>
                </a:p>
              </p:txBody>
            </p:sp>
            <p:sp>
              <p:nvSpPr>
                <p:cNvPr id="26" name="Rectangle 25">
                  <a:extLst>
                    <a:ext uri="{FF2B5EF4-FFF2-40B4-BE49-F238E27FC236}">
                      <a16:creationId xmlns:a16="http://schemas.microsoft.com/office/drawing/2014/main" id="{1E8110D5-FC08-4D02-AF96-E6FCE7E1C379}"/>
                    </a:ext>
                  </a:extLst>
                </p:cNvPr>
                <p:cNvSpPr/>
                <p:nvPr/>
              </p:nvSpPr>
              <p:spPr bwMode="auto">
                <a:xfrm>
                  <a:off x="4883162" y="4153510"/>
                  <a:ext cx="502268" cy="360039"/>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b="0" i="0" u="none" strike="noStrike" kern="0" cap="none" spc="0" normalizeH="0" baseline="0" noProof="0" dirty="0">
                      <a:ln>
                        <a:noFill/>
                      </a:ln>
                      <a:solidFill>
                        <a:srgbClr val="0F5494"/>
                      </a:solidFill>
                      <a:effectLst/>
                      <a:uLnTx/>
                      <a:uFillTx/>
                      <a:latin typeface="Verdana" pitchFamily="34" charset="0"/>
                    </a:rPr>
                    <a:t>WG</a:t>
                  </a:r>
                  <a:endParaRPr kumimoji="0" lang="en-GB" sz="1200" b="0" i="0" u="none" strike="noStrike" kern="0" cap="none" spc="0" normalizeH="0" baseline="0" noProof="0" dirty="0">
                    <a:ln>
                      <a:noFill/>
                    </a:ln>
                    <a:solidFill>
                      <a:srgbClr val="0F5494"/>
                    </a:solidFill>
                    <a:effectLst/>
                    <a:uLnTx/>
                    <a:uFillTx/>
                    <a:latin typeface="Verdana" pitchFamily="34" charset="0"/>
                  </a:endParaRPr>
                </a:p>
              </p:txBody>
            </p:sp>
            <p:sp>
              <p:nvSpPr>
                <p:cNvPr id="27" name="Rectangle 26">
                  <a:extLst>
                    <a:ext uri="{FF2B5EF4-FFF2-40B4-BE49-F238E27FC236}">
                      <a16:creationId xmlns:a16="http://schemas.microsoft.com/office/drawing/2014/main" id="{E8507416-E61D-465E-927B-098230398028}"/>
                    </a:ext>
                  </a:extLst>
                </p:cNvPr>
                <p:cNvSpPr/>
                <p:nvPr/>
              </p:nvSpPr>
              <p:spPr bwMode="auto">
                <a:xfrm>
                  <a:off x="4883163" y="4665038"/>
                  <a:ext cx="502268" cy="360038"/>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b="0" i="0" u="none" strike="noStrike" kern="0" cap="none" spc="0" normalizeH="0" baseline="0" noProof="0" dirty="0">
                      <a:ln>
                        <a:noFill/>
                      </a:ln>
                      <a:solidFill>
                        <a:srgbClr val="0F5494"/>
                      </a:solidFill>
                      <a:effectLst/>
                      <a:uLnTx/>
                      <a:uFillTx/>
                      <a:latin typeface="Verdana" pitchFamily="34" charset="0"/>
                    </a:rPr>
                    <a:t>WG</a:t>
                  </a:r>
                  <a:endParaRPr kumimoji="0" lang="en-GB" sz="1200" b="0" i="0" u="none" strike="noStrike" kern="0" cap="none" spc="0" normalizeH="0" baseline="0" noProof="0" dirty="0">
                    <a:ln>
                      <a:noFill/>
                    </a:ln>
                    <a:solidFill>
                      <a:srgbClr val="0F5494"/>
                    </a:solidFill>
                    <a:effectLst/>
                    <a:uLnTx/>
                    <a:uFillTx/>
                    <a:latin typeface="Verdana" pitchFamily="34" charset="0"/>
                  </a:endParaRPr>
                </a:p>
              </p:txBody>
            </p:sp>
            <p:sp>
              <p:nvSpPr>
                <p:cNvPr id="28" name="Rectangle 27">
                  <a:extLst>
                    <a:ext uri="{FF2B5EF4-FFF2-40B4-BE49-F238E27FC236}">
                      <a16:creationId xmlns:a16="http://schemas.microsoft.com/office/drawing/2014/main" id="{556A3F3C-996C-4443-AF0E-1C0E934C9C3C}"/>
                    </a:ext>
                  </a:extLst>
                </p:cNvPr>
                <p:cNvSpPr/>
                <p:nvPr/>
              </p:nvSpPr>
              <p:spPr bwMode="auto">
                <a:xfrm>
                  <a:off x="4198269" y="4651677"/>
                  <a:ext cx="502268" cy="360040"/>
                </a:xfrm>
                <a:prstGeom prst="rect">
                  <a:avLst/>
                </a:prstGeom>
                <a:solidFill>
                  <a:srgbClr val="BBE0E3">
                    <a:lumMod val="90000"/>
                  </a:srgbClr>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pt-PT" sz="1200" b="0" i="0" u="none" strike="noStrike" kern="0" cap="none" spc="0" normalizeH="0" baseline="0" noProof="0" dirty="0">
                      <a:ln>
                        <a:noFill/>
                      </a:ln>
                      <a:solidFill>
                        <a:srgbClr val="0F5494"/>
                      </a:solidFill>
                      <a:effectLst/>
                      <a:uLnTx/>
                      <a:uFillTx/>
                      <a:latin typeface="Verdana" pitchFamily="34" charset="0"/>
                    </a:rPr>
                    <a:t>WG</a:t>
                  </a:r>
                  <a:endParaRPr kumimoji="0" lang="en-GB" sz="1200" b="0" i="0" u="none" strike="noStrike" kern="0" cap="none" spc="0" normalizeH="0" baseline="0" noProof="0" dirty="0">
                    <a:ln>
                      <a:noFill/>
                    </a:ln>
                    <a:solidFill>
                      <a:srgbClr val="0F5494"/>
                    </a:solidFill>
                    <a:effectLst/>
                    <a:uLnTx/>
                    <a:uFillTx/>
                    <a:latin typeface="Verdana" pitchFamily="34" charset="0"/>
                  </a:endParaRPr>
                </a:p>
              </p:txBody>
            </p:sp>
          </p:grpSp>
        </p:grpSp>
        <p:sp>
          <p:nvSpPr>
            <p:cNvPr id="20" name="TextBox 80">
              <a:extLst>
                <a:ext uri="{FF2B5EF4-FFF2-40B4-BE49-F238E27FC236}">
                  <a16:creationId xmlns:a16="http://schemas.microsoft.com/office/drawing/2014/main" id="{C9A8A688-5421-493E-B322-50B02EE7B962}"/>
                </a:ext>
              </a:extLst>
            </p:cNvPr>
            <p:cNvSpPr txBox="1"/>
            <p:nvPr/>
          </p:nvSpPr>
          <p:spPr>
            <a:xfrm>
              <a:off x="550590" y="5013970"/>
              <a:ext cx="1043947" cy="461665"/>
            </a:xfrm>
            <a:prstGeom prst="rect">
              <a:avLst/>
            </a:prstGeom>
            <a:noFill/>
            <a:ln>
              <a:noFill/>
            </a:ln>
          </p:spPr>
          <p:txBody>
            <a:bodyPr wrap="square" rtlCol="0">
              <a:spAutoFit/>
            </a:bodyPr>
            <a:lstStyle/>
            <a:p>
              <a:pPr algn="ctr" defTabSz="914400" fontAlgn="base">
                <a:spcBef>
                  <a:spcPct val="0"/>
                </a:spcBef>
                <a:spcAft>
                  <a:spcPct val="0"/>
                </a:spcAft>
              </a:pPr>
              <a:r>
                <a:rPr lang="en-GB" sz="1400" b="1" dirty="0">
                  <a:solidFill>
                    <a:schemeClr val="accent2">
                      <a:lumMod val="75000"/>
                    </a:schemeClr>
                  </a:solidFill>
                  <a:latin typeface="Verdana" pitchFamily="34" charset="0"/>
                </a:rPr>
                <a:t>Advice</a:t>
              </a:r>
            </a:p>
            <a:p>
              <a:pPr algn="r" defTabSz="914400" fontAlgn="base">
                <a:spcBef>
                  <a:spcPct val="0"/>
                </a:spcBef>
                <a:spcAft>
                  <a:spcPct val="0"/>
                </a:spcAft>
              </a:pPr>
              <a:endParaRPr lang="en-GB" sz="1000" dirty="0">
                <a:solidFill>
                  <a:srgbClr val="FF0000"/>
                </a:solidFill>
                <a:latin typeface="Verdana" pitchFamily="34" charset="0"/>
              </a:endParaRPr>
            </a:p>
          </p:txBody>
        </p:sp>
      </p:grpSp>
      <p:sp>
        <p:nvSpPr>
          <p:cNvPr id="29" name="Right Arrow 41">
            <a:extLst>
              <a:ext uri="{FF2B5EF4-FFF2-40B4-BE49-F238E27FC236}">
                <a16:creationId xmlns:a16="http://schemas.microsoft.com/office/drawing/2014/main" id="{813757BC-94B0-4B0B-9889-41B0A935D256}"/>
              </a:ext>
            </a:extLst>
          </p:cNvPr>
          <p:cNvSpPr/>
          <p:nvPr/>
        </p:nvSpPr>
        <p:spPr bwMode="auto">
          <a:xfrm rot="16200000">
            <a:off x="4219633" y="1713767"/>
            <a:ext cx="381786" cy="484632"/>
          </a:xfrm>
          <a:prstGeom prst="rightArrow">
            <a:avLst/>
          </a:prstGeom>
          <a:solidFill>
            <a:schemeClr val="accent6">
              <a:lumMod val="60000"/>
              <a:lumOff val="40000"/>
            </a:schemeClr>
          </a:solidFill>
          <a:ln w="25400" cap="flat" cmpd="sng" algn="ctr">
            <a:noFill/>
            <a:prstDash val="solid"/>
          </a:ln>
          <a:effectLst/>
          <a:extLst/>
        </p:spPr>
        <p:txBody>
          <a:bodyPr vert="horz" wrap="square" lIns="91440" tIns="45720" rIns="91440" bIns="45720" numCol="1" rtlCol="0" anchor="ctr" anchorCtr="0" compatLnSpc="1">
            <a:prstTxWarp prst="textNoShape">
              <a:avLst/>
            </a:prstTxWarp>
          </a:bodyPr>
          <a:lstStyle/>
          <a:p>
            <a:pPr marL="3175" defTabSz="914400" fontAlgn="base">
              <a:spcBef>
                <a:spcPct val="0"/>
              </a:spcBef>
              <a:spcAft>
                <a:spcPct val="0"/>
              </a:spcAft>
            </a:pPr>
            <a:endParaRPr lang="en-GB" sz="1200" kern="0" dirty="0">
              <a:solidFill>
                <a:srgbClr val="0F5494"/>
              </a:solidFill>
              <a:latin typeface="Verdana" pitchFamily="34" charset="0"/>
            </a:endParaRPr>
          </a:p>
        </p:txBody>
      </p:sp>
      <p:sp>
        <p:nvSpPr>
          <p:cNvPr id="30" name="Right Arrow 41">
            <a:extLst>
              <a:ext uri="{FF2B5EF4-FFF2-40B4-BE49-F238E27FC236}">
                <a16:creationId xmlns:a16="http://schemas.microsoft.com/office/drawing/2014/main" id="{813757BC-94B0-4B0B-9889-41B0A935D256}"/>
              </a:ext>
            </a:extLst>
          </p:cNvPr>
          <p:cNvSpPr/>
          <p:nvPr/>
        </p:nvSpPr>
        <p:spPr bwMode="auto">
          <a:xfrm rot="5400000">
            <a:off x="2583273" y="1686952"/>
            <a:ext cx="381786" cy="484632"/>
          </a:xfrm>
          <a:prstGeom prst="rightArrow">
            <a:avLst/>
          </a:prstGeom>
          <a:solidFill>
            <a:schemeClr val="accent6">
              <a:lumMod val="60000"/>
              <a:lumOff val="40000"/>
            </a:schemeClr>
          </a:solidFill>
          <a:ln w="25400" cap="flat" cmpd="sng" algn="ctr">
            <a:noFill/>
            <a:prstDash val="solid"/>
          </a:ln>
          <a:effectLst/>
          <a:extLst/>
        </p:spPr>
        <p:txBody>
          <a:bodyPr vert="horz" wrap="square" lIns="91440" tIns="45720" rIns="91440" bIns="45720" numCol="1" rtlCol="0" anchor="ctr" anchorCtr="0" compatLnSpc="1">
            <a:prstTxWarp prst="textNoShape">
              <a:avLst/>
            </a:prstTxWarp>
          </a:bodyPr>
          <a:lstStyle/>
          <a:p>
            <a:pPr marL="3175" defTabSz="914400" fontAlgn="base">
              <a:spcBef>
                <a:spcPct val="0"/>
              </a:spcBef>
              <a:spcAft>
                <a:spcPct val="0"/>
              </a:spcAft>
            </a:pPr>
            <a:endParaRPr lang="en-GB" sz="1200" kern="0" dirty="0">
              <a:solidFill>
                <a:srgbClr val="0F5494"/>
              </a:solidFill>
              <a:latin typeface="Verdana" pitchFamily="34" charset="0"/>
            </a:endParaRPr>
          </a:p>
        </p:txBody>
      </p:sp>
      <p:grpSp>
        <p:nvGrpSpPr>
          <p:cNvPr id="31" name="Groep 26"/>
          <p:cNvGrpSpPr/>
          <p:nvPr/>
        </p:nvGrpSpPr>
        <p:grpSpPr>
          <a:xfrm>
            <a:off x="181800" y="4784843"/>
            <a:ext cx="6788613" cy="1460072"/>
            <a:chOff x="181800" y="5414430"/>
            <a:chExt cx="6788613" cy="1460072"/>
          </a:xfrm>
        </p:grpSpPr>
        <p:sp>
          <p:nvSpPr>
            <p:cNvPr id="32" name="Rounded Rectangle 31">
              <a:extLst>
                <a:ext uri="{FF2B5EF4-FFF2-40B4-BE49-F238E27FC236}">
                  <a16:creationId xmlns:a16="http://schemas.microsoft.com/office/drawing/2014/main" id="{897D6F6A-E2FA-4016-90B6-13A26627CF64}"/>
                </a:ext>
              </a:extLst>
            </p:cNvPr>
            <p:cNvSpPr/>
            <p:nvPr/>
          </p:nvSpPr>
          <p:spPr bwMode="auto">
            <a:xfrm>
              <a:off x="181800" y="5414430"/>
              <a:ext cx="6788613" cy="1460072"/>
            </a:xfrm>
            <a:prstGeom prst="roundRect">
              <a:avLst/>
            </a:prstGeom>
            <a:solidFill>
              <a:srgbClr val="FFFFFF">
                <a:lumMod val="95000"/>
              </a:srgbClr>
            </a:solidFill>
            <a:ln>
              <a:solidFill>
                <a:srgbClr val="808080">
                  <a:lumMod val="60000"/>
                  <a:lumOff val="40000"/>
                </a:srgbClr>
              </a:solidFill>
            </a:ln>
            <a:effectLst/>
            <a:extLst/>
          </p:spPr>
          <p:txBody>
            <a:bodyPr vert="horz" wrap="square" lIns="91440" tIns="45720" rIns="91440" bIns="45720" numCol="1" rtlCol="0" anchor="b" anchorCtr="0" compatLnSpc="1">
              <a:prstTxWarp prst="textNoShape">
                <a:avLst/>
              </a:prstTxWarp>
            </a:bodyPr>
            <a:lstStyle/>
            <a:p>
              <a:pPr marL="3175" marR="0" lvl="0" indent="0" algn="ctr" defTabSz="91440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chemeClr val="accent2">
                      <a:lumMod val="75000"/>
                    </a:schemeClr>
                  </a:solidFill>
                  <a:effectLst/>
                  <a:uLnTx/>
                  <a:uFillTx/>
                  <a:latin typeface="Verdana" pitchFamily="34" charset="0"/>
                </a:rPr>
                <a:t>IMPLEMENTATION</a:t>
              </a:r>
            </a:p>
          </p:txBody>
        </p:sp>
        <p:sp>
          <p:nvSpPr>
            <p:cNvPr id="33" name="Rectangle: Rounded Corners 11">
              <a:extLst>
                <a:ext uri="{FF2B5EF4-FFF2-40B4-BE49-F238E27FC236}">
                  <a16:creationId xmlns:a16="http://schemas.microsoft.com/office/drawing/2014/main" id="{07C76524-21CD-4920-AA1B-511A06259396}"/>
                </a:ext>
              </a:extLst>
            </p:cNvPr>
            <p:cNvSpPr/>
            <p:nvPr/>
          </p:nvSpPr>
          <p:spPr>
            <a:xfrm>
              <a:off x="292311" y="5527127"/>
              <a:ext cx="3564003" cy="288000"/>
            </a:xfrm>
            <a:prstGeom prst="rect">
              <a:avLst/>
            </a:prstGeom>
            <a:solidFill>
              <a:srgbClr val="BBE0E3">
                <a:lumMod val="90000"/>
              </a:srgbClr>
            </a:solidFill>
            <a:ln>
              <a:solidFill>
                <a:srgbClr val="FFFFFF">
                  <a:lumMod val="85000"/>
                </a:srgbClr>
              </a:solidFill>
            </a:ln>
            <a:effectLst/>
          </p:spPr>
          <p:txBody>
            <a:bodyPr vert="horz" tIns="252000" rtlCol="0" anchor="b" anchorCtr="0"/>
            <a:lstStyle/>
            <a:p>
              <a:pPr defTabSz="914400" fontAlgn="base">
                <a:spcBef>
                  <a:spcPct val="0"/>
                </a:spcBef>
                <a:spcAft>
                  <a:spcPct val="0"/>
                </a:spcAft>
              </a:pPr>
              <a:r>
                <a:rPr lang="en-GB" sz="900" dirty="0">
                  <a:solidFill>
                    <a:srgbClr val="0F5494"/>
                  </a:solidFill>
                  <a:latin typeface="Verdana"/>
                </a:rPr>
                <a:t>Realising the federating core: </a:t>
              </a:r>
              <a:r>
                <a:rPr lang="en-GB" sz="900" dirty="0" err="1">
                  <a:solidFill>
                    <a:srgbClr val="0F5494"/>
                  </a:solidFill>
                  <a:latin typeface="Verdana"/>
                </a:rPr>
                <a:t>EOSCHub</a:t>
              </a:r>
              <a:r>
                <a:rPr lang="en-GB" sz="900" dirty="0">
                  <a:solidFill>
                    <a:srgbClr val="0F5494"/>
                  </a:solidFill>
                  <a:latin typeface="Verdana"/>
                </a:rPr>
                <a:t>, </a:t>
              </a:r>
              <a:r>
                <a:rPr lang="en-GB" sz="900" dirty="0" err="1">
                  <a:solidFill>
                    <a:srgbClr val="0F5494"/>
                  </a:solidFill>
                  <a:latin typeface="Verdana"/>
                </a:rPr>
                <a:t>eINfraCentral</a:t>
              </a:r>
              <a:r>
                <a:rPr lang="en-GB" sz="900" dirty="0">
                  <a:solidFill>
                    <a:srgbClr val="0F5494"/>
                  </a:solidFill>
                  <a:latin typeface="Verdana"/>
                </a:rPr>
                <a:t>, …</a:t>
              </a:r>
            </a:p>
          </p:txBody>
        </p:sp>
        <p:sp>
          <p:nvSpPr>
            <p:cNvPr id="34" name="Rectangle: Rounded Corners 11">
              <a:extLst>
                <a:ext uri="{FF2B5EF4-FFF2-40B4-BE49-F238E27FC236}">
                  <a16:creationId xmlns:a16="http://schemas.microsoft.com/office/drawing/2014/main" id="{5CA4BE3D-36A4-4675-AA61-5231FDD67C13}"/>
                </a:ext>
              </a:extLst>
            </p:cNvPr>
            <p:cNvSpPr/>
            <p:nvPr/>
          </p:nvSpPr>
          <p:spPr>
            <a:xfrm>
              <a:off x="292311" y="5856466"/>
              <a:ext cx="3564003" cy="288000"/>
            </a:xfrm>
            <a:prstGeom prst="rect">
              <a:avLst/>
            </a:prstGeom>
            <a:solidFill>
              <a:srgbClr val="BBE0E3">
                <a:lumMod val="90000"/>
              </a:srgbClr>
            </a:solidFill>
            <a:ln>
              <a:solidFill>
                <a:srgbClr val="FFFFFF">
                  <a:lumMod val="85000"/>
                </a:srgbClr>
              </a:solidFill>
            </a:ln>
            <a:effectLst/>
          </p:spPr>
          <p:txBody>
            <a:bodyPr vert="horz" tIns="252000" rtlCol="0" anchor="b" anchorCtr="0"/>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F5494"/>
                  </a:solidFill>
                  <a:effectLst/>
                  <a:uLnTx/>
                  <a:uFillTx/>
                  <a:latin typeface="Verdana"/>
                  <a:ea typeface="+mn-ea"/>
                  <a:cs typeface="+mn-cs"/>
                </a:rPr>
                <a:t>Research communities / Research Infrastructures</a:t>
              </a:r>
            </a:p>
          </p:txBody>
        </p:sp>
        <p:sp>
          <p:nvSpPr>
            <p:cNvPr id="35" name="Rectangle: Rounded Corners 11">
              <a:extLst>
                <a:ext uri="{FF2B5EF4-FFF2-40B4-BE49-F238E27FC236}">
                  <a16:creationId xmlns:a16="http://schemas.microsoft.com/office/drawing/2014/main" id="{C9F21C32-3A68-4237-88F7-FBC844DD0171}"/>
                </a:ext>
              </a:extLst>
            </p:cNvPr>
            <p:cNvSpPr/>
            <p:nvPr/>
          </p:nvSpPr>
          <p:spPr>
            <a:xfrm>
              <a:off x="292311" y="6184621"/>
              <a:ext cx="3564003" cy="252000"/>
            </a:xfrm>
            <a:prstGeom prst="rect">
              <a:avLst/>
            </a:prstGeom>
            <a:solidFill>
              <a:srgbClr val="BBE0E3">
                <a:lumMod val="90000"/>
              </a:srgbClr>
            </a:solidFill>
            <a:ln>
              <a:solidFill>
                <a:srgbClr val="FFFFFF">
                  <a:lumMod val="85000"/>
                </a:srgbClr>
              </a:solidFill>
            </a:ln>
            <a:effectLst/>
          </p:spPr>
          <p:txBody>
            <a:bodyPr vert="horz" tIns="252000" rtlCol="0" anchor="ctr" anchorCtr="0"/>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F5494"/>
                  </a:solidFill>
                  <a:effectLst/>
                  <a:uLnTx/>
                  <a:uFillTx/>
                  <a:latin typeface="Verdana"/>
                  <a:ea typeface="+mn-ea"/>
                  <a:cs typeface="+mn-cs"/>
                </a:rPr>
                <a:t>National</a:t>
              </a:r>
              <a:r>
                <a:rPr kumimoji="0" lang="en-GB" sz="900" b="0" i="0" u="none" strike="noStrike" kern="1200" cap="none" spc="0" normalizeH="0" noProof="0" dirty="0">
                  <a:ln>
                    <a:noFill/>
                  </a:ln>
                  <a:solidFill>
                    <a:srgbClr val="0F5494"/>
                  </a:solidFill>
                  <a:effectLst/>
                  <a:uLnTx/>
                  <a:uFillTx/>
                  <a:latin typeface="Verdana"/>
                  <a:ea typeface="+mn-ea"/>
                  <a:cs typeface="+mn-cs"/>
                </a:rPr>
                <a:t> Initiatives</a:t>
              </a:r>
              <a:endParaRPr kumimoji="0" lang="en-GB" sz="900" b="0" i="0" u="none" strike="noStrike" kern="1200" cap="none" spc="0" normalizeH="0" baseline="0" noProof="0" dirty="0">
                <a:ln>
                  <a:noFill/>
                </a:ln>
                <a:solidFill>
                  <a:srgbClr val="0F5494"/>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1" i="0" u="none" strike="noStrike" kern="1200" cap="none" spc="0" normalizeH="0" baseline="0" noProof="0" dirty="0">
                <a:ln>
                  <a:noFill/>
                </a:ln>
                <a:solidFill>
                  <a:srgbClr val="0F5494"/>
                </a:solidFill>
                <a:effectLst/>
                <a:uLnTx/>
                <a:uFillTx/>
                <a:latin typeface="Verdana"/>
                <a:ea typeface="+mn-ea"/>
                <a:cs typeface="+mn-cs"/>
              </a:endParaRPr>
            </a:p>
          </p:txBody>
        </p:sp>
        <p:sp>
          <p:nvSpPr>
            <p:cNvPr id="36" name="Rectangle: Rounded Corners 11">
              <a:extLst>
                <a:ext uri="{FF2B5EF4-FFF2-40B4-BE49-F238E27FC236}">
                  <a16:creationId xmlns:a16="http://schemas.microsoft.com/office/drawing/2014/main" id="{07C76524-21CD-4920-AA1B-511A06259396}"/>
                </a:ext>
              </a:extLst>
            </p:cNvPr>
            <p:cNvSpPr/>
            <p:nvPr/>
          </p:nvSpPr>
          <p:spPr>
            <a:xfrm>
              <a:off x="3947714" y="5524767"/>
              <a:ext cx="2795564" cy="252000"/>
            </a:xfrm>
            <a:prstGeom prst="rect">
              <a:avLst/>
            </a:prstGeom>
            <a:solidFill>
              <a:srgbClr val="BBE0E3">
                <a:lumMod val="90000"/>
              </a:srgbClr>
            </a:solidFill>
            <a:ln>
              <a:solidFill>
                <a:srgbClr val="FFFFFF">
                  <a:lumMod val="85000"/>
                </a:srgbClr>
              </a:solidFill>
            </a:ln>
            <a:effectLst/>
          </p:spPr>
          <p:txBody>
            <a:bodyPr vert="horz" tIns="252000" rtlCol="0" anchor="b" anchorCtr="0"/>
            <a:lstStyle/>
            <a:p>
              <a:pPr defTabSz="914400" fontAlgn="base">
                <a:spcBef>
                  <a:spcPct val="0"/>
                </a:spcBef>
                <a:spcAft>
                  <a:spcPct val="0"/>
                </a:spcAft>
              </a:pPr>
              <a:r>
                <a:rPr lang="en-GB" sz="900" dirty="0" err="1">
                  <a:solidFill>
                    <a:srgbClr val="0F5494"/>
                  </a:solidFill>
                  <a:latin typeface="Verdana"/>
                </a:rPr>
                <a:t>eInfrastructures</a:t>
              </a:r>
              <a:endParaRPr lang="en-GB" sz="900" dirty="0">
                <a:solidFill>
                  <a:srgbClr val="0F5494"/>
                </a:solidFill>
                <a:latin typeface="Verdana"/>
              </a:endParaRPr>
            </a:p>
          </p:txBody>
        </p:sp>
        <p:sp>
          <p:nvSpPr>
            <p:cNvPr id="37" name="Rectangle: Rounded Corners 11">
              <a:extLst>
                <a:ext uri="{FF2B5EF4-FFF2-40B4-BE49-F238E27FC236}">
                  <a16:creationId xmlns:a16="http://schemas.microsoft.com/office/drawing/2014/main" id="{07C76524-21CD-4920-AA1B-511A06259396}"/>
                </a:ext>
              </a:extLst>
            </p:cNvPr>
            <p:cNvSpPr/>
            <p:nvPr/>
          </p:nvSpPr>
          <p:spPr>
            <a:xfrm>
              <a:off x="3947714" y="6178119"/>
              <a:ext cx="2795564" cy="252000"/>
            </a:xfrm>
            <a:prstGeom prst="rect">
              <a:avLst/>
            </a:prstGeom>
            <a:solidFill>
              <a:srgbClr val="BBE0E3">
                <a:lumMod val="90000"/>
              </a:srgbClr>
            </a:solidFill>
            <a:ln>
              <a:solidFill>
                <a:srgbClr val="FFFFFF">
                  <a:lumMod val="85000"/>
                </a:srgbClr>
              </a:solidFill>
            </a:ln>
            <a:effectLst/>
          </p:spPr>
          <p:txBody>
            <a:bodyPr vert="horz" tIns="252000" rtlCol="0" anchor="b" anchorCtr="0"/>
            <a:lstStyle/>
            <a:p>
              <a:pPr defTabSz="914400" fontAlgn="base">
                <a:spcBef>
                  <a:spcPct val="0"/>
                </a:spcBef>
                <a:spcAft>
                  <a:spcPct val="0"/>
                </a:spcAft>
              </a:pPr>
              <a:r>
                <a:rPr lang="en-GB" sz="900" dirty="0">
                  <a:solidFill>
                    <a:srgbClr val="0F5494"/>
                  </a:solidFill>
                  <a:latin typeface="Verdana"/>
                </a:rPr>
                <a:t>Coalition of Doers…</a:t>
              </a:r>
            </a:p>
          </p:txBody>
        </p:sp>
        <p:sp>
          <p:nvSpPr>
            <p:cNvPr id="38" name="Rectangle: Rounded Corners 11">
              <a:extLst>
                <a:ext uri="{FF2B5EF4-FFF2-40B4-BE49-F238E27FC236}">
                  <a16:creationId xmlns:a16="http://schemas.microsoft.com/office/drawing/2014/main" id="{07C76524-21CD-4920-AA1B-511A06259396}"/>
                </a:ext>
              </a:extLst>
            </p:cNvPr>
            <p:cNvSpPr/>
            <p:nvPr/>
          </p:nvSpPr>
          <p:spPr>
            <a:xfrm>
              <a:off x="3947714" y="5849443"/>
              <a:ext cx="2795564" cy="252000"/>
            </a:xfrm>
            <a:prstGeom prst="rect">
              <a:avLst/>
            </a:prstGeom>
            <a:solidFill>
              <a:srgbClr val="BBE0E3">
                <a:lumMod val="90000"/>
              </a:srgbClr>
            </a:solidFill>
            <a:ln>
              <a:solidFill>
                <a:srgbClr val="FFFFFF">
                  <a:lumMod val="85000"/>
                </a:srgbClr>
              </a:solidFill>
            </a:ln>
            <a:effectLst/>
          </p:spPr>
          <p:txBody>
            <a:bodyPr vert="horz" tIns="252000" rtlCol="0" anchor="b" anchorCtr="0"/>
            <a:lstStyle/>
            <a:p>
              <a:pPr defTabSz="914400" fontAlgn="base">
                <a:spcBef>
                  <a:spcPct val="0"/>
                </a:spcBef>
                <a:spcAft>
                  <a:spcPct val="0"/>
                </a:spcAft>
              </a:pPr>
              <a:r>
                <a:rPr lang="en-GB" sz="900" dirty="0">
                  <a:solidFill>
                    <a:srgbClr val="0F5494"/>
                  </a:solidFill>
                  <a:latin typeface="Verdana"/>
                </a:rPr>
                <a:t>International </a:t>
              </a:r>
              <a:r>
                <a:rPr lang="en-GB" sz="900" dirty="0" err="1">
                  <a:solidFill>
                    <a:srgbClr val="0F5494"/>
                  </a:solidFill>
                  <a:latin typeface="Verdana"/>
                </a:rPr>
                <a:t>Inittiatives</a:t>
              </a:r>
              <a:endParaRPr lang="en-GB" sz="900" dirty="0">
                <a:solidFill>
                  <a:srgbClr val="0F5494"/>
                </a:solidFill>
                <a:latin typeface="Verdana"/>
              </a:endParaRPr>
            </a:p>
          </p:txBody>
        </p:sp>
      </p:grpSp>
      <p:sp>
        <p:nvSpPr>
          <p:cNvPr id="39" name="TextBox 2"/>
          <p:cNvSpPr txBox="1"/>
          <p:nvPr/>
        </p:nvSpPr>
        <p:spPr>
          <a:xfrm>
            <a:off x="3306959" y="3883713"/>
            <a:ext cx="3289303" cy="246221"/>
          </a:xfrm>
          <a:prstGeom prst="rect">
            <a:avLst/>
          </a:prstGeom>
          <a:noFill/>
        </p:spPr>
        <p:txBody>
          <a:bodyPr wrap="square" rtlCol="0">
            <a:spAutoFit/>
          </a:bodyPr>
          <a:lstStyle/>
          <a:p>
            <a:r>
              <a:rPr lang="nl-BE" sz="1000" dirty="0">
                <a:solidFill>
                  <a:srgbClr val="000090"/>
                </a:solidFill>
              </a:rPr>
              <a:t>Users, </a:t>
            </a:r>
            <a:r>
              <a:rPr lang="nl-BE" sz="1000" dirty="0" err="1">
                <a:solidFill>
                  <a:srgbClr val="000090"/>
                </a:solidFill>
              </a:rPr>
              <a:t>RIs</a:t>
            </a:r>
            <a:r>
              <a:rPr lang="nl-BE" sz="1000" dirty="0">
                <a:solidFill>
                  <a:srgbClr val="000090"/>
                </a:solidFill>
              </a:rPr>
              <a:t>, Service providers, public sector, </a:t>
            </a:r>
            <a:r>
              <a:rPr lang="nl-BE" sz="1000" dirty="0" err="1">
                <a:solidFill>
                  <a:srgbClr val="000090"/>
                </a:solidFill>
              </a:rPr>
              <a:t>industry</a:t>
            </a:r>
            <a:r>
              <a:rPr lang="nl-BE" sz="1000" dirty="0">
                <a:solidFill>
                  <a:srgbClr val="000090"/>
                </a:solidFill>
              </a:rPr>
              <a:t>, SME,… </a:t>
            </a:r>
            <a:endParaRPr lang="en-GB" sz="1000" dirty="0">
              <a:solidFill>
                <a:srgbClr val="000090"/>
              </a:solidFill>
            </a:endParaRPr>
          </a:p>
        </p:txBody>
      </p:sp>
      <p:sp>
        <p:nvSpPr>
          <p:cNvPr id="40" name="Left-Right Arrow 3"/>
          <p:cNvSpPr/>
          <p:nvPr/>
        </p:nvSpPr>
        <p:spPr>
          <a:xfrm rot="2206036">
            <a:off x="1618861" y="3289883"/>
            <a:ext cx="1058161" cy="224029"/>
          </a:xfrm>
          <a:prstGeom prst="lef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41" name="Curved Left Arrow 4"/>
          <p:cNvSpPr/>
          <p:nvPr/>
        </p:nvSpPr>
        <p:spPr>
          <a:xfrm rot="20617126" flipV="1">
            <a:off x="6702489" y="4141282"/>
            <a:ext cx="297306" cy="657306"/>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urved Left Arrow 44"/>
          <p:cNvSpPr/>
          <p:nvPr/>
        </p:nvSpPr>
        <p:spPr>
          <a:xfrm flipH="1" flipV="1">
            <a:off x="50805" y="4242119"/>
            <a:ext cx="283293" cy="657306"/>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Left-Right Arrow 45"/>
          <p:cNvSpPr/>
          <p:nvPr/>
        </p:nvSpPr>
        <p:spPr>
          <a:xfrm rot="3423813">
            <a:off x="981337" y="3822599"/>
            <a:ext cx="1959254" cy="226773"/>
          </a:xfrm>
          <a:prstGeom prst="lef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44" name="Left-Right Arrow 47"/>
          <p:cNvSpPr/>
          <p:nvPr/>
        </p:nvSpPr>
        <p:spPr>
          <a:xfrm rot="7795914">
            <a:off x="904142" y="3218427"/>
            <a:ext cx="445338" cy="185148"/>
          </a:xfrm>
          <a:prstGeom prst="lef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46" name="Rectangle 45"/>
          <p:cNvSpPr/>
          <p:nvPr/>
        </p:nvSpPr>
        <p:spPr>
          <a:xfrm>
            <a:off x="-41611" y="1466572"/>
            <a:ext cx="1682776" cy="307777"/>
          </a:xfrm>
          <a:prstGeom prst="rect">
            <a:avLst/>
          </a:prstGeom>
        </p:spPr>
        <p:txBody>
          <a:bodyPr wrap="square">
            <a:spAutoFit/>
          </a:bodyPr>
          <a:lstStyle/>
          <a:p>
            <a:r>
              <a:rPr lang="en-GB" sz="1400" b="1" dirty="0">
                <a:solidFill>
                  <a:srgbClr val="0070C0"/>
                </a:solidFill>
                <a:latin typeface="Verdana"/>
              </a:rPr>
              <a:t>CLUSTERS</a:t>
            </a:r>
            <a:endParaRPr lang="en-GB" sz="1400" dirty="0">
              <a:solidFill>
                <a:srgbClr val="0070C0"/>
              </a:solidFill>
            </a:endParaRPr>
          </a:p>
        </p:txBody>
      </p:sp>
      <p:sp>
        <p:nvSpPr>
          <p:cNvPr id="47" name="Flèche vers la droite 46"/>
          <p:cNvSpPr/>
          <p:nvPr/>
        </p:nvSpPr>
        <p:spPr>
          <a:xfrm rot="2404074">
            <a:off x="368563" y="1729859"/>
            <a:ext cx="399658" cy="356144"/>
          </a:xfrm>
          <a:prstGeom prst="right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41BC41E6-1CBE-A648-85B5-61546C3E3ED3}"/>
              </a:ext>
            </a:extLst>
          </p:cNvPr>
          <p:cNvSpPr txBox="1">
            <a:spLocks/>
          </p:cNvSpPr>
          <p:nvPr/>
        </p:nvSpPr>
        <p:spPr>
          <a:xfrm>
            <a:off x="1224951" y="160028"/>
            <a:ext cx="7290399" cy="68566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EOSC Governance Structure</a:t>
            </a:r>
          </a:p>
        </p:txBody>
      </p:sp>
    </p:spTree>
    <p:extLst>
      <p:ext uri="{BB962C8B-B14F-4D97-AF65-F5344CB8AC3E}">
        <p14:creationId xmlns:p14="http://schemas.microsoft.com/office/powerpoint/2010/main" val="1115821125"/>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PE PPT template_v2" id="{84B2C77E-D1E5-DD48-B3EE-B80C14BA55BA}" vid="{29E3AAB7-A3DE-2940-AABB-6F3EADDE159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ESCAPE PPT template_v2</Template>
  <TotalTime>4383</TotalTime>
  <Words>2690</Words>
  <Application>Microsoft Macintosh PowerPoint</Application>
  <PresentationFormat>On-screen Show (4:3)</PresentationFormat>
  <Paragraphs>558</Paragraphs>
  <Slides>39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Microsoft YaHei</vt:lpstr>
      <vt:lpstr>MS PGothic</vt:lpstr>
      <vt:lpstr>Arial</vt:lpstr>
      <vt:lpstr>Avenir Book</vt:lpstr>
      <vt:lpstr>Avenir Heavy</vt:lpstr>
      <vt:lpstr>Calibri</vt:lpstr>
      <vt:lpstr>Calibri Light</vt:lpstr>
      <vt:lpstr>Helvetica Neue</vt:lpstr>
      <vt:lpstr>Mangal</vt:lpstr>
      <vt:lpstr>StarSymbol</vt:lpstr>
      <vt:lpstr>Verdana</vt:lpstr>
      <vt:lpstr>Wingdings</vt:lpstr>
      <vt:lpstr>Tema di Office</vt:lpstr>
      <vt:lpstr>ESCAPE: a multi-science data infrastructure for the 2020s</vt:lpstr>
      <vt:lpstr>PowerPoint Presentation</vt:lpstr>
      <vt:lpstr>PowerPoint Presentation</vt:lpstr>
      <vt:lpstr>ESFRI: Strategy Forum for RI’s</vt:lpstr>
      <vt:lpstr>PowerPoint Presentation</vt:lpstr>
      <vt:lpstr>PowerPoint Presentation</vt:lpstr>
      <vt:lpstr>PowerPoint Presentation</vt:lpstr>
      <vt:lpstr>PowerPoint Presentation</vt:lpstr>
      <vt:lpstr>PowerPoint Presentation</vt:lpstr>
      <vt:lpstr>Impact of the call</vt:lpstr>
      <vt:lpstr>PowerPoint Presentation</vt:lpstr>
      <vt:lpstr>EOSC for big science</vt:lpstr>
      <vt:lpstr>PowerPoint Presentation</vt:lpstr>
      <vt:lpstr>PowerPoint Presentation</vt:lpstr>
      <vt:lpstr>ESCAPE in a nutshell</vt:lpstr>
      <vt:lpstr>PowerPoint Presentation</vt:lpstr>
      <vt:lpstr>ESCAPE Science</vt:lpstr>
      <vt:lpstr>The work package structure</vt:lpstr>
      <vt:lpstr>PowerPoint Presentation</vt:lpstr>
      <vt:lpstr>Stepping to WP2 :   Data Infrastructure for Open Science (DIOS)</vt:lpstr>
      <vt:lpstr>Data Infrastructure for Open Science (DIOS)</vt:lpstr>
      <vt:lpstr>PowerPoint Presentation</vt:lpstr>
      <vt:lpstr>WP2- specific objectives</vt:lpstr>
      <vt:lpstr>WP2- specific objectives</vt:lpstr>
      <vt:lpstr>WP2- specific objectives</vt:lpstr>
      <vt:lpstr>WP2- specific objectives</vt:lpstr>
      <vt:lpstr>WP2- specific objectives</vt:lpstr>
      <vt:lpstr>WP2 objective</vt:lpstr>
      <vt:lpstr>Structure of ESCAPE WP2</vt:lpstr>
      <vt:lpstr>Data Lake strawman</vt:lpstr>
      <vt:lpstr>Task 2.2: Orchestration Service</vt:lpstr>
      <vt:lpstr>Task 2.3: Integration with Compute </vt:lpstr>
      <vt:lpstr>Task 2.4: Networking </vt:lpstr>
      <vt:lpstr>Task 2.5: Authentication and Authorization</vt:lpstr>
      <vt:lpstr>Task 2.1 puts all this together</vt:lpstr>
      <vt:lpstr>Milestones and Deliverables</vt:lpstr>
      <vt:lpstr>Deliverables </vt:lpstr>
      <vt:lpstr>First practical steps</vt:lpstr>
      <vt:lpstr>END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Meneses</dc:creator>
  <cp:lastModifiedBy>Patrick</cp:lastModifiedBy>
  <cp:revision>108</cp:revision>
  <dcterms:created xsi:type="dcterms:W3CDTF">2018-11-20T16:31:33Z</dcterms:created>
  <dcterms:modified xsi:type="dcterms:W3CDTF">2019-04-04T04:25:10Z</dcterms:modified>
</cp:coreProperties>
</file>