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5" r:id="rId2"/>
    <p:sldMasterId id="2147483767" r:id="rId3"/>
  </p:sldMasterIdLst>
  <p:notesMasterIdLst>
    <p:notesMasterId r:id="rId29"/>
  </p:notesMasterIdLst>
  <p:sldIdLst>
    <p:sldId id="256" r:id="rId4"/>
    <p:sldId id="269" r:id="rId5"/>
    <p:sldId id="289" r:id="rId6"/>
    <p:sldId id="317" r:id="rId7"/>
    <p:sldId id="297" r:id="rId8"/>
    <p:sldId id="272" r:id="rId9"/>
    <p:sldId id="305" r:id="rId10"/>
    <p:sldId id="304" r:id="rId11"/>
    <p:sldId id="259" r:id="rId12"/>
    <p:sldId id="301" r:id="rId13"/>
    <p:sldId id="300" r:id="rId14"/>
    <p:sldId id="306" r:id="rId15"/>
    <p:sldId id="302" r:id="rId16"/>
    <p:sldId id="307" r:id="rId17"/>
    <p:sldId id="309" r:id="rId18"/>
    <p:sldId id="314" r:id="rId19"/>
    <p:sldId id="308" r:id="rId20"/>
    <p:sldId id="310" r:id="rId21"/>
    <p:sldId id="313" r:id="rId22"/>
    <p:sldId id="315" r:id="rId23"/>
    <p:sldId id="311" r:id="rId24"/>
    <p:sldId id="312" r:id="rId25"/>
    <p:sldId id="316" r:id="rId26"/>
    <p:sldId id="296" r:id="rId27"/>
    <p:sldId id="299" r:id="rId2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1D9ECE47-B5A5-4069-9715-71B95AB136E7}">
          <p14:sldIdLst>
            <p14:sldId id="256"/>
          </p14:sldIdLst>
        </p14:section>
        <p14:section name="未命名的章節" id="{60DFA2A5-AC1A-4D92-8707-F88C9914793F}">
          <p14:sldIdLst>
            <p14:sldId id="269"/>
            <p14:sldId id="289"/>
            <p14:sldId id="317"/>
            <p14:sldId id="297"/>
            <p14:sldId id="272"/>
            <p14:sldId id="305"/>
            <p14:sldId id="304"/>
            <p14:sldId id="259"/>
            <p14:sldId id="301"/>
            <p14:sldId id="300"/>
            <p14:sldId id="306"/>
            <p14:sldId id="302"/>
            <p14:sldId id="307"/>
            <p14:sldId id="309"/>
            <p14:sldId id="314"/>
            <p14:sldId id="308"/>
            <p14:sldId id="310"/>
            <p14:sldId id="313"/>
            <p14:sldId id="315"/>
            <p14:sldId id="311"/>
            <p14:sldId id="312"/>
            <p14:sldId id="316"/>
            <p14:sldId id="296"/>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DDEA"/>
    <a:srgbClr val="99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633" autoAdjust="0"/>
  </p:normalViewPr>
  <p:slideViewPr>
    <p:cSldViewPr snapToGrid="0">
      <p:cViewPr varScale="1">
        <p:scale>
          <a:sx n="69" d="100"/>
          <a:sy n="69" d="100"/>
        </p:scale>
        <p:origin x="5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01%20&#35336;&#30059;&#36039;&#26009;\105&#39340;&#31062;\MATZU_BIRD_2015-2016_mean%20SPL%201500-8000%20kHz.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83790724278093E-2"/>
          <c:y val="7.5893565028509372E-2"/>
          <c:w val="0.90635952428830668"/>
          <c:h val="0.83688394183193526"/>
        </c:manualLayout>
      </c:layout>
      <c:barChart>
        <c:barDir val="col"/>
        <c:grouping val="stacked"/>
        <c:varyColors val="0"/>
        <c:ser>
          <c:idx val="0"/>
          <c:order val="0"/>
          <c:tx>
            <c:strRef>
              <c:f>GCT!$B$1</c:f>
              <c:strCache>
                <c:ptCount val="1"/>
                <c:pt idx="0">
                  <c:v>Zhongdao</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Pt>
            <c:idx val="0"/>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E901-43A4-B5CB-8B7378AE8CCF}"/>
              </c:ext>
            </c:extLst>
          </c:dPt>
          <c:dPt>
            <c:idx val="1"/>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3-E901-43A4-B5CB-8B7378AE8CCF}"/>
              </c:ext>
            </c:extLst>
          </c:dPt>
          <c:dPt>
            <c:idx val="2"/>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5-E901-43A4-B5CB-8B7378AE8CCF}"/>
              </c:ext>
            </c:extLst>
          </c:dPt>
          <c:dPt>
            <c:idx val="3"/>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7-E901-43A4-B5CB-8B7378AE8CCF}"/>
              </c:ext>
            </c:extLst>
          </c:dPt>
          <c:dPt>
            <c:idx val="4"/>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9-E901-43A4-B5CB-8B7378AE8CCF}"/>
              </c:ext>
            </c:extLst>
          </c:dPt>
          <c:dPt>
            <c:idx val="5"/>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B-E901-43A4-B5CB-8B7378AE8CCF}"/>
              </c:ext>
            </c:extLst>
          </c:dPt>
          <c:dPt>
            <c:idx val="6"/>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D-E901-43A4-B5CB-8B7378AE8CCF}"/>
              </c:ext>
            </c:extLst>
          </c:dPt>
          <c:dPt>
            <c:idx val="7"/>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F-E901-43A4-B5CB-8B7378AE8CCF}"/>
              </c:ext>
            </c:extLst>
          </c:dPt>
          <c:dPt>
            <c:idx val="8"/>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11-E901-43A4-B5CB-8B7378AE8CCF}"/>
              </c:ext>
            </c:extLst>
          </c:dPt>
          <c:dPt>
            <c:idx val="9"/>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13-E901-43A4-B5CB-8B7378AE8CCF}"/>
              </c:ext>
            </c:extLst>
          </c:dPt>
          <c:dPt>
            <c:idx val="10"/>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15-E901-43A4-B5CB-8B7378AE8CCF}"/>
              </c:ext>
            </c:extLst>
          </c:dPt>
          <c:cat>
            <c:numRef>
              <c:f>GCT!$A$2:$A$12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GCT!$B$2:$B$12</c:f>
              <c:numCache>
                <c:formatCode>General</c:formatCode>
                <c:ptCount val="11"/>
                <c:pt idx="0">
                  <c:v>2440</c:v>
                </c:pt>
                <c:pt idx="10">
                  <c:v>5500</c:v>
                </c:pt>
              </c:numCache>
            </c:numRef>
          </c:val>
          <c:extLst>
            <c:ext xmlns:c16="http://schemas.microsoft.com/office/drawing/2014/chart" uri="{C3380CC4-5D6E-409C-BE32-E72D297353CC}">
              <c16:uniqueId val="{00000016-E901-43A4-B5CB-8B7378AE8CCF}"/>
            </c:ext>
          </c:extLst>
        </c:ser>
        <c:ser>
          <c:idx val="1"/>
          <c:order val="1"/>
          <c:tx>
            <c:strRef>
              <c:f>GCT!$C$1</c:f>
              <c:strCache>
                <c:ptCount val="1"/>
                <c:pt idx="0">
                  <c:v>Sheshan</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Pt>
            <c:idx val="0"/>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8-E901-43A4-B5CB-8B7378AE8CCF}"/>
              </c:ext>
            </c:extLst>
          </c:dPt>
          <c:dPt>
            <c:idx val="1"/>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A-E901-43A4-B5CB-8B7378AE8CCF}"/>
              </c:ext>
            </c:extLst>
          </c:dPt>
          <c:dPt>
            <c:idx val="2"/>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C-E901-43A4-B5CB-8B7378AE8CCF}"/>
              </c:ext>
            </c:extLst>
          </c:dPt>
          <c:dPt>
            <c:idx val="3"/>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E-E901-43A4-B5CB-8B7378AE8CCF}"/>
              </c:ext>
            </c:extLst>
          </c:dPt>
          <c:dPt>
            <c:idx val="4"/>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20-E901-43A4-B5CB-8B7378AE8CCF}"/>
              </c:ext>
            </c:extLst>
          </c:dPt>
          <c:dPt>
            <c:idx val="5"/>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22-E901-43A4-B5CB-8B7378AE8CCF}"/>
              </c:ext>
            </c:extLst>
          </c:dPt>
          <c:dPt>
            <c:idx val="6"/>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24-E901-43A4-B5CB-8B7378AE8CCF}"/>
              </c:ext>
            </c:extLst>
          </c:dPt>
          <c:dPt>
            <c:idx val="7"/>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26-E901-43A4-B5CB-8B7378AE8CCF}"/>
              </c:ext>
            </c:extLst>
          </c:dPt>
          <c:dPt>
            <c:idx val="8"/>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28-E901-43A4-B5CB-8B7378AE8CCF}"/>
              </c:ext>
            </c:extLst>
          </c:dPt>
          <c:dPt>
            <c:idx val="9"/>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2A-E901-43A4-B5CB-8B7378AE8CCF}"/>
              </c:ext>
            </c:extLst>
          </c:dPt>
          <c:dPt>
            <c:idx val="10"/>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2C-E901-43A4-B5CB-8B7378AE8CCF}"/>
              </c:ext>
            </c:extLst>
          </c:dPt>
          <c:cat>
            <c:numRef>
              <c:f>GCT!$A$2:$A$12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GCT!$C$2:$C$12</c:f>
              <c:numCache>
                <c:formatCode>General</c:formatCode>
                <c:ptCount val="11"/>
                <c:pt idx="2">
                  <c:v>2130</c:v>
                </c:pt>
                <c:pt idx="6">
                  <c:v>380</c:v>
                </c:pt>
                <c:pt idx="7">
                  <c:v>2370</c:v>
                </c:pt>
                <c:pt idx="9">
                  <c:v>300</c:v>
                </c:pt>
              </c:numCache>
            </c:numRef>
          </c:val>
          <c:extLst>
            <c:ext xmlns:c16="http://schemas.microsoft.com/office/drawing/2014/chart" uri="{C3380CC4-5D6E-409C-BE32-E72D297353CC}">
              <c16:uniqueId val="{0000002D-E901-43A4-B5CB-8B7378AE8CCF}"/>
            </c:ext>
          </c:extLst>
        </c:ser>
        <c:ser>
          <c:idx val="2"/>
          <c:order val="2"/>
          <c:tx>
            <c:strRef>
              <c:f>GCT!$D$1</c:f>
              <c:strCache>
                <c:ptCount val="1"/>
                <c:pt idx="0">
                  <c:v>Jinyu</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Pt>
            <c:idx val="0"/>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2F-E901-43A4-B5CB-8B7378AE8CCF}"/>
              </c:ext>
            </c:extLst>
          </c:dPt>
          <c:dPt>
            <c:idx val="1"/>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1-E901-43A4-B5CB-8B7378AE8CCF}"/>
              </c:ext>
            </c:extLst>
          </c:dPt>
          <c:dPt>
            <c:idx val="2"/>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3-E901-43A4-B5CB-8B7378AE8CCF}"/>
              </c:ext>
            </c:extLst>
          </c:dPt>
          <c:dPt>
            <c:idx val="3"/>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5-E901-43A4-B5CB-8B7378AE8CCF}"/>
              </c:ext>
            </c:extLst>
          </c:dPt>
          <c:dPt>
            <c:idx val="4"/>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7-E901-43A4-B5CB-8B7378AE8CCF}"/>
              </c:ext>
            </c:extLst>
          </c:dPt>
          <c:dPt>
            <c:idx val="5"/>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9-E901-43A4-B5CB-8B7378AE8CCF}"/>
              </c:ext>
            </c:extLst>
          </c:dPt>
          <c:dPt>
            <c:idx val="6"/>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B-E901-43A4-B5CB-8B7378AE8CCF}"/>
              </c:ext>
            </c:extLst>
          </c:dPt>
          <c:dPt>
            <c:idx val="7"/>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D-E901-43A4-B5CB-8B7378AE8CCF}"/>
              </c:ext>
            </c:extLst>
          </c:dPt>
          <c:dPt>
            <c:idx val="8"/>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3F-E901-43A4-B5CB-8B7378AE8CCF}"/>
              </c:ext>
            </c:extLst>
          </c:dPt>
          <c:dPt>
            <c:idx val="9"/>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41-E901-43A4-B5CB-8B7378AE8CCF}"/>
              </c:ext>
            </c:extLst>
          </c:dPt>
          <c:dPt>
            <c:idx val="10"/>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43-E901-43A4-B5CB-8B7378AE8CCF}"/>
              </c:ext>
            </c:extLst>
          </c:dPt>
          <c:cat>
            <c:numRef>
              <c:f>GCT!$A$2:$A$12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GCT!$D$2:$D$12</c:f>
              <c:numCache>
                <c:formatCode>General</c:formatCode>
                <c:ptCount val="11"/>
                <c:pt idx="1">
                  <c:v>590</c:v>
                </c:pt>
                <c:pt idx="3">
                  <c:v>680</c:v>
                </c:pt>
                <c:pt idx="6">
                  <c:v>450</c:v>
                </c:pt>
                <c:pt idx="7">
                  <c:v>250</c:v>
                </c:pt>
              </c:numCache>
            </c:numRef>
          </c:val>
          <c:extLst>
            <c:ext xmlns:c16="http://schemas.microsoft.com/office/drawing/2014/chart" uri="{C3380CC4-5D6E-409C-BE32-E72D297353CC}">
              <c16:uniqueId val="{00000044-E901-43A4-B5CB-8B7378AE8CCF}"/>
            </c:ext>
          </c:extLst>
        </c:ser>
        <c:ser>
          <c:idx val="3"/>
          <c:order val="3"/>
          <c:tx>
            <c:strRef>
              <c:f>GCT!$E$1</c:f>
              <c:strCache>
                <c:ptCount val="1"/>
                <c:pt idx="0">
                  <c:v>Sanlianyu</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dPt>
            <c:idx val="0"/>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46-E901-43A4-B5CB-8B7378AE8CCF}"/>
              </c:ext>
            </c:extLst>
          </c:dPt>
          <c:dPt>
            <c:idx val="1"/>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48-E901-43A4-B5CB-8B7378AE8CCF}"/>
              </c:ext>
            </c:extLst>
          </c:dPt>
          <c:dPt>
            <c:idx val="2"/>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4A-E901-43A4-B5CB-8B7378AE8CCF}"/>
              </c:ext>
            </c:extLst>
          </c:dPt>
          <c:dPt>
            <c:idx val="3"/>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4C-E901-43A4-B5CB-8B7378AE8CCF}"/>
              </c:ext>
            </c:extLst>
          </c:dPt>
          <c:dPt>
            <c:idx val="4"/>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4E-E901-43A4-B5CB-8B7378AE8CCF}"/>
              </c:ext>
            </c:extLst>
          </c:dPt>
          <c:dPt>
            <c:idx val="5"/>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50-E901-43A4-B5CB-8B7378AE8CCF}"/>
              </c:ext>
            </c:extLst>
          </c:dPt>
          <c:dPt>
            <c:idx val="6"/>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52-E901-43A4-B5CB-8B7378AE8CCF}"/>
              </c:ext>
            </c:extLst>
          </c:dPt>
          <c:dPt>
            <c:idx val="7"/>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54-E901-43A4-B5CB-8B7378AE8CCF}"/>
              </c:ext>
            </c:extLst>
          </c:dPt>
          <c:dPt>
            <c:idx val="8"/>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56-E901-43A4-B5CB-8B7378AE8CCF}"/>
              </c:ext>
            </c:extLst>
          </c:dPt>
          <c:dPt>
            <c:idx val="9"/>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58-E901-43A4-B5CB-8B7378AE8CCF}"/>
              </c:ext>
            </c:extLst>
          </c:dPt>
          <c:dPt>
            <c:idx val="10"/>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5A-E901-43A4-B5CB-8B7378AE8CCF}"/>
              </c:ext>
            </c:extLst>
          </c:dPt>
          <c:cat>
            <c:numRef>
              <c:f>GCT!$A$2:$A$12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GCT!$E$2:$E$12</c:f>
              <c:numCache>
                <c:formatCode>General</c:formatCode>
                <c:ptCount val="11"/>
                <c:pt idx="5">
                  <c:v>1823</c:v>
                </c:pt>
                <c:pt idx="6">
                  <c:v>2350</c:v>
                </c:pt>
                <c:pt idx="7">
                  <c:v>450</c:v>
                </c:pt>
                <c:pt idx="9">
                  <c:v>2500</c:v>
                </c:pt>
              </c:numCache>
            </c:numRef>
          </c:val>
          <c:extLst>
            <c:ext xmlns:c16="http://schemas.microsoft.com/office/drawing/2014/chart" uri="{C3380CC4-5D6E-409C-BE32-E72D297353CC}">
              <c16:uniqueId val="{0000005B-E901-43A4-B5CB-8B7378AE8CCF}"/>
            </c:ext>
          </c:extLst>
        </c:ser>
        <c:ser>
          <c:idx val="4"/>
          <c:order val="4"/>
          <c:tx>
            <c:strRef>
              <c:f>GCT!$F$1</c:f>
              <c:strCache>
                <c:ptCount val="1"/>
                <c:pt idx="0">
                  <c:v>Tiejien</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dPt>
            <c:idx val="0"/>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5D-E901-43A4-B5CB-8B7378AE8CCF}"/>
              </c:ext>
            </c:extLst>
          </c:dPt>
          <c:dPt>
            <c:idx val="1"/>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5F-E901-43A4-B5CB-8B7378AE8CCF}"/>
              </c:ext>
            </c:extLst>
          </c:dPt>
          <c:dPt>
            <c:idx val="2"/>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1-E901-43A4-B5CB-8B7378AE8CCF}"/>
              </c:ext>
            </c:extLst>
          </c:dPt>
          <c:dPt>
            <c:idx val="3"/>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3-E901-43A4-B5CB-8B7378AE8CCF}"/>
              </c:ext>
            </c:extLst>
          </c:dPt>
          <c:dPt>
            <c:idx val="4"/>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5-E901-43A4-B5CB-8B7378AE8CCF}"/>
              </c:ext>
            </c:extLst>
          </c:dPt>
          <c:dPt>
            <c:idx val="5"/>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7-E901-43A4-B5CB-8B7378AE8CCF}"/>
              </c:ext>
            </c:extLst>
          </c:dPt>
          <c:dPt>
            <c:idx val="6"/>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9-E901-43A4-B5CB-8B7378AE8CCF}"/>
              </c:ext>
            </c:extLst>
          </c:dPt>
          <c:dPt>
            <c:idx val="7"/>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B-E901-43A4-B5CB-8B7378AE8CCF}"/>
              </c:ext>
            </c:extLst>
          </c:dPt>
          <c:dPt>
            <c:idx val="8"/>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D-E901-43A4-B5CB-8B7378AE8CCF}"/>
              </c:ext>
            </c:extLst>
          </c:dPt>
          <c:dPt>
            <c:idx val="9"/>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6F-E901-43A4-B5CB-8B7378AE8CCF}"/>
              </c:ext>
            </c:extLst>
          </c:dPt>
          <c:dPt>
            <c:idx val="10"/>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71-E901-43A4-B5CB-8B7378AE8CCF}"/>
              </c:ext>
            </c:extLst>
          </c:dPt>
          <c:cat>
            <c:numRef>
              <c:f>GCT!$A$2:$A$12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GCT!$F$2:$F$12</c:f>
              <c:numCache>
                <c:formatCode>General</c:formatCode>
                <c:ptCount val="11"/>
                <c:pt idx="4">
                  <c:v>2150</c:v>
                </c:pt>
                <c:pt idx="8">
                  <c:v>3000</c:v>
                </c:pt>
              </c:numCache>
            </c:numRef>
          </c:val>
          <c:extLst>
            <c:ext xmlns:c16="http://schemas.microsoft.com/office/drawing/2014/chart" uri="{C3380CC4-5D6E-409C-BE32-E72D297353CC}">
              <c16:uniqueId val="{00000072-E901-43A4-B5CB-8B7378AE8CCF}"/>
            </c:ext>
          </c:extLst>
        </c:ser>
        <c:ser>
          <c:idx val="5"/>
          <c:order val="5"/>
          <c:tx>
            <c:strRef>
              <c:f>GCT!$G$1</c:f>
              <c:strCache>
                <c:ptCount val="1"/>
                <c:pt idx="0">
                  <c:v>Baimao</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dPt>
            <c:idx val="0"/>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74-E901-43A4-B5CB-8B7378AE8CCF}"/>
              </c:ext>
            </c:extLst>
          </c:dPt>
          <c:dPt>
            <c:idx val="1"/>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76-E901-43A4-B5CB-8B7378AE8CCF}"/>
              </c:ext>
            </c:extLst>
          </c:dPt>
          <c:dPt>
            <c:idx val="2"/>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78-E901-43A4-B5CB-8B7378AE8CCF}"/>
              </c:ext>
            </c:extLst>
          </c:dPt>
          <c:dPt>
            <c:idx val="3"/>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7A-E901-43A4-B5CB-8B7378AE8CCF}"/>
              </c:ext>
            </c:extLst>
          </c:dPt>
          <c:dPt>
            <c:idx val="4"/>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7C-E901-43A4-B5CB-8B7378AE8CCF}"/>
              </c:ext>
            </c:extLst>
          </c:dPt>
          <c:dPt>
            <c:idx val="5"/>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7E-E901-43A4-B5CB-8B7378AE8CCF}"/>
              </c:ext>
            </c:extLst>
          </c:dPt>
          <c:dPt>
            <c:idx val="6"/>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80-E901-43A4-B5CB-8B7378AE8CCF}"/>
              </c:ext>
            </c:extLst>
          </c:dPt>
          <c:dPt>
            <c:idx val="7"/>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82-E901-43A4-B5CB-8B7378AE8CCF}"/>
              </c:ext>
            </c:extLst>
          </c:dPt>
          <c:dPt>
            <c:idx val="8"/>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84-E901-43A4-B5CB-8B7378AE8CCF}"/>
              </c:ext>
            </c:extLst>
          </c:dPt>
          <c:dPt>
            <c:idx val="9"/>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86-E901-43A4-B5CB-8B7378AE8CCF}"/>
              </c:ext>
            </c:extLst>
          </c:dPt>
          <c:dPt>
            <c:idx val="10"/>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88-E901-43A4-B5CB-8B7378AE8CCF}"/>
              </c:ext>
            </c:extLst>
          </c:dPt>
          <c:cat>
            <c:numRef>
              <c:f>GCT!$A$2:$A$12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GCT!$G$2:$G$12</c:f>
              <c:numCache>
                <c:formatCode>General</c:formatCode>
                <c:ptCount val="11"/>
                <c:pt idx="4">
                  <c:v>1250</c:v>
                </c:pt>
              </c:numCache>
            </c:numRef>
          </c:val>
          <c:extLst>
            <c:ext xmlns:c16="http://schemas.microsoft.com/office/drawing/2014/chart" uri="{C3380CC4-5D6E-409C-BE32-E72D297353CC}">
              <c16:uniqueId val="{00000089-E901-43A4-B5CB-8B7378AE8CCF}"/>
            </c:ext>
          </c:extLst>
        </c:ser>
        <c:ser>
          <c:idx val="6"/>
          <c:order val="6"/>
          <c:tx>
            <c:strRef>
              <c:f>GCT!$H$1</c:f>
              <c:strCache>
                <c:ptCount val="1"/>
                <c:pt idx="0">
                  <c:v>Liuquanjiao</c:v>
                </c:pt>
              </c:strCache>
            </c:strRef>
          </c:tx>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invertIfNegative val="0"/>
          <c:dPt>
            <c:idx val="0"/>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8B-E901-43A4-B5CB-8B7378AE8CCF}"/>
              </c:ext>
            </c:extLst>
          </c:dPt>
          <c:dPt>
            <c:idx val="1"/>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8D-E901-43A4-B5CB-8B7378AE8CCF}"/>
              </c:ext>
            </c:extLst>
          </c:dPt>
          <c:dPt>
            <c:idx val="2"/>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8F-E901-43A4-B5CB-8B7378AE8CCF}"/>
              </c:ext>
            </c:extLst>
          </c:dPt>
          <c:dPt>
            <c:idx val="3"/>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1-E901-43A4-B5CB-8B7378AE8CCF}"/>
              </c:ext>
            </c:extLst>
          </c:dPt>
          <c:dPt>
            <c:idx val="4"/>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3-E901-43A4-B5CB-8B7378AE8CCF}"/>
              </c:ext>
            </c:extLst>
          </c:dPt>
          <c:dPt>
            <c:idx val="5"/>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5-E901-43A4-B5CB-8B7378AE8CCF}"/>
              </c:ext>
            </c:extLst>
          </c:dPt>
          <c:dPt>
            <c:idx val="6"/>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7-E901-43A4-B5CB-8B7378AE8CCF}"/>
              </c:ext>
            </c:extLst>
          </c:dPt>
          <c:dPt>
            <c:idx val="7"/>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9-E901-43A4-B5CB-8B7378AE8CCF}"/>
              </c:ext>
            </c:extLst>
          </c:dPt>
          <c:dPt>
            <c:idx val="8"/>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B-E901-43A4-B5CB-8B7378AE8CCF}"/>
              </c:ext>
            </c:extLst>
          </c:dPt>
          <c:dPt>
            <c:idx val="9"/>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D-E901-43A4-B5CB-8B7378AE8CCF}"/>
              </c:ext>
            </c:extLst>
          </c:dPt>
          <c:dPt>
            <c:idx val="10"/>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9F-E901-43A4-B5CB-8B7378AE8CCF}"/>
              </c:ext>
            </c:extLst>
          </c:dPt>
          <c:cat>
            <c:numRef>
              <c:f>GCT!$A$2:$A$12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GCT!$H$2:$H$12</c:f>
              <c:numCache>
                <c:formatCode>General</c:formatCode>
                <c:ptCount val="11"/>
                <c:pt idx="3">
                  <c:v>1470</c:v>
                </c:pt>
              </c:numCache>
            </c:numRef>
          </c:val>
          <c:extLst>
            <c:ext xmlns:c16="http://schemas.microsoft.com/office/drawing/2014/chart" uri="{C3380CC4-5D6E-409C-BE32-E72D297353CC}">
              <c16:uniqueId val="{000000A0-E901-43A4-B5CB-8B7378AE8CCF}"/>
            </c:ext>
          </c:extLst>
        </c:ser>
        <c:dLbls>
          <c:showLegendKey val="0"/>
          <c:showVal val="0"/>
          <c:showCatName val="0"/>
          <c:showSerName val="0"/>
          <c:showPercent val="0"/>
          <c:showBubbleSize val="0"/>
        </c:dLbls>
        <c:gapWidth val="100"/>
        <c:overlap val="100"/>
        <c:axId val="564719839"/>
        <c:axId val="564724831"/>
      </c:barChart>
      <c:catAx>
        <c:axId val="564719839"/>
        <c:scaling>
          <c:orientation val="minMax"/>
        </c:scaling>
        <c:delete val="0"/>
        <c:axPos val="b"/>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zh-TW"/>
          </a:p>
        </c:txPr>
        <c:crossAx val="564724831"/>
        <c:crosses val="autoZero"/>
        <c:auto val="1"/>
        <c:lblAlgn val="ctr"/>
        <c:lblOffset val="100"/>
        <c:noMultiLvlLbl val="0"/>
      </c:catAx>
      <c:valAx>
        <c:axId val="564724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zh-TW"/>
          </a:p>
        </c:txPr>
        <c:crossAx val="564719839"/>
        <c:crosses val="autoZero"/>
        <c:crossBetween val="between"/>
      </c:valAx>
      <c:spPr>
        <a:noFill/>
        <a:ln>
          <a:noFill/>
        </a:ln>
        <a:effectLst/>
      </c:spPr>
    </c:plotArea>
    <c:legend>
      <c:legendPos val="b"/>
      <c:layout>
        <c:manualLayout>
          <c:xMode val="edge"/>
          <c:yMode val="edge"/>
          <c:x val="8.0559831814434532E-2"/>
          <c:y val="7.42067447781391E-2"/>
          <c:w val="0.58716242446260403"/>
          <c:h val="0.14207834718086898"/>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zh-TW"/>
        </a:p>
      </c:txPr>
    </c:legend>
    <c:plotVisOnly val="1"/>
    <c:dispBlanksAs val="gap"/>
    <c:showDLblsOverMax val="0"/>
  </c:chart>
  <c:spPr>
    <a:noFill/>
    <a:ln>
      <a:noFill/>
    </a:ln>
    <a:effectLst/>
  </c:spPr>
  <c:txPr>
    <a:bodyPr/>
    <a:lstStyle/>
    <a:p>
      <a:pPr>
        <a:defRPr sz="1200" b="0">
          <a:solidFill>
            <a:sysClr val="windowText" lastClr="000000"/>
          </a:solidFill>
          <a:latin typeface="+mn-lt"/>
        </a:defRPr>
      </a:pPr>
      <a:endParaRPr lang="zh-TW"/>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517478826466856E-2"/>
          <c:y val="8.5189717803689155E-2"/>
          <c:w val="0.86470654562572291"/>
          <c:h val="0.81022606473287606"/>
        </c:manualLayout>
      </c:layout>
      <c:barChart>
        <c:barDir val="col"/>
        <c:grouping val="stacked"/>
        <c:varyColors val="0"/>
        <c:ser>
          <c:idx val="0"/>
          <c:order val="0"/>
          <c:tx>
            <c:strRef>
              <c:f>GCT!$B$1</c:f>
              <c:strCache>
                <c:ptCount val="1"/>
                <c:pt idx="0">
                  <c:v>Zhongdao</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Pt>
            <c:idx val="0"/>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2F3C-44CD-943F-57EEF9E2A1D7}"/>
              </c:ext>
            </c:extLst>
          </c:dPt>
          <c:dPt>
            <c:idx val="1"/>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3-2F3C-44CD-943F-57EEF9E2A1D7}"/>
              </c:ext>
            </c:extLst>
          </c:dPt>
          <c:dPt>
            <c:idx val="2"/>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5-2F3C-44CD-943F-57EEF9E2A1D7}"/>
              </c:ext>
            </c:extLst>
          </c:dPt>
          <c:dPt>
            <c:idx val="3"/>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7-2F3C-44CD-943F-57EEF9E2A1D7}"/>
              </c:ext>
            </c:extLst>
          </c:dPt>
          <c:dPt>
            <c:idx val="4"/>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9-2F3C-44CD-943F-57EEF9E2A1D7}"/>
              </c:ext>
            </c:extLst>
          </c:dPt>
          <c:dPt>
            <c:idx val="5"/>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B-2F3C-44CD-943F-57EEF9E2A1D7}"/>
              </c:ext>
            </c:extLst>
          </c:dPt>
          <c:dPt>
            <c:idx val="6"/>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D-2F3C-44CD-943F-57EEF9E2A1D7}"/>
              </c:ext>
            </c:extLst>
          </c:dPt>
          <c:cat>
            <c:numRef>
              <c:f>GCT!$A$13:$A$19</c:f>
              <c:numCache>
                <c:formatCode>General</c:formatCode>
                <c:ptCount val="7"/>
                <c:pt idx="0">
                  <c:v>2011</c:v>
                </c:pt>
                <c:pt idx="1">
                  <c:v>2012</c:v>
                </c:pt>
                <c:pt idx="2">
                  <c:v>2013</c:v>
                </c:pt>
                <c:pt idx="3">
                  <c:v>2014</c:v>
                </c:pt>
                <c:pt idx="4">
                  <c:v>2015</c:v>
                </c:pt>
                <c:pt idx="5">
                  <c:v>2016</c:v>
                </c:pt>
                <c:pt idx="6">
                  <c:v>2017</c:v>
                </c:pt>
              </c:numCache>
            </c:numRef>
          </c:cat>
          <c:val>
            <c:numRef>
              <c:f>GCT!$B$13:$B$19</c:f>
              <c:numCache>
                <c:formatCode>General</c:formatCode>
                <c:ptCount val="7"/>
                <c:pt idx="0">
                  <c:v>1200</c:v>
                </c:pt>
              </c:numCache>
            </c:numRef>
          </c:val>
          <c:extLst>
            <c:ext xmlns:c16="http://schemas.microsoft.com/office/drawing/2014/chart" uri="{C3380CC4-5D6E-409C-BE32-E72D297353CC}">
              <c16:uniqueId val="{0000000E-2F3C-44CD-943F-57EEF9E2A1D7}"/>
            </c:ext>
          </c:extLst>
        </c:ser>
        <c:ser>
          <c:idx val="1"/>
          <c:order val="1"/>
          <c:tx>
            <c:strRef>
              <c:f>GCT!$C$1</c:f>
              <c:strCache>
                <c:ptCount val="1"/>
                <c:pt idx="0">
                  <c:v>Sheshan</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Pt>
            <c:idx val="0"/>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0-2F3C-44CD-943F-57EEF9E2A1D7}"/>
              </c:ext>
            </c:extLst>
          </c:dPt>
          <c:dPt>
            <c:idx val="1"/>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2-2F3C-44CD-943F-57EEF9E2A1D7}"/>
              </c:ext>
            </c:extLst>
          </c:dPt>
          <c:dPt>
            <c:idx val="2"/>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4-2F3C-44CD-943F-57EEF9E2A1D7}"/>
              </c:ext>
            </c:extLst>
          </c:dPt>
          <c:dPt>
            <c:idx val="3"/>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6-2F3C-44CD-943F-57EEF9E2A1D7}"/>
              </c:ext>
            </c:extLst>
          </c:dPt>
          <c:dPt>
            <c:idx val="4"/>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8-2F3C-44CD-943F-57EEF9E2A1D7}"/>
              </c:ext>
            </c:extLst>
          </c:dPt>
          <c:dPt>
            <c:idx val="5"/>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A-2F3C-44CD-943F-57EEF9E2A1D7}"/>
              </c:ext>
            </c:extLst>
          </c:dPt>
          <c:dPt>
            <c:idx val="6"/>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C-2F3C-44CD-943F-57EEF9E2A1D7}"/>
              </c:ext>
            </c:extLst>
          </c:dPt>
          <c:cat>
            <c:numRef>
              <c:f>GCT!$A$13:$A$19</c:f>
              <c:numCache>
                <c:formatCode>General</c:formatCode>
                <c:ptCount val="7"/>
                <c:pt idx="0">
                  <c:v>2011</c:v>
                </c:pt>
                <c:pt idx="1">
                  <c:v>2012</c:v>
                </c:pt>
                <c:pt idx="2">
                  <c:v>2013</c:v>
                </c:pt>
                <c:pt idx="3">
                  <c:v>2014</c:v>
                </c:pt>
                <c:pt idx="4">
                  <c:v>2015</c:v>
                </c:pt>
                <c:pt idx="5">
                  <c:v>2016</c:v>
                </c:pt>
                <c:pt idx="6">
                  <c:v>2017</c:v>
                </c:pt>
              </c:numCache>
            </c:numRef>
          </c:cat>
          <c:val>
            <c:numRef>
              <c:f>GCT!$C$13:$C$19</c:f>
              <c:numCache>
                <c:formatCode>General</c:formatCode>
                <c:ptCount val="7"/>
                <c:pt idx="1">
                  <c:v>1130</c:v>
                </c:pt>
                <c:pt idx="2">
                  <c:v>600</c:v>
                </c:pt>
                <c:pt idx="5">
                  <c:v>2600</c:v>
                </c:pt>
                <c:pt idx="6">
                  <c:v>600</c:v>
                </c:pt>
              </c:numCache>
            </c:numRef>
          </c:val>
          <c:extLst>
            <c:ext xmlns:c16="http://schemas.microsoft.com/office/drawing/2014/chart" uri="{C3380CC4-5D6E-409C-BE32-E72D297353CC}">
              <c16:uniqueId val="{0000001D-2F3C-44CD-943F-57EEF9E2A1D7}"/>
            </c:ext>
          </c:extLst>
        </c:ser>
        <c:ser>
          <c:idx val="2"/>
          <c:order val="2"/>
          <c:tx>
            <c:strRef>
              <c:f>GCT!$D$1</c:f>
              <c:strCache>
                <c:ptCount val="1"/>
                <c:pt idx="0">
                  <c:v>Jinyu</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Pt>
            <c:idx val="0"/>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1F-2F3C-44CD-943F-57EEF9E2A1D7}"/>
              </c:ext>
            </c:extLst>
          </c:dPt>
          <c:dPt>
            <c:idx val="1"/>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21-2F3C-44CD-943F-57EEF9E2A1D7}"/>
              </c:ext>
            </c:extLst>
          </c:dPt>
          <c:dPt>
            <c:idx val="2"/>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23-2F3C-44CD-943F-57EEF9E2A1D7}"/>
              </c:ext>
            </c:extLst>
          </c:dPt>
          <c:dPt>
            <c:idx val="3"/>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25-2F3C-44CD-943F-57EEF9E2A1D7}"/>
              </c:ext>
            </c:extLst>
          </c:dPt>
          <c:dPt>
            <c:idx val="4"/>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27-2F3C-44CD-943F-57EEF9E2A1D7}"/>
              </c:ext>
            </c:extLst>
          </c:dPt>
          <c:dPt>
            <c:idx val="5"/>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29-2F3C-44CD-943F-57EEF9E2A1D7}"/>
              </c:ext>
            </c:extLst>
          </c:dPt>
          <c:dPt>
            <c:idx val="6"/>
            <c:invertIfNegative val="0"/>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2B-2F3C-44CD-943F-57EEF9E2A1D7}"/>
              </c:ext>
            </c:extLst>
          </c:dPt>
          <c:cat>
            <c:numRef>
              <c:f>GCT!$A$13:$A$19</c:f>
              <c:numCache>
                <c:formatCode>General</c:formatCode>
                <c:ptCount val="7"/>
                <c:pt idx="0">
                  <c:v>2011</c:v>
                </c:pt>
                <c:pt idx="1">
                  <c:v>2012</c:v>
                </c:pt>
                <c:pt idx="2">
                  <c:v>2013</c:v>
                </c:pt>
                <c:pt idx="3">
                  <c:v>2014</c:v>
                </c:pt>
                <c:pt idx="4">
                  <c:v>2015</c:v>
                </c:pt>
                <c:pt idx="5">
                  <c:v>2016</c:v>
                </c:pt>
                <c:pt idx="6">
                  <c:v>2017</c:v>
                </c:pt>
              </c:numCache>
            </c:numRef>
          </c:cat>
          <c:val>
            <c:numRef>
              <c:f>GCT!$D$13:$D$19</c:f>
              <c:numCache>
                <c:formatCode>General</c:formatCode>
                <c:ptCount val="7"/>
              </c:numCache>
            </c:numRef>
          </c:val>
          <c:extLst>
            <c:ext xmlns:c16="http://schemas.microsoft.com/office/drawing/2014/chart" uri="{C3380CC4-5D6E-409C-BE32-E72D297353CC}">
              <c16:uniqueId val="{0000002C-2F3C-44CD-943F-57EEF9E2A1D7}"/>
            </c:ext>
          </c:extLst>
        </c:ser>
        <c:ser>
          <c:idx val="3"/>
          <c:order val="3"/>
          <c:tx>
            <c:strRef>
              <c:f>GCT!$E$1</c:f>
              <c:strCache>
                <c:ptCount val="1"/>
                <c:pt idx="0">
                  <c:v>Sanlianyu</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dPt>
            <c:idx val="0"/>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2E-2F3C-44CD-943F-57EEF9E2A1D7}"/>
              </c:ext>
            </c:extLst>
          </c:dPt>
          <c:dPt>
            <c:idx val="1"/>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30-2F3C-44CD-943F-57EEF9E2A1D7}"/>
              </c:ext>
            </c:extLst>
          </c:dPt>
          <c:dPt>
            <c:idx val="2"/>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32-2F3C-44CD-943F-57EEF9E2A1D7}"/>
              </c:ext>
            </c:extLst>
          </c:dPt>
          <c:dPt>
            <c:idx val="3"/>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34-2F3C-44CD-943F-57EEF9E2A1D7}"/>
              </c:ext>
            </c:extLst>
          </c:dPt>
          <c:dPt>
            <c:idx val="4"/>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36-2F3C-44CD-943F-57EEF9E2A1D7}"/>
              </c:ext>
            </c:extLst>
          </c:dPt>
          <c:dPt>
            <c:idx val="5"/>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38-2F3C-44CD-943F-57EEF9E2A1D7}"/>
              </c:ext>
            </c:extLst>
          </c:dPt>
          <c:dPt>
            <c:idx val="6"/>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3A-2F3C-44CD-943F-57EEF9E2A1D7}"/>
              </c:ext>
            </c:extLst>
          </c:dPt>
          <c:cat>
            <c:numRef>
              <c:f>GCT!$A$13:$A$19</c:f>
              <c:numCache>
                <c:formatCode>General</c:formatCode>
                <c:ptCount val="7"/>
                <c:pt idx="0">
                  <c:v>2011</c:v>
                </c:pt>
                <c:pt idx="1">
                  <c:v>2012</c:v>
                </c:pt>
                <c:pt idx="2">
                  <c:v>2013</c:v>
                </c:pt>
                <c:pt idx="3">
                  <c:v>2014</c:v>
                </c:pt>
                <c:pt idx="4">
                  <c:v>2015</c:v>
                </c:pt>
                <c:pt idx="5">
                  <c:v>2016</c:v>
                </c:pt>
                <c:pt idx="6">
                  <c:v>2017</c:v>
                </c:pt>
              </c:numCache>
            </c:numRef>
          </c:cat>
          <c:val>
            <c:numRef>
              <c:f>GCT!$E$13:$E$19</c:f>
              <c:numCache>
                <c:formatCode>General</c:formatCode>
                <c:ptCount val="7"/>
              </c:numCache>
            </c:numRef>
          </c:val>
          <c:extLst>
            <c:ext xmlns:c16="http://schemas.microsoft.com/office/drawing/2014/chart" uri="{C3380CC4-5D6E-409C-BE32-E72D297353CC}">
              <c16:uniqueId val="{0000003B-2F3C-44CD-943F-57EEF9E2A1D7}"/>
            </c:ext>
          </c:extLst>
        </c:ser>
        <c:ser>
          <c:idx val="4"/>
          <c:order val="4"/>
          <c:tx>
            <c:strRef>
              <c:f>GCT!$F$1</c:f>
              <c:strCache>
                <c:ptCount val="1"/>
                <c:pt idx="0">
                  <c:v>Tiejien</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dPt>
            <c:idx val="0"/>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3D-2F3C-44CD-943F-57EEF9E2A1D7}"/>
              </c:ext>
            </c:extLst>
          </c:dPt>
          <c:dPt>
            <c:idx val="1"/>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3F-2F3C-44CD-943F-57EEF9E2A1D7}"/>
              </c:ext>
            </c:extLst>
          </c:dPt>
          <c:dPt>
            <c:idx val="2"/>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41-2F3C-44CD-943F-57EEF9E2A1D7}"/>
              </c:ext>
            </c:extLst>
          </c:dPt>
          <c:dPt>
            <c:idx val="3"/>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43-2F3C-44CD-943F-57EEF9E2A1D7}"/>
              </c:ext>
            </c:extLst>
          </c:dPt>
          <c:dPt>
            <c:idx val="4"/>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45-2F3C-44CD-943F-57EEF9E2A1D7}"/>
              </c:ext>
            </c:extLst>
          </c:dPt>
          <c:dPt>
            <c:idx val="5"/>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47-2F3C-44CD-943F-57EEF9E2A1D7}"/>
              </c:ext>
            </c:extLst>
          </c:dPt>
          <c:dPt>
            <c:idx val="6"/>
            <c:invertIfNegative val="0"/>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49-2F3C-44CD-943F-57EEF9E2A1D7}"/>
              </c:ext>
            </c:extLst>
          </c:dPt>
          <c:cat>
            <c:numRef>
              <c:f>GCT!$A$13:$A$19</c:f>
              <c:numCache>
                <c:formatCode>General</c:formatCode>
                <c:ptCount val="7"/>
                <c:pt idx="0">
                  <c:v>2011</c:v>
                </c:pt>
                <c:pt idx="1">
                  <c:v>2012</c:v>
                </c:pt>
                <c:pt idx="2">
                  <c:v>2013</c:v>
                </c:pt>
                <c:pt idx="3">
                  <c:v>2014</c:v>
                </c:pt>
                <c:pt idx="4">
                  <c:v>2015</c:v>
                </c:pt>
                <c:pt idx="5">
                  <c:v>2016</c:v>
                </c:pt>
                <c:pt idx="6">
                  <c:v>2017</c:v>
                </c:pt>
              </c:numCache>
            </c:numRef>
          </c:cat>
          <c:val>
            <c:numRef>
              <c:f>GCT!$F$13:$F$19</c:f>
              <c:numCache>
                <c:formatCode>General</c:formatCode>
                <c:ptCount val="7"/>
                <c:pt idx="0">
                  <c:v>3000</c:v>
                </c:pt>
                <c:pt idx="2">
                  <c:v>3500</c:v>
                </c:pt>
                <c:pt idx="3">
                  <c:v>700</c:v>
                </c:pt>
                <c:pt idx="4">
                  <c:v>4000</c:v>
                </c:pt>
                <c:pt idx="5">
                  <c:v>1900</c:v>
                </c:pt>
                <c:pt idx="6">
                  <c:v>4600</c:v>
                </c:pt>
              </c:numCache>
            </c:numRef>
          </c:val>
          <c:extLst>
            <c:ext xmlns:c16="http://schemas.microsoft.com/office/drawing/2014/chart" uri="{C3380CC4-5D6E-409C-BE32-E72D297353CC}">
              <c16:uniqueId val="{0000004A-2F3C-44CD-943F-57EEF9E2A1D7}"/>
            </c:ext>
          </c:extLst>
        </c:ser>
        <c:ser>
          <c:idx val="5"/>
          <c:order val="5"/>
          <c:tx>
            <c:strRef>
              <c:f>GCT!$G$1</c:f>
              <c:strCache>
                <c:ptCount val="1"/>
                <c:pt idx="0">
                  <c:v>Baimao</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0"/>
          <c:dPt>
            <c:idx val="0"/>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4C-2F3C-44CD-943F-57EEF9E2A1D7}"/>
              </c:ext>
            </c:extLst>
          </c:dPt>
          <c:dPt>
            <c:idx val="1"/>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4E-2F3C-44CD-943F-57EEF9E2A1D7}"/>
              </c:ext>
            </c:extLst>
          </c:dPt>
          <c:dPt>
            <c:idx val="2"/>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50-2F3C-44CD-943F-57EEF9E2A1D7}"/>
              </c:ext>
            </c:extLst>
          </c:dPt>
          <c:dPt>
            <c:idx val="3"/>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52-2F3C-44CD-943F-57EEF9E2A1D7}"/>
              </c:ext>
            </c:extLst>
          </c:dPt>
          <c:dPt>
            <c:idx val="4"/>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54-2F3C-44CD-943F-57EEF9E2A1D7}"/>
              </c:ext>
            </c:extLst>
          </c:dPt>
          <c:dPt>
            <c:idx val="5"/>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56-2F3C-44CD-943F-57EEF9E2A1D7}"/>
              </c:ext>
            </c:extLst>
          </c:dPt>
          <c:dPt>
            <c:idx val="6"/>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58-2F3C-44CD-943F-57EEF9E2A1D7}"/>
              </c:ext>
            </c:extLst>
          </c:dPt>
          <c:cat>
            <c:numRef>
              <c:f>GCT!$A$13:$A$19</c:f>
              <c:numCache>
                <c:formatCode>General</c:formatCode>
                <c:ptCount val="7"/>
                <c:pt idx="0">
                  <c:v>2011</c:v>
                </c:pt>
                <c:pt idx="1">
                  <c:v>2012</c:v>
                </c:pt>
                <c:pt idx="2">
                  <c:v>2013</c:v>
                </c:pt>
                <c:pt idx="3">
                  <c:v>2014</c:v>
                </c:pt>
                <c:pt idx="4">
                  <c:v>2015</c:v>
                </c:pt>
                <c:pt idx="5">
                  <c:v>2016</c:v>
                </c:pt>
                <c:pt idx="6">
                  <c:v>2017</c:v>
                </c:pt>
              </c:numCache>
            </c:numRef>
          </c:cat>
          <c:val>
            <c:numRef>
              <c:f>GCT!$G$13:$G$19</c:f>
              <c:numCache>
                <c:formatCode>General</c:formatCode>
                <c:ptCount val="7"/>
                <c:pt idx="3">
                  <c:v>4400</c:v>
                </c:pt>
              </c:numCache>
            </c:numRef>
          </c:val>
          <c:extLst>
            <c:ext xmlns:c16="http://schemas.microsoft.com/office/drawing/2014/chart" uri="{C3380CC4-5D6E-409C-BE32-E72D297353CC}">
              <c16:uniqueId val="{00000059-2F3C-44CD-943F-57EEF9E2A1D7}"/>
            </c:ext>
          </c:extLst>
        </c:ser>
        <c:ser>
          <c:idx val="6"/>
          <c:order val="6"/>
          <c:tx>
            <c:strRef>
              <c:f>GCT!$H$1</c:f>
              <c:strCache>
                <c:ptCount val="1"/>
                <c:pt idx="0">
                  <c:v>Liuquanjiao</c:v>
                </c:pt>
              </c:strCache>
            </c:strRef>
          </c:tx>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invertIfNegative val="0"/>
          <c:dPt>
            <c:idx val="0"/>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5B-2F3C-44CD-943F-57EEF9E2A1D7}"/>
              </c:ext>
            </c:extLst>
          </c:dPt>
          <c:dPt>
            <c:idx val="1"/>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5D-2F3C-44CD-943F-57EEF9E2A1D7}"/>
              </c:ext>
            </c:extLst>
          </c:dPt>
          <c:dPt>
            <c:idx val="2"/>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5F-2F3C-44CD-943F-57EEF9E2A1D7}"/>
              </c:ext>
            </c:extLst>
          </c:dPt>
          <c:dPt>
            <c:idx val="3"/>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61-2F3C-44CD-943F-57EEF9E2A1D7}"/>
              </c:ext>
            </c:extLst>
          </c:dPt>
          <c:dPt>
            <c:idx val="4"/>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63-2F3C-44CD-943F-57EEF9E2A1D7}"/>
              </c:ext>
            </c:extLst>
          </c:dPt>
          <c:dPt>
            <c:idx val="5"/>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65-2F3C-44CD-943F-57EEF9E2A1D7}"/>
              </c:ext>
            </c:extLst>
          </c:dPt>
          <c:dPt>
            <c:idx val="6"/>
            <c:invertIfNegative val="0"/>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67-2F3C-44CD-943F-57EEF9E2A1D7}"/>
              </c:ext>
            </c:extLst>
          </c:dPt>
          <c:cat>
            <c:numRef>
              <c:f>GCT!$A$13:$A$19</c:f>
              <c:numCache>
                <c:formatCode>General</c:formatCode>
                <c:ptCount val="7"/>
                <c:pt idx="0">
                  <c:v>2011</c:v>
                </c:pt>
                <c:pt idx="1">
                  <c:v>2012</c:v>
                </c:pt>
                <c:pt idx="2">
                  <c:v>2013</c:v>
                </c:pt>
                <c:pt idx="3">
                  <c:v>2014</c:v>
                </c:pt>
                <c:pt idx="4">
                  <c:v>2015</c:v>
                </c:pt>
                <c:pt idx="5">
                  <c:v>2016</c:v>
                </c:pt>
                <c:pt idx="6">
                  <c:v>2017</c:v>
                </c:pt>
              </c:numCache>
            </c:numRef>
          </c:cat>
          <c:val>
            <c:numRef>
              <c:f>GCT!$H$13:$H$19</c:f>
              <c:numCache>
                <c:formatCode>General</c:formatCode>
                <c:ptCount val="7"/>
              </c:numCache>
            </c:numRef>
          </c:val>
          <c:extLst>
            <c:ext xmlns:c16="http://schemas.microsoft.com/office/drawing/2014/chart" uri="{C3380CC4-5D6E-409C-BE32-E72D297353CC}">
              <c16:uniqueId val="{00000068-2F3C-44CD-943F-57EEF9E2A1D7}"/>
            </c:ext>
          </c:extLst>
        </c:ser>
        <c:dLbls>
          <c:showLegendKey val="0"/>
          <c:showVal val="0"/>
          <c:showCatName val="0"/>
          <c:showSerName val="0"/>
          <c:showPercent val="0"/>
          <c:showBubbleSize val="0"/>
        </c:dLbls>
        <c:gapWidth val="100"/>
        <c:overlap val="100"/>
        <c:axId val="577331183"/>
        <c:axId val="577334927"/>
      </c:barChart>
      <c:catAx>
        <c:axId val="577331183"/>
        <c:scaling>
          <c:orientation val="minMax"/>
        </c:scaling>
        <c:delete val="0"/>
        <c:axPos val="b"/>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zh-TW"/>
          </a:p>
        </c:txPr>
        <c:crossAx val="577334927"/>
        <c:crosses val="autoZero"/>
        <c:auto val="1"/>
        <c:lblAlgn val="ctr"/>
        <c:lblOffset val="100"/>
        <c:noMultiLvlLbl val="0"/>
      </c:catAx>
      <c:valAx>
        <c:axId val="57733492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577331183"/>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ysClr val="windowText" lastClr="000000"/>
          </a:solidFill>
        </a:defRPr>
      </a:pPr>
      <a:endParaRPr lang="zh-TW"/>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6.8695241652462602E-2"/>
          <c:y val="4.2266407734046711E-2"/>
          <c:w val="0.88942708033213447"/>
          <c:h val="0.61319041545355113"/>
        </c:manualLayout>
      </c:layout>
      <c:lineChart>
        <c:grouping val="standard"/>
        <c:varyColors val="0"/>
        <c:ser>
          <c:idx val="0"/>
          <c:order val="0"/>
          <c:tx>
            <c:strRef>
              <c:f>工作表4!$B$1</c:f>
              <c:strCache>
                <c:ptCount val="1"/>
              </c:strCache>
            </c:strRef>
          </c:tx>
          <c:spPr>
            <a:ln w="28575" cap="rnd">
              <a:solidFill>
                <a:schemeClr val="tx1">
                  <a:lumMod val="65000"/>
                  <a:lumOff val="35000"/>
                </a:schemeClr>
              </a:solidFill>
              <a:round/>
            </a:ln>
            <a:effectLst/>
          </c:spPr>
          <c:marker>
            <c:symbol val="none"/>
          </c:marker>
          <c:cat>
            <c:numRef>
              <c:f>工作表4!$A$2:$A$98</c:f>
              <c:numCache>
                <c:formatCode>[$-409]d\-mmm;@</c:formatCode>
                <c:ptCount val="97"/>
                <c:pt idx="0">
                  <c:v>42862</c:v>
                </c:pt>
                <c:pt idx="1">
                  <c:v>42863</c:v>
                </c:pt>
                <c:pt idx="2">
                  <c:v>42864</c:v>
                </c:pt>
                <c:pt idx="3">
                  <c:v>42865</c:v>
                </c:pt>
                <c:pt idx="4">
                  <c:v>42866</c:v>
                </c:pt>
                <c:pt idx="5">
                  <c:v>42867</c:v>
                </c:pt>
                <c:pt idx="6">
                  <c:v>42868</c:v>
                </c:pt>
                <c:pt idx="7">
                  <c:v>42869</c:v>
                </c:pt>
                <c:pt idx="8">
                  <c:v>42870</c:v>
                </c:pt>
                <c:pt idx="9">
                  <c:v>42871</c:v>
                </c:pt>
                <c:pt idx="10">
                  <c:v>42872</c:v>
                </c:pt>
                <c:pt idx="11">
                  <c:v>42873</c:v>
                </c:pt>
                <c:pt idx="12">
                  <c:v>42874</c:v>
                </c:pt>
                <c:pt idx="13">
                  <c:v>42875</c:v>
                </c:pt>
                <c:pt idx="14">
                  <c:v>42876</c:v>
                </c:pt>
                <c:pt idx="15">
                  <c:v>42877</c:v>
                </c:pt>
                <c:pt idx="16">
                  <c:v>42878</c:v>
                </c:pt>
                <c:pt idx="17">
                  <c:v>42879</c:v>
                </c:pt>
                <c:pt idx="18">
                  <c:v>42880</c:v>
                </c:pt>
                <c:pt idx="19">
                  <c:v>42881</c:v>
                </c:pt>
                <c:pt idx="20">
                  <c:v>42882</c:v>
                </c:pt>
                <c:pt idx="21">
                  <c:v>42883</c:v>
                </c:pt>
                <c:pt idx="22">
                  <c:v>42884</c:v>
                </c:pt>
                <c:pt idx="23">
                  <c:v>42885</c:v>
                </c:pt>
                <c:pt idx="24">
                  <c:v>42886</c:v>
                </c:pt>
                <c:pt idx="25">
                  <c:v>42887</c:v>
                </c:pt>
                <c:pt idx="26">
                  <c:v>42888</c:v>
                </c:pt>
                <c:pt idx="27">
                  <c:v>42889</c:v>
                </c:pt>
                <c:pt idx="28">
                  <c:v>42890</c:v>
                </c:pt>
                <c:pt idx="29">
                  <c:v>42891</c:v>
                </c:pt>
                <c:pt idx="30">
                  <c:v>42892</c:v>
                </c:pt>
                <c:pt idx="31">
                  <c:v>42893</c:v>
                </c:pt>
                <c:pt idx="32">
                  <c:v>42894</c:v>
                </c:pt>
                <c:pt idx="33">
                  <c:v>42895</c:v>
                </c:pt>
                <c:pt idx="34">
                  <c:v>42896</c:v>
                </c:pt>
                <c:pt idx="35">
                  <c:v>42897</c:v>
                </c:pt>
                <c:pt idx="36">
                  <c:v>42898</c:v>
                </c:pt>
                <c:pt idx="37">
                  <c:v>42899</c:v>
                </c:pt>
                <c:pt idx="38">
                  <c:v>42900</c:v>
                </c:pt>
                <c:pt idx="39">
                  <c:v>42901</c:v>
                </c:pt>
                <c:pt idx="40">
                  <c:v>42902</c:v>
                </c:pt>
                <c:pt idx="41">
                  <c:v>42903</c:v>
                </c:pt>
                <c:pt idx="42">
                  <c:v>42904</c:v>
                </c:pt>
                <c:pt idx="43">
                  <c:v>42905</c:v>
                </c:pt>
                <c:pt idx="44">
                  <c:v>42906</c:v>
                </c:pt>
                <c:pt idx="45">
                  <c:v>42907</c:v>
                </c:pt>
                <c:pt idx="46">
                  <c:v>42908</c:v>
                </c:pt>
                <c:pt idx="47">
                  <c:v>42909</c:v>
                </c:pt>
                <c:pt idx="48">
                  <c:v>42910</c:v>
                </c:pt>
                <c:pt idx="49">
                  <c:v>42911</c:v>
                </c:pt>
                <c:pt idx="50">
                  <c:v>42912</c:v>
                </c:pt>
                <c:pt idx="51">
                  <c:v>42913</c:v>
                </c:pt>
                <c:pt idx="52">
                  <c:v>42914</c:v>
                </c:pt>
                <c:pt idx="53">
                  <c:v>42915</c:v>
                </c:pt>
                <c:pt idx="54">
                  <c:v>42916</c:v>
                </c:pt>
                <c:pt idx="55">
                  <c:v>42917</c:v>
                </c:pt>
                <c:pt idx="56">
                  <c:v>42918</c:v>
                </c:pt>
                <c:pt idx="57">
                  <c:v>42919</c:v>
                </c:pt>
                <c:pt idx="58">
                  <c:v>42920</c:v>
                </c:pt>
                <c:pt idx="59">
                  <c:v>42921</c:v>
                </c:pt>
                <c:pt idx="60">
                  <c:v>42922</c:v>
                </c:pt>
                <c:pt idx="61">
                  <c:v>42923</c:v>
                </c:pt>
                <c:pt idx="62">
                  <c:v>42924</c:v>
                </c:pt>
                <c:pt idx="63">
                  <c:v>42925</c:v>
                </c:pt>
                <c:pt idx="64">
                  <c:v>42926</c:v>
                </c:pt>
                <c:pt idx="65">
                  <c:v>42927</c:v>
                </c:pt>
                <c:pt idx="66">
                  <c:v>42928</c:v>
                </c:pt>
                <c:pt idx="67">
                  <c:v>42929</c:v>
                </c:pt>
                <c:pt idx="68">
                  <c:v>42930</c:v>
                </c:pt>
                <c:pt idx="69">
                  <c:v>42931</c:v>
                </c:pt>
                <c:pt idx="70">
                  <c:v>42932</c:v>
                </c:pt>
                <c:pt idx="71">
                  <c:v>42933</c:v>
                </c:pt>
                <c:pt idx="72">
                  <c:v>42934</c:v>
                </c:pt>
                <c:pt idx="73">
                  <c:v>42935</c:v>
                </c:pt>
                <c:pt idx="74">
                  <c:v>42936</c:v>
                </c:pt>
                <c:pt idx="75">
                  <c:v>42937</c:v>
                </c:pt>
                <c:pt idx="76">
                  <c:v>42938</c:v>
                </c:pt>
                <c:pt idx="77">
                  <c:v>42939</c:v>
                </c:pt>
                <c:pt idx="78">
                  <c:v>42940</c:v>
                </c:pt>
                <c:pt idx="79">
                  <c:v>42941</c:v>
                </c:pt>
                <c:pt idx="80">
                  <c:v>42942</c:v>
                </c:pt>
                <c:pt idx="81">
                  <c:v>42943</c:v>
                </c:pt>
                <c:pt idx="82">
                  <c:v>42944</c:v>
                </c:pt>
                <c:pt idx="83">
                  <c:v>42945</c:v>
                </c:pt>
                <c:pt idx="84">
                  <c:v>42946</c:v>
                </c:pt>
                <c:pt idx="85">
                  <c:v>42947</c:v>
                </c:pt>
                <c:pt idx="86">
                  <c:v>42948</c:v>
                </c:pt>
                <c:pt idx="87">
                  <c:v>42949</c:v>
                </c:pt>
                <c:pt idx="88">
                  <c:v>42950</c:v>
                </c:pt>
                <c:pt idx="89">
                  <c:v>42951</c:v>
                </c:pt>
                <c:pt idx="90">
                  <c:v>42952</c:v>
                </c:pt>
                <c:pt idx="91">
                  <c:v>42953</c:v>
                </c:pt>
                <c:pt idx="92">
                  <c:v>42954</c:v>
                </c:pt>
                <c:pt idx="93">
                  <c:v>42955</c:v>
                </c:pt>
                <c:pt idx="94">
                  <c:v>42956</c:v>
                </c:pt>
                <c:pt idx="95">
                  <c:v>42957</c:v>
                </c:pt>
                <c:pt idx="96">
                  <c:v>42958</c:v>
                </c:pt>
              </c:numCache>
            </c:numRef>
          </c:cat>
          <c:val>
            <c:numRef>
              <c:f>工作表4!$B$2:$B$98</c:f>
              <c:numCache>
                <c:formatCode>General</c:formatCode>
                <c:ptCount val="97"/>
                <c:pt idx="0">
                  <c:v>0</c:v>
                </c:pt>
                <c:pt idx="1">
                  <c:v>0</c:v>
                </c:pt>
                <c:pt idx="2">
                  <c:v>3.5</c:v>
                </c:pt>
                <c:pt idx="3">
                  <c:v>0</c:v>
                </c:pt>
                <c:pt idx="4">
                  <c:v>0</c:v>
                </c:pt>
                <c:pt idx="5">
                  <c:v>22.2</c:v>
                </c:pt>
                <c:pt idx="6">
                  <c:v>0</c:v>
                </c:pt>
                <c:pt idx="7">
                  <c:v>0</c:v>
                </c:pt>
                <c:pt idx="8">
                  <c:v>2.6</c:v>
                </c:pt>
                <c:pt idx="9">
                  <c:v>3.3</c:v>
                </c:pt>
                <c:pt idx="10">
                  <c:v>0</c:v>
                </c:pt>
                <c:pt idx="11">
                  <c:v>0</c:v>
                </c:pt>
                <c:pt idx="12">
                  <c:v>0</c:v>
                </c:pt>
                <c:pt idx="13">
                  <c:v>4.5</c:v>
                </c:pt>
                <c:pt idx="14">
                  <c:v>0</c:v>
                </c:pt>
                <c:pt idx="15">
                  <c:v>0</c:v>
                </c:pt>
                <c:pt idx="16">
                  <c:v>0</c:v>
                </c:pt>
                <c:pt idx="17">
                  <c:v>49</c:v>
                </c:pt>
                <c:pt idx="18">
                  <c:v>0</c:v>
                </c:pt>
                <c:pt idx="19">
                  <c:v>0</c:v>
                </c:pt>
                <c:pt idx="20">
                  <c:v>0</c:v>
                </c:pt>
                <c:pt idx="21">
                  <c:v>0</c:v>
                </c:pt>
                <c:pt idx="22">
                  <c:v>0</c:v>
                </c:pt>
                <c:pt idx="23">
                  <c:v>0</c:v>
                </c:pt>
                <c:pt idx="24">
                  <c:v>0</c:v>
                </c:pt>
                <c:pt idx="25">
                  <c:v>28.7</c:v>
                </c:pt>
                <c:pt idx="26">
                  <c:v>33.5</c:v>
                </c:pt>
                <c:pt idx="27">
                  <c:v>26</c:v>
                </c:pt>
                <c:pt idx="28">
                  <c:v>10</c:v>
                </c:pt>
                <c:pt idx="29">
                  <c:v>0.1</c:v>
                </c:pt>
                <c:pt idx="30">
                  <c:v>0</c:v>
                </c:pt>
                <c:pt idx="31">
                  <c:v>8.5</c:v>
                </c:pt>
                <c:pt idx="32">
                  <c:v>0</c:v>
                </c:pt>
                <c:pt idx="33">
                  <c:v>0</c:v>
                </c:pt>
                <c:pt idx="34">
                  <c:v>0</c:v>
                </c:pt>
                <c:pt idx="35">
                  <c:v>0</c:v>
                </c:pt>
                <c:pt idx="36">
                  <c:v>0</c:v>
                </c:pt>
                <c:pt idx="37">
                  <c:v>13.1</c:v>
                </c:pt>
                <c:pt idx="38">
                  <c:v>19.3</c:v>
                </c:pt>
                <c:pt idx="39">
                  <c:v>42.3</c:v>
                </c:pt>
                <c:pt idx="40">
                  <c:v>54</c:v>
                </c:pt>
                <c:pt idx="41">
                  <c:v>48.5</c:v>
                </c:pt>
                <c:pt idx="42">
                  <c:v>27.5</c:v>
                </c:pt>
                <c:pt idx="43">
                  <c:v>5.9</c:v>
                </c:pt>
                <c:pt idx="44">
                  <c:v>23.6</c:v>
                </c:pt>
                <c:pt idx="45">
                  <c:v>9</c:v>
                </c:pt>
                <c:pt idx="46">
                  <c:v>0</c:v>
                </c:pt>
                <c:pt idx="47">
                  <c:v>0</c:v>
                </c:pt>
                <c:pt idx="48">
                  <c:v>0</c:v>
                </c:pt>
                <c:pt idx="49">
                  <c:v>5.5</c:v>
                </c:pt>
                <c:pt idx="50">
                  <c:v>9.1999999999999993</c:v>
                </c:pt>
                <c:pt idx="51">
                  <c:v>7.2</c:v>
                </c:pt>
                <c:pt idx="52">
                  <c:v>16.399999999999999</c:v>
                </c:pt>
                <c:pt idx="53">
                  <c:v>0</c:v>
                </c:pt>
                <c:pt idx="54">
                  <c:v>0</c:v>
                </c:pt>
                <c:pt idx="55">
                  <c:v>1.7</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11.6</c:v>
                </c:pt>
                <c:pt idx="84">
                  <c:v>40.5</c:v>
                </c:pt>
                <c:pt idx="85">
                  <c:v>142.5</c:v>
                </c:pt>
                <c:pt idx="86">
                  <c:v>46</c:v>
                </c:pt>
                <c:pt idx="87">
                  <c:v>0</c:v>
                </c:pt>
                <c:pt idx="88">
                  <c:v>0</c:v>
                </c:pt>
                <c:pt idx="89">
                  <c:v>0</c:v>
                </c:pt>
                <c:pt idx="90">
                  <c:v>0</c:v>
                </c:pt>
                <c:pt idx="91">
                  <c:v>0.7</c:v>
                </c:pt>
                <c:pt idx="92">
                  <c:v>0</c:v>
                </c:pt>
                <c:pt idx="93">
                  <c:v>0</c:v>
                </c:pt>
                <c:pt idx="94">
                  <c:v>0</c:v>
                </c:pt>
                <c:pt idx="95">
                  <c:v>31</c:v>
                </c:pt>
                <c:pt idx="96">
                  <c:v>0.5</c:v>
                </c:pt>
              </c:numCache>
            </c:numRef>
          </c:val>
          <c:smooth val="0"/>
          <c:extLst>
            <c:ext xmlns:c16="http://schemas.microsoft.com/office/drawing/2014/chart" uri="{C3380CC4-5D6E-409C-BE32-E72D297353CC}">
              <c16:uniqueId val="{00000000-89AC-4AB5-866D-CF0CA331C96A}"/>
            </c:ext>
          </c:extLst>
        </c:ser>
        <c:dLbls>
          <c:showLegendKey val="0"/>
          <c:showVal val="0"/>
          <c:showCatName val="0"/>
          <c:showSerName val="0"/>
          <c:showPercent val="0"/>
          <c:showBubbleSize val="0"/>
        </c:dLbls>
        <c:smooth val="0"/>
        <c:axId val="-1054081456"/>
        <c:axId val="-1054080368"/>
      </c:lineChart>
      <c:dateAx>
        <c:axId val="-1054081456"/>
        <c:scaling>
          <c:orientation val="minMax"/>
        </c:scaling>
        <c:delete val="0"/>
        <c:axPos val="b"/>
        <c:numFmt formatCode="[$-409]d\-mmm;@" sourceLinked="1"/>
        <c:majorTickMark val="out"/>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zh-TW"/>
          </a:p>
        </c:txPr>
        <c:crossAx val="-1054080368"/>
        <c:crosses val="autoZero"/>
        <c:auto val="0"/>
        <c:lblOffset val="100"/>
        <c:baseTimeUnit val="days"/>
        <c:majorUnit val="7"/>
        <c:majorTimeUnit val="days"/>
      </c:dateAx>
      <c:valAx>
        <c:axId val="-1054080368"/>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zh-TW"/>
          </a:p>
        </c:txPr>
        <c:crossAx val="-10540814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47770083206571E-2"/>
          <c:y val="3.4628072931629512E-2"/>
          <c:w val="0.83788405613518302"/>
          <c:h val="0.82263758833938683"/>
        </c:manualLayout>
      </c:layout>
      <c:lineChart>
        <c:grouping val="standard"/>
        <c:varyColors val="0"/>
        <c:ser>
          <c:idx val="0"/>
          <c:order val="0"/>
          <c:tx>
            <c:strRef>
              <c:f>工作表6!$E$1</c:f>
              <c:strCache>
                <c:ptCount val="1"/>
                <c:pt idx="0">
                  <c:v>fight</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工作表6!$A$2:$A$46</c:f>
              <c:numCache>
                <c:formatCode>m/d/yyyy</c:formatCode>
                <c:ptCount val="45"/>
                <c:pt idx="0">
                  <c:v>42505</c:v>
                </c:pt>
                <c:pt idx="1">
                  <c:v>42506</c:v>
                </c:pt>
                <c:pt idx="2">
                  <c:v>42507</c:v>
                </c:pt>
                <c:pt idx="3">
                  <c:v>42508</c:v>
                </c:pt>
                <c:pt idx="4">
                  <c:v>42509</c:v>
                </c:pt>
                <c:pt idx="5">
                  <c:v>42510</c:v>
                </c:pt>
                <c:pt idx="6">
                  <c:v>42511</c:v>
                </c:pt>
                <c:pt idx="7">
                  <c:v>42512</c:v>
                </c:pt>
                <c:pt idx="8">
                  <c:v>42513</c:v>
                </c:pt>
                <c:pt idx="9">
                  <c:v>42514</c:v>
                </c:pt>
                <c:pt idx="10">
                  <c:v>42515</c:v>
                </c:pt>
                <c:pt idx="11">
                  <c:v>42516</c:v>
                </c:pt>
                <c:pt idx="12">
                  <c:v>42517</c:v>
                </c:pt>
                <c:pt idx="13">
                  <c:v>42518</c:v>
                </c:pt>
                <c:pt idx="14">
                  <c:v>42519</c:v>
                </c:pt>
                <c:pt idx="15">
                  <c:v>42520</c:v>
                </c:pt>
                <c:pt idx="16">
                  <c:v>42521</c:v>
                </c:pt>
                <c:pt idx="17">
                  <c:v>42522</c:v>
                </c:pt>
                <c:pt idx="18">
                  <c:v>42523</c:v>
                </c:pt>
                <c:pt idx="19">
                  <c:v>42524</c:v>
                </c:pt>
                <c:pt idx="20">
                  <c:v>42525</c:v>
                </c:pt>
                <c:pt idx="21">
                  <c:v>42526</c:v>
                </c:pt>
                <c:pt idx="22">
                  <c:v>42527</c:v>
                </c:pt>
                <c:pt idx="23">
                  <c:v>42528</c:v>
                </c:pt>
                <c:pt idx="24">
                  <c:v>42529</c:v>
                </c:pt>
                <c:pt idx="25">
                  <c:v>42530</c:v>
                </c:pt>
                <c:pt idx="26">
                  <c:v>42531</c:v>
                </c:pt>
                <c:pt idx="27">
                  <c:v>42532</c:v>
                </c:pt>
                <c:pt idx="28">
                  <c:v>42533</c:v>
                </c:pt>
                <c:pt idx="29">
                  <c:v>42534</c:v>
                </c:pt>
                <c:pt idx="30">
                  <c:v>42535</c:v>
                </c:pt>
              </c:numCache>
            </c:numRef>
          </c:cat>
          <c:val>
            <c:numRef>
              <c:f>工作表6!$C$1:$C$45</c:f>
              <c:numCache>
                <c:formatCode>General</c:formatCode>
                <c:ptCount val="45"/>
                <c:pt idx="0">
                  <c:v>0</c:v>
                </c:pt>
                <c:pt idx="1">
                  <c:v>0</c:v>
                </c:pt>
                <c:pt idx="2">
                  <c:v>0</c:v>
                </c:pt>
                <c:pt idx="3">
                  <c:v>0</c:v>
                </c:pt>
                <c:pt idx="4">
                  <c:v>0</c:v>
                </c:pt>
                <c:pt idx="5">
                  <c:v>0</c:v>
                </c:pt>
                <c:pt idx="6">
                  <c:v>0</c:v>
                </c:pt>
                <c:pt idx="7">
                  <c:v>0</c:v>
                </c:pt>
                <c:pt idx="8">
                  <c:v>0</c:v>
                </c:pt>
                <c:pt idx="9">
                  <c:v>0</c:v>
                </c:pt>
                <c:pt idx="10">
                  <c:v>3</c:v>
                </c:pt>
                <c:pt idx="11">
                  <c:v>11.5</c:v>
                </c:pt>
                <c:pt idx="12">
                  <c:v>12</c:v>
                </c:pt>
                <c:pt idx="13">
                  <c:v>17.272727272727273</c:v>
                </c:pt>
                <c:pt idx="14">
                  <c:v>18.272727272727273</c:v>
                </c:pt>
                <c:pt idx="15">
                  <c:v>8.9090909090909083</c:v>
                </c:pt>
                <c:pt idx="16">
                  <c:v>7</c:v>
                </c:pt>
                <c:pt idx="17">
                  <c:v>11.625</c:v>
                </c:pt>
                <c:pt idx="18">
                  <c:v>11.181818181818182</c:v>
                </c:pt>
                <c:pt idx="19">
                  <c:v>8.8000000000000007</c:v>
                </c:pt>
                <c:pt idx="20">
                  <c:v>9.1</c:v>
                </c:pt>
                <c:pt idx="21">
                  <c:v>1.9090909090909092</c:v>
                </c:pt>
                <c:pt idx="22">
                  <c:v>4.7272727272727275</c:v>
                </c:pt>
                <c:pt idx="23">
                  <c:v>5.5</c:v>
                </c:pt>
                <c:pt idx="24">
                  <c:v>9.454545454545455</c:v>
                </c:pt>
                <c:pt idx="25">
                  <c:v>5.7272727272727275</c:v>
                </c:pt>
                <c:pt idx="26">
                  <c:v>6.8181818181818183</c:v>
                </c:pt>
                <c:pt idx="27">
                  <c:v>6.2727272727272725</c:v>
                </c:pt>
                <c:pt idx="28">
                  <c:v>7.3</c:v>
                </c:pt>
                <c:pt idx="29">
                  <c:v>6.8181818181818183</c:v>
                </c:pt>
                <c:pt idx="30">
                  <c:v>13</c:v>
                </c:pt>
                <c:pt idx="31">
                  <c:v>9.4</c:v>
                </c:pt>
              </c:numCache>
            </c:numRef>
          </c:val>
          <c:smooth val="0"/>
          <c:extLst>
            <c:ext xmlns:c16="http://schemas.microsoft.com/office/drawing/2014/chart" uri="{C3380CC4-5D6E-409C-BE32-E72D297353CC}">
              <c16:uniqueId val="{00000000-2C28-40AE-8015-CA3FFA84D550}"/>
            </c:ext>
          </c:extLst>
        </c:ser>
        <c:dLbls>
          <c:showLegendKey val="0"/>
          <c:showVal val="0"/>
          <c:showCatName val="0"/>
          <c:showSerName val="0"/>
          <c:showPercent val="0"/>
          <c:showBubbleSize val="0"/>
        </c:dLbls>
        <c:marker val="1"/>
        <c:smooth val="0"/>
        <c:axId val="662522864"/>
        <c:axId val="662521200"/>
      </c:lineChart>
      <c:lineChart>
        <c:grouping val="standard"/>
        <c:varyColors val="0"/>
        <c:ser>
          <c:idx val="1"/>
          <c:order val="1"/>
          <c:tx>
            <c:strRef>
              <c:f>工作表6!$F$1</c:f>
              <c:strCache>
                <c:ptCount val="1"/>
                <c:pt idx="0">
                  <c:v>sound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工作表6!$A$2:$A$46</c:f>
              <c:numCache>
                <c:formatCode>m/d/yyyy</c:formatCode>
                <c:ptCount val="45"/>
                <c:pt idx="0">
                  <c:v>42505</c:v>
                </c:pt>
                <c:pt idx="1">
                  <c:v>42506</c:v>
                </c:pt>
                <c:pt idx="2">
                  <c:v>42507</c:v>
                </c:pt>
                <c:pt idx="3">
                  <c:v>42508</c:v>
                </c:pt>
                <c:pt idx="4">
                  <c:v>42509</c:v>
                </c:pt>
                <c:pt idx="5">
                  <c:v>42510</c:v>
                </c:pt>
                <c:pt idx="6">
                  <c:v>42511</c:v>
                </c:pt>
                <c:pt idx="7">
                  <c:v>42512</c:v>
                </c:pt>
                <c:pt idx="8">
                  <c:v>42513</c:v>
                </c:pt>
                <c:pt idx="9">
                  <c:v>42514</c:v>
                </c:pt>
                <c:pt idx="10">
                  <c:v>42515</c:v>
                </c:pt>
                <c:pt idx="11">
                  <c:v>42516</c:v>
                </c:pt>
                <c:pt idx="12">
                  <c:v>42517</c:v>
                </c:pt>
                <c:pt idx="13">
                  <c:v>42518</c:v>
                </c:pt>
                <c:pt idx="14">
                  <c:v>42519</c:v>
                </c:pt>
                <c:pt idx="15">
                  <c:v>42520</c:v>
                </c:pt>
                <c:pt idx="16">
                  <c:v>42521</c:v>
                </c:pt>
                <c:pt idx="17">
                  <c:v>42522</c:v>
                </c:pt>
                <c:pt idx="18">
                  <c:v>42523</c:v>
                </c:pt>
                <c:pt idx="19">
                  <c:v>42524</c:v>
                </c:pt>
                <c:pt idx="20">
                  <c:v>42525</c:v>
                </c:pt>
                <c:pt idx="21">
                  <c:v>42526</c:v>
                </c:pt>
                <c:pt idx="22">
                  <c:v>42527</c:v>
                </c:pt>
                <c:pt idx="23">
                  <c:v>42528</c:v>
                </c:pt>
                <c:pt idx="24">
                  <c:v>42529</c:v>
                </c:pt>
                <c:pt idx="25">
                  <c:v>42530</c:v>
                </c:pt>
                <c:pt idx="26">
                  <c:v>42531</c:v>
                </c:pt>
                <c:pt idx="27">
                  <c:v>42532</c:v>
                </c:pt>
                <c:pt idx="28">
                  <c:v>42533</c:v>
                </c:pt>
                <c:pt idx="29">
                  <c:v>42534</c:v>
                </c:pt>
                <c:pt idx="30">
                  <c:v>42535</c:v>
                </c:pt>
              </c:numCache>
            </c:numRef>
          </c:cat>
          <c:val>
            <c:numRef>
              <c:f>工作表6!$F$2:$F$46</c:f>
              <c:numCache>
                <c:formatCode>General</c:formatCode>
                <c:ptCount val="45"/>
                <c:pt idx="0">
                  <c:v>-48.935348443876748</c:v>
                </c:pt>
                <c:pt idx="1">
                  <c:v>-48.094086086282118</c:v>
                </c:pt>
                <c:pt idx="2">
                  <c:v>-49.332737479888934</c:v>
                </c:pt>
                <c:pt idx="3">
                  <c:v>-48.038600794813945</c:v>
                </c:pt>
                <c:pt idx="4">
                  <c:v>-50.782345327188494</c:v>
                </c:pt>
                <c:pt idx="5">
                  <c:v>-55.761198975422452</c:v>
                </c:pt>
                <c:pt idx="6">
                  <c:v>-50.778598288116719</c:v>
                </c:pt>
                <c:pt idx="7">
                  <c:v>-55.978242225067781</c:v>
                </c:pt>
                <c:pt idx="8">
                  <c:v>-47.493684163299513</c:v>
                </c:pt>
                <c:pt idx="9">
                  <c:v>-58.568162347417044</c:v>
                </c:pt>
                <c:pt idx="10">
                  <c:v>-47.403234938534595</c:v>
                </c:pt>
                <c:pt idx="11">
                  <c:v>-40.920579916090581</c:v>
                </c:pt>
                <c:pt idx="12">
                  <c:v>-42.950571210294484</c:v>
                </c:pt>
                <c:pt idx="13">
                  <c:v>-38.936811388758159</c:v>
                </c:pt>
                <c:pt idx="14">
                  <c:v>-32.2184781605187</c:v>
                </c:pt>
                <c:pt idx="15">
                  <c:v>-33.641797907391314</c:v>
                </c:pt>
                <c:pt idx="16">
                  <c:v>-35.818368656944308</c:v>
                </c:pt>
                <c:pt idx="17">
                  <c:v>-33.56354060370019</c:v>
                </c:pt>
                <c:pt idx="18">
                  <c:v>-34.843547044279312</c:v>
                </c:pt>
                <c:pt idx="19">
                  <c:v>-33.826502990482403</c:v>
                </c:pt>
                <c:pt idx="20">
                  <c:v>-34.64027925193939</c:v>
                </c:pt>
                <c:pt idx="21">
                  <c:v>-34.431192099684345</c:v>
                </c:pt>
                <c:pt idx="22">
                  <c:v>-38.655480195013489</c:v>
                </c:pt>
                <c:pt idx="23">
                  <c:v>-34.934047329045761</c:v>
                </c:pt>
                <c:pt idx="24">
                  <c:v>-35.680886420336194</c:v>
                </c:pt>
                <c:pt idx="25">
                  <c:v>-33.455658207434752</c:v>
                </c:pt>
                <c:pt idx="26">
                  <c:v>-34.865073558167396</c:v>
                </c:pt>
                <c:pt idx="27">
                  <c:v>-36.384753117411414</c:v>
                </c:pt>
                <c:pt idx="28">
                  <c:v>-45.208143179550888</c:v>
                </c:pt>
                <c:pt idx="29">
                  <c:v>-35.378324115070903</c:v>
                </c:pt>
                <c:pt idx="30">
                  <c:v>-33.768331655801319</c:v>
                </c:pt>
              </c:numCache>
            </c:numRef>
          </c:val>
          <c:smooth val="0"/>
          <c:extLst>
            <c:ext xmlns:c16="http://schemas.microsoft.com/office/drawing/2014/chart" uri="{C3380CC4-5D6E-409C-BE32-E72D297353CC}">
              <c16:uniqueId val="{00000001-2C28-40AE-8015-CA3FFA84D550}"/>
            </c:ext>
          </c:extLst>
        </c:ser>
        <c:dLbls>
          <c:showLegendKey val="0"/>
          <c:showVal val="0"/>
          <c:showCatName val="0"/>
          <c:showSerName val="0"/>
          <c:showPercent val="0"/>
          <c:showBubbleSize val="0"/>
        </c:dLbls>
        <c:marker val="1"/>
        <c:smooth val="0"/>
        <c:axId val="750221296"/>
        <c:axId val="576662144"/>
      </c:lineChart>
      <c:dateAx>
        <c:axId val="662522864"/>
        <c:scaling>
          <c:orientation val="minMax"/>
        </c:scaling>
        <c:delete val="0"/>
        <c:axPos val="b"/>
        <c:numFmt formatCode="m/d/yy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62521200"/>
        <c:crosses val="autoZero"/>
        <c:auto val="1"/>
        <c:lblOffset val="100"/>
        <c:baseTimeUnit val="days"/>
      </c:dateAx>
      <c:valAx>
        <c:axId val="662521200"/>
        <c:scaling>
          <c:orientation val="minMax"/>
          <c:max val="4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62522864"/>
        <c:crosses val="autoZero"/>
        <c:crossBetween val="between"/>
      </c:valAx>
      <c:valAx>
        <c:axId val="576662144"/>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50221296"/>
        <c:crosses val="max"/>
        <c:crossBetween val="between"/>
      </c:valAx>
      <c:dateAx>
        <c:axId val="750221296"/>
        <c:scaling>
          <c:orientation val="minMax"/>
        </c:scaling>
        <c:delete val="1"/>
        <c:axPos val="b"/>
        <c:numFmt formatCode="m/d/yyyy" sourceLinked="1"/>
        <c:majorTickMark val="out"/>
        <c:minorTickMark val="none"/>
        <c:tickLblPos val="nextTo"/>
        <c:crossAx val="576662144"/>
        <c:crosses val="autoZero"/>
        <c:auto val="1"/>
        <c:lblOffset val="100"/>
        <c:baseTimeUnit val="days"/>
        <c:majorUnit val="1"/>
        <c:minorUnit val="1"/>
      </c:dateAx>
      <c:spPr>
        <a:noFill/>
        <a:ln>
          <a:noFill/>
        </a:ln>
        <a:effectLst/>
      </c:spPr>
    </c:plotArea>
    <c:legend>
      <c:legendPos val="b"/>
      <c:layout>
        <c:manualLayout>
          <c:xMode val="edge"/>
          <c:yMode val="edge"/>
          <c:x val="0.37629831128554214"/>
          <c:y val="5.1683080505436019E-2"/>
          <c:w val="0.37978588075406561"/>
          <c:h val="7.555463786893336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816AD-CA19-4D3F-A1E0-DF7989C9C113}" type="datetimeFigureOut">
              <a:rPr lang="zh-TW" altLang="en-US" smtClean="0"/>
              <a:t>2019/4/2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785EC-CDD6-4FAF-BF07-5C90588857D0}" type="slidenum">
              <a:rPr lang="zh-TW" altLang="en-US" smtClean="0"/>
              <a:t>‹#›</a:t>
            </a:fld>
            <a:endParaRPr lang="zh-TW" altLang="en-US"/>
          </a:p>
        </p:txBody>
      </p:sp>
    </p:spTree>
    <p:extLst>
      <p:ext uri="{BB962C8B-B14F-4D97-AF65-F5344CB8AC3E}">
        <p14:creationId xmlns:p14="http://schemas.microsoft.com/office/powerpoint/2010/main" val="426885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a:t>
            </a:fld>
            <a:endParaRPr lang="zh-TW" altLang="en-US"/>
          </a:p>
        </p:txBody>
      </p:sp>
    </p:spTree>
    <p:extLst>
      <p:ext uri="{BB962C8B-B14F-4D97-AF65-F5344CB8AC3E}">
        <p14:creationId xmlns:p14="http://schemas.microsoft.com/office/powerpoint/2010/main" val="3755221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This aerial</a:t>
            </a:r>
            <a:r>
              <a:rPr lang="en-US" altLang="zh-TW" baseline="0" dirty="0" smtClean="0"/>
              <a:t> photo shows how we deploy our equipment on the island , we put 32 decoy at the north and south side of the island and set up 6-8 auto camera around the decoys </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10</a:t>
            </a:fld>
            <a:endParaRPr lang="zh-TW" altLang="en-US"/>
          </a:p>
        </p:txBody>
      </p:sp>
    </p:spTree>
    <p:extLst>
      <p:ext uri="{BB962C8B-B14F-4D97-AF65-F5344CB8AC3E}">
        <p14:creationId xmlns:p14="http://schemas.microsoft.com/office/powerpoint/2010/main" val="378959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11</a:t>
            </a:fld>
            <a:endParaRPr lang="zh-TW" altLang="en-US"/>
          </a:p>
        </p:txBody>
      </p:sp>
    </p:spTree>
    <p:extLst>
      <p:ext uri="{BB962C8B-B14F-4D97-AF65-F5344CB8AC3E}">
        <p14:creationId xmlns:p14="http://schemas.microsoft.com/office/powerpoint/2010/main" val="1958480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12</a:t>
            </a:fld>
            <a:endParaRPr lang="zh-TW" altLang="en-US"/>
          </a:p>
        </p:txBody>
      </p:sp>
    </p:spTree>
    <p:extLst>
      <p:ext uri="{BB962C8B-B14F-4D97-AF65-F5344CB8AC3E}">
        <p14:creationId xmlns:p14="http://schemas.microsoft.com/office/powerpoint/2010/main" val="351702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Thank to Dr. Lin in helping us to analyze these acoustic data from song</a:t>
            </a:r>
            <a:r>
              <a:rPr lang="en-US" altLang="zh-TW" baseline="0" dirty="0" smtClean="0"/>
              <a:t> meter.</a:t>
            </a:r>
          </a:p>
          <a:p>
            <a:r>
              <a:rPr lang="en-US" altLang="zh-TW" dirty="0" smtClean="0"/>
              <a:t>This figure show the average sound pressure level change over time in year 2015, red color</a:t>
            </a:r>
            <a:r>
              <a:rPr lang="en-US" altLang="zh-TW" baseline="0" dirty="0" smtClean="0"/>
              <a:t> means the environment became more noisy </a:t>
            </a:r>
            <a:r>
              <a:rPr lang="en-US" altLang="zh-TW" dirty="0" smtClean="0"/>
              <a:t> </a:t>
            </a:r>
          </a:p>
          <a:p>
            <a:r>
              <a:rPr lang="en-US" altLang="zh-TW" dirty="0" smtClean="0"/>
              <a:t>unfortunately,</a:t>
            </a:r>
            <a:r>
              <a:rPr lang="en-US" altLang="zh-TW" baseline="0" dirty="0" smtClean="0"/>
              <a:t> the song meter were dead before </a:t>
            </a:r>
            <a:r>
              <a:rPr lang="en-US" altLang="zh-TW" baseline="0" dirty="0" err="1" smtClean="0"/>
              <a:t>june</a:t>
            </a:r>
            <a:r>
              <a:rPr lang="en-US" altLang="zh-TW" baseline="0" dirty="0" smtClean="0"/>
              <a:t>, the data did not cover the whole breeding season</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13</a:t>
            </a:fld>
            <a:endParaRPr lang="zh-TW" altLang="en-US"/>
          </a:p>
        </p:txBody>
      </p:sp>
    </p:spTree>
    <p:extLst>
      <p:ext uri="{BB962C8B-B14F-4D97-AF65-F5344CB8AC3E}">
        <p14:creationId xmlns:p14="http://schemas.microsoft.com/office/powerpoint/2010/main" val="208663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05/24</a:t>
            </a:r>
            <a:r>
              <a:rPr lang="zh-TW" altLang="en-US" dirty="0" smtClean="0"/>
              <a:t>抵達鐵尖，</a:t>
            </a:r>
            <a:r>
              <a:rPr lang="en-US" altLang="zh-TW" dirty="0" smtClean="0"/>
              <a:t>05/25</a:t>
            </a:r>
            <a:r>
              <a:rPr lang="zh-TW" altLang="en-US" dirty="0" smtClean="0"/>
              <a:t>確認繁殖</a:t>
            </a:r>
            <a:r>
              <a:rPr lang="en-US" altLang="zh-TW" dirty="0" smtClean="0"/>
              <a:t> </a:t>
            </a:r>
            <a:endParaRPr lang="zh-TW" altLang="en-US" dirty="0"/>
          </a:p>
        </p:txBody>
      </p:sp>
      <p:sp>
        <p:nvSpPr>
          <p:cNvPr id="4" name="投影片編號版面配置區 3"/>
          <p:cNvSpPr>
            <a:spLocks noGrp="1"/>
          </p:cNvSpPr>
          <p:nvPr>
            <p:ph type="sldNum" sz="quarter" idx="10"/>
          </p:nvPr>
        </p:nvSpPr>
        <p:spPr/>
        <p:txBody>
          <a:bodyPr/>
          <a:lstStyle/>
          <a:p>
            <a:fld id="{9E79B6C6-091C-4E35-A7ED-F31ACD1AF444}" type="slidenum">
              <a:rPr lang="zh-TW" altLang="en-US" smtClean="0"/>
              <a:t>14</a:t>
            </a:fld>
            <a:endParaRPr lang="zh-TW" altLang="en-US"/>
          </a:p>
        </p:txBody>
      </p:sp>
    </p:spTree>
    <p:extLst>
      <p:ext uri="{BB962C8B-B14F-4D97-AF65-F5344CB8AC3E}">
        <p14:creationId xmlns:p14="http://schemas.microsoft.com/office/powerpoint/2010/main" val="1187618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year 2016,</a:t>
            </a:r>
            <a:r>
              <a:rPr lang="en-US" altLang="zh-TW" baseline="0" dirty="0" smtClean="0"/>
              <a:t> </a:t>
            </a:r>
            <a:r>
              <a:rPr lang="en-US" altLang="zh-TW" dirty="0" smtClean="0"/>
              <a:t>The</a:t>
            </a:r>
            <a:r>
              <a:rPr lang="en-US" altLang="zh-TW" baseline="0" dirty="0" smtClean="0"/>
              <a:t> terns arrived </a:t>
            </a:r>
            <a:r>
              <a:rPr lang="en-US" altLang="zh-TW" baseline="0" dirty="0" err="1" smtClean="0"/>
              <a:t>tiejien</a:t>
            </a:r>
            <a:r>
              <a:rPr lang="en-US" altLang="zh-TW" baseline="0" dirty="0" smtClean="0"/>
              <a:t> island in June 4 ,  but we found these tern left the colony in the mid of the breeding season, in normal situation, they usually stay at the colony until late </a:t>
            </a:r>
            <a:r>
              <a:rPr lang="en-US" altLang="zh-TW" baseline="0" dirty="0" err="1" smtClean="0"/>
              <a:t>july</a:t>
            </a:r>
            <a:r>
              <a:rPr lang="en-US" altLang="zh-TW" baseline="0" dirty="0" smtClean="0"/>
              <a:t> or august.</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15</a:t>
            </a:fld>
            <a:endParaRPr lang="zh-TW" altLang="en-US"/>
          </a:p>
        </p:txBody>
      </p:sp>
    </p:spTree>
    <p:extLst>
      <p:ext uri="{BB962C8B-B14F-4D97-AF65-F5344CB8AC3E}">
        <p14:creationId xmlns:p14="http://schemas.microsoft.com/office/powerpoint/2010/main" val="74699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 we check the auto camera,</a:t>
            </a:r>
            <a:r>
              <a:rPr lang="en-US" altLang="zh-TW" baseline="0" dirty="0" smtClean="0"/>
              <a:t> and we found that most of the tern abandon their eggs at </a:t>
            </a:r>
            <a:r>
              <a:rPr lang="en-US" altLang="zh-TW" baseline="0" dirty="0" err="1" smtClean="0"/>
              <a:t>july</a:t>
            </a:r>
            <a:r>
              <a:rPr lang="en-US" altLang="zh-TW" baseline="0" dirty="0" smtClean="0"/>
              <a:t> 5 </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16</a:t>
            </a:fld>
            <a:endParaRPr lang="zh-TW" altLang="en-US"/>
          </a:p>
        </p:txBody>
      </p:sp>
    </p:spTree>
    <p:extLst>
      <p:ext uri="{BB962C8B-B14F-4D97-AF65-F5344CB8AC3E}">
        <p14:creationId xmlns:p14="http://schemas.microsoft.com/office/powerpoint/2010/main" val="3062604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year 2017, we found several interesting thing, first,</a:t>
            </a:r>
            <a:r>
              <a:rPr lang="en-US" altLang="zh-TW" baseline="0" dirty="0" smtClean="0"/>
              <a:t> I notice the sound pressure level decrease at some period, than I checked the rainfall data and it was match with the silent period.</a:t>
            </a:r>
          </a:p>
          <a:p>
            <a:r>
              <a:rPr lang="en-US" altLang="zh-TW" baseline="0" dirty="0" smtClean="0"/>
              <a:t>Second, we found the tern became silent at night in July  </a:t>
            </a:r>
          </a:p>
          <a:p>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17</a:t>
            </a:fld>
            <a:endParaRPr lang="zh-TW" altLang="en-US"/>
          </a:p>
        </p:txBody>
      </p:sp>
    </p:spTree>
    <p:extLst>
      <p:ext uri="{BB962C8B-B14F-4D97-AF65-F5344CB8AC3E}">
        <p14:creationId xmlns:p14="http://schemas.microsoft.com/office/powerpoint/2010/main" val="3400571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want</a:t>
            </a:r>
            <a:r>
              <a:rPr lang="en-US" altLang="zh-TW" baseline="0" dirty="0" smtClean="0"/>
              <a:t> to understand if the </a:t>
            </a:r>
            <a:r>
              <a:rPr lang="en-US" altLang="zh-TW" dirty="0" smtClean="0"/>
              <a:t>acoustic data really reflect the behavior</a:t>
            </a:r>
            <a:r>
              <a:rPr lang="en-US" altLang="zh-TW" baseline="0" dirty="0" smtClean="0"/>
              <a:t> of terns, so we</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21</a:t>
            </a:fld>
            <a:endParaRPr lang="zh-TW" altLang="en-US"/>
          </a:p>
        </p:txBody>
      </p:sp>
    </p:spTree>
    <p:extLst>
      <p:ext uri="{BB962C8B-B14F-4D97-AF65-F5344CB8AC3E}">
        <p14:creationId xmlns:p14="http://schemas.microsoft.com/office/powerpoint/2010/main" val="4075205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22</a:t>
            </a:fld>
            <a:endParaRPr lang="zh-TW" altLang="en-US"/>
          </a:p>
        </p:txBody>
      </p:sp>
    </p:spTree>
    <p:extLst>
      <p:ext uri="{BB962C8B-B14F-4D97-AF65-F5344CB8AC3E}">
        <p14:creationId xmlns:p14="http://schemas.microsoft.com/office/powerpoint/2010/main" val="17547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aseline="0" dirty="0" smtClean="0"/>
              <a:t>In this study, we focus on these two seabird species. The GCT was the most abundance terns among china cost line and the CCT was the most critically endangered seabird in china.</a:t>
            </a:r>
          </a:p>
          <a:p>
            <a:r>
              <a:rPr lang="en-US" altLang="zh-TW" baseline="0" dirty="0" smtClean="0"/>
              <a:t>The two species looks very similar but you tell the different between their bill color and wing color  </a:t>
            </a:r>
          </a:p>
          <a:p>
            <a:r>
              <a:rPr lang="en-US" altLang="zh-TW" baseline="0" dirty="0" smtClean="0"/>
              <a:t>According our observation in  Matsu since 2000. The CCT always nest within GCT colony, and the fluctuation of their population also shown a strong positive correlation.</a:t>
            </a:r>
            <a:endParaRPr lang="en-US" altLang="zh-TW" dirty="0" smtClean="0"/>
          </a:p>
        </p:txBody>
      </p:sp>
      <p:sp>
        <p:nvSpPr>
          <p:cNvPr id="327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543015-55E2-4B13-BFD6-7BA25DAC07C0}" type="slidenum">
              <a:rPr kumimoji="0" lang="zh-TW" altLang="en-US" sz="12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29815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a:t>
            </a:r>
            <a:r>
              <a:rPr lang="en-US" altLang="zh-TW" baseline="0" dirty="0" smtClean="0"/>
              <a:t> this map</a:t>
            </a:r>
            <a:r>
              <a:rPr lang="en-US" altLang="zh-TW" dirty="0" smtClean="0"/>
              <a:t> you</a:t>
            </a:r>
            <a:r>
              <a:rPr lang="en-US" altLang="zh-TW" baseline="0" dirty="0" smtClean="0"/>
              <a:t> can see the location of out study site: Matsu Archipelagos, it locate at north-west side of Taiwan and were very close to Fujian.</a:t>
            </a:r>
            <a:endParaRPr lang="en-US" altLang="zh-TW" dirty="0" smtClean="0"/>
          </a:p>
          <a:p>
            <a:r>
              <a:rPr lang="en-US" altLang="zh-TW" dirty="0" smtClean="0"/>
              <a:t>In 2000, the </a:t>
            </a:r>
            <a:r>
              <a:rPr lang="en-US" altLang="zh-TW" dirty="0" err="1" smtClean="0"/>
              <a:t>Lienchiang</a:t>
            </a:r>
            <a:r>
              <a:rPr lang="en-US" altLang="zh-TW" dirty="0" smtClean="0"/>
              <a:t> County Government of Taiwan designated eight islands of the archipelago as the Matsu Islands Tern Refuge (MITR) to protect breeding colonies of  terns. As you can see the</a:t>
            </a:r>
            <a:r>
              <a:rPr lang="en-US" altLang="zh-TW" baseline="0" dirty="0" smtClean="0"/>
              <a:t> area of these island, it all very small islands.</a:t>
            </a:r>
            <a:endParaRPr lang="en-US" altLang="zh-TW" dirty="0" smtClean="0"/>
          </a:p>
          <a:p>
            <a:r>
              <a:rPr lang="en-US" altLang="zh-TW" baseline="0" dirty="0" smtClean="0"/>
              <a:t>For the past decades, NTU cooperated  wild bird society of Taipei to monitor all these island which had various kind of seabirds breed colony </a:t>
            </a:r>
            <a:endParaRPr lang="en-US" altLang="zh-TW" dirty="0" smtClean="0"/>
          </a:p>
        </p:txBody>
      </p:sp>
      <p:sp>
        <p:nvSpPr>
          <p:cNvPr id="4" name="投影片編號版面配置區 3"/>
          <p:cNvSpPr>
            <a:spLocks noGrp="1"/>
          </p:cNvSpPr>
          <p:nvPr>
            <p:ph type="sldNum" sz="quarter" idx="10"/>
          </p:nvPr>
        </p:nvSpPr>
        <p:spPr/>
        <p:txBody>
          <a:bodyPr/>
          <a:lstStyle/>
          <a:p>
            <a:fld id="{9E79B6C6-091C-4E35-A7ED-F31ACD1AF444}" type="slidenum">
              <a:rPr lang="zh-TW" altLang="en-US" smtClean="0"/>
              <a:t>3</a:t>
            </a:fld>
            <a:endParaRPr lang="zh-TW" altLang="en-US"/>
          </a:p>
        </p:txBody>
      </p:sp>
    </p:spTree>
    <p:extLst>
      <p:ext uri="{BB962C8B-B14F-4D97-AF65-F5344CB8AC3E}">
        <p14:creationId xmlns:p14="http://schemas.microsoft.com/office/powerpoint/2010/main" val="2498808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This is the way we do the routine seabird</a:t>
            </a:r>
            <a:r>
              <a:rPr lang="en-US" altLang="zh-TW" baseline="0" dirty="0" smtClean="0"/>
              <a:t> survey in the past decade. We use binocular on a fishing boat and to count all the bird flying around the island </a:t>
            </a:r>
          </a:p>
          <a:p>
            <a:r>
              <a:rPr lang="en-US" altLang="zh-TW" baseline="0" dirty="0" smtClean="0"/>
              <a:t>As you can imagine, the data was unreliable because most of  the seabird breeding at the top of the island where we cant see it. </a:t>
            </a:r>
          </a:p>
          <a:p>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4</a:t>
            </a:fld>
            <a:endParaRPr lang="zh-TW" altLang="en-US"/>
          </a:p>
        </p:txBody>
      </p:sp>
    </p:spTree>
    <p:extLst>
      <p:ext uri="{BB962C8B-B14F-4D97-AF65-F5344CB8AC3E}">
        <p14:creationId xmlns:p14="http://schemas.microsoft.com/office/powerpoint/2010/main" val="378180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Whatever.</a:t>
            </a:r>
            <a:r>
              <a:rPr lang="en-US" altLang="zh-TW"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Based on previous data, we found that the breeding colonies of GCT and CCT shift among the 7 islands between years, the different color means different island they used. This nomadic behavior made use hard</a:t>
            </a:r>
            <a:r>
              <a:rPr lang="en-US" altLang="zh-TW" baseline="0" dirty="0" smtClean="0"/>
              <a:t> to monitor and mange the breeding colony under very limiting resources. So, We used social attraction technique since 2011</a:t>
            </a:r>
          </a:p>
          <a:p>
            <a:r>
              <a:rPr lang="en-US" altLang="zh-TW" baseline="0" dirty="0" smtClean="0"/>
              <a:t>to lure tern to breed on islands with habitat management</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5</a:t>
            </a:fld>
            <a:endParaRPr lang="zh-TW" altLang="en-US"/>
          </a:p>
        </p:txBody>
      </p:sp>
    </p:spTree>
    <p:extLst>
      <p:ext uri="{BB962C8B-B14F-4D97-AF65-F5344CB8AC3E}">
        <p14:creationId xmlns:p14="http://schemas.microsoft.com/office/powerpoint/2010/main" val="9280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Our Conservation strategy for CCT and GCT was removed</a:t>
            </a:r>
            <a:r>
              <a:rPr lang="en-US" altLang="zh-TW" baseline="0" dirty="0" smtClean="0"/>
              <a:t> the overgrown vegetation and small rodent before breeding season, then we set up decoy and audio playback system for the social attraction to lure terns to breed on </a:t>
            </a:r>
            <a:r>
              <a:rPr lang="en-US" altLang="zh-TW" baseline="0" dirty="0" err="1" smtClean="0"/>
              <a:t>Tiejien</a:t>
            </a:r>
            <a:r>
              <a:rPr lang="en-US" altLang="zh-TW" baseline="0" dirty="0" smtClean="0"/>
              <a:t> island.</a:t>
            </a:r>
          </a:p>
          <a:p>
            <a:r>
              <a:rPr lang="en-US" altLang="zh-TW" baseline="0" dirty="0" err="1" smtClean="0"/>
              <a:t>Tiejien</a:t>
            </a:r>
            <a:r>
              <a:rPr lang="en-US" altLang="zh-TW" baseline="0" dirty="0" smtClean="0"/>
              <a:t> is a very small island, we don’t want to made any disturbance to the tern colony, so the ground counting for nest was unable to conducted. So this is why we use  song meter and auto cameras to help use to monitoring the colony</a:t>
            </a:r>
          </a:p>
          <a:p>
            <a:r>
              <a:rPr lang="en-US" altLang="zh-TW" baseline="0" dirty="0" smtClean="0"/>
              <a:t>The aerial images collected by UAV  could be used to generated geometrical data of the island. These information will be very useful  for our habitat management plan.</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6</a:t>
            </a:fld>
            <a:endParaRPr lang="zh-TW" altLang="en-US"/>
          </a:p>
        </p:txBody>
      </p:sp>
    </p:spTree>
    <p:extLst>
      <p:ext uri="{BB962C8B-B14F-4D97-AF65-F5344CB8AC3E}">
        <p14:creationId xmlns:p14="http://schemas.microsoft.com/office/powerpoint/2010/main" val="240632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And this is how the tern’s colony look like from the UAV in year 2017, </a:t>
            </a:r>
            <a:r>
              <a:rPr lang="en-US" altLang="zh-TW" baseline="0" dirty="0" smtClean="0"/>
              <a:t> we have about 1000 GCT and 10 CCT in this area</a:t>
            </a:r>
          </a:p>
          <a:p>
            <a:r>
              <a:rPr lang="en-US" altLang="zh-TW" baseline="0" dirty="0" smtClean="0"/>
              <a:t>If look this aerial photo very carefully, you can see that 3 or 4 CCT stick together at the comer</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7</a:t>
            </a:fld>
            <a:endParaRPr lang="zh-TW" altLang="en-US"/>
          </a:p>
        </p:txBody>
      </p:sp>
    </p:spTree>
    <p:extLst>
      <p:ext uri="{BB962C8B-B14F-4D97-AF65-F5344CB8AC3E}">
        <p14:creationId xmlns:p14="http://schemas.microsoft.com/office/powerpoint/2010/main" val="41088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This is </a:t>
            </a:r>
            <a:endParaRPr lang="zh-TW" altLang="en-US" dirty="0"/>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8</a:t>
            </a:fld>
            <a:endParaRPr lang="zh-TW" altLang="en-US"/>
          </a:p>
        </p:txBody>
      </p:sp>
    </p:spTree>
    <p:extLst>
      <p:ext uri="{BB962C8B-B14F-4D97-AF65-F5344CB8AC3E}">
        <p14:creationId xmlns:p14="http://schemas.microsoft.com/office/powerpoint/2010/main" val="279023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Our</a:t>
            </a:r>
            <a:r>
              <a:rPr lang="en-US" altLang="zh-TW" baseline="0" dirty="0" smtClean="0"/>
              <a:t> objectives were very simple, </a:t>
            </a:r>
          </a:p>
        </p:txBody>
      </p:sp>
      <p:sp>
        <p:nvSpPr>
          <p:cNvPr id="4" name="投影片編號版面配置區 3"/>
          <p:cNvSpPr>
            <a:spLocks noGrp="1"/>
          </p:cNvSpPr>
          <p:nvPr>
            <p:ph type="sldNum" sz="quarter" idx="10"/>
          </p:nvPr>
        </p:nvSpPr>
        <p:spPr/>
        <p:txBody>
          <a:bodyPr/>
          <a:lstStyle/>
          <a:p>
            <a:fld id="{352785EC-CDD6-4FAF-BF07-5C90588857D0}" type="slidenum">
              <a:rPr lang="zh-TW" altLang="en-US" smtClean="0"/>
              <a:t>9</a:t>
            </a:fld>
            <a:endParaRPr lang="zh-TW" altLang="en-US"/>
          </a:p>
        </p:txBody>
      </p:sp>
    </p:spTree>
    <p:extLst>
      <p:ext uri="{BB962C8B-B14F-4D97-AF65-F5344CB8AC3E}">
        <p14:creationId xmlns:p14="http://schemas.microsoft.com/office/powerpoint/2010/main" val="12339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7321EB48-EAF4-4D0C-B5D1-43E9CF999809}" type="datetime1">
              <a:rPr lang="en-US" altLang="zh-TW"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938734"/>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3B78950-1A9F-4293-B40B-54774A2559E8}" type="datetime1">
              <a:rPr lang="en-US" altLang="zh-TW"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9835771"/>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7BD3E75-90D4-444E-AEE1-61C86D26F27E}" type="datetime1">
              <a:rPr lang="en-US" altLang="zh-TW"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6538484"/>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050A906B-2CC8-46D8-8D58-94CC5C532D39}" type="datetime1">
              <a:rPr lang="en-US" altLang="zh-TW" smtClean="0"/>
              <a:t>4/2/2019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0A82989-6E9A-4FEE-B964-3ADB3687D18E}"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676960"/>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5EC7EA6-E720-4F96-8B05-D4B3826D2977}" type="datetime1">
              <a:rPr lang="en-US" altLang="zh-TW" smtClean="0"/>
              <a:t>4/2/2019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3013376125"/>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57CCFB8F-603B-44F0-9793-2817669AAA3F}" type="datetime1">
              <a:rPr lang="en-US" altLang="zh-TW" smtClean="0"/>
              <a:t>4/2/2019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0A82989-6E9A-4FEE-B964-3ADB3687D18E}"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7412"/>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2EFDA27D-E0CA-494E-8D3B-AEBDDD7AEFA4}" type="datetime1">
              <a:rPr lang="en-US" altLang="zh-TW" smtClean="0"/>
              <a:t>4/2/2019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3194620996"/>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36A424B-06D3-4376-9A85-03F856873498}" type="datetime1">
              <a:rPr lang="en-US" altLang="zh-TW" smtClean="0"/>
              <a:t>4/2/2019</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3204588142"/>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59D42AA0-143E-4B22-BE76-60FCCCD8BE3F}" type="datetime1">
              <a:rPr lang="en-US" altLang="zh-TW" smtClean="0"/>
              <a:t>4/2/2019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3892937977"/>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5482D4D-4E01-42E4-A909-0C79DF0D2088}" type="datetime1">
              <a:rPr lang="en-US" altLang="zh-TW" smtClean="0"/>
              <a:t>4/2/2019</a:t>
            </a:fld>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TW" altLang="en-US"/>
          </a:p>
        </p:txBody>
      </p:sp>
      <p:sp>
        <p:nvSpPr>
          <p:cNvPr id="9" name="Slide Number Placeholder 8"/>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3672113648"/>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655F1E3-5DF6-49A1-B741-CA0ABBDC8F39}" type="datetime1">
              <a:rPr lang="en-US" altLang="zh-TW" smtClean="0"/>
              <a:t>4/2/2019</a:t>
            </a:fld>
            <a:endParaRPr lang="zh-TW"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3388559508"/>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4" name="Date Placeholder 3"/>
          <p:cNvSpPr>
            <a:spLocks noGrp="1"/>
          </p:cNvSpPr>
          <p:nvPr>
            <p:ph type="dt" sz="half" idx="10"/>
          </p:nvPr>
        </p:nvSpPr>
        <p:spPr/>
        <p:txBody>
          <a:bodyPr/>
          <a:lstStyle/>
          <a:p>
            <a:fld id="{DB73DB11-2D9F-44AA-8EA1-EFAC0DCDE942}" type="datetime1">
              <a:rPr lang="en-US" altLang="zh-TW"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716818"/>
      </p:ext>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05FC1BC3-8C9C-4A8D-A488-27AA7E18170B}" type="datetime1">
              <a:rPr lang="en-US" altLang="zh-TW" smtClean="0"/>
              <a:t>4/2/2019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241355094"/>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1B62B75-6212-4C23-95BC-244884E49403}" type="datetime1">
              <a:rPr lang="en-US" altLang="zh-TW" smtClean="0"/>
              <a:t>4/2/2019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853222807"/>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C47F256-2347-46ED-9993-AC3472CB0998}" type="datetime1">
              <a:rPr lang="en-US" altLang="zh-TW" smtClean="0"/>
              <a:t>4/2/2019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474069964"/>
      </p:ext>
    </p:extLst>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7" name="矩形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矩形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矩形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標題 7"/>
          <p:cNvSpPr>
            <a:spLocks noGrp="1"/>
          </p:cNvSpPr>
          <p:nvPr>
            <p:ph type="ctrTitle"/>
          </p:nvPr>
        </p:nvSpPr>
        <p:spPr>
          <a:xfrm>
            <a:off x="3149600" y="4038600"/>
            <a:ext cx="8636000" cy="1828800"/>
          </a:xfrm>
        </p:spPr>
        <p:txBody>
          <a:bodyPr anchor="b"/>
          <a:lstStyle>
            <a:lvl1pPr>
              <a:defRPr cap="all" baseline="0"/>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050A906B-2CC8-46D8-8D58-94CC5C532D39}" type="datetime1">
              <a:rPr lang="en-US" altLang="zh-TW" smtClean="0"/>
              <a:t>4/2/2019</a:t>
            </a:fld>
            <a:endParaRPr lang="zh-TW" altLang="en-US"/>
          </a:p>
        </p:txBody>
      </p:sp>
      <p:sp>
        <p:nvSpPr>
          <p:cNvPr id="17" name="頁尾版面配置區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zh-TW" altLang="en-US"/>
          </a:p>
        </p:txBody>
      </p:sp>
      <p:sp>
        <p:nvSpPr>
          <p:cNvPr id="29" name="投影片編號版面配置區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1161593574"/>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16864" y="228600"/>
            <a:ext cx="10871200" cy="990600"/>
          </a:xfrm>
        </p:spPr>
        <p:txBody>
          <a:body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95EC7EA6-E720-4F96-8B05-D4B3826D2977}" type="datetime1">
              <a:rPr lang="en-US" altLang="zh-TW" smtClean="0"/>
              <a:t>4/2/2019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lvl1pPr>
              <a:defRPr>
                <a:solidFill>
                  <a:srgbClr val="FFFFFF"/>
                </a:solidFill>
              </a:defRPr>
            </a:lvl1pPr>
          </a:lstStyle>
          <a:p>
            <a:fld id="{70A82989-6E9A-4FEE-B964-3ADB3687D18E}" type="slidenum">
              <a:rPr lang="zh-TW" altLang="en-US" smtClean="0"/>
              <a:t>‹#›</a:t>
            </a:fld>
            <a:endParaRPr lang="zh-TW" altLang="en-US"/>
          </a:p>
        </p:txBody>
      </p:sp>
      <p:sp>
        <p:nvSpPr>
          <p:cNvPr id="8" name="內容版面配置區 7"/>
          <p:cNvSpPr>
            <a:spLocks noGrp="1"/>
          </p:cNvSpPr>
          <p:nvPr>
            <p:ph sz="quarter" idx="1"/>
          </p:nvPr>
        </p:nvSpPr>
        <p:spPr>
          <a:xfrm>
            <a:off x="816864" y="1600200"/>
            <a:ext cx="10871200" cy="44958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extLst>
      <p:ext uri="{BB962C8B-B14F-4D97-AF65-F5344CB8AC3E}">
        <p14:creationId xmlns:p14="http://schemas.microsoft.com/office/powerpoint/2010/main" val="3689276278"/>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1"/>
      </p:bgRef>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7" name="矩形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矩形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矩形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標題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zh-TW" altLang="en-US" smtClean="0"/>
              <a:t>按一下以編輯母片標題樣式</a:t>
            </a:r>
            <a:endParaRPr kumimoji="0" lang="en-US"/>
          </a:p>
        </p:txBody>
      </p:sp>
      <p:sp>
        <p:nvSpPr>
          <p:cNvPr id="12" name="日期版面配置區 11"/>
          <p:cNvSpPr>
            <a:spLocks noGrp="1"/>
          </p:cNvSpPr>
          <p:nvPr>
            <p:ph type="dt" sz="half" idx="10"/>
          </p:nvPr>
        </p:nvSpPr>
        <p:spPr/>
        <p:txBody>
          <a:bodyPr/>
          <a:lstStyle/>
          <a:p>
            <a:fld id="{57CCFB8F-603B-44F0-9793-2817669AAA3F}" type="datetime1">
              <a:rPr lang="en-US" altLang="zh-TW" smtClean="0"/>
              <a:t>4/2/2019</a:t>
            </a:fld>
            <a:endParaRPr lang="zh-TW" altLang="en-US"/>
          </a:p>
        </p:txBody>
      </p:sp>
      <p:sp>
        <p:nvSpPr>
          <p:cNvPr id="13" name="投影片編號版面配置區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70A82989-6E9A-4FEE-B964-3ADB3687D18E}" type="slidenum">
              <a:rPr lang="zh-TW" altLang="en-US" smtClean="0"/>
              <a:t>‹#›</a:t>
            </a:fld>
            <a:endParaRPr lang="zh-TW" altLang="en-US"/>
          </a:p>
        </p:txBody>
      </p:sp>
      <p:sp>
        <p:nvSpPr>
          <p:cNvPr id="14" name="頁尾版面配置區 13"/>
          <p:cNvSpPr>
            <a:spLocks noGrp="1"/>
          </p:cNvSpPr>
          <p:nvPr>
            <p:ph type="ftr" sz="quarter" idx="12"/>
          </p:nvPr>
        </p:nvSpPr>
        <p:spPr/>
        <p:txBody>
          <a:bodyPr/>
          <a:lstStyle/>
          <a:p>
            <a:endParaRPr lang="zh-TW" altLang="en-US"/>
          </a:p>
        </p:txBody>
      </p:sp>
    </p:spTree>
    <p:extLst>
      <p:ext uri="{BB962C8B-B14F-4D97-AF65-F5344CB8AC3E}">
        <p14:creationId xmlns:p14="http://schemas.microsoft.com/office/powerpoint/2010/main" val="3792614829"/>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9" name="內容版面配置區 8"/>
          <p:cNvSpPr>
            <a:spLocks noGrp="1"/>
          </p:cNvSpPr>
          <p:nvPr>
            <p:ph sz="quarter" idx="1"/>
          </p:nvPr>
        </p:nvSpPr>
        <p:spPr>
          <a:xfrm>
            <a:off x="812800" y="1589567"/>
            <a:ext cx="5181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6459868" y="1589567"/>
            <a:ext cx="5181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8" name="日期版面配置區 7"/>
          <p:cNvSpPr>
            <a:spLocks noGrp="1"/>
          </p:cNvSpPr>
          <p:nvPr>
            <p:ph type="dt" sz="half" idx="15"/>
          </p:nvPr>
        </p:nvSpPr>
        <p:spPr/>
        <p:txBody>
          <a:bodyPr rtlCol="0"/>
          <a:lstStyle/>
          <a:p>
            <a:fld id="{2EFDA27D-E0CA-494E-8D3B-AEBDDD7AEFA4}" type="datetime1">
              <a:rPr lang="en-US" altLang="zh-TW" smtClean="0"/>
              <a:t>4/2/2019</a:t>
            </a:fld>
            <a:endParaRPr lang="zh-TW" altLang="en-US"/>
          </a:p>
        </p:txBody>
      </p:sp>
      <p:sp>
        <p:nvSpPr>
          <p:cNvPr id="10" name="投影片編號版面配置區 9"/>
          <p:cNvSpPr>
            <a:spLocks noGrp="1"/>
          </p:cNvSpPr>
          <p:nvPr>
            <p:ph type="sldNum" sz="quarter" idx="16"/>
          </p:nvPr>
        </p:nvSpPr>
        <p:spPr/>
        <p:txBody>
          <a:bodyPr rtlCol="0"/>
          <a:lstStyle/>
          <a:p>
            <a:fld id="{70A82989-6E9A-4FEE-B964-3ADB3687D18E}" type="slidenum">
              <a:rPr lang="zh-TW" altLang="en-US" smtClean="0"/>
              <a:t>‹#›</a:t>
            </a:fld>
            <a:endParaRPr lang="zh-TW" altLang="en-US"/>
          </a:p>
        </p:txBody>
      </p:sp>
      <p:sp>
        <p:nvSpPr>
          <p:cNvPr id="12" name="頁尾版面配置區 11"/>
          <p:cNvSpPr>
            <a:spLocks noGrp="1"/>
          </p:cNvSpPr>
          <p:nvPr>
            <p:ph type="ftr" sz="quarter" idx="17"/>
          </p:nvPr>
        </p:nvSpPr>
        <p:spPr/>
        <p:txBody>
          <a:bodyPr rtlCol="0"/>
          <a:lstStyle/>
          <a:p>
            <a:endParaRPr lang="zh-TW" altLang="en-US"/>
          </a:p>
        </p:txBody>
      </p:sp>
    </p:spTree>
    <p:extLst>
      <p:ext uri="{BB962C8B-B14F-4D97-AF65-F5344CB8AC3E}">
        <p14:creationId xmlns:p14="http://schemas.microsoft.com/office/powerpoint/2010/main" val="910547457"/>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11200" y="273050"/>
            <a:ext cx="10871200" cy="869950"/>
          </a:xfrm>
        </p:spPr>
        <p:txBody>
          <a:bodyPr anchor="ctr"/>
          <a:lstStyle>
            <a:lvl1pPr>
              <a:defRPr/>
            </a:lvl1pPr>
          </a:lstStyle>
          <a:p>
            <a:r>
              <a:rPr kumimoji="0" lang="zh-TW" altLang="en-US" smtClean="0"/>
              <a:t>按一下以編輯母片標題樣式</a:t>
            </a:r>
            <a:endParaRPr kumimoji="0" lang="en-US"/>
          </a:p>
        </p:txBody>
      </p:sp>
      <p:sp>
        <p:nvSpPr>
          <p:cNvPr id="11" name="內容版面配置區 10"/>
          <p:cNvSpPr>
            <a:spLocks noGrp="1"/>
          </p:cNvSpPr>
          <p:nvPr>
            <p:ph sz="quarter" idx="2"/>
          </p:nvPr>
        </p:nvSpPr>
        <p:spPr>
          <a:xfrm>
            <a:off x="812800" y="2438400"/>
            <a:ext cx="5181600" cy="35814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6400800" y="2438400"/>
            <a:ext cx="5181600" cy="35814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0" name="日期版面配置區 9"/>
          <p:cNvSpPr>
            <a:spLocks noGrp="1"/>
          </p:cNvSpPr>
          <p:nvPr>
            <p:ph type="dt" sz="half" idx="15"/>
          </p:nvPr>
        </p:nvSpPr>
        <p:spPr/>
        <p:txBody>
          <a:bodyPr rtlCol="0"/>
          <a:lstStyle/>
          <a:p>
            <a:fld id="{536A424B-06D3-4376-9A85-03F856873498}" type="datetime1">
              <a:rPr lang="en-US" altLang="zh-TW" smtClean="0"/>
              <a:t>4/2/2019</a:t>
            </a:fld>
            <a:endParaRPr lang="zh-TW" altLang="en-US"/>
          </a:p>
        </p:txBody>
      </p:sp>
      <p:sp>
        <p:nvSpPr>
          <p:cNvPr id="12" name="投影片編號版面配置區 11"/>
          <p:cNvSpPr>
            <a:spLocks noGrp="1"/>
          </p:cNvSpPr>
          <p:nvPr>
            <p:ph type="sldNum" sz="quarter" idx="16"/>
          </p:nvPr>
        </p:nvSpPr>
        <p:spPr/>
        <p:txBody>
          <a:bodyPr rtlCol="0"/>
          <a:lstStyle/>
          <a:p>
            <a:fld id="{70A82989-6E9A-4FEE-B964-3ADB3687D18E}" type="slidenum">
              <a:rPr lang="zh-TW" altLang="en-US" smtClean="0"/>
              <a:t>‹#›</a:t>
            </a:fld>
            <a:endParaRPr lang="zh-TW" altLang="en-US"/>
          </a:p>
        </p:txBody>
      </p:sp>
      <p:sp>
        <p:nvSpPr>
          <p:cNvPr id="14" name="頁尾版面配置區 13"/>
          <p:cNvSpPr>
            <a:spLocks noGrp="1"/>
          </p:cNvSpPr>
          <p:nvPr>
            <p:ph type="ftr" sz="quarter" idx="17"/>
          </p:nvPr>
        </p:nvSpPr>
        <p:spPr/>
        <p:txBody>
          <a:bodyPr rtlCol="0"/>
          <a:lstStyle/>
          <a:p>
            <a:endParaRPr lang="zh-TW" altLang="en-US"/>
          </a:p>
        </p:txBody>
      </p:sp>
      <p:sp>
        <p:nvSpPr>
          <p:cNvPr id="16" name="文字版面配置區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
        <p:nvSpPr>
          <p:cNvPr id="15" name="文字版面配置區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Tree>
    <p:extLst>
      <p:ext uri="{BB962C8B-B14F-4D97-AF65-F5344CB8AC3E}">
        <p14:creationId xmlns:p14="http://schemas.microsoft.com/office/powerpoint/2010/main" val="1579774700"/>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59D42AA0-143E-4B22-BE76-60FCCCD8BE3F}" type="datetime1">
              <a:rPr lang="en-US" altLang="zh-TW" smtClean="0"/>
              <a:t>4/2/2019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lvl1pPr>
              <a:defRPr>
                <a:solidFill>
                  <a:srgbClr val="FFFFFF"/>
                </a:solidFill>
              </a:defRPr>
            </a:lvl1p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2508954918"/>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482D4D-4E01-42E4-A909-0C79DF0D2088}" type="datetime1">
              <a:rPr lang="en-US" altLang="zh-TW" smtClean="0"/>
              <a:t>4/2/2019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a:xfrm>
            <a:off x="0" y="6248400"/>
            <a:ext cx="711200" cy="381000"/>
          </a:xfrm>
        </p:spPr>
        <p:txBody>
          <a:bodyPr/>
          <a:lstStyle>
            <a:lvl1pPr>
              <a:defRPr>
                <a:solidFill>
                  <a:schemeClr val="tx2"/>
                </a:solidFill>
              </a:defRPr>
            </a:lvl1p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2929306788"/>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71D8CF01-4B03-4880-8782-D752D622858A}" type="datetime1">
              <a:rPr lang="en-US" altLang="zh-TW"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436520"/>
      </p:ext>
    </p:extLst>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12800" y="273050"/>
            <a:ext cx="10769600" cy="869950"/>
          </a:xfrm>
        </p:spPr>
        <p:txBody>
          <a:bodyPr anchor="ctr"/>
          <a:lstStyle>
            <a:lvl1pPr algn="l">
              <a:buNone/>
              <a:defRPr sz="4400" b="0"/>
            </a:lvl1p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C655F1E3-5DF6-49A1-B741-CA0ABBDC8F39}" type="datetime1">
              <a:rPr lang="en-US" altLang="zh-TW" smtClean="0"/>
              <a:t>4/2/2019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lvl1pPr>
              <a:defRPr>
                <a:solidFill>
                  <a:srgbClr val="FFFFFF"/>
                </a:solidFill>
              </a:defRPr>
            </a:lvl1pPr>
          </a:lstStyle>
          <a:p>
            <a:fld id="{70A82989-6E9A-4FEE-B964-3ADB3687D18E}" type="slidenum">
              <a:rPr lang="zh-TW" altLang="en-US" smtClean="0"/>
              <a:t>‹#›</a:t>
            </a:fld>
            <a:endParaRPr lang="zh-TW" altLang="en-US"/>
          </a:p>
        </p:txBody>
      </p:sp>
      <p:sp>
        <p:nvSpPr>
          <p:cNvPr id="3" name="文字版面配置區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9" name="內容版面配置區 8"/>
          <p:cNvSpPr>
            <a:spLocks noGrp="1"/>
          </p:cNvSpPr>
          <p:nvPr>
            <p:ph sz="quarter" idx="1"/>
          </p:nvPr>
        </p:nvSpPr>
        <p:spPr>
          <a:xfrm>
            <a:off x="3149600" y="1752600"/>
            <a:ext cx="8534400" cy="44196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extLst>
      <p:ext uri="{BB962C8B-B14F-4D97-AF65-F5344CB8AC3E}">
        <p14:creationId xmlns:p14="http://schemas.microsoft.com/office/powerpoint/2010/main" val="4276522049"/>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3">
        <a:schemeClr val="bg2"/>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smtClean="0"/>
              <a:t>按一下以編輯母片文字樣式</a:t>
            </a:r>
          </a:p>
        </p:txBody>
      </p:sp>
      <p:sp>
        <p:nvSpPr>
          <p:cNvPr id="8" name="矩形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矩形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矩形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標題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zh-TW" altLang="en-US" smtClean="0"/>
              <a:t>按一下以編輯母片標題樣式</a:t>
            </a:r>
            <a:endParaRPr kumimoji="0" lang="en-US"/>
          </a:p>
        </p:txBody>
      </p:sp>
      <p:sp>
        <p:nvSpPr>
          <p:cNvPr id="11" name="矩形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日期版面配置區 11"/>
          <p:cNvSpPr>
            <a:spLocks noGrp="1"/>
          </p:cNvSpPr>
          <p:nvPr>
            <p:ph type="dt" sz="half" idx="10"/>
          </p:nvPr>
        </p:nvSpPr>
        <p:spPr>
          <a:xfrm>
            <a:off x="8331200" y="6248401"/>
            <a:ext cx="3556000" cy="365125"/>
          </a:xfrm>
        </p:spPr>
        <p:txBody>
          <a:bodyPr rtlCol="0"/>
          <a:lstStyle/>
          <a:p>
            <a:fld id="{05FC1BC3-8C9C-4A8D-A488-27AA7E18170B}" type="datetime1">
              <a:rPr lang="en-US" altLang="zh-TW" smtClean="0"/>
              <a:t>4/2/2019</a:t>
            </a:fld>
            <a:endParaRPr lang="zh-TW" altLang="en-US"/>
          </a:p>
        </p:txBody>
      </p:sp>
      <p:sp>
        <p:nvSpPr>
          <p:cNvPr id="13" name="投影片編號版面配置區 12"/>
          <p:cNvSpPr>
            <a:spLocks noGrp="1"/>
          </p:cNvSpPr>
          <p:nvPr>
            <p:ph type="sldNum" sz="quarter" idx="11"/>
          </p:nvPr>
        </p:nvSpPr>
        <p:spPr>
          <a:xfrm>
            <a:off x="0" y="4667249"/>
            <a:ext cx="1930400" cy="663578"/>
          </a:xfrm>
        </p:spPr>
        <p:txBody>
          <a:bodyPr rtlCol="0"/>
          <a:lstStyle>
            <a:lvl1pPr>
              <a:defRPr sz="2800"/>
            </a:lvl1pPr>
          </a:lstStyle>
          <a:p>
            <a:fld id="{70A82989-6E9A-4FEE-B964-3ADB3687D18E}" type="slidenum">
              <a:rPr lang="zh-TW" altLang="en-US" smtClean="0"/>
              <a:t>‹#›</a:t>
            </a:fld>
            <a:endParaRPr lang="zh-TW" altLang="en-US"/>
          </a:p>
        </p:txBody>
      </p:sp>
      <p:sp>
        <p:nvSpPr>
          <p:cNvPr id="14" name="頁尾版面配置區 13"/>
          <p:cNvSpPr>
            <a:spLocks noGrp="1"/>
          </p:cNvSpPr>
          <p:nvPr>
            <p:ph type="ftr" sz="quarter" idx="12"/>
          </p:nvPr>
        </p:nvSpPr>
        <p:spPr>
          <a:xfrm>
            <a:off x="2133600" y="6248207"/>
            <a:ext cx="6096000" cy="365125"/>
          </a:xfrm>
        </p:spPr>
        <p:txBody>
          <a:bodyPr rtlCol="0"/>
          <a:lstStyle/>
          <a:p>
            <a:endParaRPr lang="zh-TW" altLang="en-US"/>
          </a:p>
        </p:txBody>
      </p:sp>
      <p:sp>
        <p:nvSpPr>
          <p:cNvPr id="3" name="圖片版面配置區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zh-TW" altLang="en-US" smtClean="0"/>
              <a:t>按一下圖示以新增圖片</a:t>
            </a:r>
            <a:endParaRPr kumimoji="0" lang="en-US" dirty="0"/>
          </a:p>
        </p:txBody>
      </p:sp>
    </p:spTree>
    <p:extLst>
      <p:ext uri="{BB962C8B-B14F-4D97-AF65-F5344CB8AC3E}">
        <p14:creationId xmlns:p14="http://schemas.microsoft.com/office/powerpoint/2010/main" val="2591104766"/>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F1B62B75-6212-4C23-95BC-244884E49403}" type="datetime1">
              <a:rPr lang="en-US" altLang="zh-TW" smtClean="0"/>
              <a:t>4/2/2019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2569852825"/>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1"/>
      </p:bgRef>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37600" y="609601"/>
            <a:ext cx="2743200" cy="5516563"/>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0" y="609600"/>
            <a:ext cx="7416800" cy="5516564"/>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a:xfrm>
            <a:off x="8737600" y="6248403"/>
            <a:ext cx="2946400" cy="365125"/>
          </a:xfrm>
        </p:spPr>
        <p:txBody>
          <a:bodyPr/>
          <a:lstStyle/>
          <a:p>
            <a:fld id="{6C47F256-2347-46ED-9993-AC3472CB0998}" type="datetime1">
              <a:rPr lang="en-US" altLang="zh-TW" smtClean="0"/>
              <a:t>4/2/2019</a:t>
            </a:fld>
            <a:endParaRPr lang="zh-TW" altLang="en-US"/>
          </a:p>
        </p:txBody>
      </p:sp>
      <p:sp>
        <p:nvSpPr>
          <p:cNvPr id="5" name="頁尾版面配置區 4"/>
          <p:cNvSpPr>
            <a:spLocks noGrp="1"/>
          </p:cNvSpPr>
          <p:nvPr>
            <p:ph type="ftr" sz="quarter" idx="11"/>
          </p:nvPr>
        </p:nvSpPr>
        <p:spPr>
          <a:xfrm>
            <a:off x="609602" y="6248208"/>
            <a:ext cx="7431311" cy="365125"/>
          </a:xfrm>
        </p:spPr>
        <p:txBody>
          <a:bodyPr/>
          <a:lstStyle/>
          <a:p>
            <a:endParaRPr lang="zh-TW" altLang="en-US"/>
          </a:p>
        </p:txBody>
      </p:sp>
      <p:sp>
        <p:nvSpPr>
          <p:cNvPr id="7" name="矩形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矩形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矩形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投影片編號版面配置區 5"/>
          <p:cNvSpPr>
            <a:spLocks noGrp="1"/>
          </p:cNvSpPr>
          <p:nvPr>
            <p:ph type="sldNum" sz="quarter" idx="12"/>
          </p:nvPr>
        </p:nvSpPr>
        <p:spPr>
          <a:xfrm rot="5400000">
            <a:off x="8075084" y="103716"/>
            <a:ext cx="533400" cy="325968"/>
          </a:xfrm>
        </p:spPr>
        <p:txBody>
          <a:body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2423145364"/>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1B966173-C659-42E3-98F5-60C75CF68277}" type="datetime1">
              <a:rPr lang="en-US" altLang="zh-TW" smtClean="0"/>
              <a:t>4/2/2019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0201331"/>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1097280" y="2582334"/>
            <a:ext cx="4937760" cy="32867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217920" y="2582334"/>
            <a:ext cx="4937760" cy="32867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F4E328EC-907D-4911-817D-2AB1A8499AE1}" type="datetime1">
              <a:rPr lang="en-US" altLang="zh-TW" smtClean="0"/>
              <a:t>4/2/2019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0018297"/>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93D5F358-20A6-441A-92DE-B911357D1C77}" type="datetime1">
              <a:rPr lang="en-US" altLang="zh-TW" smtClean="0"/>
              <a:t>4/2/2019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1035975"/>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D7585B1-70E4-4956-B4D7-92D555DBB135}" type="datetime1">
              <a:rPr lang="en-US" altLang="zh-TW" smtClean="0"/>
              <a:t>4/2/2019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1006062"/>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F705F155-5A0A-4ECE-8442-8AE690D2BCCC}" type="datetime1">
              <a:rPr lang="en-US" altLang="zh-TW" smtClean="0"/>
              <a:t>4/2/2019</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3945416"/>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7" y="0"/>
            <a:ext cx="12191985" cy="4915076"/>
          </a:xfrm>
          <a:blipFill>
            <a:blip r:embed="rId2">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2422CC90-D926-45E9-89BB-65E7CD080F67}" type="datetime1">
              <a:rPr lang="en-US" altLang="zh-TW" smtClean="0"/>
              <a:t>4/2/2019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2855344"/>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D4354604-D2DA-42C2-BF8C-919B554BDB4E}" type="datetime1">
              <a:rPr lang="en-US" altLang="zh-TW" smtClean="0"/>
              <a:t>4/2/2019</a:t>
            </a:fld>
            <a:endParaRPr lang="zh-TW" alt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7BD9E0CF-EEDA-4ABA-8725-37FC8257083B}" type="slidenum">
              <a:rPr lang="zh-TW" altLang="en-US" smtClean="0"/>
              <a:t>‹#›</a:t>
            </a:fld>
            <a:endParaRPr lang="zh-TW"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8600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4354604-D2DA-42C2-BF8C-919B554BDB4E}" type="datetime1">
              <a:rPr lang="en-US" altLang="zh-TW" smtClean="0"/>
              <a:t>4/2/2019</a:t>
            </a:fld>
            <a:endParaRPr lang="zh-TW"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BD9E0CF-EEDA-4ABA-8725-37FC8257083B}" type="slidenum">
              <a:rPr lang="zh-TW" altLang="en-US" smtClean="0"/>
              <a:t>‹#›</a:t>
            </a:fld>
            <a:endParaRPr lang="zh-TW"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46276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spd="slow">
    <p:push dir="u"/>
  </p:transition>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標題版面配置區 21"/>
          <p:cNvSpPr>
            <a:spLocks noGrp="1"/>
          </p:cNvSpPr>
          <p:nvPr>
            <p:ph type="title"/>
          </p:nvPr>
        </p:nvSpPr>
        <p:spPr>
          <a:xfrm>
            <a:off x="812800" y="228600"/>
            <a:ext cx="10871200" cy="990600"/>
          </a:xfrm>
          <a:prstGeom prst="rect">
            <a:avLst/>
          </a:prstGeom>
        </p:spPr>
        <p:txBody>
          <a:bodyPr vert="horz" anchor="ctr">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D0372364-FD66-4460-A782-27B6F54E9A3E}" type="datetime1">
              <a:rPr lang="en-US" altLang="zh-TW" smtClean="0"/>
              <a:t>4/2/2019</a:t>
            </a:fld>
            <a:endParaRPr lang="zh-TW" altLang="en-US"/>
          </a:p>
        </p:txBody>
      </p:sp>
      <p:sp>
        <p:nvSpPr>
          <p:cNvPr id="3" name="頁尾版面配置區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zh-TW" altLang="en-US"/>
          </a:p>
        </p:txBody>
      </p:sp>
      <p:sp>
        <p:nvSpPr>
          <p:cNvPr id="7" name="矩形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矩形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矩形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投影片編號版面配置區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0A82989-6E9A-4FEE-B964-3ADB3687D18E}" type="slidenum">
              <a:rPr lang="zh-TW" altLang="en-US" smtClean="0"/>
              <a:t>‹#›</a:t>
            </a:fld>
            <a:endParaRPr lang="zh-TW" altLang="en-US"/>
          </a:p>
        </p:txBody>
      </p:sp>
    </p:spTree>
    <p:extLst>
      <p:ext uri="{BB962C8B-B14F-4D97-AF65-F5344CB8AC3E}">
        <p14:creationId xmlns:p14="http://schemas.microsoft.com/office/powerpoint/2010/main" val="273036550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spd="slow">
    <p:push/>
  </p:transition>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6.jpeg"/><Relationship Id="rId5" Type="http://schemas.microsoft.com/office/2007/relationships/hdphoto" Target="../media/hdphoto7.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9.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3"/><Relationship Id="rId7"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image" Target="../media/image42.tiff"/><Relationship Id="rId5" Type="http://schemas.microsoft.com/office/2007/relationships/media" Target="../media/media3.mp3"/><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tiff"/></Relationships>
</file>

<file path=ppt/slides/_rels/slide1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 Id="rId9" Type="http://schemas.openxmlformats.org/officeDocument/2006/relationships/image" Target="../media/image50.JPG"/></Relationships>
</file>

<file path=ppt/slides/_rels/slide1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jpe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3.gi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microsoft.com/office/2007/relationships/hdphoto" Target="../media/hdphoto6.wdp"/><Relationship Id="rId3" Type="http://schemas.openxmlformats.org/officeDocument/2006/relationships/image" Target="../media/image18.png"/><Relationship Id="rId21" Type="http://schemas.openxmlformats.org/officeDocument/2006/relationships/image" Target="../media/image30.png"/><Relationship Id="rId7" Type="http://schemas.openxmlformats.org/officeDocument/2006/relationships/image" Target="../media/image20.png"/><Relationship Id="rId12" Type="http://schemas.microsoft.com/office/2007/relationships/hdphoto" Target="../media/hdphoto3.wdp"/><Relationship Id="rId17" Type="http://schemas.openxmlformats.org/officeDocument/2006/relationships/image" Target="../media/image27.png"/><Relationship Id="rId2" Type="http://schemas.openxmlformats.org/officeDocument/2006/relationships/notesSlide" Target="../notesSlides/notesSlide6.xml"/><Relationship Id="rId16" Type="http://schemas.microsoft.com/office/2007/relationships/hdphoto" Target="../media/hdphoto5.wdp"/><Relationship Id="rId20"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2.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504" y="1126981"/>
            <a:ext cx="9029872" cy="5456700"/>
          </a:xfrm>
          <a:prstGeom prst="rect">
            <a:avLst/>
          </a:prstGeom>
        </p:spPr>
      </p:pic>
      <p:sp>
        <p:nvSpPr>
          <p:cNvPr id="16" name="矩形 15"/>
          <p:cNvSpPr/>
          <p:nvPr/>
        </p:nvSpPr>
        <p:spPr>
          <a:xfrm>
            <a:off x="9448800" y="1126981"/>
            <a:ext cx="2502568" cy="54130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2" name="標題 11"/>
          <p:cNvSpPr>
            <a:spLocks noGrp="1"/>
          </p:cNvSpPr>
          <p:nvPr>
            <p:ph type="title"/>
          </p:nvPr>
        </p:nvSpPr>
        <p:spPr>
          <a:xfrm>
            <a:off x="0" y="211941"/>
            <a:ext cx="12192000" cy="867570"/>
          </a:xfrm>
        </p:spPr>
        <p:txBody>
          <a:bodyPr>
            <a:noAutofit/>
          </a:bodyPr>
          <a:lstStyle/>
          <a:p>
            <a:pPr algn="ctr">
              <a:tabLst>
                <a:tab pos="7258050" algn="l"/>
              </a:tabLst>
            </a:pPr>
            <a:r>
              <a:rPr lang="en-US" altLang="zh-TW" sz="3200" dirty="0">
                <a:solidFill>
                  <a:schemeClr val="tx1"/>
                </a:solidFill>
                <a:latin typeface="+mn-lt"/>
              </a:rPr>
              <a:t>Use of acoustic recorders in monitoring and management of seabird breeding colony in Matsu archipelagos, Taiwan</a:t>
            </a:r>
            <a:endParaRPr lang="zh-TW" altLang="en-US" sz="3200" cap="none" dirty="0">
              <a:solidFill>
                <a:schemeClr val="tx1"/>
              </a:solidFill>
              <a:latin typeface="+mn-lt"/>
            </a:endParaRPr>
          </a:p>
        </p:txBody>
      </p:sp>
      <p:pic>
        <p:nvPicPr>
          <p:cNvPr id="4" name="圖片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42880" y="1235504"/>
            <a:ext cx="1661490" cy="1155652"/>
          </a:xfrm>
          <a:prstGeom prst="rect">
            <a:avLst/>
          </a:prstGeom>
        </p:spPr>
      </p:pic>
      <p:pic>
        <p:nvPicPr>
          <p:cNvPr id="3" name="圖片 2"/>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86592" y="4864452"/>
            <a:ext cx="1358257" cy="1337051"/>
          </a:xfrm>
          <a:prstGeom prst="rect">
            <a:avLst/>
          </a:prstGeom>
        </p:spPr>
      </p:pic>
      <p:sp>
        <p:nvSpPr>
          <p:cNvPr id="11" name="矩形 10"/>
          <p:cNvSpPr/>
          <p:nvPr/>
        </p:nvSpPr>
        <p:spPr>
          <a:xfrm>
            <a:off x="159504" y="5845322"/>
            <a:ext cx="9029872" cy="10126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altLang="zh-TW" sz="2400" kern="100" dirty="0">
                <a:solidFill>
                  <a:schemeClr val="tx1"/>
                </a:solidFill>
                <a:ea typeface="標楷體" panose="03000509000000000000" pitchFamily="65" charset="-120"/>
                <a:cs typeface="Times New Roman" panose="02020603050405020304" pitchFamily="18" charset="0"/>
              </a:rPr>
              <a:t>Chung-Hang, </a:t>
            </a:r>
            <a:r>
              <a:rPr lang="en-US" altLang="zh-TW" sz="2400" kern="100" dirty="0" smtClean="0">
                <a:solidFill>
                  <a:schemeClr val="tx1"/>
                </a:solidFill>
                <a:ea typeface="標楷體" panose="03000509000000000000" pitchFamily="65" charset="-120"/>
                <a:cs typeface="Times New Roman" panose="02020603050405020304" pitchFamily="18" charset="0"/>
              </a:rPr>
              <a:t>Hung</a:t>
            </a:r>
            <a:r>
              <a:rPr lang="en-US" altLang="zh-TW" sz="2400" kern="100" baseline="30000" dirty="0" smtClean="0">
                <a:solidFill>
                  <a:schemeClr val="tx1"/>
                </a:solidFill>
                <a:ea typeface="標楷體" panose="03000509000000000000" pitchFamily="65" charset="-120"/>
                <a:cs typeface="Times New Roman" panose="02020603050405020304" pitchFamily="18" charset="0"/>
              </a:rPr>
              <a:t>1</a:t>
            </a:r>
            <a:r>
              <a:rPr lang="en-US" altLang="zh-TW" sz="2000" kern="100" dirty="0" smtClean="0">
                <a:solidFill>
                  <a:schemeClr val="tx1"/>
                </a:solidFill>
                <a:ea typeface="標楷體" panose="03000509000000000000" pitchFamily="65" charset="-120"/>
                <a:cs typeface="Times New Roman" panose="02020603050405020304" pitchFamily="18" charset="0"/>
              </a:rPr>
              <a:t>, </a:t>
            </a:r>
          </a:p>
          <a:p>
            <a:pPr algn="ctr">
              <a:spcAft>
                <a:spcPts val="0"/>
              </a:spcAft>
            </a:pPr>
            <a:r>
              <a:rPr lang="en-US" altLang="zh-TW" sz="2000" kern="100" dirty="0" smtClean="0">
                <a:solidFill>
                  <a:schemeClr val="tx1"/>
                </a:solidFill>
                <a:ea typeface="標楷體" panose="03000509000000000000" pitchFamily="65" charset="-120"/>
                <a:cs typeface="Times New Roman" panose="02020603050405020304" pitchFamily="18" charset="0"/>
              </a:rPr>
              <a:t>Tzu-</a:t>
            </a:r>
            <a:r>
              <a:rPr lang="en-US" altLang="zh-TW" sz="2000" kern="100" dirty="0" err="1" smtClean="0">
                <a:solidFill>
                  <a:schemeClr val="tx1"/>
                </a:solidFill>
                <a:ea typeface="標楷體" panose="03000509000000000000" pitchFamily="65" charset="-120"/>
                <a:cs typeface="Times New Roman" panose="02020603050405020304" pitchFamily="18" charset="0"/>
              </a:rPr>
              <a:t>Hao</a:t>
            </a:r>
            <a:r>
              <a:rPr lang="en-US" altLang="zh-TW" sz="2000" kern="100" dirty="0" smtClean="0">
                <a:solidFill>
                  <a:schemeClr val="tx1"/>
                </a:solidFill>
                <a:ea typeface="標楷體" panose="03000509000000000000" pitchFamily="65" charset="-120"/>
                <a:cs typeface="Times New Roman" panose="02020603050405020304" pitchFamily="18" charset="0"/>
              </a:rPr>
              <a:t>, Lin</a:t>
            </a:r>
            <a:r>
              <a:rPr lang="en-US" altLang="zh-TW" sz="2000" kern="100" baseline="30000" dirty="0" smtClean="0">
                <a:solidFill>
                  <a:schemeClr val="tx1"/>
                </a:solidFill>
                <a:ea typeface="標楷體" panose="03000509000000000000" pitchFamily="65" charset="-120"/>
                <a:cs typeface="Times New Roman" panose="02020603050405020304" pitchFamily="18" charset="0"/>
              </a:rPr>
              <a:t>2</a:t>
            </a:r>
            <a:r>
              <a:rPr lang="en-US" altLang="zh-TW" sz="2000" kern="100" dirty="0" smtClean="0">
                <a:solidFill>
                  <a:schemeClr val="tx1"/>
                </a:solidFill>
                <a:ea typeface="標楷體" panose="03000509000000000000" pitchFamily="65" charset="-120"/>
                <a:cs typeface="Times New Roman" panose="02020603050405020304" pitchFamily="18" charset="0"/>
              </a:rPr>
              <a:t>, </a:t>
            </a:r>
            <a:r>
              <a:rPr lang="en-US" altLang="zh-TW" sz="2000" kern="100" dirty="0">
                <a:solidFill>
                  <a:schemeClr val="tx1"/>
                </a:solidFill>
                <a:ea typeface="標楷體" panose="03000509000000000000" pitchFamily="65" charset="-120"/>
                <a:cs typeface="Times New Roman" panose="02020603050405020304" pitchFamily="18" charset="0"/>
              </a:rPr>
              <a:t>Kung-</a:t>
            </a:r>
            <a:r>
              <a:rPr lang="en-US" altLang="zh-TW" sz="2000" kern="100" dirty="0" err="1">
                <a:solidFill>
                  <a:schemeClr val="tx1"/>
                </a:solidFill>
                <a:ea typeface="標楷體" panose="03000509000000000000" pitchFamily="65" charset="-120"/>
                <a:cs typeface="Times New Roman" panose="02020603050405020304" pitchFamily="18" charset="0"/>
              </a:rPr>
              <a:t>Kuo</a:t>
            </a:r>
            <a:r>
              <a:rPr lang="en-US" altLang="zh-TW" sz="2000" kern="100" dirty="0">
                <a:solidFill>
                  <a:schemeClr val="tx1"/>
                </a:solidFill>
                <a:ea typeface="標楷體" panose="03000509000000000000" pitchFamily="65" charset="-120"/>
                <a:cs typeface="Times New Roman" panose="02020603050405020304" pitchFamily="18" charset="0"/>
              </a:rPr>
              <a:t>, </a:t>
            </a:r>
            <a:r>
              <a:rPr lang="en-US" altLang="zh-TW" sz="2000" kern="100" dirty="0" smtClean="0">
                <a:solidFill>
                  <a:schemeClr val="tx1"/>
                </a:solidFill>
                <a:ea typeface="標楷體" panose="03000509000000000000" pitchFamily="65" charset="-120"/>
                <a:cs typeface="Times New Roman" panose="02020603050405020304" pitchFamily="18" charset="0"/>
              </a:rPr>
              <a:t>Chiang</a:t>
            </a:r>
            <a:r>
              <a:rPr lang="en-US" altLang="zh-TW" sz="2000" kern="100" baseline="30000" dirty="0" smtClean="0">
                <a:solidFill>
                  <a:schemeClr val="tx1"/>
                </a:solidFill>
                <a:ea typeface="標楷體" panose="03000509000000000000" pitchFamily="65" charset="-120"/>
                <a:cs typeface="Times New Roman" panose="02020603050405020304" pitchFamily="18" charset="0"/>
              </a:rPr>
              <a:t>13</a:t>
            </a:r>
            <a:r>
              <a:rPr lang="en-US" altLang="zh-TW" sz="2000" kern="100" dirty="0" smtClean="0">
                <a:solidFill>
                  <a:schemeClr val="tx1"/>
                </a:solidFill>
                <a:ea typeface="標楷體" panose="03000509000000000000" pitchFamily="65" charset="-120"/>
                <a:cs typeface="Times New Roman" panose="02020603050405020304" pitchFamily="18" charset="0"/>
              </a:rPr>
              <a:t> </a:t>
            </a:r>
            <a:r>
              <a:rPr lang="en-US" altLang="zh-TW" sz="2000" kern="100" dirty="0">
                <a:solidFill>
                  <a:schemeClr val="tx1"/>
                </a:solidFill>
                <a:ea typeface="標楷體" panose="03000509000000000000" pitchFamily="65" charset="-120"/>
                <a:cs typeface="Times New Roman" panose="02020603050405020304" pitchFamily="18" charset="0"/>
              </a:rPr>
              <a:t>,</a:t>
            </a:r>
            <a:r>
              <a:rPr lang="en-US" altLang="zh-TW" sz="2000" kern="100" baseline="30000" dirty="0" smtClean="0">
                <a:solidFill>
                  <a:schemeClr val="tx1"/>
                </a:solidFill>
                <a:ea typeface="標楷體" panose="03000509000000000000" pitchFamily="65" charset="-120"/>
                <a:cs typeface="Times New Roman" panose="02020603050405020304" pitchFamily="18" charset="0"/>
              </a:rPr>
              <a:t> </a:t>
            </a:r>
            <a:r>
              <a:rPr lang="en-US" altLang="zh-TW" sz="2000" kern="100" dirty="0" smtClean="0">
                <a:solidFill>
                  <a:schemeClr val="tx1"/>
                </a:solidFill>
                <a:ea typeface="標楷體" panose="03000509000000000000" pitchFamily="65" charset="-120"/>
                <a:cs typeface="Times New Roman" panose="02020603050405020304" pitchFamily="18" charset="0"/>
              </a:rPr>
              <a:t>Le-Ning, Chang</a:t>
            </a:r>
            <a:r>
              <a:rPr lang="en-US" altLang="zh-TW" sz="2000" kern="100" baseline="30000" dirty="0" smtClean="0">
                <a:solidFill>
                  <a:schemeClr val="tx1"/>
                </a:solidFill>
                <a:ea typeface="標楷體" panose="03000509000000000000" pitchFamily="65" charset="-120"/>
                <a:cs typeface="Times New Roman" panose="02020603050405020304" pitchFamily="18" charset="0"/>
              </a:rPr>
              <a:t>1</a:t>
            </a:r>
            <a:r>
              <a:rPr lang="en-US" altLang="zh-TW" sz="2000" kern="100" dirty="0" smtClean="0">
                <a:solidFill>
                  <a:schemeClr val="tx1"/>
                </a:solidFill>
                <a:ea typeface="標楷體" panose="03000509000000000000" pitchFamily="65" charset="-120"/>
                <a:cs typeface="Times New Roman" panose="02020603050405020304" pitchFamily="18" charset="0"/>
              </a:rPr>
              <a:t>, Hsiao-Wei, Yuan</a:t>
            </a:r>
            <a:r>
              <a:rPr lang="en-US" altLang="zh-TW" sz="2000" kern="100" baseline="30000" dirty="0" smtClean="0">
                <a:solidFill>
                  <a:schemeClr val="tx1"/>
                </a:solidFill>
                <a:ea typeface="標楷體" panose="03000509000000000000" pitchFamily="65" charset="-120"/>
                <a:cs typeface="Times New Roman" panose="02020603050405020304" pitchFamily="18" charset="0"/>
              </a:rPr>
              <a:t>1</a:t>
            </a:r>
            <a:endParaRPr lang="en-US" altLang="zh-TW" sz="2000" kern="100" baseline="30000" dirty="0">
              <a:solidFill>
                <a:schemeClr val="tx1"/>
              </a:solidFill>
              <a:ea typeface="標楷體" panose="03000509000000000000" pitchFamily="65" charset="-120"/>
              <a:cs typeface="Times New Roman" panose="02020603050405020304" pitchFamily="18" charset="0"/>
            </a:endParaRPr>
          </a:p>
        </p:txBody>
      </p:sp>
      <p:sp>
        <p:nvSpPr>
          <p:cNvPr id="8" name="矩形 7"/>
          <p:cNvSpPr/>
          <p:nvPr/>
        </p:nvSpPr>
        <p:spPr>
          <a:xfrm>
            <a:off x="9450165" y="2371572"/>
            <a:ext cx="2598660" cy="338554"/>
          </a:xfrm>
          <a:prstGeom prst="rect">
            <a:avLst/>
          </a:prstGeom>
        </p:spPr>
        <p:txBody>
          <a:bodyPr wrap="none">
            <a:spAutoFit/>
          </a:bodyPr>
          <a:lstStyle/>
          <a:p>
            <a:r>
              <a:rPr lang="en-US" altLang="zh-TW" sz="1600" dirty="0" smtClean="0"/>
              <a:t>1. </a:t>
            </a:r>
            <a:r>
              <a:rPr lang="en-US" altLang="zh-TW" sz="1600" dirty="0"/>
              <a:t>National Taiwan University</a:t>
            </a:r>
          </a:p>
        </p:txBody>
      </p:sp>
      <p:sp>
        <p:nvSpPr>
          <p:cNvPr id="10" name="矩形 9"/>
          <p:cNvSpPr/>
          <p:nvPr/>
        </p:nvSpPr>
        <p:spPr>
          <a:xfrm>
            <a:off x="9481902" y="6201503"/>
            <a:ext cx="2546787" cy="338554"/>
          </a:xfrm>
          <a:prstGeom prst="rect">
            <a:avLst/>
          </a:prstGeom>
        </p:spPr>
        <p:txBody>
          <a:bodyPr wrap="none">
            <a:spAutoFit/>
          </a:bodyPr>
          <a:lstStyle/>
          <a:p>
            <a:r>
              <a:rPr lang="en-US" altLang="zh-TW" sz="1600" dirty="0" smtClean="0"/>
              <a:t>3. Wild </a:t>
            </a:r>
            <a:r>
              <a:rPr lang="en-US" altLang="zh-TW" sz="1600" dirty="0"/>
              <a:t>Bird Society of Taipei</a:t>
            </a:r>
          </a:p>
        </p:txBody>
      </p:sp>
      <p:sp>
        <p:nvSpPr>
          <p:cNvPr id="13" name="矩形 12"/>
          <p:cNvSpPr/>
          <p:nvPr/>
        </p:nvSpPr>
        <p:spPr>
          <a:xfrm>
            <a:off x="9497529" y="4035171"/>
            <a:ext cx="2502568" cy="830997"/>
          </a:xfrm>
          <a:prstGeom prst="rect">
            <a:avLst/>
          </a:prstGeom>
        </p:spPr>
        <p:txBody>
          <a:bodyPr wrap="square">
            <a:spAutoFit/>
          </a:bodyPr>
          <a:lstStyle/>
          <a:p>
            <a:pPr algn="ctr"/>
            <a:r>
              <a:rPr lang="en-US" altLang="zh-TW" sz="1600" dirty="0"/>
              <a:t>2. Japan Agency for Marine-Earth Science and Technology </a:t>
            </a:r>
          </a:p>
        </p:txBody>
      </p:sp>
      <p:pic>
        <p:nvPicPr>
          <p:cNvPr id="2" name="圖片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6592" y="2722534"/>
            <a:ext cx="1259427" cy="1259427"/>
          </a:xfrm>
          <a:prstGeom prst="rect">
            <a:avLst/>
          </a:prstGeom>
        </p:spPr>
      </p:pic>
    </p:spTree>
    <p:extLst>
      <p:ext uri="{BB962C8B-B14F-4D97-AF65-F5344CB8AC3E}">
        <p14:creationId xmlns:p14="http://schemas.microsoft.com/office/powerpoint/2010/main" val="233742807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Auto cameras </a:t>
            </a:r>
            <a:r>
              <a:rPr lang="en-US" altLang="zh-TW" dirty="0"/>
              <a:t>and decoys</a:t>
            </a: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10</a:t>
            </a:fld>
            <a:endParaRPr lang="zh-TW" altLang="en-US"/>
          </a:p>
        </p:txBody>
      </p:sp>
      <p:sp>
        <p:nvSpPr>
          <p:cNvPr id="11" name="內容版面配置區 10"/>
          <p:cNvSpPr>
            <a:spLocks noGrp="1"/>
          </p:cNvSpPr>
          <p:nvPr>
            <p:ph idx="1"/>
          </p:nvPr>
        </p:nvSpPr>
        <p:spPr/>
        <p:txBody>
          <a:bodyPr/>
          <a:lstStyle/>
          <a:p>
            <a:pPr>
              <a:buFont typeface="Wingdings" panose="05000000000000000000" pitchFamily="2" charset="2"/>
              <a:buChar char="p"/>
            </a:pPr>
            <a:r>
              <a:rPr lang="en-US" altLang="zh-TW" dirty="0" smtClean="0"/>
              <a:t>32 decoys </a:t>
            </a:r>
          </a:p>
          <a:p>
            <a:pPr>
              <a:buFont typeface="Wingdings" panose="05000000000000000000" pitchFamily="2" charset="2"/>
              <a:buChar char="p"/>
            </a:pPr>
            <a:r>
              <a:rPr lang="en-US" altLang="zh-TW" dirty="0" smtClean="0"/>
              <a:t>6-8 </a:t>
            </a:r>
            <a:r>
              <a:rPr lang="en-US" altLang="zh-TW" dirty="0"/>
              <a:t>Auto </a:t>
            </a:r>
            <a:r>
              <a:rPr lang="en-US" altLang="zh-TW" dirty="0" smtClean="0"/>
              <a:t>cameras with time lapse mode (1 photo every hour) </a:t>
            </a:r>
          </a:p>
          <a:p>
            <a:pPr>
              <a:buFont typeface="Wingdings" panose="05000000000000000000" pitchFamily="2" charset="2"/>
              <a:buChar char="p"/>
            </a:pPr>
            <a:endParaRPr lang="zh-TW" altLang="en-US" dirty="0"/>
          </a:p>
        </p:txBody>
      </p:sp>
      <p:pic>
        <p:nvPicPr>
          <p:cNvPr id="13" name="圖片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009" y="3373915"/>
            <a:ext cx="5934756" cy="290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等腰三角形 13"/>
          <p:cNvSpPr/>
          <p:nvPr/>
        </p:nvSpPr>
        <p:spPr>
          <a:xfrm>
            <a:off x="4487566" y="4468484"/>
            <a:ext cx="144819" cy="144034"/>
          </a:xfrm>
          <a:prstGeom prst="triangl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15" name="等腰三角形 14"/>
          <p:cNvSpPr/>
          <p:nvPr/>
        </p:nvSpPr>
        <p:spPr>
          <a:xfrm>
            <a:off x="5660759" y="4132054"/>
            <a:ext cx="144819" cy="144034"/>
          </a:xfrm>
          <a:prstGeom prst="triangl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16" name="等腰三角形 15"/>
          <p:cNvSpPr/>
          <p:nvPr/>
        </p:nvSpPr>
        <p:spPr>
          <a:xfrm>
            <a:off x="6527086" y="4960190"/>
            <a:ext cx="144819" cy="144034"/>
          </a:xfrm>
          <a:prstGeom prst="triangl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等腰三角形 16"/>
          <p:cNvSpPr/>
          <p:nvPr/>
        </p:nvSpPr>
        <p:spPr>
          <a:xfrm>
            <a:off x="1377116" y="4819508"/>
            <a:ext cx="144819" cy="144034"/>
          </a:xfrm>
          <a:prstGeom prst="triangl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18" name="等腰三角形 17"/>
          <p:cNvSpPr/>
          <p:nvPr/>
        </p:nvSpPr>
        <p:spPr>
          <a:xfrm>
            <a:off x="2179372" y="4204071"/>
            <a:ext cx="144819" cy="144034"/>
          </a:xfrm>
          <a:prstGeom prst="triangl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19" name="等腰三角形 18"/>
          <p:cNvSpPr/>
          <p:nvPr/>
        </p:nvSpPr>
        <p:spPr>
          <a:xfrm>
            <a:off x="3667364" y="4957576"/>
            <a:ext cx="144819" cy="144034"/>
          </a:xfrm>
          <a:prstGeom prst="triangl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20" name="橢圓 19"/>
          <p:cNvSpPr/>
          <p:nvPr/>
        </p:nvSpPr>
        <p:spPr>
          <a:xfrm>
            <a:off x="5960853" y="5029593"/>
            <a:ext cx="165627" cy="163509"/>
          </a:xfrm>
          <a:prstGeom prst="ellipse">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sz="1400"/>
          </a:p>
        </p:txBody>
      </p:sp>
      <p:sp>
        <p:nvSpPr>
          <p:cNvPr id="21" name="矩形 20"/>
          <p:cNvSpPr/>
          <p:nvPr/>
        </p:nvSpPr>
        <p:spPr>
          <a:xfrm>
            <a:off x="3492402" y="4176920"/>
            <a:ext cx="1226170" cy="307777"/>
          </a:xfrm>
          <a:prstGeom prst="rect">
            <a:avLst/>
          </a:prstGeom>
        </p:spPr>
        <p:txBody>
          <a:bodyPr wrap="none">
            <a:spAutoFit/>
          </a:bodyPr>
          <a:lstStyle/>
          <a:p>
            <a:r>
              <a:rPr lang="en-US" altLang="zh-TW" sz="1400" dirty="0"/>
              <a:t>Auto cameras </a:t>
            </a:r>
            <a:endParaRPr lang="zh-TW" altLang="en-US" sz="1400" dirty="0"/>
          </a:p>
        </p:txBody>
      </p:sp>
      <p:sp>
        <p:nvSpPr>
          <p:cNvPr id="22" name="矩形 21"/>
          <p:cNvSpPr/>
          <p:nvPr/>
        </p:nvSpPr>
        <p:spPr>
          <a:xfrm>
            <a:off x="5302444" y="5242836"/>
            <a:ext cx="1023357" cy="307777"/>
          </a:xfrm>
          <a:prstGeom prst="rect">
            <a:avLst/>
          </a:prstGeom>
        </p:spPr>
        <p:txBody>
          <a:bodyPr wrap="none">
            <a:spAutoFit/>
          </a:bodyPr>
          <a:lstStyle/>
          <a:p>
            <a:r>
              <a:rPr lang="en-US" altLang="zh-TW" sz="1400" dirty="0"/>
              <a:t>Song meter</a:t>
            </a:r>
            <a:endParaRPr lang="zh-TW" altLang="en-US" sz="1400" dirty="0"/>
          </a:p>
        </p:txBody>
      </p:sp>
      <p:sp>
        <p:nvSpPr>
          <p:cNvPr id="23" name="矩形 22"/>
          <p:cNvSpPr/>
          <p:nvPr/>
        </p:nvSpPr>
        <p:spPr>
          <a:xfrm>
            <a:off x="2001328" y="4612518"/>
            <a:ext cx="322863" cy="34505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24" name="矩形 23"/>
          <p:cNvSpPr/>
          <p:nvPr/>
        </p:nvSpPr>
        <p:spPr>
          <a:xfrm>
            <a:off x="5482949" y="4552883"/>
            <a:ext cx="322863" cy="34505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30" name="矩形 29"/>
          <p:cNvSpPr/>
          <p:nvPr/>
        </p:nvSpPr>
        <p:spPr>
          <a:xfrm>
            <a:off x="2313495" y="4861866"/>
            <a:ext cx="703141" cy="307777"/>
          </a:xfrm>
          <a:prstGeom prst="rect">
            <a:avLst/>
          </a:prstGeom>
        </p:spPr>
        <p:txBody>
          <a:bodyPr wrap="none">
            <a:spAutoFit/>
          </a:bodyPr>
          <a:lstStyle/>
          <a:p>
            <a:r>
              <a:rPr lang="en-US" altLang="zh-TW" sz="1400" dirty="0" smtClean="0"/>
              <a:t>Decoys</a:t>
            </a:r>
            <a:endParaRPr lang="zh-TW" altLang="en-US" sz="1400" dirty="0"/>
          </a:p>
        </p:txBody>
      </p:sp>
      <p:pic>
        <p:nvPicPr>
          <p:cNvPr id="33" name="圖片 32"/>
          <p:cNvPicPr>
            <a:picLocks noChangeAspect="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0"/>
                    </a14:imgEffect>
                  </a14:imgLayer>
                </a14:imgProps>
              </a:ext>
              <a:ext uri="{28A0092B-C50C-407E-A947-70E740481C1C}">
                <a14:useLocalDpi xmlns:a14="http://schemas.microsoft.com/office/drawing/2010/main"/>
              </a:ext>
            </a:extLst>
          </a:blip>
          <a:stretch>
            <a:fillRect/>
          </a:stretch>
        </p:blipFill>
        <p:spPr>
          <a:xfrm rot="5400000">
            <a:off x="5961409" y="5657843"/>
            <a:ext cx="728784" cy="728784"/>
          </a:xfrm>
          <a:prstGeom prst="rect">
            <a:avLst/>
          </a:prstGeom>
        </p:spPr>
      </p:pic>
      <p:sp>
        <p:nvSpPr>
          <p:cNvPr id="34" name="矩形 33"/>
          <p:cNvSpPr/>
          <p:nvPr/>
        </p:nvSpPr>
        <p:spPr>
          <a:xfrm>
            <a:off x="5753399" y="4562422"/>
            <a:ext cx="703141" cy="307777"/>
          </a:xfrm>
          <a:prstGeom prst="rect">
            <a:avLst/>
          </a:prstGeom>
        </p:spPr>
        <p:txBody>
          <a:bodyPr wrap="none">
            <a:spAutoFit/>
          </a:bodyPr>
          <a:lstStyle/>
          <a:p>
            <a:r>
              <a:rPr lang="en-US" altLang="zh-TW" sz="1400" dirty="0" smtClean="0"/>
              <a:t>Decoys</a:t>
            </a:r>
            <a:endParaRPr lang="zh-TW" altLang="en-US" sz="1400" dirty="0"/>
          </a:p>
        </p:txBody>
      </p:sp>
      <p:pic>
        <p:nvPicPr>
          <p:cNvPr id="5" name="圖片 4"/>
          <p:cNvPicPr>
            <a:picLocks noChangeAspect="1"/>
          </p:cNvPicPr>
          <p:nvPr/>
        </p:nvPicPr>
        <p:blipFill rotWithShape="1">
          <a:blip r:embed="rId6" cstate="screen">
            <a:extLst>
              <a:ext uri="{28A0092B-C50C-407E-A947-70E740481C1C}">
                <a14:useLocalDpi xmlns:a14="http://schemas.microsoft.com/office/drawing/2010/main"/>
              </a:ext>
            </a:extLst>
          </a:blip>
          <a:srcRect t="23843"/>
          <a:stretch/>
        </p:blipFill>
        <p:spPr>
          <a:xfrm>
            <a:off x="9645216" y="417531"/>
            <a:ext cx="2475137" cy="2838090"/>
          </a:xfrm>
          <a:prstGeom prst="rect">
            <a:avLst/>
          </a:prstGeom>
        </p:spPr>
      </p:pic>
      <p:sp>
        <p:nvSpPr>
          <p:cNvPr id="25" name="矩形 24"/>
          <p:cNvSpPr/>
          <p:nvPr/>
        </p:nvSpPr>
        <p:spPr>
          <a:xfrm>
            <a:off x="3831387" y="5286980"/>
            <a:ext cx="885948" cy="307777"/>
          </a:xfrm>
          <a:prstGeom prst="rect">
            <a:avLst/>
          </a:prstGeom>
        </p:spPr>
        <p:txBody>
          <a:bodyPr wrap="none">
            <a:spAutoFit/>
          </a:bodyPr>
          <a:lstStyle/>
          <a:p>
            <a:r>
              <a:rPr lang="en-US" altLang="zh-TW" sz="1400" dirty="0" smtClean="0"/>
              <a:t>Bird blind</a:t>
            </a:r>
            <a:endParaRPr lang="zh-TW" altLang="en-US" sz="1400" dirty="0"/>
          </a:p>
        </p:txBody>
      </p:sp>
      <p:pic>
        <p:nvPicPr>
          <p:cNvPr id="6" name="圖片 5"/>
          <p:cNvPicPr>
            <a:picLocks noChangeAspect="1"/>
          </p:cNvPicPr>
          <p:nvPr/>
        </p:nvPicPr>
        <p:blipFill>
          <a:blip r:embed="rId7"/>
          <a:stretch>
            <a:fillRect/>
          </a:stretch>
        </p:blipFill>
        <p:spPr>
          <a:xfrm>
            <a:off x="6857146" y="3363995"/>
            <a:ext cx="4355337" cy="2912344"/>
          </a:xfrm>
          <a:prstGeom prst="rect">
            <a:avLst/>
          </a:prstGeom>
        </p:spPr>
      </p:pic>
    </p:spTree>
    <p:extLst>
      <p:ext uri="{BB962C8B-B14F-4D97-AF65-F5344CB8AC3E}">
        <p14:creationId xmlns:p14="http://schemas.microsoft.com/office/powerpoint/2010/main" val="45522606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smtClean="0"/>
              <a:t>Acoustic recorders</a:t>
            </a:r>
            <a:endParaRPr lang="zh-TW" altLang="en-US" dirty="0"/>
          </a:p>
        </p:txBody>
      </p:sp>
      <p:sp>
        <p:nvSpPr>
          <p:cNvPr id="7" name="內容版面配置區 6"/>
          <p:cNvSpPr>
            <a:spLocks noGrp="1"/>
          </p:cNvSpPr>
          <p:nvPr>
            <p:ph idx="1"/>
          </p:nvPr>
        </p:nvSpPr>
        <p:spPr/>
        <p:txBody>
          <a:bodyPr/>
          <a:lstStyle/>
          <a:p>
            <a:pPr>
              <a:buFont typeface="Wingdings" panose="05000000000000000000" pitchFamily="2" charset="2"/>
              <a:buChar char="p"/>
            </a:pPr>
            <a:r>
              <a:rPr lang="en-US" altLang="zh-TW" dirty="0"/>
              <a:t>Song meter </a:t>
            </a:r>
            <a:r>
              <a:rPr lang="en-US" altLang="zh-TW" dirty="0" smtClean="0"/>
              <a:t>3 (Wildlife Acoustics Inc.)</a:t>
            </a:r>
            <a:endParaRPr lang="en-US" altLang="zh-TW" dirty="0"/>
          </a:p>
          <a:p>
            <a:pPr>
              <a:buFont typeface="Wingdings" panose="05000000000000000000" pitchFamily="2" charset="2"/>
              <a:buChar char="p"/>
            </a:pPr>
            <a:r>
              <a:rPr lang="en-US" altLang="zh-TW" dirty="0" smtClean="0"/>
              <a:t>2015-2016: May-August, 5:00 to 18:00, 1min every hour </a:t>
            </a:r>
          </a:p>
          <a:p>
            <a:pPr>
              <a:buFont typeface="Wingdings" panose="05000000000000000000" pitchFamily="2" charset="2"/>
              <a:buChar char="p"/>
            </a:pPr>
            <a:r>
              <a:rPr lang="en-US" altLang="zh-TW" dirty="0" smtClean="0"/>
              <a:t>2017: May-August, 24 hours, </a:t>
            </a:r>
            <a:r>
              <a:rPr lang="en-US" altLang="zh-TW" dirty="0"/>
              <a:t>1min every hour</a:t>
            </a:r>
            <a:r>
              <a:rPr lang="en-US" altLang="zh-TW" dirty="0" smtClean="0"/>
              <a:t> </a:t>
            </a:r>
            <a:endParaRPr lang="zh-TW" altLang="en-US" dirty="0"/>
          </a:p>
        </p:txBody>
      </p:sp>
      <p:sp>
        <p:nvSpPr>
          <p:cNvPr id="5" name="投影片編號版面配置區 4"/>
          <p:cNvSpPr>
            <a:spLocks noGrp="1"/>
          </p:cNvSpPr>
          <p:nvPr>
            <p:ph type="sldNum" sz="quarter" idx="12"/>
          </p:nvPr>
        </p:nvSpPr>
        <p:spPr/>
        <p:txBody>
          <a:bodyPr/>
          <a:lstStyle/>
          <a:p>
            <a:fld id="{70A82989-6E9A-4FEE-B964-3ADB3687D18E}" type="slidenum">
              <a:rPr lang="zh-TW" altLang="en-US" smtClean="0"/>
              <a:t>11</a:t>
            </a:fld>
            <a:endParaRPr lang="zh-TW" altLang="en-US"/>
          </a:p>
        </p:txBody>
      </p:sp>
      <p:pic>
        <p:nvPicPr>
          <p:cNvPr id="8" name="圖片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6883880" y="3152366"/>
            <a:ext cx="4767760" cy="3139950"/>
          </a:xfrm>
          <a:prstGeom prst="rect">
            <a:avLst/>
          </a:prstGeom>
        </p:spPr>
      </p:pic>
      <p:pic>
        <p:nvPicPr>
          <p:cNvPr id="9" name="圖片 8"/>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1097279" y="3143741"/>
            <a:ext cx="5657203" cy="3139950"/>
          </a:xfrm>
          <a:prstGeom prst="rect">
            <a:avLst/>
          </a:prstGeom>
          <a:noFill/>
        </p:spPr>
      </p:pic>
    </p:spTree>
    <p:extLst>
      <p:ext uri="{BB962C8B-B14F-4D97-AF65-F5344CB8AC3E}">
        <p14:creationId xmlns:p14="http://schemas.microsoft.com/office/powerpoint/2010/main" val="70424032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9" cstate="screen">
            <a:extLst>
              <a:ext uri="{28A0092B-C50C-407E-A947-70E740481C1C}">
                <a14:useLocalDpi xmlns:a14="http://schemas.microsoft.com/office/drawing/2010/main"/>
              </a:ext>
            </a:extLst>
          </a:blip>
          <a:srcRect r="15991"/>
          <a:stretch/>
        </p:blipFill>
        <p:spPr>
          <a:xfrm>
            <a:off x="5525542" y="3260067"/>
            <a:ext cx="4196429" cy="1916164"/>
          </a:xfrm>
          <a:prstGeom prst="rect">
            <a:avLst/>
          </a:prstGeom>
        </p:spPr>
      </p:pic>
      <p:sp>
        <p:nvSpPr>
          <p:cNvPr id="2" name="標題 1"/>
          <p:cNvSpPr>
            <a:spLocks noGrp="1"/>
          </p:cNvSpPr>
          <p:nvPr>
            <p:ph type="title"/>
          </p:nvPr>
        </p:nvSpPr>
        <p:spPr/>
        <p:txBody>
          <a:bodyPr/>
          <a:lstStyle/>
          <a:p>
            <a:r>
              <a:rPr lang="en-US" altLang="zh-TW" dirty="0"/>
              <a:t>Call characteristics</a:t>
            </a:r>
          </a:p>
        </p:txBody>
      </p:sp>
      <p:sp>
        <p:nvSpPr>
          <p:cNvPr id="5" name="內容版面配置區 4"/>
          <p:cNvSpPr>
            <a:spLocks noGrp="1"/>
          </p:cNvSpPr>
          <p:nvPr>
            <p:ph idx="1"/>
          </p:nvPr>
        </p:nvSpPr>
        <p:spPr>
          <a:xfrm>
            <a:off x="1097280" y="1971675"/>
            <a:ext cx="10058400" cy="1681850"/>
          </a:xfrm>
        </p:spPr>
        <p:txBody>
          <a:bodyPr/>
          <a:lstStyle/>
          <a:p>
            <a:pPr>
              <a:buFont typeface="Wingdings" panose="05000000000000000000" pitchFamily="2" charset="2"/>
              <a:buChar char="p"/>
            </a:pPr>
            <a:r>
              <a:rPr lang="en-US" altLang="zh-TW" dirty="0" smtClean="0">
                <a:latin typeface="微軟正黑體" panose="020B0604030504040204" pitchFamily="34" charset="-120"/>
                <a:ea typeface="微軟正黑體" panose="020B0604030504040204" pitchFamily="34" charset="-120"/>
              </a:rPr>
              <a:t>The sound frequency of GCTs and CCTs were </a:t>
            </a:r>
            <a:r>
              <a:rPr lang="en-US" altLang="zh-TW" dirty="0">
                <a:latin typeface="微軟正黑體" panose="020B0604030504040204" pitchFamily="34" charset="-120"/>
                <a:ea typeface="微軟正黑體" panose="020B0604030504040204" pitchFamily="34" charset="-120"/>
              </a:rPr>
              <a:t>between 1.5 – 8 </a:t>
            </a:r>
            <a:r>
              <a:rPr lang="en-US" altLang="zh-TW" dirty="0" smtClean="0">
                <a:latin typeface="微軟正黑體" panose="020B0604030504040204" pitchFamily="34" charset="-120"/>
                <a:ea typeface="微軟正黑體" panose="020B0604030504040204" pitchFamily="34" charset="-120"/>
              </a:rPr>
              <a:t>kHz</a:t>
            </a:r>
          </a:p>
          <a:p>
            <a:pPr>
              <a:buFont typeface="Wingdings" panose="05000000000000000000" pitchFamily="2" charset="2"/>
              <a:buChar char="p"/>
            </a:pPr>
            <a:r>
              <a:rPr lang="en-US" altLang="zh-TW" dirty="0">
                <a:latin typeface="微軟正黑體" panose="020B0604030504040204" pitchFamily="34" charset="-120"/>
                <a:ea typeface="微軟正黑體" panose="020B0604030504040204" pitchFamily="34" charset="-120"/>
              </a:rPr>
              <a:t>CCT: tonal structure with multiple harmonics</a:t>
            </a:r>
          </a:p>
          <a:p>
            <a:pPr>
              <a:buFont typeface="Wingdings" panose="05000000000000000000" pitchFamily="2" charset="2"/>
              <a:buChar char="p"/>
            </a:pPr>
            <a:r>
              <a:rPr lang="en-US" altLang="zh-TW" dirty="0">
                <a:latin typeface="微軟正黑體" panose="020B0604030504040204" pitchFamily="34" charset="-120"/>
                <a:ea typeface="微軟正黑體" panose="020B0604030504040204" pitchFamily="34" charset="-120"/>
              </a:rPr>
              <a:t>GCT: strong pulse structure but some tonality when multiple calls are overlapped</a:t>
            </a:r>
          </a:p>
          <a:p>
            <a:pPr>
              <a:buFont typeface="Wingdings" panose="05000000000000000000" pitchFamily="2" charset="2"/>
              <a:buChar char="p"/>
            </a:pPr>
            <a:endParaRPr lang="en-US" altLang="zh-TW" dirty="0" smtClean="0">
              <a:latin typeface="微軟正黑體" panose="020B0604030504040204" pitchFamily="34" charset="-120"/>
              <a:ea typeface="微軟正黑體" panose="020B0604030504040204" pitchFamily="34" charset="-120"/>
            </a:endParaRPr>
          </a:p>
          <a:p>
            <a:pPr marL="0" indent="0">
              <a:buNone/>
            </a:pPr>
            <a:endParaRPr lang="en-US" altLang="zh-TW"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p"/>
            </a:pPr>
            <a:endParaRPr lang="en-US" altLang="zh-TW" dirty="0">
              <a:latin typeface="微軟正黑體" panose="020B0604030504040204" pitchFamily="34" charset="-120"/>
              <a:ea typeface="微軟正黑體" panose="020B0604030504040204" pitchFamily="34" charset="-120"/>
            </a:endParaRPr>
          </a:p>
        </p:txBody>
      </p:sp>
      <p:pic>
        <p:nvPicPr>
          <p:cNvPr id="8" name="MATZU2016_0+1_20160602_1007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2700" y="5376597"/>
            <a:ext cx="966361" cy="966361"/>
          </a:xfrm>
          <a:prstGeom prst="rect">
            <a:avLst/>
          </a:prstGeom>
        </p:spPr>
      </p:pic>
      <p:pic>
        <p:nvPicPr>
          <p:cNvPr id="9" name="XC127354 - Greater Crested Tern - Thalasseus bergii cristatu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42700" y="3379825"/>
            <a:ext cx="1016029" cy="1016029"/>
          </a:xfrm>
          <a:prstGeom prst="rect">
            <a:avLst/>
          </a:prstGeom>
        </p:spPr>
      </p:pic>
      <p:pic>
        <p:nvPicPr>
          <p:cNvPr id="7" name="圖片 6"/>
          <p:cNvPicPr>
            <a:picLocks noChangeAspect="1"/>
          </p:cNvPicPr>
          <p:nvPr/>
        </p:nvPicPr>
        <p:blipFill rotWithShape="1">
          <a:blip r:embed="rId11" cstate="screen">
            <a:extLst>
              <a:ext uri="{28A0092B-C50C-407E-A947-70E740481C1C}">
                <a14:useLocalDpi xmlns:a14="http://schemas.microsoft.com/office/drawing/2010/main"/>
              </a:ext>
            </a:extLst>
          </a:blip>
          <a:srcRect l="6128" t="6157" r="5622" b="66372"/>
          <a:stretch/>
        </p:blipFill>
        <p:spPr>
          <a:xfrm>
            <a:off x="5723949" y="5176231"/>
            <a:ext cx="5067695" cy="1681769"/>
          </a:xfrm>
          <a:prstGeom prst="rect">
            <a:avLst/>
          </a:prstGeom>
        </p:spPr>
      </p:pic>
      <p:pic>
        <p:nvPicPr>
          <p:cNvPr id="10" name="0+1_20150620_123600 (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duotone>
              <a:prstClr val="black"/>
              <a:schemeClr val="accent1">
                <a:tint val="45000"/>
                <a:satMod val="400000"/>
              </a:schemeClr>
            </a:duotone>
          </a:blip>
          <a:stretch>
            <a:fillRect/>
          </a:stretch>
        </p:blipFill>
        <p:spPr>
          <a:xfrm>
            <a:off x="4140633" y="5395071"/>
            <a:ext cx="966361" cy="966361"/>
          </a:xfrm>
          <a:prstGeom prst="rect">
            <a:avLst/>
          </a:prstGeom>
        </p:spPr>
      </p:pic>
    </p:spTree>
    <p:extLst>
      <p:ext uri="{BB962C8B-B14F-4D97-AF65-F5344CB8AC3E}">
        <p14:creationId xmlns:p14="http://schemas.microsoft.com/office/powerpoint/2010/main" val="3681560334"/>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539" y="2568869"/>
            <a:ext cx="9431064" cy="3300225"/>
          </a:xfrm>
          <a:prstGeom prst="rect">
            <a:avLst/>
          </a:prstGeom>
        </p:spPr>
      </p:pic>
      <p:sp>
        <p:nvSpPr>
          <p:cNvPr id="2" name="標題 1"/>
          <p:cNvSpPr>
            <a:spLocks noGrp="1"/>
          </p:cNvSpPr>
          <p:nvPr>
            <p:ph type="title"/>
          </p:nvPr>
        </p:nvSpPr>
        <p:spPr/>
        <p:txBody>
          <a:bodyPr/>
          <a:lstStyle/>
          <a:p>
            <a:r>
              <a:rPr lang="en-US" altLang="zh-TW" dirty="0" smtClean="0"/>
              <a:t>Average </a:t>
            </a:r>
            <a:r>
              <a:rPr lang="en-US" altLang="zh-TW" dirty="0"/>
              <a:t>sound pressure </a:t>
            </a:r>
            <a:r>
              <a:rPr lang="en-US" altLang="zh-TW" dirty="0" smtClean="0"/>
              <a:t>level in 2015</a:t>
            </a:r>
            <a:endParaRPr lang="zh-TW" altLang="en-US" dirty="0"/>
          </a:p>
        </p:txBody>
      </p:sp>
      <p:sp>
        <p:nvSpPr>
          <p:cNvPr id="3" name="內容版面配置區 2"/>
          <p:cNvSpPr>
            <a:spLocks noGrp="1"/>
          </p:cNvSpPr>
          <p:nvPr>
            <p:ph idx="1"/>
          </p:nvPr>
        </p:nvSpPr>
        <p:spPr/>
        <p:txBody>
          <a:bodyPr/>
          <a:lstStyle/>
          <a:p>
            <a:pPr>
              <a:buFont typeface="Wingdings" panose="05000000000000000000" pitchFamily="2" charset="2"/>
              <a:buChar char="p"/>
            </a:pPr>
            <a:r>
              <a:rPr lang="en-US" altLang="zh-TW" dirty="0" smtClean="0"/>
              <a:t>Average </a:t>
            </a:r>
            <a:r>
              <a:rPr lang="en-US" altLang="zh-TW" dirty="0"/>
              <a:t>sound pressure level (dB ref 20 µPa) </a:t>
            </a:r>
            <a:r>
              <a:rPr lang="en-US" altLang="zh-TW" dirty="0" smtClean="0"/>
              <a:t>between 1.5-8kHz</a:t>
            </a:r>
          </a:p>
          <a:p>
            <a:pPr>
              <a:buFont typeface="Wingdings" panose="05000000000000000000" pitchFamily="2" charset="2"/>
              <a:buChar char="p"/>
            </a:pPr>
            <a:r>
              <a:rPr lang="en-US" altLang="zh-TW" dirty="0" smtClean="0"/>
              <a:t>GCT &amp; CCT arrived </a:t>
            </a:r>
            <a:r>
              <a:rPr lang="en-US" altLang="zh-TW" dirty="0" err="1" smtClean="0"/>
              <a:t>Tiejien</a:t>
            </a:r>
            <a:r>
              <a:rPr lang="en-US" altLang="zh-TW" dirty="0" smtClean="0"/>
              <a:t> at May 25</a:t>
            </a: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13</a:t>
            </a:fld>
            <a:endParaRPr lang="zh-TW" altLang="en-US"/>
          </a:p>
        </p:txBody>
      </p:sp>
      <p:cxnSp>
        <p:nvCxnSpPr>
          <p:cNvPr id="6" name="直線接點 5"/>
          <p:cNvCxnSpPr/>
          <p:nvPr/>
        </p:nvCxnSpPr>
        <p:spPr>
          <a:xfrm>
            <a:off x="3907766" y="3364302"/>
            <a:ext cx="0" cy="197544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596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437" y="568"/>
            <a:ext cx="12134521" cy="6825668"/>
          </a:xfrm>
          <a:prstGeom prst="rect">
            <a:avLst/>
          </a:prstGeom>
        </p:spPr>
      </p:pic>
      <p:pic>
        <p:nvPicPr>
          <p:cNvPr id="4" name="圖片 3"/>
          <p:cNvPicPr>
            <a:picLocks noChangeAspect="1"/>
          </p:cNvPicPr>
          <p:nvPr/>
        </p:nvPicPr>
        <p:blipFill>
          <a:blip r:embed="rId4"/>
          <a:stretch>
            <a:fillRect/>
          </a:stretch>
        </p:blipFill>
        <p:spPr>
          <a:xfrm>
            <a:off x="5564" y="568"/>
            <a:ext cx="12133173" cy="6824910"/>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89" y="-190"/>
            <a:ext cx="12133173" cy="6824910"/>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743" y="0"/>
            <a:ext cx="12133173" cy="6824910"/>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217" y="0"/>
            <a:ext cx="12133173" cy="6824910"/>
          </a:xfrm>
          <a:prstGeom prst="rect">
            <a:avLst/>
          </a:prstGeom>
        </p:spPr>
      </p:pic>
      <p:pic>
        <p:nvPicPr>
          <p:cNvPr id="9" name="圖片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743" y="-1706"/>
            <a:ext cx="12133173" cy="6824910"/>
          </a:xfrm>
          <a:prstGeom prst="rect">
            <a:avLst/>
          </a:prstGeom>
        </p:spPr>
      </p:pic>
      <p:pic>
        <p:nvPicPr>
          <p:cNvPr id="10" name="圖片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437" y="0"/>
            <a:ext cx="12133173" cy="6824910"/>
          </a:xfrm>
          <a:prstGeom prst="rect">
            <a:avLst/>
          </a:prstGeom>
        </p:spPr>
      </p:pic>
      <p:sp>
        <p:nvSpPr>
          <p:cNvPr id="12" name="投影片編號版面配置區 11"/>
          <p:cNvSpPr>
            <a:spLocks noGrp="1"/>
          </p:cNvSpPr>
          <p:nvPr>
            <p:ph type="sldNum" sz="quarter" idx="12"/>
          </p:nvPr>
        </p:nvSpPr>
        <p:spPr/>
        <p:txBody>
          <a:bodyPr>
            <a:normAutofit/>
          </a:bodyPr>
          <a:lstStyle/>
          <a:p>
            <a:fld id="{70A82989-6E9A-4FEE-B964-3ADB3687D18E}" type="slidenum">
              <a:rPr lang="zh-TW" altLang="en-US" smtClean="0"/>
              <a:t>14</a:t>
            </a:fld>
            <a:endParaRPr lang="zh-TW" altLang="en-US"/>
          </a:p>
        </p:txBody>
      </p:sp>
    </p:spTree>
    <p:extLst>
      <p:ext uri="{BB962C8B-B14F-4D97-AF65-F5344CB8AC3E}">
        <p14:creationId xmlns:p14="http://schemas.microsoft.com/office/powerpoint/2010/main" val="191903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2941" y="3199666"/>
            <a:ext cx="9117180" cy="2964774"/>
          </a:xfrm>
          <a:prstGeom prst="rect">
            <a:avLst/>
          </a:prstGeom>
        </p:spPr>
      </p:pic>
      <p:sp>
        <p:nvSpPr>
          <p:cNvPr id="2" name="標題 1"/>
          <p:cNvSpPr>
            <a:spLocks noGrp="1"/>
          </p:cNvSpPr>
          <p:nvPr>
            <p:ph type="title"/>
          </p:nvPr>
        </p:nvSpPr>
        <p:spPr/>
        <p:txBody>
          <a:bodyPr/>
          <a:lstStyle/>
          <a:p>
            <a:r>
              <a:rPr lang="en-US" altLang="zh-TW" dirty="0" smtClean="0"/>
              <a:t>Average </a:t>
            </a:r>
            <a:r>
              <a:rPr lang="en-US" altLang="zh-TW" dirty="0"/>
              <a:t>sound pressure </a:t>
            </a:r>
            <a:r>
              <a:rPr lang="en-US" altLang="zh-TW" dirty="0" smtClean="0"/>
              <a:t>level in 2016</a:t>
            </a:r>
            <a:endParaRPr lang="zh-TW" altLang="en-US" dirty="0"/>
          </a:p>
        </p:txBody>
      </p:sp>
      <p:sp>
        <p:nvSpPr>
          <p:cNvPr id="3" name="內容版面配置區 2"/>
          <p:cNvSpPr>
            <a:spLocks noGrp="1"/>
          </p:cNvSpPr>
          <p:nvPr>
            <p:ph idx="1"/>
          </p:nvPr>
        </p:nvSpPr>
        <p:spPr/>
        <p:txBody>
          <a:bodyPr/>
          <a:lstStyle/>
          <a:p>
            <a:pPr>
              <a:buFont typeface="Wingdings" panose="05000000000000000000" pitchFamily="2" charset="2"/>
              <a:buChar char="p"/>
            </a:pPr>
            <a:r>
              <a:rPr lang="en-US" altLang="zh-TW" dirty="0" smtClean="0"/>
              <a:t>Average </a:t>
            </a:r>
            <a:r>
              <a:rPr lang="en-US" altLang="zh-TW" dirty="0"/>
              <a:t>sound pressure level (dB ref 20 µPa) </a:t>
            </a:r>
            <a:r>
              <a:rPr lang="en-US" altLang="zh-TW" dirty="0" smtClean="0"/>
              <a:t>between 1.5-8kHz</a:t>
            </a:r>
          </a:p>
          <a:p>
            <a:pPr>
              <a:buFont typeface="Wingdings" panose="05000000000000000000" pitchFamily="2" charset="2"/>
              <a:buChar char="p"/>
            </a:pPr>
            <a:r>
              <a:rPr lang="en-US" altLang="zh-TW" dirty="0"/>
              <a:t>GCT &amp; CCT arrived </a:t>
            </a:r>
            <a:r>
              <a:rPr lang="en-US" altLang="zh-TW" dirty="0" err="1"/>
              <a:t>Tiejien</a:t>
            </a:r>
            <a:r>
              <a:rPr lang="en-US" altLang="zh-TW" dirty="0"/>
              <a:t> at </a:t>
            </a:r>
            <a:r>
              <a:rPr lang="en-US" altLang="zh-TW" dirty="0" smtClean="0"/>
              <a:t>June 4, </a:t>
            </a:r>
            <a:r>
              <a:rPr lang="en-US" altLang="zh-TW" dirty="0"/>
              <a:t>left the colony </a:t>
            </a:r>
            <a:r>
              <a:rPr lang="en-US" altLang="zh-TW" dirty="0" smtClean="0"/>
              <a:t>at July4</a:t>
            </a:r>
          </a:p>
          <a:p>
            <a:pPr>
              <a:buFont typeface="Wingdings" panose="05000000000000000000" pitchFamily="2" charset="2"/>
              <a:buChar char="p"/>
            </a:pPr>
            <a:endParaRPr lang="zh-TW" altLang="en-US" dirty="0"/>
          </a:p>
          <a:p>
            <a:pPr>
              <a:buFont typeface="Wingdings" panose="05000000000000000000" pitchFamily="2" charset="2"/>
              <a:buChar char="p"/>
            </a:pP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15</a:t>
            </a:fld>
            <a:endParaRPr lang="zh-TW" altLang="en-US"/>
          </a:p>
        </p:txBody>
      </p:sp>
      <p:cxnSp>
        <p:nvCxnSpPr>
          <p:cNvPr id="6" name="直線接點 5"/>
          <p:cNvCxnSpPr/>
          <p:nvPr/>
        </p:nvCxnSpPr>
        <p:spPr>
          <a:xfrm>
            <a:off x="4451230" y="3666226"/>
            <a:ext cx="25879" cy="197544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78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5" name="內容版面配置區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3184" y="0"/>
            <a:ext cx="8534400" cy="6400800"/>
          </a:xfrm>
        </p:spPr>
      </p:pic>
      <p:sp>
        <p:nvSpPr>
          <p:cNvPr id="4" name="投影片編號版面配置區 3"/>
          <p:cNvSpPr>
            <a:spLocks noGrp="1"/>
          </p:cNvSpPr>
          <p:nvPr>
            <p:ph type="sldNum" sz="quarter" idx="12"/>
          </p:nvPr>
        </p:nvSpPr>
        <p:spPr/>
        <p:txBody>
          <a:bodyPr/>
          <a:lstStyle/>
          <a:p>
            <a:fld id="{70A82989-6E9A-4FEE-B964-3ADB3687D18E}" type="slidenum">
              <a:rPr lang="zh-TW" altLang="en-US" smtClean="0"/>
              <a:t>16</a:t>
            </a:fld>
            <a:endParaRPr lang="zh-TW" altLang="en-US"/>
          </a:p>
        </p:txBody>
      </p:sp>
      <p:pic>
        <p:nvPicPr>
          <p:cNvPr id="6" name="圖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8236" y="120960"/>
            <a:ext cx="8534400" cy="6400800"/>
          </a:xfrm>
          <a:prstGeom prst="rect">
            <a:avLst/>
          </a:prstGeom>
        </p:spPr>
      </p:pic>
      <p:pic>
        <p:nvPicPr>
          <p:cNvPr id="7" name="圖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3288" y="241547"/>
            <a:ext cx="8534400" cy="6400800"/>
          </a:xfrm>
          <a:prstGeom prst="rect">
            <a:avLst/>
          </a:prstGeom>
        </p:spPr>
      </p:pic>
      <p:pic>
        <p:nvPicPr>
          <p:cNvPr id="8" name="圖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1110" y="362134"/>
            <a:ext cx="8534400" cy="6400800"/>
          </a:xfrm>
          <a:prstGeom prst="rect">
            <a:avLst/>
          </a:prstGeom>
        </p:spPr>
      </p:pic>
    </p:spTree>
    <p:extLst>
      <p:ext uri="{BB962C8B-B14F-4D97-AF65-F5344CB8AC3E}">
        <p14:creationId xmlns:p14="http://schemas.microsoft.com/office/powerpoint/2010/main" val="3852303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2648" y="1842135"/>
            <a:ext cx="9117180" cy="2964774"/>
          </a:xfrm>
          <a:prstGeom prst="rect">
            <a:avLst/>
          </a:prstGeom>
        </p:spPr>
      </p:pic>
      <p:sp>
        <p:nvSpPr>
          <p:cNvPr id="2" name="標題 1"/>
          <p:cNvSpPr>
            <a:spLocks noGrp="1"/>
          </p:cNvSpPr>
          <p:nvPr>
            <p:ph type="title"/>
          </p:nvPr>
        </p:nvSpPr>
        <p:spPr/>
        <p:txBody>
          <a:bodyPr/>
          <a:lstStyle/>
          <a:p>
            <a:r>
              <a:rPr lang="en-US" altLang="zh-TW" dirty="0" smtClean="0"/>
              <a:t>Average </a:t>
            </a:r>
            <a:r>
              <a:rPr lang="en-US" altLang="zh-TW" dirty="0"/>
              <a:t>sound pressure </a:t>
            </a:r>
            <a:r>
              <a:rPr lang="en-US" altLang="zh-TW" dirty="0" smtClean="0"/>
              <a:t>level in 2017</a:t>
            </a: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17</a:t>
            </a:fld>
            <a:endParaRPr lang="zh-TW" altLang="en-US"/>
          </a:p>
        </p:txBody>
      </p:sp>
      <p:graphicFrame>
        <p:nvGraphicFramePr>
          <p:cNvPr id="20" name="圖表 19"/>
          <p:cNvGraphicFramePr/>
          <p:nvPr>
            <p:extLst>
              <p:ext uri="{D42A27DB-BD31-4B8C-83A1-F6EECF244321}">
                <p14:modId xmlns:p14="http://schemas.microsoft.com/office/powerpoint/2010/main" val="2185662622"/>
              </p:ext>
            </p:extLst>
          </p:nvPr>
        </p:nvGraphicFramePr>
        <p:xfrm>
          <a:off x="2458425" y="4562475"/>
          <a:ext cx="6725626" cy="2295525"/>
        </p:xfrm>
        <a:graphic>
          <a:graphicData uri="http://schemas.openxmlformats.org/drawingml/2006/chart">
            <c:chart xmlns:c="http://schemas.openxmlformats.org/drawingml/2006/chart" xmlns:r="http://schemas.openxmlformats.org/officeDocument/2006/relationships" r:id="rId4"/>
          </a:graphicData>
        </a:graphic>
      </p:graphicFrame>
      <p:sp>
        <p:nvSpPr>
          <p:cNvPr id="21" name="矩形 20"/>
          <p:cNvSpPr/>
          <p:nvPr/>
        </p:nvSpPr>
        <p:spPr>
          <a:xfrm>
            <a:off x="2100592" y="4666878"/>
            <a:ext cx="461665" cy="1346459"/>
          </a:xfrm>
          <a:prstGeom prst="rect">
            <a:avLst/>
          </a:prstGeom>
        </p:spPr>
        <p:txBody>
          <a:bodyPr vert="vert270" wrap="none">
            <a:spAutoFit/>
          </a:bodyPr>
          <a:lstStyle/>
          <a:p>
            <a:r>
              <a:rPr lang="en-US" altLang="zh-TW" dirty="0" smtClean="0">
                <a:solidFill>
                  <a:schemeClr val="tx1">
                    <a:lumMod val="75000"/>
                    <a:lumOff val="25000"/>
                  </a:schemeClr>
                </a:solidFill>
              </a:rPr>
              <a:t>Rainfall (mm)</a:t>
            </a:r>
            <a:endParaRPr lang="zh-TW" altLang="en-US" dirty="0">
              <a:solidFill>
                <a:schemeClr val="tx1">
                  <a:lumMod val="75000"/>
                  <a:lumOff val="25000"/>
                </a:schemeClr>
              </a:solidFill>
            </a:endParaRPr>
          </a:p>
        </p:txBody>
      </p:sp>
      <p:cxnSp>
        <p:nvCxnSpPr>
          <p:cNvPr id="23" name="直線單箭頭接點 22"/>
          <p:cNvCxnSpPr/>
          <p:nvPr/>
        </p:nvCxnSpPr>
        <p:spPr>
          <a:xfrm flipH="1">
            <a:off x="7013277" y="2115431"/>
            <a:ext cx="402566" cy="4029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直線接點 10"/>
          <p:cNvCxnSpPr/>
          <p:nvPr/>
        </p:nvCxnSpPr>
        <p:spPr>
          <a:xfrm>
            <a:off x="4125023" y="2369172"/>
            <a:ext cx="25879" cy="197544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flipV="1">
            <a:off x="4473277" y="4188234"/>
            <a:ext cx="174923" cy="8365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直線單箭頭接點 13"/>
          <p:cNvCxnSpPr/>
          <p:nvPr/>
        </p:nvCxnSpPr>
        <p:spPr>
          <a:xfrm flipH="1" flipV="1">
            <a:off x="5494628" y="4188234"/>
            <a:ext cx="174923" cy="8365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0748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Weather condition</a:t>
            </a: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18</a:t>
            </a:fld>
            <a:endParaRPr lang="zh-TW" altLang="en-US"/>
          </a:p>
        </p:txBody>
      </p:sp>
      <p:pic>
        <p:nvPicPr>
          <p:cNvPr id="5" name="圖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2395268"/>
            <a:ext cx="6037213" cy="3395932"/>
          </a:xfrm>
          <a:prstGeom prst="rect">
            <a:avLst/>
          </a:prstGeom>
        </p:spPr>
      </p:pic>
      <p:pic>
        <p:nvPicPr>
          <p:cNvPr id="6" name="圖片 5"/>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6154787" y="2395268"/>
            <a:ext cx="6037213" cy="3395932"/>
          </a:xfrm>
          <a:prstGeom prst="rect">
            <a:avLst/>
          </a:prstGeom>
        </p:spPr>
      </p:pic>
      <p:sp>
        <p:nvSpPr>
          <p:cNvPr id="7" name="文字方塊 6"/>
          <p:cNvSpPr txBox="1"/>
          <p:nvPr/>
        </p:nvSpPr>
        <p:spPr>
          <a:xfrm>
            <a:off x="6126480" y="2510961"/>
            <a:ext cx="2525776" cy="369332"/>
          </a:xfrm>
          <a:prstGeom prst="rect">
            <a:avLst/>
          </a:prstGeom>
          <a:noFill/>
        </p:spPr>
        <p:txBody>
          <a:bodyPr wrap="square" rtlCol="0">
            <a:spAutoFit/>
          </a:bodyPr>
          <a:lstStyle/>
          <a:p>
            <a:r>
              <a:rPr lang="en-US" altLang="zh-TW" dirty="0" smtClean="0"/>
              <a:t>Raining and windy</a:t>
            </a:r>
            <a:endParaRPr lang="zh-TW" altLang="en-US" dirty="0"/>
          </a:p>
        </p:txBody>
      </p:sp>
    </p:spTree>
    <p:extLst>
      <p:ext uri="{BB962C8B-B14F-4D97-AF65-F5344CB8AC3E}">
        <p14:creationId xmlns:p14="http://schemas.microsoft.com/office/powerpoint/2010/main" val="311760709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Night </a:t>
            </a:r>
            <a:r>
              <a:rPr lang="en-US" altLang="zh-TW" dirty="0" smtClean="0"/>
              <a:t>desertion</a:t>
            </a: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19</a:t>
            </a:fld>
            <a:endParaRPr lang="zh-TW" altLang="en-US"/>
          </a:p>
        </p:txBody>
      </p:sp>
      <p:pic>
        <p:nvPicPr>
          <p:cNvPr id="5" name="內容版面配置區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97280" y="1812572"/>
            <a:ext cx="6095999" cy="4572000"/>
          </a:xfrm>
          <a:prstGeom prst="rect">
            <a:avLst/>
          </a:prstGeom>
        </p:spPr>
      </p:pic>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2975" y="1812572"/>
            <a:ext cx="6096000" cy="4572000"/>
          </a:xfrm>
          <a:prstGeom prst="rect">
            <a:avLst/>
          </a:prstGeom>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1534" y="1812572"/>
            <a:ext cx="6096000" cy="4572000"/>
          </a:xfrm>
          <a:prstGeom prst="rect">
            <a:avLst/>
          </a:prstGeom>
        </p:spPr>
      </p:pic>
    </p:spTree>
    <p:extLst>
      <p:ext uri="{BB962C8B-B14F-4D97-AF65-F5344CB8AC3E}">
        <p14:creationId xmlns:p14="http://schemas.microsoft.com/office/powerpoint/2010/main" val="1420931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b="4000"/>
          </a:stretch>
        </a:blipFill>
        <a:effectLst/>
      </p:bgPr>
    </p:bg>
    <p:spTree>
      <p:nvGrpSpPr>
        <p:cNvPr id="1" name=""/>
        <p:cNvGrpSpPr/>
        <p:nvPr/>
      </p:nvGrpSpPr>
      <p:grpSpPr>
        <a:xfrm>
          <a:off x="0" y="0"/>
          <a:ext cx="0" cy="0"/>
          <a:chOff x="0" y="0"/>
          <a:chExt cx="0" cy="0"/>
        </a:xfrm>
      </p:grpSpPr>
      <p:sp>
        <p:nvSpPr>
          <p:cNvPr id="4" name="直線圖說文字 2 3"/>
          <p:cNvSpPr/>
          <p:nvPr/>
        </p:nvSpPr>
        <p:spPr>
          <a:xfrm>
            <a:off x="3156549" y="1283223"/>
            <a:ext cx="2866879" cy="1167494"/>
          </a:xfrm>
          <a:prstGeom prst="borderCallout2">
            <a:avLst>
              <a:gd name="adj1" fmla="val 18750"/>
              <a:gd name="adj2" fmla="val -4373"/>
              <a:gd name="adj3" fmla="val 18750"/>
              <a:gd name="adj4" fmla="val -16667"/>
              <a:gd name="adj5" fmla="val 88832"/>
              <a:gd name="adj6" fmla="val -26869"/>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altLang="zh-TW" sz="2000" i="0" u="none" strike="noStrike" kern="1200" cap="none" spc="0" normalizeH="0" baseline="0" noProof="0" dirty="0">
                <a:ln>
                  <a:noFill/>
                </a:ln>
                <a:solidFill>
                  <a:schemeClr val="tx1"/>
                </a:solidFill>
                <a:effectLst/>
                <a:uLnTx/>
                <a:uFillTx/>
                <a:ea typeface="微軟正黑體" panose="020B0604030504040204" pitchFamily="34" charset="-120"/>
              </a:rPr>
              <a:t>Chinese Crested Tern </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altLang="zh-TW" sz="2000" i="0" u="none" strike="noStrike" kern="1200" cap="none" spc="0" normalizeH="0" baseline="0" noProof="0" dirty="0">
                <a:ln>
                  <a:noFill/>
                </a:ln>
                <a:solidFill>
                  <a:schemeClr val="tx1"/>
                </a:solidFill>
                <a:effectLst/>
                <a:uLnTx/>
                <a:uFillTx/>
                <a:ea typeface="微軟正黑體" panose="020B0604030504040204" pitchFamily="34" charset="-120"/>
              </a:rPr>
              <a:t>(</a:t>
            </a:r>
            <a:r>
              <a:rPr kumimoji="0" lang="en-US" altLang="zh-TW" sz="2000" i="1" u="none" strike="noStrike" kern="1200" cap="none" spc="0" normalizeH="0" baseline="0" noProof="0" dirty="0" err="1">
                <a:ln>
                  <a:noFill/>
                </a:ln>
                <a:solidFill>
                  <a:schemeClr val="tx1"/>
                </a:solidFill>
                <a:effectLst/>
                <a:uLnTx/>
                <a:uFillTx/>
                <a:ea typeface="微軟正黑體" panose="020B0604030504040204" pitchFamily="34" charset="-120"/>
              </a:rPr>
              <a:t>Thalasseus</a:t>
            </a:r>
            <a:r>
              <a:rPr kumimoji="0" lang="en-US" altLang="zh-TW" sz="2000" i="1" u="none" strike="noStrike" kern="1200" cap="none" spc="0" normalizeH="0" baseline="0" noProof="0" dirty="0">
                <a:ln>
                  <a:noFill/>
                </a:ln>
                <a:solidFill>
                  <a:schemeClr val="tx1"/>
                </a:solidFill>
                <a:effectLst/>
                <a:uLnTx/>
                <a:uFillTx/>
                <a:ea typeface="微軟正黑體" panose="020B0604030504040204" pitchFamily="34" charset="-120"/>
              </a:rPr>
              <a:t> </a:t>
            </a:r>
            <a:r>
              <a:rPr kumimoji="0" lang="en-US" altLang="zh-TW" sz="2000" i="1" u="none" strike="noStrike" kern="1200" cap="none" spc="0" normalizeH="0" baseline="0" noProof="0" dirty="0" err="1">
                <a:ln>
                  <a:noFill/>
                </a:ln>
                <a:solidFill>
                  <a:schemeClr val="tx1"/>
                </a:solidFill>
                <a:effectLst/>
                <a:uLnTx/>
                <a:uFillTx/>
                <a:ea typeface="微軟正黑體" panose="020B0604030504040204" pitchFamily="34" charset="-120"/>
              </a:rPr>
              <a:t>bernsteini</a:t>
            </a:r>
            <a:r>
              <a:rPr kumimoji="0" lang="en-US" altLang="zh-TW" sz="2000" i="1" u="none" strike="noStrike" kern="1200" cap="none" spc="0" normalizeH="0" baseline="0" noProof="0" dirty="0">
                <a:ln>
                  <a:noFill/>
                </a:ln>
                <a:solidFill>
                  <a:schemeClr val="tx1"/>
                </a:solidFill>
                <a:effectLst/>
                <a:uLnTx/>
                <a:uFillTx/>
                <a:ea typeface="微軟正黑體" panose="020B0604030504040204" pitchFamily="34" charset="-120"/>
              </a:rPr>
              <a:t> </a:t>
            </a:r>
            <a:r>
              <a:rPr kumimoji="0" lang="en-US" altLang="zh-TW" sz="2000" i="0" u="none" strike="noStrike" kern="1200" cap="none" spc="0" normalizeH="0" baseline="0" noProof="0" dirty="0" smtClean="0">
                <a:ln>
                  <a:noFill/>
                </a:ln>
                <a:solidFill>
                  <a:schemeClr val="tx1"/>
                </a:solidFill>
                <a:effectLst/>
                <a:uLnTx/>
                <a:uFillTx/>
                <a:ea typeface="微軟正黑體" panose="020B0604030504040204" pitchFamily="34" charset="-120"/>
              </a:rPr>
              <a:t>)</a:t>
            </a:r>
          </a:p>
          <a:p>
            <a:pPr lvl="0" defTabSz="457200">
              <a:spcBef>
                <a:spcPct val="0"/>
              </a:spcBef>
              <a:defRPr/>
            </a:pPr>
            <a:r>
              <a:rPr lang="en-US" altLang="zh-TW" sz="2000" i="1" dirty="0" smtClean="0">
                <a:solidFill>
                  <a:schemeClr val="tx1"/>
                </a:solidFill>
                <a:ea typeface="微軟正黑體" panose="020B0604030504040204" pitchFamily="34" charset="-120"/>
              </a:rPr>
              <a:t>2 –</a:t>
            </a:r>
            <a:r>
              <a:rPr lang="en-US" altLang="zh-TW" sz="2000" i="1" dirty="0">
                <a:solidFill>
                  <a:schemeClr val="tx1"/>
                </a:solidFill>
                <a:ea typeface="微軟正黑體" panose="020B0604030504040204" pitchFamily="34" charset="-120"/>
              </a:rPr>
              <a:t>16 </a:t>
            </a:r>
            <a:r>
              <a:rPr lang="en-US" altLang="zh-TW" sz="2000" i="1" dirty="0" err="1" smtClean="0">
                <a:solidFill>
                  <a:schemeClr val="tx1"/>
                </a:solidFill>
                <a:ea typeface="微軟正黑體" panose="020B0604030504040204" pitchFamily="34" charset="-120"/>
              </a:rPr>
              <a:t>idv</a:t>
            </a:r>
            <a:r>
              <a:rPr lang="en-US" altLang="zh-TW" sz="2000" i="1" dirty="0" smtClean="0">
                <a:solidFill>
                  <a:schemeClr val="tx1"/>
                </a:solidFill>
                <a:ea typeface="微軟正黑體" panose="020B0604030504040204" pitchFamily="34" charset="-120"/>
              </a:rPr>
              <a:t>. in Matsu</a:t>
            </a:r>
          </a:p>
          <a:p>
            <a:pPr lvl="0" defTabSz="457200">
              <a:spcBef>
                <a:spcPct val="0"/>
              </a:spcBef>
              <a:defRPr/>
            </a:pPr>
            <a:r>
              <a:rPr kumimoji="0" lang="en-US" altLang="zh-TW" sz="2000" i="1" u="none" strike="noStrike" kern="1200" cap="none" spc="0" normalizeH="0" baseline="0" noProof="0" dirty="0" smtClean="0">
                <a:ln>
                  <a:noFill/>
                </a:ln>
                <a:solidFill>
                  <a:schemeClr val="tx1"/>
                </a:solidFill>
                <a:effectLst/>
                <a:uLnTx/>
                <a:uFillTx/>
                <a:ea typeface="微軟正黑體" panose="020B0604030504040204" pitchFamily="34" charset="-120"/>
              </a:rPr>
              <a:t>&lt; 100 </a:t>
            </a:r>
            <a:r>
              <a:rPr kumimoji="0" lang="en-US" altLang="zh-TW" sz="2000" i="1" u="none" strike="noStrike" kern="1200" cap="none" spc="0" normalizeH="0" baseline="0" noProof="0" dirty="0" err="1" smtClean="0">
                <a:ln>
                  <a:noFill/>
                </a:ln>
                <a:solidFill>
                  <a:schemeClr val="tx1"/>
                </a:solidFill>
                <a:effectLst/>
                <a:uLnTx/>
                <a:uFillTx/>
                <a:ea typeface="微軟正黑體" panose="020B0604030504040204" pitchFamily="34" charset="-120"/>
              </a:rPr>
              <a:t>idv</a:t>
            </a:r>
            <a:r>
              <a:rPr kumimoji="0" lang="en-US" altLang="zh-TW" sz="2000" i="1" u="none" strike="noStrike" kern="1200" cap="none" spc="0" normalizeH="0" baseline="0" noProof="0" dirty="0" smtClean="0">
                <a:ln>
                  <a:noFill/>
                </a:ln>
                <a:solidFill>
                  <a:schemeClr val="tx1"/>
                </a:solidFill>
                <a:effectLst/>
                <a:uLnTx/>
                <a:uFillTx/>
                <a:ea typeface="微軟正黑體" panose="020B0604030504040204" pitchFamily="34" charset="-120"/>
              </a:rPr>
              <a:t>. worldwide</a:t>
            </a:r>
            <a:endParaRPr kumimoji="0" lang="en-US" altLang="zh-TW" sz="2000" i="1" u="none" strike="noStrike" kern="1200" cap="none" spc="0" normalizeH="0" baseline="0" noProof="0" dirty="0">
              <a:ln>
                <a:noFill/>
              </a:ln>
              <a:solidFill>
                <a:schemeClr val="tx1"/>
              </a:solidFill>
              <a:effectLst/>
              <a:uLnTx/>
              <a:uFillTx/>
              <a:ea typeface="微軟正黑體" panose="020B0604030504040204" pitchFamily="34" charset="-120"/>
            </a:endParaRPr>
          </a:p>
        </p:txBody>
      </p:sp>
      <p:sp>
        <p:nvSpPr>
          <p:cNvPr id="5" name="直線圖說文字 2 4"/>
          <p:cNvSpPr/>
          <p:nvPr/>
        </p:nvSpPr>
        <p:spPr>
          <a:xfrm>
            <a:off x="8565281" y="807125"/>
            <a:ext cx="3518024" cy="952197"/>
          </a:xfrm>
          <a:prstGeom prst="borderCallout2">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altLang="zh-TW" sz="2000" i="0" u="none" strike="noStrike" kern="1200" cap="none" spc="0" normalizeH="0" baseline="0" noProof="0" dirty="0">
                <a:ln>
                  <a:noFill/>
                </a:ln>
                <a:solidFill>
                  <a:schemeClr val="tx1"/>
                </a:solidFill>
                <a:effectLst/>
                <a:uLnTx/>
                <a:uFillTx/>
                <a:ea typeface="微軟正黑體" panose="020B0604030504040204" pitchFamily="34" charset="-120"/>
              </a:rPr>
              <a:t>Greater Crested Tern </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altLang="zh-TW" i="0" u="none" strike="noStrike" kern="1200" cap="none" spc="0" normalizeH="0" baseline="0" noProof="0" dirty="0">
                <a:ln>
                  <a:noFill/>
                </a:ln>
                <a:solidFill>
                  <a:schemeClr val="tx1"/>
                </a:solidFill>
                <a:effectLst/>
                <a:uLnTx/>
                <a:uFillTx/>
                <a:ea typeface="微軟正黑體" panose="020B0604030504040204" pitchFamily="34" charset="-120"/>
              </a:rPr>
              <a:t>(</a:t>
            </a:r>
            <a:r>
              <a:rPr kumimoji="0" lang="en-US" altLang="zh-TW" sz="2000" i="1" u="none" strike="noStrike" kern="1200" cap="none" spc="0" normalizeH="0" baseline="0" noProof="0" dirty="0" err="1">
                <a:ln>
                  <a:noFill/>
                </a:ln>
                <a:solidFill>
                  <a:schemeClr val="tx1"/>
                </a:solidFill>
                <a:effectLst/>
                <a:uLnTx/>
                <a:uFillTx/>
                <a:ea typeface="微軟正黑體" panose="020B0604030504040204" pitchFamily="34" charset="-120"/>
              </a:rPr>
              <a:t>Thalasseus</a:t>
            </a:r>
            <a:r>
              <a:rPr kumimoji="0" lang="en-US" altLang="zh-TW" sz="2000" i="1" u="none" strike="noStrike" kern="1200" cap="none" spc="0" normalizeH="0" baseline="0" noProof="0" dirty="0">
                <a:ln>
                  <a:noFill/>
                </a:ln>
                <a:solidFill>
                  <a:schemeClr val="tx1"/>
                </a:solidFill>
                <a:effectLst/>
                <a:uLnTx/>
                <a:uFillTx/>
                <a:ea typeface="微軟正黑體" panose="020B0604030504040204" pitchFamily="34" charset="-120"/>
              </a:rPr>
              <a:t> </a:t>
            </a:r>
            <a:r>
              <a:rPr kumimoji="0" lang="en-US" altLang="zh-TW" sz="2000" i="1" u="none" strike="noStrike" kern="1200" cap="none" spc="0" normalizeH="0" baseline="0" noProof="0" dirty="0" err="1" smtClean="0">
                <a:ln>
                  <a:noFill/>
                </a:ln>
                <a:solidFill>
                  <a:schemeClr val="tx1"/>
                </a:solidFill>
                <a:effectLst/>
                <a:uLnTx/>
                <a:uFillTx/>
                <a:ea typeface="微軟正黑體" panose="020B0604030504040204" pitchFamily="34" charset="-120"/>
              </a:rPr>
              <a:t>bergii</a:t>
            </a:r>
            <a:r>
              <a:rPr kumimoji="0" lang="en-US" altLang="zh-TW" i="1" u="none" strike="noStrike" kern="1200" cap="none" spc="0" normalizeH="0" baseline="0" noProof="0" dirty="0" smtClean="0">
                <a:ln>
                  <a:noFill/>
                </a:ln>
                <a:solidFill>
                  <a:schemeClr val="tx1"/>
                </a:solidFill>
                <a:effectLst/>
                <a:uLnTx/>
                <a:uFillTx/>
                <a:ea typeface="微軟正黑體" panose="020B0604030504040204" pitchFamily="34" charset="-120"/>
              </a:rPr>
              <a:t>)</a:t>
            </a:r>
          </a:p>
          <a:p>
            <a:pPr defTabSz="457200">
              <a:spcBef>
                <a:spcPct val="0"/>
              </a:spcBef>
              <a:defRPr/>
            </a:pPr>
            <a:r>
              <a:rPr lang="en-US" altLang="zh-TW" i="1" dirty="0">
                <a:solidFill>
                  <a:schemeClr val="tx1"/>
                </a:solidFill>
              </a:rPr>
              <a:t>590 – </a:t>
            </a:r>
            <a:r>
              <a:rPr lang="en-US" altLang="zh-TW" i="1" dirty="0" smtClean="0">
                <a:solidFill>
                  <a:schemeClr val="tx1"/>
                </a:solidFill>
              </a:rPr>
              <a:t>4600 </a:t>
            </a:r>
            <a:r>
              <a:rPr lang="en-US" altLang="zh-TW" i="1" dirty="0" err="1" smtClean="0">
                <a:solidFill>
                  <a:schemeClr val="tx1"/>
                </a:solidFill>
              </a:rPr>
              <a:t>idv</a:t>
            </a:r>
            <a:r>
              <a:rPr lang="en-US" altLang="zh-TW" i="1" dirty="0" smtClean="0">
                <a:solidFill>
                  <a:schemeClr val="tx1"/>
                </a:solidFill>
              </a:rPr>
              <a:t>. </a:t>
            </a:r>
            <a:r>
              <a:rPr lang="en-US" altLang="zh-TW" i="1" dirty="0" smtClean="0">
                <a:solidFill>
                  <a:schemeClr val="tx1"/>
                </a:solidFill>
                <a:ea typeface="微軟正黑體" panose="020B0604030504040204" pitchFamily="34" charset="-120"/>
              </a:rPr>
              <a:t>in Matsu</a:t>
            </a:r>
          </a:p>
          <a:p>
            <a:pPr defTabSz="457200">
              <a:spcBef>
                <a:spcPct val="0"/>
              </a:spcBef>
              <a:defRPr/>
            </a:pPr>
            <a:r>
              <a:rPr lang="en-US" altLang="zh-TW" i="1" dirty="0" smtClean="0">
                <a:solidFill>
                  <a:schemeClr val="tx1"/>
                </a:solidFill>
                <a:ea typeface="微軟正黑體" panose="020B0604030504040204" pitchFamily="34" charset="-120"/>
              </a:rPr>
              <a:t>15,000 </a:t>
            </a:r>
            <a:r>
              <a:rPr lang="en-US" altLang="zh-TW" i="1" dirty="0" smtClean="0">
                <a:solidFill>
                  <a:schemeClr val="tx1"/>
                </a:solidFill>
              </a:rPr>
              <a:t>–150,000 </a:t>
            </a:r>
            <a:r>
              <a:rPr lang="en-US" altLang="zh-TW" i="1" dirty="0" err="1" smtClean="0">
                <a:solidFill>
                  <a:schemeClr val="tx1"/>
                </a:solidFill>
              </a:rPr>
              <a:t>idv</a:t>
            </a:r>
            <a:r>
              <a:rPr lang="en-US" altLang="zh-TW" i="1" dirty="0" smtClean="0">
                <a:solidFill>
                  <a:schemeClr val="tx1"/>
                </a:solidFill>
              </a:rPr>
              <a:t>. worldwide</a:t>
            </a:r>
            <a:endParaRPr lang="en-US" altLang="zh-TW" i="1" dirty="0">
              <a:solidFill>
                <a:schemeClr val="tx1"/>
              </a:solidFill>
              <a:ea typeface="微軟正黑體" panose="020B0604030504040204" pitchFamily="34" charset="-120"/>
            </a:endParaRPr>
          </a:p>
        </p:txBody>
      </p:sp>
      <p:pic>
        <p:nvPicPr>
          <p:cNvPr id="18" name="圖片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32831" y="1337279"/>
            <a:ext cx="761416" cy="1219469"/>
          </a:xfrm>
          <a:prstGeom prst="rect">
            <a:avLst/>
          </a:prstGeom>
        </p:spPr>
      </p:pic>
      <p:pic>
        <p:nvPicPr>
          <p:cNvPr id="19" name="圖片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90024" y="749822"/>
            <a:ext cx="727740" cy="1066801"/>
          </a:xfrm>
          <a:prstGeom prst="rect">
            <a:avLst/>
          </a:prstGeom>
        </p:spPr>
      </p:pic>
      <p:sp>
        <p:nvSpPr>
          <p:cNvPr id="6" name="文字方塊 5"/>
          <p:cNvSpPr txBox="1"/>
          <p:nvPr/>
        </p:nvSpPr>
        <p:spPr>
          <a:xfrm>
            <a:off x="7572310" y="6550223"/>
            <a:ext cx="4619690" cy="307777"/>
          </a:xfrm>
          <a:prstGeom prst="rect">
            <a:avLst/>
          </a:prstGeom>
          <a:noFill/>
        </p:spPr>
        <p:txBody>
          <a:bodyPr wrap="square" rtlCol="0">
            <a:spAutoFit/>
          </a:bodyPr>
          <a:lstStyle/>
          <a:p>
            <a:pPr algn="r"/>
            <a:r>
              <a:rPr lang="en-US" altLang="zh-TW" sz="1400" dirty="0" smtClean="0"/>
              <a:t>(</a:t>
            </a:r>
            <a:r>
              <a:rPr lang="en-US" altLang="zh-TW" sz="1400" dirty="0" err="1" smtClean="0"/>
              <a:t>BirdLife</a:t>
            </a:r>
            <a:r>
              <a:rPr lang="en-US" altLang="zh-TW" sz="1400" dirty="0" smtClean="0"/>
              <a:t> international, 2017; Hung et al., 2019)</a:t>
            </a:r>
            <a:endParaRPr lang="zh-TW" altLang="en-US" sz="1400" dirty="0"/>
          </a:p>
        </p:txBody>
      </p:sp>
    </p:spTree>
    <p:extLst>
      <p:ext uri="{BB962C8B-B14F-4D97-AF65-F5344CB8AC3E}">
        <p14:creationId xmlns:p14="http://schemas.microsoft.com/office/powerpoint/2010/main" val="329907522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D:\2. 計畫\106 黑嘴端鳳頭燕鷗保育研究與紀實(1-3)\調查照片與影片\繫放回收照片\20170803-遊隼抓燕鷗幼鳥-zeta chen.jpg"/>
          <p:cNvPicPr/>
          <p:nvPr/>
        </p:nvPicPr>
        <p:blipFill rotWithShape="1">
          <a:blip r:embed="rId2" cstate="screen">
            <a:extLst>
              <a:ext uri="{28A0092B-C50C-407E-A947-70E740481C1C}">
                <a14:useLocalDpi xmlns:a14="http://schemas.microsoft.com/office/drawing/2010/main"/>
              </a:ext>
            </a:extLst>
          </a:blip>
          <a:srcRect/>
          <a:stretch/>
        </p:blipFill>
        <p:spPr bwMode="auto">
          <a:xfrm>
            <a:off x="5089585" y="2722339"/>
            <a:ext cx="3519576" cy="3488679"/>
          </a:xfrm>
          <a:prstGeom prst="rect">
            <a:avLst/>
          </a:prstGeom>
          <a:noFill/>
          <a:ln>
            <a:noFill/>
          </a:ln>
          <a:extLst>
            <a:ext uri="{53640926-AAD7-44D8-BBD7-CCE9431645EC}">
              <a14:shadowObscured xmlns:a14="http://schemas.microsoft.com/office/drawing/2010/main"/>
            </a:ext>
          </a:extLst>
        </p:spPr>
      </p:pic>
      <p:pic>
        <p:nvPicPr>
          <p:cNvPr id="8" name="圖片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124652" y="2722339"/>
            <a:ext cx="4964933" cy="3488679"/>
          </a:xfrm>
          <a:prstGeom prst="rect">
            <a:avLst/>
          </a:prstGeom>
        </p:spPr>
      </p:pic>
      <p:sp>
        <p:nvSpPr>
          <p:cNvPr id="2" name="標題 1"/>
          <p:cNvSpPr>
            <a:spLocks noGrp="1"/>
          </p:cNvSpPr>
          <p:nvPr>
            <p:ph type="title"/>
          </p:nvPr>
        </p:nvSpPr>
        <p:spPr/>
        <p:txBody>
          <a:bodyPr/>
          <a:lstStyle/>
          <a:p>
            <a:r>
              <a:rPr lang="en-US" altLang="zh-TW" dirty="0" smtClean="0"/>
              <a:t>Why do terns abandon their eggs?</a:t>
            </a:r>
            <a:endParaRPr lang="zh-TW" altLang="en-US" dirty="0"/>
          </a:p>
        </p:txBody>
      </p:sp>
      <p:sp>
        <p:nvSpPr>
          <p:cNvPr id="3" name="內容版面配置區 2"/>
          <p:cNvSpPr>
            <a:spLocks noGrp="1"/>
          </p:cNvSpPr>
          <p:nvPr>
            <p:ph idx="1"/>
          </p:nvPr>
        </p:nvSpPr>
        <p:spPr/>
        <p:txBody>
          <a:bodyPr/>
          <a:lstStyle/>
          <a:p>
            <a:pPr>
              <a:buFont typeface="Wingdings" panose="05000000000000000000" pitchFamily="2" charset="2"/>
              <a:buChar char="p"/>
            </a:pPr>
            <a:r>
              <a:rPr lang="en-US" altLang="zh-TW" dirty="0" smtClean="0"/>
              <a:t>Human disturbance?</a:t>
            </a:r>
          </a:p>
          <a:p>
            <a:pPr>
              <a:buFont typeface="Wingdings" panose="05000000000000000000" pitchFamily="2" charset="2"/>
              <a:buChar char="p"/>
            </a:pPr>
            <a:r>
              <a:rPr lang="en-US" altLang="zh-TW" dirty="0" smtClean="0"/>
              <a:t>Predators?</a:t>
            </a:r>
          </a:p>
          <a:p>
            <a:pPr>
              <a:buFont typeface="Wingdings" panose="05000000000000000000" pitchFamily="2" charset="2"/>
              <a:buChar char="p"/>
            </a:pP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20</a:t>
            </a:fld>
            <a:endParaRPr lang="zh-TW" altLang="en-US"/>
          </a:p>
        </p:txBody>
      </p:sp>
      <p:pic>
        <p:nvPicPr>
          <p:cNvPr id="5" name="圖片 4"/>
          <p:cNvPicPr>
            <a:picLocks noChangeAspect="1"/>
          </p:cNvPicPr>
          <p:nvPr/>
        </p:nvPicPr>
        <p:blipFill rotWithShape="1">
          <a:blip r:embed="rId5" cstate="screen">
            <a:extLst>
              <a:ext uri="{28A0092B-C50C-407E-A947-70E740481C1C}">
                <a14:useLocalDpi xmlns:a14="http://schemas.microsoft.com/office/drawing/2010/main"/>
              </a:ext>
            </a:extLst>
          </a:blip>
          <a:srcRect l="13383" t="34465" r="43683" b="15723"/>
          <a:stretch/>
        </p:blipFill>
        <p:spPr>
          <a:xfrm>
            <a:off x="8599085" y="2021457"/>
            <a:ext cx="3519146" cy="2721839"/>
          </a:xfrm>
          <a:prstGeom prst="rect">
            <a:avLst/>
          </a:prstGeom>
        </p:spPr>
      </p:pic>
      <p:pic>
        <p:nvPicPr>
          <p:cNvPr id="7" name="圖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9085" y="4799057"/>
            <a:ext cx="3519146" cy="1990968"/>
          </a:xfrm>
          <a:prstGeom prst="rect">
            <a:avLst/>
          </a:prstGeom>
        </p:spPr>
      </p:pic>
    </p:spTree>
    <p:extLst>
      <p:ext uri="{BB962C8B-B14F-4D97-AF65-F5344CB8AC3E}">
        <p14:creationId xmlns:p14="http://schemas.microsoft.com/office/powerpoint/2010/main" val="295876445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Behavior </a:t>
            </a:r>
            <a:r>
              <a:rPr lang="en-US" altLang="zh-TW" dirty="0"/>
              <a:t>and </a:t>
            </a:r>
            <a:r>
              <a:rPr lang="en-US" altLang="zh-TW" dirty="0" smtClean="0"/>
              <a:t>acoustic data</a:t>
            </a:r>
            <a:endParaRPr lang="zh-TW" altLang="en-US" dirty="0"/>
          </a:p>
        </p:txBody>
      </p:sp>
      <p:sp>
        <p:nvSpPr>
          <p:cNvPr id="3" name="內容版面配置區 2"/>
          <p:cNvSpPr>
            <a:spLocks noGrp="1"/>
          </p:cNvSpPr>
          <p:nvPr>
            <p:ph idx="1"/>
          </p:nvPr>
        </p:nvSpPr>
        <p:spPr>
          <a:xfrm>
            <a:off x="1097280" y="1845734"/>
            <a:ext cx="10058400" cy="452204"/>
          </a:xfrm>
        </p:spPr>
        <p:txBody>
          <a:bodyPr/>
          <a:lstStyle/>
          <a:p>
            <a:pPr>
              <a:buFont typeface="Wingdings" panose="05000000000000000000" pitchFamily="2" charset="2"/>
              <a:buChar char="p"/>
            </a:pPr>
            <a:r>
              <a:rPr lang="en-US" altLang="zh-TW" dirty="0" smtClean="0"/>
              <a:t>Compared tern’s fighting behavior </a:t>
            </a:r>
            <a:r>
              <a:rPr lang="en-US" altLang="zh-TW" dirty="0"/>
              <a:t>with </a:t>
            </a:r>
            <a:r>
              <a:rPr lang="en-US" altLang="zh-TW" dirty="0" smtClean="0"/>
              <a:t>sound pressure level</a:t>
            </a: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21</a:t>
            </a:fld>
            <a:endParaRPr lang="zh-TW" altLang="en-US"/>
          </a:p>
        </p:txBody>
      </p: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331" y="2421377"/>
            <a:ext cx="6816146" cy="3834082"/>
          </a:xfrm>
          <a:prstGeom prst="rect">
            <a:avLst/>
          </a:prstGeom>
        </p:spPr>
      </p:pic>
      <p:graphicFrame>
        <p:nvGraphicFramePr>
          <p:cNvPr id="13" name="圖表 12"/>
          <p:cNvGraphicFramePr>
            <a:graphicFrameLocks/>
          </p:cNvGraphicFramePr>
          <p:nvPr>
            <p:extLst>
              <p:ext uri="{D42A27DB-BD31-4B8C-83A1-F6EECF244321}">
                <p14:modId xmlns:p14="http://schemas.microsoft.com/office/powerpoint/2010/main" val="3608574819"/>
              </p:ext>
            </p:extLst>
          </p:nvPr>
        </p:nvGraphicFramePr>
        <p:xfrm>
          <a:off x="7148077" y="2421377"/>
          <a:ext cx="4611949" cy="3927408"/>
        </p:xfrm>
        <a:graphic>
          <a:graphicData uri="http://schemas.openxmlformats.org/drawingml/2006/chart">
            <c:chart xmlns:c="http://schemas.openxmlformats.org/drawingml/2006/chart" xmlns:r="http://schemas.openxmlformats.org/officeDocument/2006/relationships" r:id="rId4"/>
          </a:graphicData>
        </a:graphic>
      </p:graphicFrame>
      <p:sp>
        <p:nvSpPr>
          <p:cNvPr id="14" name="矩形 13"/>
          <p:cNvSpPr/>
          <p:nvPr/>
        </p:nvSpPr>
        <p:spPr>
          <a:xfrm>
            <a:off x="11678163" y="3080326"/>
            <a:ext cx="461665" cy="2073837"/>
          </a:xfrm>
          <a:prstGeom prst="rect">
            <a:avLst/>
          </a:prstGeom>
        </p:spPr>
        <p:txBody>
          <a:bodyPr vert="vert270" wrap="none">
            <a:spAutoFit/>
          </a:bodyPr>
          <a:lstStyle/>
          <a:p>
            <a:r>
              <a:rPr lang="en-US" altLang="zh-TW" dirty="0">
                <a:solidFill>
                  <a:schemeClr val="tx1">
                    <a:lumMod val="75000"/>
                    <a:lumOff val="25000"/>
                  </a:schemeClr>
                </a:solidFill>
              </a:rPr>
              <a:t>sound pressure level </a:t>
            </a:r>
            <a:endParaRPr lang="zh-TW" altLang="en-US" dirty="0">
              <a:solidFill>
                <a:schemeClr val="tx1">
                  <a:lumMod val="75000"/>
                  <a:lumOff val="25000"/>
                </a:schemeClr>
              </a:solidFill>
            </a:endParaRPr>
          </a:p>
        </p:txBody>
      </p:sp>
      <p:sp>
        <p:nvSpPr>
          <p:cNvPr id="15" name="矩形 14"/>
          <p:cNvSpPr/>
          <p:nvPr/>
        </p:nvSpPr>
        <p:spPr>
          <a:xfrm>
            <a:off x="6917244" y="3744321"/>
            <a:ext cx="461665" cy="745845"/>
          </a:xfrm>
          <a:prstGeom prst="rect">
            <a:avLst/>
          </a:prstGeom>
        </p:spPr>
        <p:txBody>
          <a:bodyPr vert="vert270" wrap="none">
            <a:spAutoFit/>
          </a:bodyPr>
          <a:lstStyle/>
          <a:p>
            <a:r>
              <a:rPr lang="en-US" altLang="zh-TW" dirty="0" smtClean="0">
                <a:solidFill>
                  <a:schemeClr val="tx1">
                    <a:lumMod val="75000"/>
                    <a:lumOff val="25000"/>
                  </a:schemeClr>
                </a:solidFill>
              </a:rPr>
              <a:t>Counts</a:t>
            </a:r>
            <a:endParaRPr lang="zh-TW" altLang="en-US" dirty="0">
              <a:solidFill>
                <a:schemeClr val="tx1">
                  <a:lumMod val="75000"/>
                  <a:lumOff val="25000"/>
                </a:schemeClr>
              </a:solidFill>
            </a:endParaRPr>
          </a:p>
        </p:txBody>
      </p:sp>
      <p:sp>
        <p:nvSpPr>
          <p:cNvPr id="16" name="矩形 15"/>
          <p:cNvSpPr/>
          <p:nvPr/>
        </p:nvSpPr>
        <p:spPr>
          <a:xfrm>
            <a:off x="10613772" y="5472229"/>
            <a:ext cx="962123" cy="307777"/>
          </a:xfrm>
          <a:prstGeom prst="rect">
            <a:avLst/>
          </a:prstGeom>
        </p:spPr>
        <p:txBody>
          <a:bodyPr wrap="none">
            <a:spAutoFit/>
          </a:bodyPr>
          <a:lstStyle/>
          <a:p>
            <a:r>
              <a:rPr lang="en-US" altLang="zh-TW" sz="1400" dirty="0" smtClean="0"/>
              <a:t>p &lt; 0.001</a:t>
            </a:r>
            <a:endParaRPr lang="zh-TW" altLang="en-US" sz="1400" dirty="0"/>
          </a:p>
        </p:txBody>
      </p:sp>
      <p:sp>
        <p:nvSpPr>
          <p:cNvPr id="17" name="矩形 16"/>
          <p:cNvSpPr/>
          <p:nvPr/>
        </p:nvSpPr>
        <p:spPr>
          <a:xfrm>
            <a:off x="9441351" y="2184161"/>
            <a:ext cx="601447" cy="338554"/>
          </a:xfrm>
          <a:prstGeom prst="rect">
            <a:avLst/>
          </a:prstGeom>
        </p:spPr>
        <p:txBody>
          <a:bodyPr wrap="none">
            <a:spAutoFit/>
          </a:bodyPr>
          <a:lstStyle/>
          <a:p>
            <a:r>
              <a:rPr lang="en-US" altLang="zh-TW" sz="1600" dirty="0" smtClean="0"/>
              <a:t>2015</a:t>
            </a:r>
            <a:endParaRPr lang="zh-TW" altLang="en-US" sz="1600" dirty="0"/>
          </a:p>
        </p:txBody>
      </p:sp>
      <p:sp>
        <p:nvSpPr>
          <p:cNvPr id="18" name="圓角矩形 17"/>
          <p:cNvSpPr/>
          <p:nvPr/>
        </p:nvSpPr>
        <p:spPr>
          <a:xfrm>
            <a:off x="103331" y="4300047"/>
            <a:ext cx="6816146" cy="1803012"/>
          </a:xfrm>
          <a:prstGeom prst="roundRect">
            <a:avLst/>
          </a:prstGeom>
          <a:solidFill>
            <a:schemeClr val="bg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331931" y="5683959"/>
            <a:ext cx="419100" cy="419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3092304" y="5121984"/>
            <a:ext cx="419100" cy="419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673204" y="5006837"/>
            <a:ext cx="419100" cy="419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5871727" y="4721934"/>
            <a:ext cx="419100" cy="419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2568429" y="4338418"/>
            <a:ext cx="419100" cy="419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1021555" y="4676003"/>
            <a:ext cx="419100" cy="419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下箭號 6"/>
          <p:cNvSpPr/>
          <p:nvPr/>
        </p:nvSpPr>
        <p:spPr>
          <a:xfrm>
            <a:off x="10096074" y="3631249"/>
            <a:ext cx="440674" cy="407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9900458" y="3281063"/>
            <a:ext cx="1169685" cy="369332"/>
          </a:xfrm>
          <a:prstGeom prst="rect">
            <a:avLst/>
          </a:prstGeom>
          <a:noFill/>
        </p:spPr>
        <p:txBody>
          <a:bodyPr wrap="square" rtlCol="0">
            <a:spAutoFit/>
          </a:bodyPr>
          <a:lstStyle/>
          <a:p>
            <a:r>
              <a:rPr lang="en-US" altLang="zh-TW" dirty="0" smtClean="0"/>
              <a:t>Raining </a:t>
            </a:r>
            <a:endParaRPr lang="zh-TW" altLang="en-US" dirty="0"/>
          </a:p>
        </p:txBody>
      </p:sp>
    </p:spTree>
    <p:extLst>
      <p:ext uri="{BB962C8B-B14F-4D97-AF65-F5344CB8AC3E}">
        <p14:creationId xmlns:p14="http://schemas.microsoft.com/office/powerpoint/2010/main" val="2179361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animBg="1"/>
      <p:bldP spid="9" grpId="0" animBg="1"/>
      <p:bldP spid="10" grpId="0" animBg="1"/>
      <p:bldP spid="11" grpId="0" animBg="1"/>
      <p:bldP spid="12" grpId="0" animBg="1"/>
      <p:bldP spid="7"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Colony size and </a:t>
            </a:r>
            <a:r>
              <a:rPr lang="en-US" altLang="zh-TW" dirty="0"/>
              <a:t>acoustic data</a:t>
            </a:r>
            <a:r>
              <a:rPr lang="en-US" altLang="zh-TW" dirty="0" smtClean="0"/>
              <a:t> </a:t>
            </a:r>
            <a:endParaRPr lang="zh-TW" altLang="en-US" dirty="0"/>
          </a:p>
        </p:txBody>
      </p:sp>
      <p:sp>
        <p:nvSpPr>
          <p:cNvPr id="3" name="內容版面配置區 2"/>
          <p:cNvSpPr>
            <a:spLocks noGrp="1"/>
          </p:cNvSpPr>
          <p:nvPr>
            <p:ph idx="1"/>
          </p:nvPr>
        </p:nvSpPr>
        <p:spPr/>
        <p:txBody>
          <a:bodyPr/>
          <a:lstStyle/>
          <a:p>
            <a:pPr>
              <a:buFont typeface="Wingdings" panose="05000000000000000000" pitchFamily="2" charset="2"/>
              <a:buChar char="p"/>
            </a:pPr>
            <a:r>
              <a:rPr lang="en-US" altLang="zh-TW" dirty="0" smtClean="0"/>
              <a:t>Compared ship-based survey GCT data (log) with daily </a:t>
            </a:r>
            <a:r>
              <a:rPr lang="en-US" altLang="zh-TW" dirty="0"/>
              <a:t>average sound pressure </a:t>
            </a:r>
            <a:r>
              <a:rPr lang="en-US" altLang="zh-TW" dirty="0" smtClean="0"/>
              <a:t>value</a:t>
            </a:r>
          </a:p>
          <a:p>
            <a:pPr>
              <a:buFont typeface="Wingdings" panose="05000000000000000000" pitchFamily="2" charset="2"/>
              <a:buChar char="p"/>
            </a:pPr>
            <a:r>
              <a:rPr lang="en-US" altLang="zh-TW" dirty="0" smtClean="0"/>
              <a:t>Sound </a:t>
            </a:r>
            <a:r>
              <a:rPr lang="en-US" altLang="zh-TW" dirty="0"/>
              <a:t>pressure </a:t>
            </a:r>
            <a:r>
              <a:rPr lang="en-US" altLang="zh-TW" dirty="0" smtClean="0"/>
              <a:t>values were positively correlated with GCTs colony size</a:t>
            </a:r>
            <a:endParaRPr lang="zh-TW" altLang="en-US"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22</a:t>
            </a:fld>
            <a:endParaRPr lang="zh-TW" altLang="en-US"/>
          </a:p>
        </p:txBody>
      </p:sp>
      <p:pic>
        <p:nvPicPr>
          <p:cNvPr id="5" name="圖片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2789" y="2841884"/>
            <a:ext cx="4136415" cy="3135584"/>
          </a:xfrm>
          <a:prstGeom prst="rect">
            <a:avLst/>
          </a:prstGeom>
        </p:spPr>
      </p:pic>
      <p:sp>
        <p:nvSpPr>
          <p:cNvPr id="6" name="矩形 5"/>
          <p:cNvSpPr/>
          <p:nvPr/>
        </p:nvSpPr>
        <p:spPr>
          <a:xfrm>
            <a:off x="3687225" y="5977242"/>
            <a:ext cx="3908699" cy="369332"/>
          </a:xfrm>
          <a:prstGeom prst="rect">
            <a:avLst/>
          </a:prstGeom>
        </p:spPr>
        <p:txBody>
          <a:bodyPr wrap="none">
            <a:spAutoFit/>
          </a:bodyPr>
          <a:lstStyle/>
          <a:p>
            <a:r>
              <a:rPr lang="en-US" altLang="zh-TW" dirty="0" smtClean="0"/>
              <a:t>Daily </a:t>
            </a:r>
            <a:r>
              <a:rPr lang="en-US" altLang="zh-TW" dirty="0"/>
              <a:t>average sound pressure </a:t>
            </a:r>
            <a:r>
              <a:rPr lang="en-US" altLang="zh-TW" dirty="0" smtClean="0"/>
              <a:t>level (dB) </a:t>
            </a:r>
            <a:endParaRPr lang="zh-TW" altLang="en-US" dirty="0"/>
          </a:p>
        </p:txBody>
      </p:sp>
      <p:sp>
        <p:nvSpPr>
          <p:cNvPr id="7" name="矩形 6"/>
          <p:cNvSpPr/>
          <p:nvPr/>
        </p:nvSpPr>
        <p:spPr>
          <a:xfrm>
            <a:off x="2853035" y="3134931"/>
            <a:ext cx="461665" cy="1823513"/>
          </a:xfrm>
          <a:prstGeom prst="rect">
            <a:avLst/>
          </a:prstGeom>
        </p:spPr>
        <p:txBody>
          <a:bodyPr vert="vert270" wrap="none">
            <a:spAutoFit/>
          </a:bodyPr>
          <a:lstStyle/>
          <a:p>
            <a:r>
              <a:rPr lang="en-US" altLang="zh-TW" dirty="0" smtClean="0">
                <a:solidFill>
                  <a:schemeClr val="tx1">
                    <a:lumMod val="75000"/>
                    <a:lumOff val="25000"/>
                  </a:schemeClr>
                </a:solidFill>
              </a:rPr>
              <a:t>GCTs number (log)</a:t>
            </a:r>
            <a:endParaRPr lang="zh-TW" altLang="en-US" dirty="0">
              <a:solidFill>
                <a:schemeClr val="tx1">
                  <a:lumMod val="75000"/>
                  <a:lumOff val="25000"/>
                </a:schemeClr>
              </a:solidFill>
            </a:endParaRPr>
          </a:p>
        </p:txBody>
      </p:sp>
      <p:sp>
        <p:nvSpPr>
          <p:cNvPr id="8" name="矩形 7"/>
          <p:cNvSpPr/>
          <p:nvPr/>
        </p:nvSpPr>
        <p:spPr>
          <a:xfrm>
            <a:off x="7827293" y="5467852"/>
            <a:ext cx="1519775" cy="369332"/>
          </a:xfrm>
          <a:prstGeom prst="rect">
            <a:avLst/>
          </a:prstGeom>
        </p:spPr>
        <p:txBody>
          <a:bodyPr wrap="none">
            <a:spAutoFit/>
          </a:bodyPr>
          <a:lstStyle/>
          <a:p>
            <a:r>
              <a:rPr lang="en-US" altLang="zh-TW" dirty="0"/>
              <a:t>p-value: </a:t>
            </a:r>
            <a:r>
              <a:rPr lang="en-US" altLang="zh-TW" dirty="0" smtClean="0"/>
              <a:t>0.001</a:t>
            </a:r>
            <a:endParaRPr lang="zh-TW" altLang="en-US" dirty="0"/>
          </a:p>
        </p:txBody>
      </p:sp>
      <p:sp>
        <p:nvSpPr>
          <p:cNvPr id="9" name="矩形 8"/>
          <p:cNvSpPr/>
          <p:nvPr/>
        </p:nvSpPr>
        <p:spPr>
          <a:xfrm>
            <a:off x="7827293" y="5098520"/>
            <a:ext cx="2832763" cy="369332"/>
          </a:xfrm>
          <a:prstGeom prst="rect">
            <a:avLst/>
          </a:prstGeom>
        </p:spPr>
        <p:txBody>
          <a:bodyPr wrap="none">
            <a:spAutoFit/>
          </a:bodyPr>
          <a:lstStyle/>
          <a:p>
            <a:r>
              <a:rPr lang="en-US" altLang="zh-TW" dirty="0"/>
              <a:t>Adjusted R-squared:  0.6547</a:t>
            </a:r>
            <a:endParaRPr lang="zh-TW" altLang="en-US" dirty="0"/>
          </a:p>
        </p:txBody>
      </p:sp>
    </p:spTree>
    <p:extLst>
      <p:ext uri="{BB962C8B-B14F-4D97-AF65-F5344CB8AC3E}">
        <p14:creationId xmlns:p14="http://schemas.microsoft.com/office/powerpoint/2010/main" val="148633336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4521" y="3009900"/>
            <a:ext cx="4484331" cy="3848100"/>
          </a:xfrm>
          <a:prstGeom prst="rect">
            <a:avLst/>
          </a:prstGeom>
        </p:spPr>
      </p:pic>
      <p:sp>
        <p:nvSpPr>
          <p:cNvPr id="2" name="標題 1"/>
          <p:cNvSpPr>
            <a:spLocks noGrp="1"/>
          </p:cNvSpPr>
          <p:nvPr>
            <p:ph type="title"/>
          </p:nvPr>
        </p:nvSpPr>
        <p:spPr/>
        <p:txBody>
          <a:bodyPr>
            <a:normAutofit/>
          </a:bodyPr>
          <a:lstStyle/>
          <a:p>
            <a:r>
              <a:rPr lang="en-US" altLang="zh-TW" dirty="0"/>
              <a:t>CCT sound detection</a:t>
            </a:r>
            <a:endParaRPr lang="zh-TW" altLang="en-US" dirty="0"/>
          </a:p>
        </p:txBody>
      </p:sp>
      <p:sp>
        <p:nvSpPr>
          <p:cNvPr id="3" name="內容版面配置區 2"/>
          <p:cNvSpPr>
            <a:spLocks noGrp="1"/>
          </p:cNvSpPr>
          <p:nvPr>
            <p:ph idx="1"/>
          </p:nvPr>
        </p:nvSpPr>
        <p:spPr>
          <a:xfrm>
            <a:off x="863600" y="2032001"/>
            <a:ext cx="8293100" cy="4229100"/>
          </a:xfrm>
        </p:spPr>
        <p:txBody>
          <a:bodyPr>
            <a:normAutofit/>
          </a:bodyPr>
          <a:lstStyle/>
          <a:p>
            <a:pPr marL="292100" indent="-292100">
              <a:lnSpc>
                <a:spcPct val="100000"/>
              </a:lnSpc>
              <a:buFont typeface="Wingdings" panose="05000000000000000000" pitchFamily="2" charset="2"/>
              <a:buChar char="p"/>
            </a:pPr>
            <a:r>
              <a:rPr lang="en-US" altLang="zh-TW" sz="2400" dirty="0" smtClean="0">
                <a:latin typeface="微軟正黑體" panose="020B0604030504040204" pitchFamily="34" charset="-120"/>
                <a:ea typeface="微軟正黑體" panose="020B0604030504040204" pitchFamily="34" charset="-120"/>
              </a:rPr>
              <a:t>Overlapping with GCT sound cause a lot false alarms</a:t>
            </a:r>
          </a:p>
          <a:p>
            <a:pPr marL="292100" indent="-292100">
              <a:lnSpc>
                <a:spcPct val="100000"/>
              </a:lnSpc>
              <a:buFont typeface="Wingdings" panose="05000000000000000000" pitchFamily="2" charset="2"/>
              <a:buChar char="p"/>
            </a:pPr>
            <a:r>
              <a:rPr lang="en-US" altLang="zh-TW" sz="2400" dirty="0" smtClean="0">
                <a:latin typeface="微軟正黑體" panose="020B0604030504040204" pitchFamily="34" charset="-120"/>
                <a:ea typeface="微軟正黑體" panose="020B0604030504040204" pitchFamily="34" charset="-120"/>
              </a:rPr>
              <a:t>Need more training data</a:t>
            </a:r>
            <a:endParaRPr lang="zh-TW" altLang="en-US" sz="2400" dirty="0">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437" y="2967873"/>
            <a:ext cx="3444463" cy="3890127"/>
          </a:xfrm>
          <a:prstGeom prst="rect">
            <a:avLst/>
          </a:prstGeom>
        </p:spPr>
      </p:pic>
      <p:pic>
        <p:nvPicPr>
          <p:cNvPr id="15" name="圖片 14"/>
          <p:cNvPicPr>
            <a:picLocks noChangeAspect="1"/>
          </p:cNvPicPr>
          <p:nvPr/>
        </p:nvPicPr>
        <p:blipFill rotWithShape="1">
          <a:blip r:embed="rId4" cstate="screen">
            <a:extLst>
              <a:ext uri="{28A0092B-C50C-407E-A947-70E740481C1C}">
                <a14:useLocalDpi xmlns:a14="http://schemas.microsoft.com/office/drawing/2010/main"/>
              </a:ext>
            </a:extLst>
          </a:blip>
          <a:srcRect t="3032" b="4356"/>
          <a:stretch/>
        </p:blipFill>
        <p:spPr>
          <a:xfrm>
            <a:off x="34107" y="4089266"/>
            <a:ext cx="4484329" cy="2768734"/>
          </a:xfrm>
          <a:prstGeom prst="rect">
            <a:avLst/>
          </a:prstGeom>
        </p:spPr>
      </p:pic>
    </p:spTree>
    <p:extLst>
      <p:ext uri="{BB962C8B-B14F-4D97-AF65-F5344CB8AC3E}">
        <p14:creationId xmlns:p14="http://schemas.microsoft.com/office/powerpoint/2010/main" val="203851529"/>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Conclusions</a:t>
            </a:r>
            <a:endParaRPr lang="zh-TW" altLang="en-US" dirty="0"/>
          </a:p>
        </p:txBody>
      </p:sp>
      <p:sp>
        <p:nvSpPr>
          <p:cNvPr id="3" name="內容版面配置區 2"/>
          <p:cNvSpPr>
            <a:spLocks noGrp="1"/>
          </p:cNvSpPr>
          <p:nvPr>
            <p:ph idx="1"/>
          </p:nvPr>
        </p:nvSpPr>
        <p:spPr>
          <a:xfrm>
            <a:off x="889000" y="2197100"/>
            <a:ext cx="10934700" cy="3671994"/>
          </a:xfrm>
        </p:spPr>
        <p:txBody>
          <a:bodyPr>
            <a:normAutofit/>
          </a:bodyPr>
          <a:lstStyle/>
          <a:p>
            <a:pPr marL="342900" indent="-228600">
              <a:buClrTx/>
              <a:buFont typeface="Wingdings" panose="05000000000000000000" pitchFamily="2" charset="2"/>
              <a:buChar char="ü"/>
            </a:pPr>
            <a:r>
              <a:rPr lang="en-US" altLang="zh-TW" sz="2800" dirty="0"/>
              <a:t>A</a:t>
            </a:r>
            <a:r>
              <a:rPr lang="en-US" altLang="zh-TW" sz="2800" dirty="0" smtClean="0"/>
              <a:t>coustic </a:t>
            </a:r>
            <a:r>
              <a:rPr lang="en-US" altLang="zh-TW" sz="2800" dirty="0"/>
              <a:t>recorders provide effective </a:t>
            </a:r>
            <a:r>
              <a:rPr lang="en-US" altLang="zh-TW" sz="2800" dirty="0" smtClean="0"/>
              <a:t>information (colony size and status) </a:t>
            </a:r>
            <a:r>
              <a:rPr lang="en-US" altLang="zh-TW" sz="2800" dirty="0"/>
              <a:t>for the monitoring of seabird breeding communities on remote islands such as </a:t>
            </a:r>
            <a:r>
              <a:rPr lang="en-US" altLang="zh-TW" sz="2800" dirty="0" smtClean="0"/>
              <a:t>Matsu archipelagos</a:t>
            </a:r>
          </a:p>
          <a:p>
            <a:pPr marL="342900" indent="-228600">
              <a:buClrTx/>
              <a:buFont typeface="Wingdings" panose="05000000000000000000" pitchFamily="2" charset="2"/>
              <a:buChar char="ü"/>
            </a:pPr>
            <a:endParaRPr lang="en-US" altLang="zh-TW" sz="2800" dirty="0" smtClean="0"/>
          </a:p>
          <a:p>
            <a:pPr marL="342900" indent="-228600">
              <a:buClrTx/>
              <a:buFont typeface="Wingdings" panose="05000000000000000000" pitchFamily="2" charset="2"/>
              <a:buChar char="ü"/>
            </a:pPr>
            <a:r>
              <a:rPr lang="en-US" altLang="zh-TW" sz="2800" dirty="0" smtClean="0"/>
              <a:t>Future research will focus </a:t>
            </a:r>
            <a:r>
              <a:rPr lang="en-US" altLang="zh-TW" sz="2800" dirty="0"/>
              <a:t>on </a:t>
            </a:r>
            <a:r>
              <a:rPr lang="en-US" altLang="zh-TW" sz="2800" dirty="0" smtClean="0"/>
              <a:t>developing CCT </a:t>
            </a:r>
            <a:r>
              <a:rPr lang="en-US" altLang="zh-TW" sz="2800" dirty="0"/>
              <a:t>sound recognition </a:t>
            </a:r>
            <a:r>
              <a:rPr lang="en-US" altLang="zh-TW" sz="2800" dirty="0" smtClean="0"/>
              <a:t>system </a:t>
            </a:r>
            <a:r>
              <a:rPr lang="en-US" altLang="zh-TW" sz="2800" smtClean="0"/>
              <a:t>and c </a:t>
            </a:r>
            <a:endParaRPr lang="en-US" altLang="zh-TW" sz="2800" dirty="0" smtClean="0"/>
          </a:p>
          <a:p>
            <a:pPr marL="342900" indent="-228600">
              <a:buClrTx/>
              <a:buFont typeface="Wingdings" panose="05000000000000000000" pitchFamily="2" charset="2"/>
              <a:buChar char="ü"/>
            </a:pPr>
            <a:endParaRPr lang="en-US" altLang="zh-TW" sz="2800" dirty="0" smtClean="0"/>
          </a:p>
          <a:p>
            <a:pPr marL="342900" indent="-228600">
              <a:buClrTx/>
              <a:buFont typeface="Wingdings" panose="05000000000000000000" pitchFamily="2" charset="2"/>
              <a:buChar char="ü"/>
            </a:pPr>
            <a:endParaRPr lang="en-US" altLang="zh-TW" sz="2800" dirty="0" smtClean="0"/>
          </a:p>
          <a:p>
            <a:pPr marL="342900" indent="-228600">
              <a:buClrTx/>
              <a:buFont typeface="Wingdings" panose="05000000000000000000" pitchFamily="2" charset="2"/>
              <a:buChar char="ü"/>
            </a:pPr>
            <a:endParaRPr lang="en-US" altLang="zh-TW" sz="2800" dirty="0" smtClean="0"/>
          </a:p>
          <a:p>
            <a:pPr marL="342900" indent="-228600">
              <a:buClrTx/>
              <a:buFont typeface="Wingdings" panose="05000000000000000000" pitchFamily="2" charset="2"/>
              <a:buChar char="ü"/>
            </a:pPr>
            <a:endParaRPr lang="zh-TW" altLang="en-US" sz="2800" dirty="0"/>
          </a:p>
        </p:txBody>
      </p:sp>
      <p:sp>
        <p:nvSpPr>
          <p:cNvPr id="4" name="投影片編號版面配置區 3"/>
          <p:cNvSpPr>
            <a:spLocks noGrp="1"/>
          </p:cNvSpPr>
          <p:nvPr>
            <p:ph type="sldNum" sz="quarter" idx="12"/>
          </p:nvPr>
        </p:nvSpPr>
        <p:spPr/>
        <p:txBody>
          <a:bodyPr/>
          <a:lstStyle/>
          <a:p>
            <a:fld id="{70A82989-6E9A-4FEE-B964-3ADB3687D18E}" type="slidenum">
              <a:rPr lang="zh-TW" altLang="en-US" smtClean="0"/>
              <a:t>24</a:t>
            </a:fld>
            <a:endParaRPr lang="zh-TW" altLang="en-US"/>
          </a:p>
        </p:txBody>
      </p:sp>
    </p:spTree>
    <p:extLst>
      <p:ext uri="{BB962C8B-B14F-4D97-AF65-F5344CB8AC3E}">
        <p14:creationId xmlns:p14="http://schemas.microsoft.com/office/powerpoint/2010/main" val="350413802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screen">
            <a:extLst>
              <a:ext uri="{28A0092B-C50C-407E-A947-70E740481C1C}">
                <a14:useLocalDpi xmlns:a14="http://schemas.microsoft.com/office/drawing/2010/main"/>
              </a:ext>
            </a:extLst>
          </a:blip>
          <a:srcRect r="48696" b="53287"/>
          <a:stretch/>
        </p:blipFill>
        <p:spPr>
          <a:xfrm>
            <a:off x="9563100" y="4494250"/>
            <a:ext cx="2628900" cy="2363749"/>
          </a:xfrm>
          <a:prstGeom prst="rect">
            <a:avLst/>
          </a:prstGeom>
        </p:spPr>
      </p:pic>
      <p:sp>
        <p:nvSpPr>
          <p:cNvPr id="5" name="投影片編號版面配置區 3"/>
          <p:cNvSpPr txBox="1">
            <a:spLocks/>
          </p:cNvSpPr>
          <p:nvPr/>
        </p:nvSpPr>
        <p:spPr>
          <a:xfrm>
            <a:off x="9900458" y="6459785"/>
            <a:ext cx="1312025" cy="365125"/>
          </a:xfrm>
          <a:prstGeom prst="rect">
            <a:avLst/>
          </a:prstGeom>
        </p:spPr>
        <p:txBody>
          <a:bodyPr vert="horz" anchor="ctr" anchorCtr="0">
            <a:normAutofit/>
          </a:bodyPr>
          <a:lstStyle>
            <a:defPPr>
              <a:defRPr lang="zh-TW"/>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A82989-6E9A-4FEE-B964-3ADB3687D18E}" type="slidenum">
              <a:rPr lang="zh-TW" altLang="en-US" smtClean="0"/>
              <a:pPr/>
              <a:t>25</a:t>
            </a:fld>
            <a:endParaRPr lang="zh-TW" altLang="en-US"/>
          </a:p>
        </p:txBody>
      </p:sp>
      <p:pic>
        <p:nvPicPr>
          <p:cNvPr id="6" name="圖片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15500" y="6116293"/>
            <a:ext cx="2476500" cy="526053"/>
          </a:xfrm>
          <a:prstGeom prst="rect">
            <a:avLst/>
          </a:prstGeom>
        </p:spPr>
      </p:pic>
      <p:pic>
        <p:nvPicPr>
          <p:cNvPr id="7" name="圖片 6"/>
          <p:cNvPicPr>
            <a:picLocks noChangeAspect="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0267950" y="5258075"/>
            <a:ext cx="1924050" cy="675654"/>
          </a:xfrm>
          <a:prstGeom prst="rect">
            <a:avLst/>
          </a:prstGeom>
        </p:spPr>
      </p:pic>
      <p:sp>
        <p:nvSpPr>
          <p:cNvPr id="9" name="標題 6"/>
          <p:cNvSpPr>
            <a:spLocks noGrp="1"/>
          </p:cNvSpPr>
          <p:nvPr>
            <p:ph type="title"/>
          </p:nvPr>
        </p:nvSpPr>
        <p:spPr>
          <a:xfrm>
            <a:off x="0" y="282662"/>
            <a:ext cx="12192000" cy="1469938"/>
          </a:xfrm>
        </p:spPr>
        <p:txBody>
          <a:bodyPr>
            <a:noAutofit/>
          </a:bodyPr>
          <a:lstStyle/>
          <a:p>
            <a:pPr algn="ctr"/>
            <a:r>
              <a:rPr lang="en-US" altLang="zh-TW" sz="6600" b="1" dirty="0" smtClean="0"/>
              <a:t>Thank you!</a:t>
            </a:r>
            <a:endParaRPr lang="zh-TW" altLang="en-US" sz="6600" b="1" dirty="0"/>
          </a:p>
        </p:txBody>
      </p:sp>
    </p:spTree>
    <p:extLst>
      <p:ext uri="{BB962C8B-B14F-4D97-AF65-F5344CB8AC3E}">
        <p14:creationId xmlns:p14="http://schemas.microsoft.com/office/powerpoint/2010/main" val="2927965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5914" y="1535301"/>
            <a:ext cx="10841132" cy="4717775"/>
          </a:xfrm>
          <a:prstGeom prst="rect">
            <a:avLst/>
          </a:prstGeom>
        </p:spPr>
      </p:pic>
      <p:sp>
        <p:nvSpPr>
          <p:cNvPr id="2" name="標題 1"/>
          <p:cNvSpPr>
            <a:spLocks noGrp="1"/>
          </p:cNvSpPr>
          <p:nvPr>
            <p:ph type="title"/>
          </p:nvPr>
        </p:nvSpPr>
        <p:spPr>
          <a:xfrm>
            <a:off x="1097280" y="188687"/>
            <a:ext cx="10058400" cy="1228581"/>
          </a:xfrm>
        </p:spPr>
        <p:txBody>
          <a:bodyPr/>
          <a:lstStyle/>
          <a:p>
            <a:r>
              <a:rPr lang="en-US" altLang="zh-TW" dirty="0"/>
              <a:t>Matsu Islands Tern </a:t>
            </a:r>
            <a:r>
              <a:rPr lang="en-US" altLang="zh-TW" dirty="0" smtClean="0"/>
              <a:t>Refuge</a:t>
            </a:r>
            <a:endParaRPr lang="zh-TW" altLang="en-US" dirty="0"/>
          </a:p>
        </p:txBody>
      </p:sp>
      <p:sp>
        <p:nvSpPr>
          <p:cNvPr id="4" name="矩形 3"/>
          <p:cNvSpPr/>
          <p:nvPr/>
        </p:nvSpPr>
        <p:spPr>
          <a:xfrm>
            <a:off x="5035408" y="2767964"/>
            <a:ext cx="1157689" cy="261610"/>
          </a:xfrm>
          <a:prstGeom prst="rect">
            <a:avLst/>
          </a:prstGeom>
          <a:solidFill>
            <a:schemeClr val="bg1"/>
          </a:solidFill>
        </p:spPr>
        <p:txBody>
          <a:bodyPr wrap="none">
            <a:spAutoFit/>
          </a:bodyPr>
          <a:lstStyle/>
          <a:p>
            <a:r>
              <a:rPr lang="en-US" altLang="zh-TW" sz="1100" dirty="0" err="1"/>
              <a:t>Baimao</a:t>
            </a:r>
            <a:r>
              <a:rPr lang="en-US" altLang="zh-TW" sz="1100" dirty="0"/>
              <a:t> (1.88 ha)</a:t>
            </a:r>
            <a:endParaRPr lang="zh-TW" altLang="en-US" sz="1100" dirty="0"/>
          </a:p>
        </p:txBody>
      </p:sp>
      <p:sp>
        <p:nvSpPr>
          <p:cNvPr id="5" name="矩形 4"/>
          <p:cNvSpPr/>
          <p:nvPr/>
        </p:nvSpPr>
        <p:spPr>
          <a:xfrm>
            <a:off x="3403359" y="2937465"/>
            <a:ext cx="1091961" cy="261610"/>
          </a:xfrm>
          <a:prstGeom prst="rect">
            <a:avLst/>
          </a:prstGeom>
          <a:solidFill>
            <a:schemeClr val="bg1"/>
          </a:solidFill>
        </p:spPr>
        <p:txBody>
          <a:bodyPr wrap="square">
            <a:spAutoFit/>
          </a:bodyPr>
          <a:lstStyle/>
          <a:p>
            <a:pPr algn="r"/>
            <a:r>
              <a:rPr lang="en-US" altLang="zh-TW" sz="1100" dirty="0" err="1"/>
              <a:t>Tiejien</a:t>
            </a:r>
            <a:r>
              <a:rPr lang="en-US" altLang="zh-TW" sz="1100" dirty="0"/>
              <a:t> (1.29 ha)</a:t>
            </a:r>
            <a:endParaRPr lang="zh-TW" altLang="en-US" sz="1100" dirty="0"/>
          </a:p>
        </p:txBody>
      </p:sp>
      <p:sp>
        <p:nvSpPr>
          <p:cNvPr id="6" name="矩形 5"/>
          <p:cNvSpPr/>
          <p:nvPr/>
        </p:nvSpPr>
        <p:spPr>
          <a:xfrm>
            <a:off x="3315763" y="3199075"/>
            <a:ext cx="1247566" cy="261610"/>
          </a:xfrm>
          <a:prstGeom prst="rect">
            <a:avLst/>
          </a:prstGeom>
          <a:solidFill>
            <a:schemeClr val="bg1"/>
          </a:solidFill>
        </p:spPr>
        <p:txBody>
          <a:bodyPr wrap="square">
            <a:spAutoFit/>
          </a:bodyPr>
          <a:lstStyle/>
          <a:p>
            <a:pPr algn="r"/>
            <a:r>
              <a:rPr lang="en-US" altLang="zh-TW" sz="1100" dirty="0" err="1"/>
              <a:t>Zhongdao</a:t>
            </a:r>
            <a:r>
              <a:rPr lang="en-US" altLang="zh-TW" sz="1100" dirty="0"/>
              <a:t> (2.02 ha)</a:t>
            </a:r>
            <a:endParaRPr lang="zh-TW" altLang="en-US" sz="1100" dirty="0"/>
          </a:p>
        </p:txBody>
      </p:sp>
      <p:sp>
        <p:nvSpPr>
          <p:cNvPr id="7" name="矩形 6"/>
          <p:cNvSpPr/>
          <p:nvPr/>
        </p:nvSpPr>
        <p:spPr>
          <a:xfrm>
            <a:off x="5488324" y="3147907"/>
            <a:ext cx="1276311" cy="261610"/>
          </a:xfrm>
          <a:prstGeom prst="rect">
            <a:avLst/>
          </a:prstGeom>
          <a:solidFill>
            <a:schemeClr val="bg1"/>
          </a:solidFill>
        </p:spPr>
        <p:txBody>
          <a:bodyPr wrap="none">
            <a:spAutoFit/>
          </a:bodyPr>
          <a:lstStyle/>
          <a:p>
            <a:r>
              <a:rPr lang="en-US" altLang="zh-TW" sz="1100" dirty="0" err="1"/>
              <a:t>Sanlianyu</a:t>
            </a:r>
            <a:r>
              <a:rPr lang="en-US" altLang="zh-TW" sz="1100" dirty="0"/>
              <a:t> (1.39 ha)</a:t>
            </a:r>
            <a:endParaRPr lang="zh-TW" altLang="en-US" sz="1100" dirty="0"/>
          </a:p>
        </p:txBody>
      </p:sp>
      <p:sp>
        <p:nvSpPr>
          <p:cNvPr id="8" name="矩形 7"/>
          <p:cNvSpPr/>
          <p:nvPr/>
        </p:nvSpPr>
        <p:spPr>
          <a:xfrm>
            <a:off x="3227786" y="3512249"/>
            <a:ext cx="1016625" cy="261610"/>
          </a:xfrm>
          <a:prstGeom prst="rect">
            <a:avLst/>
          </a:prstGeom>
          <a:solidFill>
            <a:schemeClr val="bg1"/>
          </a:solidFill>
        </p:spPr>
        <p:txBody>
          <a:bodyPr wrap="none">
            <a:spAutoFit/>
          </a:bodyPr>
          <a:lstStyle/>
          <a:p>
            <a:pPr algn="r"/>
            <a:r>
              <a:rPr lang="en-US" altLang="zh-TW" sz="1100" dirty="0" err="1"/>
              <a:t>Jinyu</a:t>
            </a:r>
            <a:r>
              <a:rPr lang="en-US" altLang="zh-TW" sz="1100" dirty="0"/>
              <a:t> (3.12 ha)</a:t>
            </a:r>
            <a:endParaRPr lang="zh-TW" altLang="en-US" sz="1100" dirty="0"/>
          </a:p>
        </p:txBody>
      </p:sp>
      <p:sp>
        <p:nvSpPr>
          <p:cNvPr id="9" name="矩形 8"/>
          <p:cNvSpPr/>
          <p:nvPr/>
        </p:nvSpPr>
        <p:spPr>
          <a:xfrm>
            <a:off x="4824455" y="4313621"/>
            <a:ext cx="1388522" cy="261610"/>
          </a:xfrm>
          <a:prstGeom prst="rect">
            <a:avLst/>
          </a:prstGeom>
          <a:solidFill>
            <a:schemeClr val="bg1"/>
          </a:solidFill>
        </p:spPr>
        <p:txBody>
          <a:bodyPr wrap="none">
            <a:spAutoFit/>
          </a:bodyPr>
          <a:lstStyle/>
          <a:p>
            <a:r>
              <a:rPr lang="en-US" altLang="zh-TW" sz="1100" dirty="0" err="1"/>
              <a:t>Liuquanjiao</a:t>
            </a:r>
            <a:r>
              <a:rPr lang="en-US" altLang="zh-TW" sz="1100" dirty="0"/>
              <a:t> (1.09 ha)</a:t>
            </a:r>
            <a:endParaRPr lang="zh-TW" altLang="en-US" sz="1100" dirty="0"/>
          </a:p>
        </p:txBody>
      </p:sp>
      <p:sp>
        <p:nvSpPr>
          <p:cNvPr id="10" name="矩形 9"/>
          <p:cNvSpPr/>
          <p:nvPr/>
        </p:nvSpPr>
        <p:spPr>
          <a:xfrm>
            <a:off x="2885460" y="5085430"/>
            <a:ext cx="1205779" cy="261610"/>
          </a:xfrm>
          <a:prstGeom prst="rect">
            <a:avLst/>
          </a:prstGeom>
          <a:solidFill>
            <a:schemeClr val="bg1"/>
          </a:solidFill>
        </p:spPr>
        <p:txBody>
          <a:bodyPr wrap="none">
            <a:spAutoFit/>
          </a:bodyPr>
          <a:lstStyle/>
          <a:p>
            <a:pPr algn="r"/>
            <a:r>
              <a:rPr lang="en-US" altLang="zh-TW" sz="1100" dirty="0" err="1"/>
              <a:t>Sheshan</a:t>
            </a:r>
            <a:r>
              <a:rPr lang="en-US" altLang="zh-TW" sz="1100" dirty="0"/>
              <a:t> (3.16 ha)</a:t>
            </a:r>
            <a:endParaRPr lang="zh-TW" altLang="en-US" sz="1100" dirty="0"/>
          </a:p>
        </p:txBody>
      </p:sp>
      <p:sp>
        <p:nvSpPr>
          <p:cNvPr id="18" name="矩形 17"/>
          <p:cNvSpPr/>
          <p:nvPr/>
        </p:nvSpPr>
        <p:spPr>
          <a:xfrm>
            <a:off x="7190133" y="2634018"/>
            <a:ext cx="1080410" cy="261610"/>
          </a:xfrm>
          <a:prstGeom prst="rect">
            <a:avLst/>
          </a:prstGeom>
          <a:solidFill>
            <a:schemeClr val="bg1"/>
          </a:solidFill>
        </p:spPr>
        <p:txBody>
          <a:bodyPr wrap="square">
            <a:spAutoFit/>
          </a:bodyPr>
          <a:lstStyle/>
          <a:p>
            <a:pPr algn="r"/>
            <a:r>
              <a:rPr lang="en-US" altLang="zh-TW" sz="1100" dirty="0" smtClean="0"/>
              <a:t>Twins </a:t>
            </a:r>
            <a:r>
              <a:rPr lang="en-US" altLang="zh-TW" sz="1100" dirty="0"/>
              <a:t>(</a:t>
            </a:r>
            <a:r>
              <a:rPr lang="en-US" altLang="zh-TW" sz="1100" dirty="0" smtClean="0"/>
              <a:t>1.74 </a:t>
            </a:r>
            <a:r>
              <a:rPr lang="en-US" altLang="zh-TW" sz="1100" dirty="0"/>
              <a:t>ha)</a:t>
            </a:r>
            <a:endParaRPr lang="zh-TW" altLang="en-US" sz="1100" dirty="0"/>
          </a:p>
        </p:txBody>
      </p:sp>
      <p:pic>
        <p:nvPicPr>
          <p:cNvPr id="13" name="圖片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44685" y="3773859"/>
            <a:ext cx="3219930" cy="2307926"/>
          </a:xfrm>
          <a:prstGeom prst="rect">
            <a:avLst/>
          </a:prstGeom>
          <a:ln>
            <a:solidFill>
              <a:schemeClr val="tx1"/>
            </a:solidFill>
          </a:ln>
        </p:spPr>
      </p:pic>
      <p:sp>
        <p:nvSpPr>
          <p:cNvPr id="12" name="圓角矩形 11"/>
          <p:cNvSpPr/>
          <p:nvPr/>
        </p:nvSpPr>
        <p:spPr>
          <a:xfrm>
            <a:off x="9188450" y="4592011"/>
            <a:ext cx="209550" cy="1123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9293225" y="4860465"/>
            <a:ext cx="595035" cy="261610"/>
          </a:xfrm>
          <a:prstGeom prst="rect">
            <a:avLst/>
          </a:prstGeom>
          <a:noFill/>
        </p:spPr>
        <p:txBody>
          <a:bodyPr wrap="none">
            <a:spAutoFit/>
          </a:bodyPr>
          <a:lstStyle/>
          <a:p>
            <a:r>
              <a:rPr lang="en-US" altLang="zh-TW" sz="1100" dirty="0" smtClean="0"/>
              <a:t>Taiwan</a:t>
            </a:r>
            <a:endParaRPr lang="zh-TW" altLang="en-US" sz="1100" dirty="0"/>
          </a:p>
        </p:txBody>
      </p:sp>
      <p:sp>
        <p:nvSpPr>
          <p:cNvPr id="16" name="矩形 15"/>
          <p:cNvSpPr/>
          <p:nvPr/>
        </p:nvSpPr>
        <p:spPr>
          <a:xfrm>
            <a:off x="8108530" y="4116472"/>
            <a:ext cx="506870" cy="261610"/>
          </a:xfrm>
          <a:prstGeom prst="rect">
            <a:avLst/>
          </a:prstGeom>
          <a:noFill/>
        </p:spPr>
        <p:txBody>
          <a:bodyPr wrap="none">
            <a:spAutoFit/>
          </a:bodyPr>
          <a:lstStyle/>
          <a:p>
            <a:r>
              <a:rPr lang="en-US" altLang="zh-TW" sz="1100" dirty="0" smtClean="0"/>
              <a:t>China</a:t>
            </a:r>
            <a:endParaRPr lang="zh-TW" altLang="en-US" sz="1100" dirty="0"/>
          </a:p>
        </p:txBody>
      </p:sp>
      <p:sp>
        <p:nvSpPr>
          <p:cNvPr id="17" name="矩形 16"/>
          <p:cNvSpPr/>
          <p:nvPr/>
        </p:nvSpPr>
        <p:spPr>
          <a:xfrm>
            <a:off x="9354650" y="4446779"/>
            <a:ext cx="546945" cy="261610"/>
          </a:xfrm>
          <a:prstGeom prst="rect">
            <a:avLst/>
          </a:prstGeom>
          <a:noFill/>
        </p:spPr>
        <p:txBody>
          <a:bodyPr wrap="none">
            <a:spAutoFit/>
          </a:bodyPr>
          <a:lstStyle/>
          <a:p>
            <a:r>
              <a:rPr lang="en-US" altLang="zh-TW" sz="1100" dirty="0" smtClean="0"/>
              <a:t>Matsu</a:t>
            </a:r>
            <a:endParaRPr lang="zh-TW" altLang="en-US" sz="1100" dirty="0"/>
          </a:p>
        </p:txBody>
      </p:sp>
    </p:spTree>
    <p:extLst>
      <p:ext uri="{BB962C8B-B14F-4D97-AF65-F5344CB8AC3E}">
        <p14:creationId xmlns:p14="http://schemas.microsoft.com/office/powerpoint/2010/main" val="57364936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6660" b="8737"/>
          <a:stretch/>
        </p:blipFill>
        <p:spPr bwMode="auto">
          <a:xfrm>
            <a:off x="0" y="-14515"/>
            <a:ext cx="12192000" cy="685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1578" y="0"/>
            <a:ext cx="10298443" cy="6858000"/>
          </a:xfrm>
          <a:prstGeom prst="rect">
            <a:avLst/>
          </a:prstGeom>
        </p:spPr>
      </p:pic>
    </p:spTree>
    <p:extLst>
      <p:ext uri="{BB962C8B-B14F-4D97-AF65-F5344CB8AC3E}">
        <p14:creationId xmlns:p14="http://schemas.microsoft.com/office/powerpoint/2010/main" val="2643355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Colony shifts and Social Attraction</a:t>
            </a:r>
            <a:endParaRPr lang="zh-TW" altLang="en-US" dirty="0"/>
          </a:p>
        </p:txBody>
      </p:sp>
      <p:sp>
        <p:nvSpPr>
          <p:cNvPr id="3" name="內容版面配置區 2"/>
          <p:cNvSpPr>
            <a:spLocks noGrp="1"/>
          </p:cNvSpPr>
          <p:nvPr>
            <p:ph idx="1"/>
          </p:nvPr>
        </p:nvSpPr>
        <p:spPr>
          <a:xfrm>
            <a:off x="1097279" y="1960034"/>
            <a:ext cx="8104715" cy="1229975"/>
          </a:xfrm>
        </p:spPr>
        <p:txBody>
          <a:bodyPr/>
          <a:lstStyle/>
          <a:p>
            <a:r>
              <a:rPr lang="en-US" altLang="zh-TW" dirty="0" smtClean="0"/>
              <a:t>The breeding colonies of GCT and CCT shift annually</a:t>
            </a:r>
          </a:p>
          <a:p>
            <a:r>
              <a:rPr lang="en-US" altLang="zh-TW" dirty="0" smtClean="0"/>
              <a:t>We used decoys to lure terns to breed on island with habitat management since 2011</a:t>
            </a:r>
            <a:endParaRPr lang="zh-TW" altLang="en-US" dirty="0"/>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5</a:t>
            </a:fld>
            <a:endParaRPr lang="en-US" dirty="0"/>
          </a:p>
        </p:txBody>
      </p:sp>
      <p:graphicFrame>
        <p:nvGraphicFramePr>
          <p:cNvPr id="6" name="圖表 5"/>
          <p:cNvGraphicFramePr>
            <a:graphicFrameLocks/>
          </p:cNvGraphicFramePr>
          <p:nvPr>
            <p:extLst>
              <p:ext uri="{D42A27DB-BD31-4B8C-83A1-F6EECF244321}">
                <p14:modId xmlns:p14="http://schemas.microsoft.com/office/powerpoint/2010/main" val="3591212714"/>
              </p:ext>
            </p:extLst>
          </p:nvPr>
        </p:nvGraphicFramePr>
        <p:xfrm>
          <a:off x="475201" y="3412681"/>
          <a:ext cx="6686550" cy="2864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圖表 6"/>
          <p:cNvGraphicFramePr>
            <a:graphicFrameLocks/>
          </p:cNvGraphicFramePr>
          <p:nvPr>
            <p:extLst>
              <p:ext uri="{D42A27DB-BD31-4B8C-83A1-F6EECF244321}">
                <p14:modId xmlns:p14="http://schemas.microsoft.com/office/powerpoint/2010/main" val="1534436647"/>
              </p:ext>
            </p:extLst>
          </p:nvPr>
        </p:nvGraphicFramePr>
        <p:xfrm>
          <a:off x="6864216" y="3401790"/>
          <a:ext cx="4675555" cy="2886076"/>
        </p:xfrm>
        <a:graphic>
          <a:graphicData uri="http://schemas.openxmlformats.org/drawingml/2006/chart">
            <c:chart xmlns:c="http://schemas.openxmlformats.org/drawingml/2006/chart" xmlns:r="http://schemas.openxmlformats.org/officeDocument/2006/relationships" r:id="rId4"/>
          </a:graphicData>
        </a:graphic>
      </p:graphicFrame>
      <p:pic>
        <p:nvPicPr>
          <p:cNvPr id="8" name="圖片 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6728" y="3009927"/>
            <a:ext cx="686445" cy="805508"/>
          </a:xfrm>
          <a:prstGeom prst="rect">
            <a:avLst/>
          </a:prstGeom>
        </p:spPr>
      </p:pic>
      <p:sp>
        <p:nvSpPr>
          <p:cNvPr id="9" name="矩形 8"/>
          <p:cNvSpPr/>
          <p:nvPr/>
        </p:nvSpPr>
        <p:spPr>
          <a:xfrm>
            <a:off x="7113381" y="3288384"/>
            <a:ext cx="1714507" cy="341632"/>
          </a:xfrm>
          <a:prstGeom prst="rect">
            <a:avLst/>
          </a:prstGeom>
        </p:spPr>
        <p:txBody>
          <a:bodyPr wrap="none">
            <a:spAutoFit/>
          </a:bodyPr>
          <a:lstStyle/>
          <a:p>
            <a:pPr lvl="0" algn="r" defTabSz="800100">
              <a:lnSpc>
                <a:spcPct val="90000"/>
              </a:lnSpc>
              <a:spcAft>
                <a:spcPct val="35000"/>
              </a:spcAft>
              <a:defRPr/>
            </a:pPr>
            <a:r>
              <a:rPr lang="en-US" altLang="zh-TW" dirty="0">
                <a:solidFill>
                  <a:srgbClr val="000000">
                    <a:hueOff val="0"/>
                    <a:satOff val="0"/>
                    <a:lumOff val="0"/>
                    <a:alphaOff val="0"/>
                  </a:srgbClr>
                </a:solidFill>
              </a:rPr>
              <a:t>Social </a:t>
            </a:r>
            <a:r>
              <a:rPr lang="en-US" altLang="zh-TW" dirty="0">
                <a:solidFill>
                  <a:srgbClr val="000000">
                    <a:hueOff val="0"/>
                    <a:satOff val="0"/>
                    <a:lumOff val="0"/>
                    <a:alphaOff val="0"/>
                  </a:srgbClr>
                </a:solidFill>
                <a:ea typeface="微軟正黑體" panose="020B0604030504040204" pitchFamily="34" charset="-120"/>
              </a:rPr>
              <a:t>Attraction</a:t>
            </a:r>
            <a:endParaRPr lang="zh-TW" altLang="en-US" dirty="0">
              <a:solidFill>
                <a:srgbClr val="000000">
                  <a:hueOff val="0"/>
                  <a:satOff val="0"/>
                  <a:lumOff val="0"/>
                  <a:alphaOff val="0"/>
                </a:srgbClr>
              </a:solidFill>
              <a:ea typeface="微軟正黑體" panose="020B0604030504040204" pitchFamily="34" charset="-120"/>
            </a:endParaRPr>
          </a:p>
        </p:txBody>
      </p:sp>
      <p:sp>
        <p:nvSpPr>
          <p:cNvPr id="10" name="向右箭號 9"/>
          <p:cNvSpPr/>
          <p:nvPr/>
        </p:nvSpPr>
        <p:spPr>
          <a:xfrm>
            <a:off x="7181744" y="3516610"/>
            <a:ext cx="1619257" cy="314501"/>
          </a:xfrm>
          <a:prstGeom prst="right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01994" y="1811215"/>
            <a:ext cx="2990006" cy="1846385"/>
          </a:xfrm>
          <a:prstGeom prst="rect">
            <a:avLst/>
          </a:prstGeom>
        </p:spPr>
      </p:pic>
    </p:spTree>
    <p:extLst>
      <p:ext uri="{BB962C8B-B14F-4D97-AF65-F5344CB8AC3E}">
        <p14:creationId xmlns:p14="http://schemas.microsoft.com/office/powerpoint/2010/main" val="171377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b="16635"/>
          <a:stretch/>
        </p:blipFill>
        <p:spPr bwMode="auto">
          <a:xfrm>
            <a:off x="1985005" y="2617856"/>
            <a:ext cx="8494531" cy="4197221"/>
          </a:xfrm>
          <a:prstGeom prst="ellipse">
            <a:avLst/>
          </a:prstGeom>
          <a:ln>
            <a:noFill/>
          </a:ln>
          <a:effectLst>
            <a:softEdge rad="112500"/>
          </a:effectLst>
        </p:spPr>
      </p:pic>
      <p:grpSp>
        <p:nvGrpSpPr>
          <p:cNvPr id="7" name="群組 6"/>
          <p:cNvGrpSpPr>
            <a:grpSpLocks/>
          </p:cNvGrpSpPr>
          <p:nvPr/>
        </p:nvGrpSpPr>
        <p:grpSpPr bwMode="auto">
          <a:xfrm>
            <a:off x="3936831" y="2183569"/>
            <a:ext cx="3375479" cy="2356282"/>
            <a:chOff x="3127824" y="3020339"/>
            <a:chExt cx="3432924" cy="3288980"/>
          </a:xfrm>
        </p:grpSpPr>
        <p:sp>
          <p:nvSpPr>
            <p:cNvPr id="8" name="圖案 7"/>
            <p:cNvSpPr/>
            <p:nvPr/>
          </p:nvSpPr>
          <p:spPr>
            <a:xfrm rot="4396374">
              <a:off x="2929066" y="3517954"/>
              <a:ext cx="3008993" cy="2098295"/>
            </a:xfrm>
            <a:prstGeom prst="swooshArrow">
              <a:avLst>
                <a:gd name="adj1" fmla="val 16310"/>
                <a:gd name="adj2" fmla="val 3137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手繪多邊形 8"/>
            <p:cNvSpPr/>
            <p:nvPr/>
          </p:nvSpPr>
          <p:spPr>
            <a:xfrm>
              <a:off x="3127824" y="3020339"/>
              <a:ext cx="1915913" cy="556824"/>
            </a:xfrm>
            <a:custGeom>
              <a:avLst/>
              <a:gdLst>
                <a:gd name="connsiteX0" fmla="*/ 0 w 1916741"/>
                <a:gd name="connsiteY0" fmla="*/ 0 h 557597"/>
                <a:gd name="connsiteX1" fmla="*/ 1916741 w 1916741"/>
                <a:gd name="connsiteY1" fmla="*/ 0 h 557597"/>
                <a:gd name="connsiteX2" fmla="*/ 1916741 w 1916741"/>
                <a:gd name="connsiteY2" fmla="*/ 557597 h 557597"/>
                <a:gd name="connsiteX3" fmla="*/ 0 w 1916741"/>
                <a:gd name="connsiteY3" fmla="*/ 557597 h 557597"/>
                <a:gd name="connsiteX4" fmla="*/ 0 w 1916741"/>
                <a:gd name="connsiteY4" fmla="*/ 0 h 55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741" h="557597">
                  <a:moveTo>
                    <a:pt x="0" y="0"/>
                  </a:moveTo>
                  <a:lnTo>
                    <a:pt x="1916741" y="0"/>
                  </a:lnTo>
                  <a:lnTo>
                    <a:pt x="1916741" y="557597"/>
                  </a:lnTo>
                  <a:lnTo>
                    <a:pt x="0" y="5575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marL="0" marR="0" lvl="0" indent="0" algn="r" defTabSz="800100" rtl="0" eaLnBrk="1" fontAlgn="auto" latinLnBrk="0" hangingPunct="1">
                <a:lnSpc>
                  <a:spcPct val="90000"/>
                </a:lnSpc>
                <a:spcBef>
                  <a:spcPts val="0"/>
                </a:spcBef>
                <a:spcAft>
                  <a:spcPct val="35000"/>
                </a:spcAft>
                <a:buClrTx/>
                <a:buSzTx/>
                <a:buFontTx/>
                <a:buNone/>
                <a:tabLst/>
                <a:defRPr/>
              </a:pPr>
              <a:r>
                <a:rPr kumimoji="0" lang="en-US" altLang="zh-TW" sz="1800" b="0" i="0" u="none" strike="noStrike" kern="1200" cap="none" spc="0" normalizeH="0" baseline="0" noProof="0" dirty="0">
                  <a:ln>
                    <a:noFill/>
                  </a:ln>
                  <a:solidFill>
                    <a:srgbClr val="000000">
                      <a:hueOff val="0"/>
                      <a:satOff val="0"/>
                      <a:lumOff val="0"/>
                      <a:alphaOff val="0"/>
                    </a:srgbClr>
                  </a:solidFill>
                  <a:effectLst/>
                  <a:uLnTx/>
                  <a:uFillTx/>
                  <a:latin typeface="+mj-lt"/>
                  <a:ea typeface="新細明體" panose="02020500000000000000" pitchFamily="18" charset="-120"/>
                  <a:cs typeface="+mn-cs"/>
                </a:rPr>
                <a:t>Social </a:t>
              </a:r>
              <a:r>
                <a:rPr kumimoji="0" lang="en-US" altLang="zh-TW" sz="1800" b="0" i="0" u="none" strike="noStrike" kern="1200" cap="none" spc="0" normalizeH="0" baseline="0" noProof="0" dirty="0">
                  <a:ln>
                    <a:noFill/>
                  </a:ln>
                  <a:solidFill>
                    <a:srgbClr val="000000">
                      <a:hueOff val="0"/>
                      <a:satOff val="0"/>
                      <a:lumOff val="0"/>
                      <a:alphaOff val="0"/>
                    </a:srgbClr>
                  </a:solidFill>
                  <a:effectLst/>
                  <a:uLnTx/>
                  <a:uFillTx/>
                  <a:latin typeface="+mj-lt"/>
                  <a:ea typeface="微軟正黑體" panose="020B0604030504040204" pitchFamily="34" charset="-120"/>
                  <a:cs typeface="+mn-cs"/>
                </a:rPr>
                <a:t>Attraction</a:t>
              </a:r>
              <a:endParaRPr kumimoji="0" lang="zh-TW" altLang="en-US" sz="1800" b="0" i="0" u="none" strike="noStrike" kern="1200" cap="none" spc="0" normalizeH="0" baseline="0" noProof="0" dirty="0">
                <a:ln>
                  <a:noFill/>
                </a:ln>
                <a:solidFill>
                  <a:srgbClr val="000000">
                    <a:hueOff val="0"/>
                    <a:satOff val="0"/>
                    <a:lumOff val="0"/>
                    <a:alphaOff val="0"/>
                  </a:srgbClr>
                </a:solidFill>
                <a:effectLst/>
                <a:uLnTx/>
                <a:uFillTx/>
                <a:latin typeface="+mj-lt"/>
                <a:ea typeface="微軟正黑體" panose="020B0604030504040204" pitchFamily="34" charset="-120"/>
                <a:cs typeface="+mn-cs"/>
              </a:endParaRPr>
            </a:p>
          </p:txBody>
        </p:sp>
        <p:sp>
          <p:nvSpPr>
            <p:cNvPr id="10" name="手繪多邊形 9"/>
            <p:cNvSpPr/>
            <p:nvPr/>
          </p:nvSpPr>
          <p:spPr>
            <a:xfrm>
              <a:off x="4644836" y="5752495"/>
              <a:ext cx="1915912" cy="556824"/>
            </a:xfrm>
            <a:custGeom>
              <a:avLst/>
              <a:gdLst>
                <a:gd name="connsiteX0" fmla="*/ 0 w 1916741"/>
                <a:gd name="connsiteY0" fmla="*/ 0 h 557597"/>
                <a:gd name="connsiteX1" fmla="*/ 1916741 w 1916741"/>
                <a:gd name="connsiteY1" fmla="*/ 0 h 557597"/>
                <a:gd name="connsiteX2" fmla="*/ 1916741 w 1916741"/>
                <a:gd name="connsiteY2" fmla="*/ 557597 h 557597"/>
                <a:gd name="connsiteX3" fmla="*/ 0 w 1916741"/>
                <a:gd name="connsiteY3" fmla="*/ 557597 h 557597"/>
                <a:gd name="connsiteX4" fmla="*/ 0 w 1916741"/>
                <a:gd name="connsiteY4" fmla="*/ 0 h 55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741" h="557597">
                  <a:moveTo>
                    <a:pt x="0" y="0"/>
                  </a:moveTo>
                  <a:lnTo>
                    <a:pt x="1916741" y="0"/>
                  </a:lnTo>
                  <a:lnTo>
                    <a:pt x="1916741" y="557597"/>
                  </a:lnTo>
                  <a:lnTo>
                    <a:pt x="0" y="5575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lstStyle/>
            <a:p>
              <a:pPr marL="0" marR="0" lvl="0" indent="0" algn="ctr" defTabSz="800100" rtl="0" eaLnBrk="1" fontAlgn="auto" latinLnBrk="0" hangingPunct="1">
                <a:lnSpc>
                  <a:spcPct val="90000"/>
                </a:lnSpc>
                <a:spcBef>
                  <a:spcPts val="0"/>
                </a:spcBef>
                <a:spcAft>
                  <a:spcPct val="35000"/>
                </a:spcAft>
                <a:buClrTx/>
                <a:buSzTx/>
                <a:buFontTx/>
                <a:buNone/>
                <a:tabLst/>
                <a:defRPr/>
              </a:pPr>
              <a:endParaRPr kumimoji="0" lang="zh-TW" altLang="en-US" sz="1800" b="0" i="0" u="none" strike="noStrike" kern="1200" cap="none" spc="0" normalizeH="0" baseline="0" noProof="0" dirty="0">
                <a:ln>
                  <a:noFill/>
                </a:ln>
                <a:solidFill>
                  <a:srgbClr val="000000">
                    <a:hueOff val="0"/>
                    <a:satOff val="0"/>
                    <a:lumOff val="0"/>
                    <a:alphaOff val="0"/>
                  </a:srgbClr>
                </a:solidFill>
                <a:effectLst/>
                <a:uLnTx/>
                <a:uFillTx/>
                <a:latin typeface="+mj-lt"/>
                <a:ea typeface="微軟正黑體" panose="020B0604030504040204" pitchFamily="34" charset="-120"/>
                <a:cs typeface="+mn-cs"/>
              </a:endParaRPr>
            </a:p>
          </p:txBody>
        </p:sp>
      </p:grpSp>
      <p:sp>
        <p:nvSpPr>
          <p:cNvPr id="2" name="標題 1"/>
          <p:cNvSpPr>
            <a:spLocks noGrp="1"/>
          </p:cNvSpPr>
          <p:nvPr>
            <p:ph type="title"/>
          </p:nvPr>
        </p:nvSpPr>
        <p:spPr>
          <a:xfrm>
            <a:off x="637621" y="252717"/>
            <a:ext cx="11094720" cy="1008371"/>
          </a:xfrm>
        </p:spPr>
        <p:txBody>
          <a:bodyPr/>
          <a:lstStyle/>
          <a:p>
            <a:r>
              <a:rPr lang="en-US" altLang="zh-TW" dirty="0"/>
              <a:t>Conservation </a:t>
            </a:r>
            <a:r>
              <a:rPr lang="en-US" altLang="zh-TW" dirty="0" smtClean="0"/>
              <a:t>strategy for CCT and GCT</a:t>
            </a:r>
            <a:endParaRPr lang="zh-TW" altLang="en-US" dirty="0">
              <a:latin typeface="+mj-lt"/>
            </a:endParaRPr>
          </a:p>
        </p:txBody>
      </p:sp>
      <p:pic>
        <p:nvPicPr>
          <p:cNvPr id="5" name="圖片 4"/>
          <p:cNvPicPr>
            <a:picLocks noChangeAspect="1"/>
          </p:cNvPicPr>
          <p:nvPr/>
        </p:nvPicPr>
        <p:blipFill>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flipH="1">
            <a:off x="2851765" y="1631395"/>
            <a:ext cx="1337574" cy="18027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群組 14"/>
          <p:cNvGrpSpPr/>
          <p:nvPr/>
        </p:nvGrpSpPr>
        <p:grpSpPr>
          <a:xfrm>
            <a:off x="3939850" y="4539851"/>
            <a:ext cx="1771559" cy="921358"/>
            <a:chOff x="2356965" y="4954740"/>
            <a:chExt cx="2042017" cy="1136479"/>
          </a:xfrm>
        </p:grpSpPr>
        <p:pic>
          <p:nvPicPr>
            <p:cNvPr id="16" name="圖片 15"/>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3405912" y="5202184"/>
              <a:ext cx="993070" cy="794456"/>
            </a:xfrm>
            <a:prstGeom prst="rect">
              <a:avLst/>
            </a:prstGeom>
          </p:spPr>
        </p:pic>
        <p:pic>
          <p:nvPicPr>
            <p:cNvPr id="17" name="圖片 16"/>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2833369" y="5296763"/>
              <a:ext cx="993070" cy="794456"/>
            </a:xfrm>
            <a:prstGeom prst="rect">
              <a:avLst/>
            </a:prstGeom>
          </p:spPr>
        </p:pic>
        <p:pic>
          <p:nvPicPr>
            <p:cNvPr id="18" name="圖片 17"/>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2356965" y="5210421"/>
              <a:ext cx="993070" cy="794456"/>
            </a:xfrm>
            <a:prstGeom prst="rect">
              <a:avLst/>
            </a:prstGeom>
          </p:spPr>
        </p:pic>
        <p:pic>
          <p:nvPicPr>
            <p:cNvPr id="19" name="圖片 18"/>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3134678" y="4954740"/>
              <a:ext cx="993070" cy="794456"/>
            </a:xfrm>
            <a:prstGeom prst="rect">
              <a:avLst/>
            </a:prstGeom>
          </p:spPr>
        </p:pic>
      </p:grpSp>
      <p:sp>
        <p:nvSpPr>
          <p:cNvPr id="20" name="文字方塊 19"/>
          <p:cNvSpPr txBox="1"/>
          <p:nvPr/>
        </p:nvSpPr>
        <p:spPr>
          <a:xfrm>
            <a:off x="3987652" y="4377803"/>
            <a:ext cx="963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mj-lt"/>
                <a:ea typeface="新細明體" panose="02020500000000000000" pitchFamily="18" charset="-120"/>
                <a:cs typeface="+mn-cs"/>
              </a:rPr>
              <a:t>Decoy</a:t>
            </a:r>
            <a:endParaRPr kumimoji="0" lang="zh-TW" altLang="en-US" sz="1800" b="0" i="0" u="none" strike="noStrike" kern="1200" cap="none" spc="0" normalizeH="0" baseline="0" noProof="0" dirty="0">
              <a:ln>
                <a:noFill/>
              </a:ln>
              <a:solidFill>
                <a:srgbClr val="000000"/>
              </a:solidFill>
              <a:effectLst/>
              <a:uLnTx/>
              <a:uFillTx/>
              <a:latin typeface="+mj-lt"/>
              <a:ea typeface="新細明體" panose="02020500000000000000" pitchFamily="18" charset="-120"/>
              <a:cs typeface="+mn-cs"/>
            </a:endParaRPr>
          </a:p>
        </p:txBody>
      </p:sp>
      <p:pic>
        <p:nvPicPr>
          <p:cNvPr id="26" name="圖片 25"/>
          <p:cNvPicPr>
            <a:picLocks noChangeAspect="1"/>
          </p:cNvPicPr>
          <p:nvPr/>
        </p:nvPicPr>
        <p:blipFill>
          <a:blip r:embed="rId8" cstate="screen">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5530467" y="4397727"/>
            <a:ext cx="982406" cy="638564"/>
          </a:xfrm>
          <a:prstGeom prst="rect">
            <a:avLst/>
          </a:prstGeom>
        </p:spPr>
      </p:pic>
      <p:sp>
        <p:nvSpPr>
          <p:cNvPr id="27" name="文字方塊 26"/>
          <p:cNvSpPr txBox="1"/>
          <p:nvPr/>
        </p:nvSpPr>
        <p:spPr>
          <a:xfrm>
            <a:off x="5118119" y="4105416"/>
            <a:ext cx="1775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mj-lt"/>
                <a:ea typeface="新細明體" panose="02020500000000000000" pitchFamily="18" charset="-120"/>
                <a:cs typeface="+mn-cs"/>
              </a:rPr>
              <a:t>Audio playback</a:t>
            </a:r>
            <a:endParaRPr kumimoji="0" lang="zh-TW" altLang="en-US" sz="1800" b="0" i="0" u="none" strike="noStrike" kern="1200" cap="none" spc="0" normalizeH="0" baseline="0" noProof="0" dirty="0">
              <a:ln>
                <a:noFill/>
              </a:ln>
              <a:solidFill>
                <a:srgbClr val="000000"/>
              </a:solidFill>
              <a:effectLst/>
              <a:uLnTx/>
              <a:uFillTx/>
              <a:latin typeface="+mj-lt"/>
              <a:ea typeface="新細明體" panose="02020500000000000000" pitchFamily="18" charset="-120"/>
              <a:cs typeface="+mn-cs"/>
            </a:endParaRPr>
          </a:p>
        </p:txBody>
      </p:sp>
      <p:grpSp>
        <p:nvGrpSpPr>
          <p:cNvPr id="33" name="群組 32"/>
          <p:cNvGrpSpPr/>
          <p:nvPr/>
        </p:nvGrpSpPr>
        <p:grpSpPr>
          <a:xfrm>
            <a:off x="8333311" y="5494728"/>
            <a:ext cx="2421089" cy="1403354"/>
            <a:chOff x="5568229" y="3935802"/>
            <a:chExt cx="2421089" cy="1403354"/>
          </a:xfrm>
        </p:grpSpPr>
        <p:sp>
          <p:nvSpPr>
            <p:cNvPr id="34" name="手繪多邊形 33"/>
            <p:cNvSpPr/>
            <p:nvPr/>
          </p:nvSpPr>
          <p:spPr bwMode="auto">
            <a:xfrm>
              <a:off x="5568229" y="4826944"/>
              <a:ext cx="2421089" cy="512212"/>
            </a:xfrm>
            <a:custGeom>
              <a:avLst/>
              <a:gdLst>
                <a:gd name="connsiteX0" fmla="*/ 0 w 1916741"/>
                <a:gd name="connsiteY0" fmla="*/ 0 h 557597"/>
                <a:gd name="connsiteX1" fmla="*/ 1916741 w 1916741"/>
                <a:gd name="connsiteY1" fmla="*/ 0 h 557597"/>
                <a:gd name="connsiteX2" fmla="*/ 1916741 w 1916741"/>
                <a:gd name="connsiteY2" fmla="*/ 557597 h 557597"/>
                <a:gd name="connsiteX3" fmla="*/ 0 w 1916741"/>
                <a:gd name="connsiteY3" fmla="*/ 557597 h 557597"/>
                <a:gd name="connsiteX4" fmla="*/ 0 w 1916741"/>
                <a:gd name="connsiteY4" fmla="*/ 0 h 55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741" h="557597">
                  <a:moveTo>
                    <a:pt x="0" y="0"/>
                  </a:moveTo>
                  <a:lnTo>
                    <a:pt x="1916741" y="0"/>
                  </a:lnTo>
                  <a:lnTo>
                    <a:pt x="1916741" y="557597"/>
                  </a:lnTo>
                  <a:lnTo>
                    <a:pt x="0" y="5575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a:lnSpc>
                  <a:spcPct val="90000"/>
                </a:lnSpc>
                <a:spcAft>
                  <a:spcPct val="35000"/>
                </a:spcAft>
                <a:defRPr/>
              </a:pPr>
              <a:r>
                <a:rPr lang="en-US" altLang="zh-TW" dirty="0">
                  <a:latin typeface="+mj-lt"/>
                  <a:ea typeface="微軟正黑體" panose="020B0604030504040204" pitchFamily="34" charset="-120"/>
                </a:rPr>
                <a:t>Habitat management</a:t>
              </a:r>
              <a:endParaRPr lang="zh-TW" altLang="en-US" dirty="0">
                <a:latin typeface="+mj-lt"/>
                <a:ea typeface="微軟正黑體" panose="020B0604030504040204" pitchFamily="34" charset="-120"/>
              </a:endParaRPr>
            </a:p>
          </p:txBody>
        </p:sp>
        <p:pic>
          <p:nvPicPr>
            <p:cNvPr id="35" name="圖片 3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53767" y="3935802"/>
              <a:ext cx="805529" cy="805529"/>
            </a:xfrm>
            <a:prstGeom prst="ellipse">
              <a:avLst/>
            </a:prstGeom>
          </p:spPr>
        </p:pic>
        <p:pic>
          <p:nvPicPr>
            <p:cNvPr id="36" name="圖片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67126" y="4014866"/>
              <a:ext cx="739884" cy="698528"/>
            </a:xfrm>
            <a:prstGeom prst="ellipse">
              <a:avLst/>
            </a:prstGeom>
            <a:ln w="381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9" name="圖片 38"/>
          <p:cNvPicPr>
            <a:picLocks noChangeAspect="1"/>
          </p:cNvPicPr>
          <p:nvPr/>
        </p:nvPicPr>
        <p:blipFill>
          <a:blip r:embed="rId11" cstate="screen">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flipH="1">
            <a:off x="2525694" y="2301560"/>
            <a:ext cx="618988" cy="8342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圖片 39"/>
          <p:cNvPicPr>
            <a:picLocks noChangeAspect="1"/>
          </p:cNvPicPr>
          <p:nvPr/>
        </p:nvPicPr>
        <p:blipFill>
          <a:blip r:embed="rId13" cstate="screen">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flipH="1">
            <a:off x="1548286" y="2828838"/>
            <a:ext cx="840830" cy="11332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圖片 40"/>
          <p:cNvPicPr>
            <a:picLocks noChangeAspect="1"/>
          </p:cNvPicPr>
          <p:nvPr/>
        </p:nvPicPr>
        <p:blipFill>
          <a:blip r:embed="rId15" cstate="screen">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flipH="1">
            <a:off x="2292197" y="1941606"/>
            <a:ext cx="801595" cy="10803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圖片 41"/>
          <p:cNvPicPr>
            <a:picLocks noChangeAspect="1"/>
          </p:cNvPicPr>
          <p:nvPr/>
        </p:nvPicPr>
        <p:blipFill>
          <a:blip r:embed="rId17" cstate="screen">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flipH="1">
            <a:off x="2189646" y="2702891"/>
            <a:ext cx="557947" cy="7519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圖片 21"/>
          <p:cNvPicPr>
            <a:picLocks noChangeAspect="1"/>
          </p:cNvPicPr>
          <p:nvPr/>
        </p:nvPicPr>
        <p:blipFill>
          <a:blip r:embed="rId19">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rot="20599274">
            <a:off x="6786768" y="4056295"/>
            <a:ext cx="6159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圖片 22"/>
          <p:cNvPicPr>
            <a:picLocks noChangeAspect="1"/>
          </p:cNvPicPr>
          <p:nvPr/>
        </p:nvPicPr>
        <p:blipFill>
          <a:blip r:embed="rId19">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rot="329316">
            <a:off x="7086805" y="3948345"/>
            <a:ext cx="6143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圖片 23"/>
          <p:cNvPicPr>
            <a:picLocks noChangeAspect="1"/>
          </p:cNvPicPr>
          <p:nvPr/>
        </p:nvPicPr>
        <p:blipFill>
          <a:blip r:embed="rId19">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rot="329316">
            <a:off x="7261430" y="4132495"/>
            <a:ext cx="6159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圖片 24"/>
          <p:cNvPicPr>
            <a:picLocks noChangeAspect="1"/>
          </p:cNvPicPr>
          <p:nvPr/>
        </p:nvPicPr>
        <p:blipFill>
          <a:blip r:embed="rId19">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rot="329316">
            <a:off x="7482093" y="3992795"/>
            <a:ext cx="614362"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圖片 25"/>
          <p:cNvPicPr>
            <a:picLocks noChangeAspect="1"/>
          </p:cNvPicPr>
          <p:nvPr/>
        </p:nvPicPr>
        <p:blipFill>
          <a:blip r:embed="rId19">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rot="1468890">
            <a:off x="7677355" y="4110270"/>
            <a:ext cx="6143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字方塊 28"/>
          <p:cNvSpPr txBox="1">
            <a:spLocks noChangeArrowheads="1"/>
          </p:cNvSpPr>
          <p:nvPr/>
        </p:nvSpPr>
        <p:spPr bwMode="auto">
          <a:xfrm>
            <a:off x="6774068" y="3594332"/>
            <a:ext cx="1776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ea typeface="微軟正黑體" panose="020B0604030504040204" pitchFamily="34" charset="-120"/>
              </a:defRPr>
            </a:lvl1pPr>
            <a:lvl2pPr marL="742950" indent="-285750">
              <a:defRPr>
                <a:solidFill>
                  <a:schemeClr val="tx1"/>
                </a:solidFill>
                <a:latin typeface="Tw Cen MT" panose="020B0602020104020603" pitchFamily="34" charset="0"/>
                <a:ea typeface="微軟正黑體" panose="020B0604030504040204" pitchFamily="34" charset="-120"/>
              </a:defRPr>
            </a:lvl2pPr>
            <a:lvl3pPr marL="1143000" indent="-228600">
              <a:defRPr>
                <a:solidFill>
                  <a:schemeClr val="tx1"/>
                </a:solidFill>
                <a:latin typeface="Tw Cen MT" panose="020B0602020104020603" pitchFamily="34" charset="0"/>
                <a:ea typeface="微軟正黑體" panose="020B0604030504040204" pitchFamily="34" charset="-120"/>
              </a:defRPr>
            </a:lvl3pPr>
            <a:lvl4pPr marL="1600200" indent="-228600">
              <a:defRPr>
                <a:solidFill>
                  <a:schemeClr val="tx1"/>
                </a:solidFill>
                <a:latin typeface="Tw Cen MT" panose="020B0602020104020603" pitchFamily="34" charset="0"/>
                <a:ea typeface="微軟正黑體" panose="020B0604030504040204" pitchFamily="34" charset="-120"/>
              </a:defRPr>
            </a:lvl4pPr>
            <a:lvl5pPr marL="2057400" indent="-228600">
              <a:defRPr>
                <a:solidFill>
                  <a:schemeClr val="tx1"/>
                </a:solidFill>
                <a:latin typeface="Tw Cen MT" panose="020B0602020104020603" pitchFamily="34" charset="0"/>
                <a:ea typeface="微軟正黑體" panose="020B0604030504040204" pitchFamily="34" charset="-120"/>
              </a:defRPr>
            </a:lvl5pPr>
            <a:lvl6pPr marL="25146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6pPr>
            <a:lvl7pPr marL="29718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7pPr>
            <a:lvl8pPr marL="34290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8pPr>
            <a:lvl9pPr marL="38862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9pPr>
          </a:lstStyle>
          <a:p>
            <a:r>
              <a:rPr lang="en-US" altLang="zh-TW" dirty="0">
                <a:latin typeface="+mj-lt"/>
                <a:cs typeface="Arial" panose="020B0604020202020204" pitchFamily="34" charset="0"/>
              </a:rPr>
              <a:t>Auto-cameras</a:t>
            </a:r>
            <a:endParaRPr lang="zh-TW" altLang="en-US" dirty="0">
              <a:latin typeface="+mj-lt"/>
              <a:cs typeface="Arial" panose="020B0604020202020204" pitchFamily="34" charset="0"/>
            </a:endParaRPr>
          </a:p>
        </p:txBody>
      </p:sp>
      <p:pic>
        <p:nvPicPr>
          <p:cNvPr id="4" name="圖片 3"/>
          <p:cNvPicPr>
            <a:picLocks noChangeAspect="1"/>
          </p:cNvPicPr>
          <p:nvPr/>
        </p:nvPicPr>
        <p:blipFill>
          <a:blip r:embed="rId20"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508852" y="4181205"/>
            <a:ext cx="655408" cy="614773"/>
          </a:xfrm>
          <a:prstGeom prst="rect">
            <a:avLst/>
          </a:prstGeom>
        </p:spPr>
      </p:pic>
      <p:sp>
        <p:nvSpPr>
          <p:cNvPr id="47" name="文字方塊 28"/>
          <p:cNvSpPr txBox="1">
            <a:spLocks noChangeArrowheads="1"/>
          </p:cNvSpPr>
          <p:nvPr/>
        </p:nvSpPr>
        <p:spPr bwMode="auto">
          <a:xfrm>
            <a:off x="8212821" y="3811317"/>
            <a:ext cx="1776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ea typeface="微軟正黑體" panose="020B0604030504040204" pitchFamily="34" charset="-120"/>
              </a:defRPr>
            </a:lvl1pPr>
            <a:lvl2pPr marL="742950" indent="-285750">
              <a:defRPr>
                <a:solidFill>
                  <a:schemeClr val="tx1"/>
                </a:solidFill>
                <a:latin typeface="Tw Cen MT" panose="020B0602020104020603" pitchFamily="34" charset="0"/>
                <a:ea typeface="微軟正黑體" panose="020B0604030504040204" pitchFamily="34" charset="-120"/>
              </a:defRPr>
            </a:lvl2pPr>
            <a:lvl3pPr marL="1143000" indent="-228600">
              <a:defRPr>
                <a:solidFill>
                  <a:schemeClr val="tx1"/>
                </a:solidFill>
                <a:latin typeface="Tw Cen MT" panose="020B0602020104020603" pitchFamily="34" charset="0"/>
                <a:ea typeface="微軟正黑體" panose="020B0604030504040204" pitchFamily="34" charset="-120"/>
              </a:defRPr>
            </a:lvl3pPr>
            <a:lvl4pPr marL="1600200" indent="-228600">
              <a:defRPr>
                <a:solidFill>
                  <a:schemeClr val="tx1"/>
                </a:solidFill>
                <a:latin typeface="Tw Cen MT" panose="020B0602020104020603" pitchFamily="34" charset="0"/>
                <a:ea typeface="微軟正黑體" panose="020B0604030504040204" pitchFamily="34" charset="-120"/>
              </a:defRPr>
            </a:lvl4pPr>
            <a:lvl5pPr marL="2057400" indent="-228600">
              <a:defRPr>
                <a:solidFill>
                  <a:schemeClr val="tx1"/>
                </a:solidFill>
                <a:latin typeface="Tw Cen MT" panose="020B0602020104020603" pitchFamily="34" charset="0"/>
                <a:ea typeface="微軟正黑體" panose="020B0604030504040204" pitchFamily="34" charset="-120"/>
              </a:defRPr>
            </a:lvl5pPr>
            <a:lvl6pPr marL="25146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6pPr>
            <a:lvl7pPr marL="29718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7pPr>
            <a:lvl8pPr marL="34290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8pPr>
            <a:lvl9pPr marL="3886200" indent="-228600" eaLnBrk="0" fontAlgn="base" hangingPunct="0">
              <a:spcBef>
                <a:spcPct val="0"/>
              </a:spcBef>
              <a:spcAft>
                <a:spcPct val="0"/>
              </a:spcAft>
              <a:defRPr>
                <a:solidFill>
                  <a:schemeClr val="tx1"/>
                </a:solidFill>
                <a:latin typeface="Tw Cen MT" panose="020B0602020104020603" pitchFamily="34" charset="0"/>
                <a:ea typeface="微軟正黑體" panose="020B0604030504040204" pitchFamily="34" charset="-120"/>
              </a:defRPr>
            </a:lvl9pPr>
          </a:lstStyle>
          <a:p>
            <a:r>
              <a:rPr lang="en-US" altLang="zh-TW" dirty="0" smtClean="0">
                <a:latin typeface="+mj-lt"/>
                <a:cs typeface="Arial" panose="020B0604020202020204" pitchFamily="34" charset="0"/>
              </a:rPr>
              <a:t>Song meter</a:t>
            </a:r>
            <a:endParaRPr lang="zh-TW" altLang="en-US" dirty="0">
              <a:latin typeface="+mj-lt"/>
              <a:cs typeface="Arial" panose="020B0604020202020204" pitchFamily="34" charset="0"/>
            </a:endParaRPr>
          </a:p>
        </p:txBody>
      </p:sp>
      <p:sp>
        <p:nvSpPr>
          <p:cNvPr id="38" name="矩形 37"/>
          <p:cNvSpPr/>
          <p:nvPr/>
        </p:nvSpPr>
        <p:spPr>
          <a:xfrm>
            <a:off x="9999124" y="2534957"/>
            <a:ext cx="584584" cy="369332"/>
          </a:xfrm>
          <a:prstGeom prst="rect">
            <a:avLst/>
          </a:prstGeom>
        </p:spPr>
        <p:txBody>
          <a:bodyPr wrap="none">
            <a:spAutoFit/>
          </a:bodyPr>
          <a:lstStyle/>
          <a:p>
            <a:r>
              <a:rPr lang="en-US" altLang="zh-TW" dirty="0" smtClean="0">
                <a:latin typeface="+mj-lt"/>
              </a:rPr>
              <a:t>UAV</a:t>
            </a:r>
            <a:endParaRPr lang="zh-TW" altLang="en-US" dirty="0">
              <a:latin typeface="+mj-lt"/>
            </a:endParaRPr>
          </a:p>
        </p:txBody>
      </p:sp>
      <p:sp>
        <p:nvSpPr>
          <p:cNvPr id="48" name="等腰三角形 47"/>
          <p:cNvSpPr/>
          <p:nvPr/>
        </p:nvSpPr>
        <p:spPr>
          <a:xfrm rot="1871727">
            <a:off x="7760525" y="2465940"/>
            <a:ext cx="974757" cy="2344904"/>
          </a:xfrm>
          <a:prstGeom prst="triangle">
            <a:avLst>
              <a:gd name="adj" fmla="val 59077"/>
            </a:avLst>
          </a:prstGeom>
          <a:solidFill>
            <a:srgbClr val="00B05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9" name="圖片 48"/>
          <p:cNvPicPr>
            <a:picLocks noChangeAspect="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3550" y="2016271"/>
            <a:ext cx="1798986" cy="945918"/>
          </a:xfrm>
          <a:prstGeom prst="rect">
            <a:avLst/>
          </a:prstGeom>
        </p:spPr>
      </p:pic>
    </p:spTree>
    <p:extLst>
      <p:ext uri="{BB962C8B-B14F-4D97-AF65-F5344CB8AC3E}">
        <p14:creationId xmlns:p14="http://schemas.microsoft.com/office/powerpoint/2010/main" val="470824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par>
                                <p:cTn id="42" presetID="22" presetClass="entr" presetSubtype="1"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up)">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46" grpId="0"/>
      <p:bldP spid="47" grpId="0"/>
      <p:bldP spid="38" grpId="0"/>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p:spPr>
      </p:pic>
      <p:sp>
        <p:nvSpPr>
          <p:cNvPr id="4" name="投影片編號版面配置區 3"/>
          <p:cNvSpPr>
            <a:spLocks noGrp="1"/>
          </p:cNvSpPr>
          <p:nvPr>
            <p:ph type="sldNum" sz="quarter" idx="12"/>
          </p:nvPr>
        </p:nvSpPr>
        <p:spPr/>
        <p:txBody>
          <a:bodyPr/>
          <a:lstStyle/>
          <a:p>
            <a:fld id="{70A82989-6E9A-4FEE-B964-3ADB3687D18E}" type="slidenum">
              <a:rPr lang="zh-TW" altLang="en-US" smtClean="0"/>
              <a:t>7</a:t>
            </a:fld>
            <a:endParaRPr lang="zh-TW" altLang="en-US"/>
          </a:p>
        </p:txBody>
      </p:sp>
    </p:spTree>
    <p:extLst>
      <p:ext uri="{BB962C8B-B14F-4D97-AF65-F5344CB8AC3E}">
        <p14:creationId xmlns:p14="http://schemas.microsoft.com/office/powerpoint/2010/main" val="373882364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12192000" cy="6850743"/>
          </a:xfrm>
        </p:spPr>
      </p:pic>
      <p:sp>
        <p:nvSpPr>
          <p:cNvPr id="4" name="投影片編號版面配置區 3"/>
          <p:cNvSpPr>
            <a:spLocks noGrp="1"/>
          </p:cNvSpPr>
          <p:nvPr>
            <p:ph type="sldNum" sz="quarter" idx="12"/>
          </p:nvPr>
        </p:nvSpPr>
        <p:spPr/>
        <p:txBody>
          <a:bodyPr/>
          <a:lstStyle/>
          <a:p>
            <a:fld id="{70A82989-6E9A-4FEE-B964-3ADB3687D18E}" type="slidenum">
              <a:rPr lang="zh-TW" altLang="en-US" smtClean="0"/>
              <a:t>8</a:t>
            </a:fld>
            <a:endParaRPr lang="zh-TW" altLang="en-US"/>
          </a:p>
        </p:txBody>
      </p:sp>
    </p:spTree>
    <p:extLst>
      <p:ext uri="{BB962C8B-B14F-4D97-AF65-F5344CB8AC3E}">
        <p14:creationId xmlns:p14="http://schemas.microsoft.com/office/powerpoint/2010/main" val="30751922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l="29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1267599"/>
            <a:ext cx="3398520" cy="1027051"/>
          </a:xfrm>
          <a:noFill/>
        </p:spPr>
        <p:txBody>
          <a:bodyPr anchor="t">
            <a:normAutofit/>
          </a:bodyPr>
          <a:lstStyle/>
          <a:p>
            <a:pPr>
              <a:lnSpc>
                <a:spcPct val="85000"/>
              </a:lnSpc>
            </a:pPr>
            <a:r>
              <a:rPr lang="en-US" altLang="zh-TW" sz="4800" b="1" spc="-50" dirty="0" smtClean="0">
                <a:solidFill>
                  <a:schemeClr val="tx1">
                    <a:lumMod val="75000"/>
                    <a:lumOff val="25000"/>
                  </a:schemeClr>
                </a:solidFill>
                <a:latin typeface="微軟正黑體" panose="020B0604030504040204" pitchFamily="34" charset="-120"/>
                <a:ea typeface="微軟正黑體" panose="020B0604030504040204" pitchFamily="34" charset="-120"/>
              </a:rPr>
              <a:t>Objectives</a:t>
            </a:r>
            <a:endParaRPr lang="zh-TW" altLang="en-US" sz="4800" b="1" spc="-5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 name="文字版面配置區 4"/>
          <p:cNvSpPr>
            <a:spLocks noGrp="1"/>
          </p:cNvSpPr>
          <p:nvPr>
            <p:ph type="body" sz="half" idx="2"/>
          </p:nvPr>
        </p:nvSpPr>
        <p:spPr>
          <a:xfrm>
            <a:off x="241160" y="2502040"/>
            <a:ext cx="3614560" cy="3803165"/>
          </a:xfrm>
        </p:spPr>
        <p:txBody>
          <a:bodyPr>
            <a:normAutofit/>
          </a:bodyPr>
          <a:lstStyle/>
          <a:p>
            <a:pPr marL="342900" indent="-342900">
              <a:buClr>
                <a:schemeClr val="tx1"/>
              </a:buClr>
              <a:buFont typeface="Wingdings" panose="05000000000000000000" pitchFamily="2" charset="2"/>
              <a:buChar char="ü"/>
            </a:pPr>
            <a:r>
              <a:rPr lang="en-US" altLang="zh-TW" sz="2000" dirty="0" smtClean="0"/>
              <a:t>Use </a:t>
            </a:r>
            <a:r>
              <a:rPr lang="en-US" altLang="zh-TW" sz="2000" dirty="0"/>
              <a:t>acoustic recorders  </a:t>
            </a:r>
            <a:r>
              <a:rPr lang="en-US" altLang="zh-TW" sz="2000" dirty="0" smtClean="0"/>
              <a:t>to monitor terns’ colony</a:t>
            </a:r>
          </a:p>
          <a:p>
            <a:pPr marL="800100" lvl="1" indent="-342900">
              <a:buClr>
                <a:schemeClr val="tx1"/>
              </a:buClr>
              <a:buFont typeface="Wingdings" panose="05000000000000000000" pitchFamily="2" charset="2"/>
              <a:buChar char="ü"/>
            </a:pPr>
            <a:r>
              <a:rPr lang="en-US" altLang="zh-TW" sz="1700" dirty="0" smtClean="0">
                <a:solidFill>
                  <a:schemeClr val="bg1"/>
                </a:solidFill>
              </a:rPr>
              <a:t>Arrival </a:t>
            </a:r>
          </a:p>
          <a:p>
            <a:pPr marL="800100" lvl="1" indent="-342900">
              <a:buClr>
                <a:schemeClr val="tx1"/>
              </a:buClr>
              <a:buFont typeface="Wingdings" panose="05000000000000000000" pitchFamily="2" charset="2"/>
              <a:buChar char="ü"/>
            </a:pPr>
            <a:r>
              <a:rPr lang="en-US" altLang="zh-TW" sz="1700" dirty="0" smtClean="0">
                <a:solidFill>
                  <a:schemeClr val="bg1"/>
                </a:solidFill>
              </a:rPr>
              <a:t>Departure </a:t>
            </a:r>
          </a:p>
          <a:p>
            <a:pPr marL="800100" lvl="1" indent="-342900">
              <a:buClr>
                <a:schemeClr val="tx1"/>
              </a:buClr>
              <a:buFont typeface="Wingdings" panose="05000000000000000000" pitchFamily="2" charset="2"/>
              <a:buChar char="ü"/>
            </a:pPr>
            <a:r>
              <a:rPr lang="en-US" altLang="zh-TW" sz="1700" dirty="0" smtClean="0">
                <a:solidFill>
                  <a:schemeClr val="bg1"/>
                </a:solidFill>
              </a:rPr>
              <a:t>Colony size </a:t>
            </a:r>
          </a:p>
          <a:p>
            <a:pPr marL="800100" lvl="1" indent="-342900">
              <a:buClr>
                <a:schemeClr val="tx1"/>
              </a:buClr>
              <a:buFont typeface="Wingdings" panose="05000000000000000000" pitchFamily="2" charset="2"/>
              <a:buChar char="ü"/>
            </a:pPr>
            <a:r>
              <a:rPr lang="en-US" altLang="zh-TW" sz="1700" dirty="0" smtClean="0">
                <a:solidFill>
                  <a:schemeClr val="bg1"/>
                </a:solidFill>
              </a:rPr>
              <a:t>Colony status</a:t>
            </a:r>
          </a:p>
          <a:p>
            <a:pPr marL="342900" indent="-342900">
              <a:buClr>
                <a:schemeClr val="tx1"/>
              </a:buClr>
              <a:buFont typeface="Wingdings" panose="05000000000000000000" pitchFamily="2" charset="2"/>
              <a:buChar char="ü"/>
            </a:pPr>
            <a:endParaRPr lang="en-US" altLang="zh-TW" sz="2000" dirty="0" smtClean="0"/>
          </a:p>
          <a:p>
            <a:pPr marL="342900" indent="-342900">
              <a:buClr>
                <a:schemeClr val="tx1"/>
              </a:buClr>
              <a:buFont typeface="Wingdings" panose="05000000000000000000" pitchFamily="2" charset="2"/>
              <a:buChar char="ü"/>
            </a:pPr>
            <a:endParaRPr lang="en-US" altLang="zh-TW" sz="2000" dirty="0" smtClean="0"/>
          </a:p>
          <a:p>
            <a:endParaRPr lang="zh-TW" altLang="en-US" sz="2000" dirty="0"/>
          </a:p>
        </p:txBody>
      </p:sp>
      <p:sp>
        <p:nvSpPr>
          <p:cNvPr id="4" name="投影片編號版面配置區 3"/>
          <p:cNvSpPr>
            <a:spLocks noGrp="1"/>
          </p:cNvSpPr>
          <p:nvPr>
            <p:ph type="sldNum" sz="quarter" idx="12"/>
          </p:nvPr>
        </p:nvSpPr>
        <p:spPr/>
        <p:txBody>
          <a:bodyPr>
            <a:normAutofit/>
          </a:bodyPr>
          <a:lstStyle/>
          <a:p>
            <a:fld id="{70A82989-6E9A-4FEE-B964-3ADB3687D18E}" type="slidenum">
              <a:rPr lang="zh-TW" altLang="en-US" smtClean="0"/>
              <a:t>9</a:t>
            </a:fld>
            <a:endParaRPr lang="zh-TW" altLang="en-US"/>
          </a:p>
        </p:txBody>
      </p:sp>
    </p:spTree>
    <p:extLst>
      <p:ext uri="{BB962C8B-B14F-4D97-AF65-F5344CB8AC3E}">
        <p14:creationId xmlns:p14="http://schemas.microsoft.com/office/powerpoint/2010/main" val="239617420"/>
      </p:ext>
    </p:extLst>
  </p:cSld>
  <p:clrMapOvr>
    <a:masterClrMapping/>
  </p:clrMapOvr>
  <p:transition spd="slow">
    <p:push dir="u"/>
  </p:transition>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中庸">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中庸">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12707</TotalTime>
  <Words>1288</Words>
  <Application>Microsoft Office PowerPoint</Application>
  <PresentationFormat>寬螢幕</PresentationFormat>
  <Paragraphs>168</Paragraphs>
  <Slides>25</Slides>
  <Notes>19</Notes>
  <HiddenSlides>0</HiddenSlides>
  <MMClips>3</MMClips>
  <ScaleCrop>false</ScaleCrop>
  <HeadingPairs>
    <vt:vector size="6" baseType="variant">
      <vt:variant>
        <vt:lpstr>使用字型</vt:lpstr>
      </vt:variant>
      <vt:variant>
        <vt:i4>10</vt:i4>
      </vt:variant>
      <vt:variant>
        <vt:lpstr>佈景主題</vt:lpstr>
      </vt:variant>
      <vt:variant>
        <vt:i4>3</vt:i4>
      </vt:variant>
      <vt:variant>
        <vt:lpstr>投影片標題</vt:lpstr>
      </vt:variant>
      <vt:variant>
        <vt:i4>25</vt:i4>
      </vt:variant>
    </vt:vector>
  </HeadingPairs>
  <TitlesOfParts>
    <vt:vector size="38" baseType="lpstr">
      <vt:lpstr>微軟正黑體</vt:lpstr>
      <vt:lpstr>新細明體</vt:lpstr>
      <vt:lpstr>標楷體</vt:lpstr>
      <vt:lpstr>Arial</vt:lpstr>
      <vt:lpstr>Calibri</vt:lpstr>
      <vt:lpstr>Calibri Light</vt:lpstr>
      <vt:lpstr>Times New Roman</vt:lpstr>
      <vt:lpstr>Tw Cen MT</vt:lpstr>
      <vt:lpstr>Wingdings</vt:lpstr>
      <vt:lpstr>Wingdings 2</vt:lpstr>
      <vt:lpstr>回顧</vt:lpstr>
      <vt:lpstr>1_回顧</vt:lpstr>
      <vt:lpstr>中庸</vt:lpstr>
      <vt:lpstr>Use of acoustic recorders in monitoring and management of seabird breeding colony in Matsu archipelagos, Taiwan</vt:lpstr>
      <vt:lpstr>PowerPoint 簡報</vt:lpstr>
      <vt:lpstr>Matsu Islands Tern Refuge</vt:lpstr>
      <vt:lpstr>PowerPoint 簡報</vt:lpstr>
      <vt:lpstr>Colony shifts and Social Attraction</vt:lpstr>
      <vt:lpstr>Conservation strategy for CCT and GCT</vt:lpstr>
      <vt:lpstr>PowerPoint 簡報</vt:lpstr>
      <vt:lpstr>PowerPoint 簡報</vt:lpstr>
      <vt:lpstr>Objectives</vt:lpstr>
      <vt:lpstr>Auto cameras and decoys</vt:lpstr>
      <vt:lpstr>Acoustic recorders</vt:lpstr>
      <vt:lpstr>Call characteristics</vt:lpstr>
      <vt:lpstr>Average sound pressure level in 2015</vt:lpstr>
      <vt:lpstr>PowerPoint 簡報</vt:lpstr>
      <vt:lpstr>Average sound pressure level in 2016</vt:lpstr>
      <vt:lpstr>PowerPoint 簡報</vt:lpstr>
      <vt:lpstr>Average sound pressure level in 2017</vt:lpstr>
      <vt:lpstr>Weather condition</vt:lpstr>
      <vt:lpstr>Night desertion</vt:lpstr>
      <vt:lpstr>Why do terns abandon their eggs?</vt:lpstr>
      <vt:lpstr>Behavior and acoustic data</vt:lpstr>
      <vt:lpstr>Colony size and acoustic data </vt:lpstr>
      <vt:lpstr>CCT sound detection</vt:lpstr>
      <vt:lpstr>Conclusions</vt:lpstr>
      <vt:lpstr>Thank you!</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Ran</dc:creator>
  <cp:lastModifiedBy>chung hang Hung</cp:lastModifiedBy>
  <cp:revision>290</cp:revision>
  <dcterms:created xsi:type="dcterms:W3CDTF">2018-03-07T00:38:48Z</dcterms:created>
  <dcterms:modified xsi:type="dcterms:W3CDTF">2019-04-02T02:44:00Z</dcterms:modified>
</cp:coreProperties>
</file>