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6" r:id="rId1"/>
    <p:sldMasterId id="2147483918" r:id="rId2"/>
  </p:sldMasterIdLst>
  <p:notesMasterIdLst>
    <p:notesMasterId r:id="rId37"/>
  </p:notesMasterIdLst>
  <p:handoutMasterIdLst>
    <p:handoutMasterId r:id="rId38"/>
  </p:handoutMasterIdLst>
  <p:sldIdLst>
    <p:sldId id="922" r:id="rId3"/>
    <p:sldId id="1077" r:id="rId4"/>
    <p:sldId id="1078" r:id="rId5"/>
    <p:sldId id="1079" r:id="rId6"/>
    <p:sldId id="1080" r:id="rId7"/>
    <p:sldId id="1081" r:id="rId8"/>
    <p:sldId id="1082" r:id="rId9"/>
    <p:sldId id="1083" r:id="rId10"/>
    <p:sldId id="1084" r:id="rId11"/>
    <p:sldId id="1085" r:id="rId12"/>
    <p:sldId id="1086" r:id="rId13"/>
    <p:sldId id="1087" r:id="rId14"/>
    <p:sldId id="1088" r:id="rId15"/>
    <p:sldId id="861" r:id="rId16"/>
    <p:sldId id="846" r:id="rId17"/>
    <p:sldId id="892" r:id="rId18"/>
    <p:sldId id="895" r:id="rId19"/>
    <p:sldId id="1044" r:id="rId20"/>
    <p:sldId id="1045" r:id="rId21"/>
    <p:sldId id="1046" r:id="rId22"/>
    <p:sldId id="1047" r:id="rId23"/>
    <p:sldId id="902" r:id="rId24"/>
    <p:sldId id="1048" r:id="rId25"/>
    <p:sldId id="1049" r:id="rId26"/>
    <p:sldId id="1050" r:id="rId27"/>
    <p:sldId id="1051" r:id="rId28"/>
    <p:sldId id="1052" r:id="rId29"/>
    <p:sldId id="1053" r:id="rId30"/>
    <p:sldId id="1056" r:id="rId31"/>
    <p:sldId id="1042" r:id="rId32"/>
    <p:sldId id="1057" r:id="rId33"/>
    <p:sldId id="1074" r:id="rId34"/>
    <p:sldId id="1075" r:id="rId35"/>
    <p:sldId id="765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jone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9E0000"/>
    <a:srgbClr val="0067AC"/>
    <a:srgbClr val="EA951A"/>
    <a:srgbClr val="0068AC"/>
    <a:srgbClr val="2A2A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0" autoAdjust="0"/>
    <p:restoredTop sz="68486" autoAdjust="0"/>
  </p:normalViewPr>
  <p:slideViewPr>
    <p:cSldViewPr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340"/>
    </p:cViewPr>
  </p:sorterViewPr>
  <p:notesViewPr>
    <p:cSldViewPr>
      <p:cViewPr varScale="1">
        <p:scale>
          <a:sx n="98" d="100"/>
          <a:sy n="98" d="100"/>
        </p:scale>
        <p:origin x="-3564" y="-11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092762-3BA4-43BB-A451-6288799877F7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7CC25F8-7BB4-4901-9B89-A1DF7B9CADDA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Discover</a:t>
          </a:r>
        </a:p>
      </dgm:t>
    </dgm:pt>
    <dgm:pt modelId="{99439EAE-4FF9-4D13-B3B4-509ADFFEB1B1}" type="parTrans" cxnId="{FB129582-581A-489B-98DB-47188EE45817}">
      <dgm:prSet/>
      <dgm:spPr/>
      <dgm:t>
        <a:bodyPr/>
        <a:lstStyle/>
        <a:p>
          <a:endParaRPr lang="en-US" sz="1000"/>
        </a:p>
      </dgm:t>
    </dgm:pt>
    <dgm:pt modelId="{0785F3AE-36BD-4359-9F24-32F92AB3DDDE}" type="sibTrans" cxnId="{FB129582-581A-489B-98DB-47188EE45817}">
      <dgm:prSet/>
      <dgm:spPr/>
      <dgm:t>
        <a:bodyPr/>
        <a:lstStyle/>
        <a:p>
          <a:endParaRPr lang="en-US" sz="1000"/>
        </a:p>
      </dgm:t>
    </dgm:pt>
    <dgm:pt modelId="{33918B9D-E28E-434B-AC9C-827443D78FDD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Timelines: animated and basic</a:t>
          </a:r>
          <a:endParaRPr lang="en-US" sz="900" dirty="0">
            <a:latin typeface="+mn-lt"/>
          </a:endParaRPr>
        </a:p>
      </dgm:t>
    </dgm:pt>
    <dgm:pt modelId="{EFBDD89D-9CBB-44A8-8E6B-215CBF2F2FB8}" type="parTrans" cxnId="{560D2069-45FE-4F7C-AB45-24A777C25062}">
      <dgm:prSet/>
      <dgm:spPr/>
      <dgm:t>
        <a:bodyPr/>
        <a:lstStyle/>
        <a:p>
          <a:endParaRPr lang="en-US" sz="1000"/>
        </a:p>
      </dgm:t>
    </dgm:pt>
    <dgm:pt modelId="{708F2F30-C936-4BC9-9007-07F14FBBA323}" type="sibTrans" cxnId="{560D2069-45FE-4F7C-AB45-24A777C25062}">
      <dgm:prSet/>
      <dgm:spPr/>
      <dgm:t>
        <a:bodyPr/>
        <a:lstStyle/>
        <a:p>
          <a:endParaRPr lang="en-US" sz="1000"/>
        </a:p>
      </dgm:t>
    </dgm:pt>
    <dgm:pt modelId="{828AFD6C-C31D-4874-95C5-6508059D2D97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Basic maps</a:t>
          </a:r>
          <a:endParaRPr lang="en-US" sz="900" dirty="0">
            <a:latin typeface="+mn-lt"/>
          </a:endParaRPr>
        </a:p>
      </dgm:t>
    </dgm:pt>
    <dgm:pt modelId="{CA03F517-A6A3-4F44-91A2-48BAB5CB4C81}" type="parTrans" cxnId="{F951F5A2-0AA6-4536-84FF-4524DD1ADC1E}">
      <dgm:prSet/>
      <dgm:spPr/>
      <dgm:t>
        <a:bodyPr/>
        <a:lstStyle/>
        <a:p>
          <a:endParaRPr lang="en-US" sz="1000"/>
        </a:p>
      </dgm:t>
    </dgm:pt>
    <dgm:pt modelId="{271DD7B1-5492-4875-8DC1-A5C168250F29}" type="sibTrans" cxnId="{F951F5A2-0AA6-4536-84FF-4524DD1ADC1E}">
      <dgm:prSet/>
      <dgm:spPr/>
      <dgm:t>
        <a:bodyPr/>
        <a:lstStyle/>
        <a:p>
          <a:endParaRPr lang="en-US" sz="1000"/>
        </a:p>
      </dgm:t>
    </dgm:pt>
    <dgm:pt modelId="{A5A223A1-5A61-43EE-8595-46BD6441024A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Explore</a:t>
          </a:r>
        </a:p>
      </dgm:t>
    </dgm:pt>
    <dgm:pt modelId="{820F9E4A-803C-40D6-AF28-D82C76E3DF7E}" type="parTrans" cxnId="{7FD8441F-328A-4935-A400-2C635B0F5337}">
      <dgm:prSet/>
      <dgm:spPr/>
      <dgm:t>
        <a:bodyPr/>
        <a:lstStyle/>
        <a:p>
          <a:endParaRPr lang="en-US" sz="1000"/>
        </a:p>
      </dgm:t>
    </dgm:pt>
    <dgm:pt modelId="{861F7901-23F3-45AA-AA0A-3A12F30AA736}" type="sibTrans" cxnId="{7FD8441F-328A-4935-A400-2C635B0F5337}">
      <dgm:prSet/>
      <dgm:spPr/>
      <dgm:t>
        <a:bodyPr/>
        <a:lstStyle/>
        <a:p>
          <a:endParaRPr lang="en-US" sz="1000"/>
        </a:p>
      </dgm:t>
    </dgm:pt>
    <dgm:pt modelId="{D5D067A6-2B0C-41A4-9125-2B3746DFE4CA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Simple simulations (user adjusts parameters to view scenarios)</a:t>
          </a:r>
          <a:endParaRPr lang="en-US" sz="900" dirty="0">
            <a:latin typeface="+mn-lt"/>
          </a:endParaRPr>
        </a:p>
      </dgm:t>
    </dgm:pt>
    <dgm:pt modelId="{E9B1CBCC-09DA-4085-83E8-8AC3D0879AB7}" type="parTrans" cxnId="{47D17E45-284B-48BA-9FA6-A59EDB1F4F5E}">
      <dgm:prSet/>
      <dgm:spPr/>
      <dgm:t>
        <a:bodyPr/>
        <a:lstStyle/>
        <a:p>
          <a:endParaRPr lang="en-US" sz="1000"/>
        </a:p>
      </dgm:t>
    </dgm:pt>
    <dgm:pt modelId="{8983162E-7040-41A4-B4DF-D58D5E981C25}" type="sibTrans" cxnId="{47D17E45-284B-48BA-9FA6-A59EDB1F4F5E}">
      <dgm:prSet/>
      <dgm:spPr/>
      <dgm:t>
        <a:bodyPr/>
        <a:lstStyle/>
        <a:p>
          <a:endParaRPr lang="en-US" sz="1000"/>
        </a:p>
      </dgm:t>
    </dgm:pt>
    <dgm:pt modelId="{EEC1C9F7-8384-4C7E-95C4-6DD865A893F2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Learn</a:t>
          </a:r>
        </a:p>
      </dgm:t>
    </dgm:pt>
    <dgm:pt modelId="{ECBF6CE6-17F7-49D5-A92E-37AAD054C6CB}" type="parTrans" cxnId="{7E60139C-DFE8-4F34-A96D-46ACCE7C1EED}">
      <dgm:prSet/>
      <dgm:spPr/>
      <dgm:t>
        <a:bodyPr/>
        <a:lstStyle/>
        <a:p>
          <a:endParaRPr lang="en-US" sz="1000"/>
        </a:p>
      </dgm:t>
    </dgm:pt>
    <dgm:pt modelId="{9A1E33B3-F8B7-4608-A798-A0437431A838}" type="sibTrans" cxnId="{7E60139C-DFE8-4F34-A96D-46ACCE7C1EED}">
      <dgm:prSet/>
      <dgm:spPr/>
      <dgm:t>
        <a:bodyPr/>
        <a:lstStyle/>
        <a:p>
          <a:endParaRPr lang="en-US" sz="1000"/>
        </a:p>
      </dgm:t>
    </dgm:pt>
    <dgm:pt modelId="{8A032FA1-1247-4585-894F-E26AD5D099A8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Faceted browsing (multiple views of data)</a:t>
          </a:r>
          <a:endParaRPr lang="en-US" sz="900" dirty="0">
            <a:latin typeface="+mn-lt"/>
          </a:endParaRPr>
        </a:p>
      </dgm:t>
    </dgm:pt>
    <dgm:pt modelId="{B08E95B0-18BD-417F-862E-288224726111}" type="parTrans" cxnId="{9FD1DCAE-1872-440C-B8F2-325B4F4C5128}">
      <dgm:prSet/>
      <dgm:spPr/>
      <dgm:t>
        <a:bodyPr/>
        <a:lstStyle/>
        <a:p>
          <a:endParaRPr lang="en-US" sz="1000"/>
        </a:p>
      </dgm:t>
    </dgm:pt>
    <dgm:pt modelId="{505E84EA-3C09-44D0-8BB4-B50E25971814}" type="sibTrans" cxnId="{9FD1DCAE-1872-440C-B8F2-325B4F4C5128}">
      <dgm:prSet/>
      <dgm:spPr/>
      <dgm:t>
        <a:bodyPr/>
        <a:lstStyle/>
        <a:p>
          <a:endParaRPr lang="en-US" sz="1000"/>
        </a:p>
      </dgm:t>
    </dgm:pt>
    <dgm:pt modelId="{E391A390-1E5A-4B33-98B1-58C140B05011}">
      <dgm:prSet phldrT="[Text]" custT="1"/>
      <dgm:spPr/>
      <dgm:t>
        <a:bodyPr/>
        <a:lstStyle/>
        <a:p>
          <a:r>
            <a:rPr lang="en-US" sz="900" dirty="0">
              <a:latin typeface="+mn-lt"/>
            </a:rPr>
            <a:t>Exploratory Spatial Data Analysis</a:t>
          </a:r>
        </a:p>
      </dgm:t>
    </dgm:pt>
    <dgm:pt modelId="{069A274D-FCC0-4266-ABB9-161E02316E7C}" type="parTrans" cxnId="{03CA6773-FB6F-48C7-A823-16D26A2D190D}">
      <dgm:prSet/>
      <dgm:spPr/>
      <dgm:t>
        <a:bodyPr/>
        <a:lstStyle/>
        <a:p>
          <a:endParaRPr lang="en-US" sz="1000"/>
        </a:p>
      </dgm:t>
    </dgm:pt>
    <dgm:pt modelId="{84FC0A71-41BD-42CE-8525-16CA0D51DDAA}" type="sibTrans" cxnId="{03CA6773-FB6F-48C7-A823-16D26A2D190D}">
      <dgm:prSet/>
      <dgm:spPr/>
      <dgm:t>
        <a:bodyPr/>
        <a:lstStyle/>
        <a:p>
          <a:endParaRPr lang="en-US" sz="1000"/>
        </a:p>
      </dgm:t>
    </dgm:pt>
    <dgm:pt modelId="{CF574AFD-A7CA-43FF-9385-31DB9272AB6A}">
      <dgm:prSet phldrT="[Text]" custT="1"/>
      <dgm:spPr/>
      <dgm:t>
        <a:bodyPr/>
        <a:lstStyle/>
        <a:p>
          <a:pPr rtl="0"/>
          <a:r>
            <a:rPr lang="en-US" sz="900" b="0" i="0" u="none" dirty="0">
              <a:latin typeface="+mn-lt"/>
            </a:rPr>
            <a:t>Spatial narratives, cultural narratives</a:t>
          </a:r>
          <a:endParaRPr lang="en-US" sz="900" dirty="0">
            <a:latin typeface="+mn-lt"/>
          </a:endParaRPr>
        </a:p>
      </dgm:t>
    </dgm:pt>
    <dgm:pt modelId="{EDCA6818-3646-41A2-8095-731B47A168F1}" type="parTrans" cxnId="{7DE6872E-CAE1-481C-B540-6F9F28F7D963}">
      <dgm:prSet/>
      <dgm:spPr/>
      <dgm:t>
        <a:bodyPr/>
        <a:lstStyle/>
        <a:p>
          <a:endParaRPr lang="en-US" sz="1000"/>
        </a:p>
      </dgm:t>
    </dgm:pt>
    <dgm:pt modelId="{0C1B55ED-45F0-45A7-BF04-E8EB056AFD51}" type="sibTrans" cxnId="{7DE6872E-CAE1-481C-B540-6F9F28F7D963}">
      <dgm:prSet/>
      <dgm:spPr/>
      <dgm:t>
        <a:bodyPr/>
        <a:lstStyle/>
        <a:p>
          <a:endParaRPr lang="en-US" sz="1000"/>
        </a:p>
      </dgm:t>
    </dgm:pt>
    <dgm:pt modelId="{88E939F4-1C08-4C01-9D43-FCF48607420F}">
      <dgm:prSet custT="1"/>
      <dgm:spPr/>
      <dgm:t>
        <a:bodyPr/>
        <a:lstStyle/>
        <a:p>
          <a:pPr rtl="0"/>
          <a:r>
            <a:rPr lang="en-US" sz="900" b="0" i="0" u="none" dirty="0">
              <a:latin typeface="+mn-lt"/>
            </a:rPr>
            <a:t>Story telling – includes narrative</a:t>
          </a:r>
        </a:p>
      </dgm:t>
    </dgm:pt>
    <dgm:pt modelId="{F8A3EDE4-0244-441A-9BB0-572797B1D2DC}" type="parTrans" cxnId="{A47BF09A-A8A6-4497-B6EB-5088D9B2A0ED}">
      <dgm:prSet/>
      <dgm:spPr/>
      <dgm:t>
        <a:bodyPr/>
        <a:lstStyle/>
        <a:p>
          <a:endParaRPr lang="en-US" sz="1000"/>
        </a:p>
      </dgm:t>
    </dgm:pt>
    <dgm:pt modelId="{191FC07E-E1FD-4A09-A786-CFC3FC41138C}" type="sibTrans" cxnId="{A47BF09A-A8A6-4497-B6EB-5088D9B2A0ED}">
      <dgm:prSet/>
      <dgm:spPr/>
      <dgm:t>
        <a:bodyPr/>
        <a:lstStyle/>
        <a:p>
          <a:endParaRPr lang="en-US" sz="1000"/>
        </a:p>
      </dgm:t>
    </dgm:pt>
    <dgm:pt modelId="{30A4500D-304B-450F-9DA5-A369B0037A99}">
      <dgm:prSet custT="1"/>
      <dgm:spPr/>
      <dgm:t>
        <a:bodyPr/>
        <a:lstStyle/>
        <a:p>
          <a:pPr rtl="0"/>
          <a:r>
            <a:rPr lang="en-US" sz="900" b="0" i="0" u="none" dirty="0">
              <a:latin typeface="+mn-lt"/>
            </a:rPr>
            <a:t>Online exhibits (e.g., photos, art)</a:t>
          </a:r>
        </a:p>
      </dgm:t>
    </dgm:pt>
    <dgm:pt modelId="{22CFA2F5-F13B-4A8D-B8D8-1C41B6E6E250}" type="parTrans" cxnId="{C3E2ECAA-AF81-48D2-AE67-42ABF983D91E}">
      <dgm:prSet/>
      <dgm:spPr/>
      <dgm:t>
        <a:bodyPr/>
        <a:lstStyle/>
        <a:p>
          <a:endParaRPr lang="en-US" sz="1000"/>
        </a:p>
      </dgm:t>
    </dgm:pt>
    <dgm:pt modelId="{96F23614-CF25-4CC9-A5CC-59E6DB77020A}" type="sibTrans" cxnId="{C3E2ECAA-AF81-48D2-AE67-42ABF983D91E}">
      <dgm:prSet/>
      <dgm:spPr/>
      <dgm:t>
        <a:bodyPr/>
        <a:lstStyle/>
        <a:p>
          <a:endParaRPr lang="en-US" sz="1000"/>
        </a:p>
      </dgm:t>
    </dgm:pt>
    <dgm:pt modelId="{C1897B25-1A72-4752-86C4-F4005A080DA0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Data catalog</a:t>
          </a:r>
          <a:endParaRPr lang="en-US" sz="900" dirty="0">
            <a:latin typeface="+mn-lt"/>
          </a:endParaRPr>
        </a:p>
      </dgm:t>
    </dgm:pt>
    <dgm:pt modelId="{03385CAF-4488-4AAA-9AED-7640E3FC961F}" type="parTrans" cxnId="{2BCDB84C-BBE7-4DA5-B0A2-41F1605FB2AB}">
      <dgm:prSet/>
      <dgm:spPr/>
      <dgm:t>
        <a:bodyPr/>
        <a:lstStyle/>
        <a:p>
          <a:endParaRPr lang="en-US" sz="1000"/>
        </a:p>
      </dgm:t>
    </dgm:pt>
    <dgm:pt modelId="{8C79AAFC-26A9-41EA-98C8-D2585D7DB4EF}" type="sibTrans" cxnId="{2BCDB84C-BBE7-4DA5-B0A2-41F1605FB2AB}">
      <dgm:prSet/>
      <dgm:spPr/>
      <dgm:t>
        <a:bodyPr/>
        <a:lstStyle/>
        <a:p>
          <a:endParaRPr lang="en-US" sz="1000"/>
        </a:p>
      </dgm:t>
    </dgm:pt>
    <dgm:pt modelId="{A5737566-C48E-474B-A89C-3934D625D053}">
      <dgm:prSet phldrT="[Text]" custT="1"/>
      <dgm:spPr/>
      <dgm:t>
        <a:bodyPr/>
        <a:lstStyle/>
        <a:p>
          <a:r>
            <a:rPr lang="en-US" sz="1200" dirty="0">
              <a:latin typeface="+mn-lt"/>
            </a:rPr>
            <a:t>Visualize</a:t>
          </a:r>
          <a:endParaRPr lang="en-US" sz="1200" dirty="0"/>
        </a:p>
      </dgm:t>
    </dgm:pt>
    <dgm:pt modelId="{CD0F839E-90FC-4A80-8FB1-C063A409BCBA}" type="parTrans" cxnId="{97FE221C-CB9A-41D0-AB8B-195134ADB6B1}">
      <dgm:prSet/>
      <dgm:spPr/>
      <dgm:t>
        <a:bodyPr/>
        <a:lstStyle/>
        <a:p>
          <a:endParaRPr lang="en-US" sz="1000"/>
        </a:p>
      </dgm:t>
    </dgm:pt>
    <dgm:pt modelId="{BCB12956-11F4-4D4E-8301-AC82048567D1}" type="sibTrans" cxnId="{97FE221C-CB9A-41D0-AB8B-195134ADB6B1}">
      <dgm:prSet/>
      <dgm:spPr/>
      <dgm:t>
        <a:bodyPr/>
        <a:lstStyle/>
        <a:p>
          <a:endParaRPr lang="en-US" sz="1000"/>
        </a:p>
      </dgm:t>
    </dgm:pt>
    <dgm:pt modelId="{6CBC1E2A-F87A-4A5D-BAAC-DAF20DED37D6}">
      <dgm:prSet phldrT="[Text]" custT="1"/>
      <dgm:spPr/>
      <dgm:t>
        <a:bodyPr/>
        <a:lstStyle/>
        <a:p>
          <a:endParaRPr lang="en-US" sz="1000" dirty="0">
            <a:latin typeface="+mn-lt"/>
          </a:endParaRPr>
        </a:p>
      </dgm:t>
    </dgm:pt>
    <dgm:pt modelId="{7B470A86-3CA3-4D6A-A6EA-F80465094C90}" type="parTrans" cxnId="{E5831AD1-EAF7-4585-A09A-E488502EBEB4}">
      <dgm:prSet/>
      <dgm:spPr/>
      <dgm:t>
        <a:bodyPr/>
        <a:lstStyle/>
        <a:p>
          <a:endParaRPr lang="en-US" sz="1000"/>
        </a:p>
      </dgm:t>
    </dgm:pt>
    <dgm:pt modelId="{34679613-D12A-4DE1-BBB6-5EA8AB2C7EC8}" type="sibTrans" cxnId="{E5831AD1-EAF7-4585-A09A-E488502EBEB4}">
      <dgm:prSet/>
      <dgm:spPr/>
      <dgm:t>
        <a:bodyPr/>
        <a:lstStyle/>
        <a:p>
          <a:endParaRPr lang="en-US" sz="1000"/>
        </a:p>
      </dgm:t>
    </dgm:pt>
    <dgm:pt modelId="{E092B4BD-BDB7-4F4A-94B2-2BF7985866AC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Search feature: find data and content by geo x time x topic</a:t>
          </a:r>
          <a:endParaRPr lang="en-US" sz="900" dirty="0">
            <a:latin typeface="+mn-lt"/>
          </a:endParaRPr>
        </a:p>
      </dgm:t>
    </dgm:pt>
    <dgm:pt modelId="{552C067A-FA75-42C8-8137-7B910724D394}" type="parTrans" cxnId="{FFC752D2-7EEE-4381-86F6-9715E508080F}">
      <dgm:prSet/>
      <dgm:spPr/>
      <dgm:t>
        <a:bodyPr/>
        <a:lstStyle/>
        <a:p>
          <a:endParaRPr lang="en-US" sz="1000"/>
        </a:p>
      </dgm:t>
    </dgm:pt>
    <dgm:pt modelId="{94901A70-52B3-49FE-8F72-2E6AAAE25491}" type="sibTrans" cxnId="{FFC752D2-7EEE-4381-86F6-9715E508080F}">
      <dgm:prSet/>
      <dgm:spPr/>
      <dgm:t>
        <a:bodyPr/>
        <a:lstStyle/>
        <a:p>
          <a:endParaRPr lang="en-US" sz="1000"/>
        </a:p>
      </dgm:t>
    </dgm:pt>
    <dgm:pt modelId="{12C9F4FF-4EAA-4677-929E-B77727F06642}">
      <dgm:prSet phldrT="[Text]" custT="1"/>
      <dgm:spPr/>
      <dgm:t>
        <a:bodyPr/>
        <a:lstStyle/>
        <a:p>
          <a:pPr rtl="0"/>
          <a:r>
            <a:rPr lang="en-US" sz="1200" dirty="0">
              <a:latin typeface="+mn-lt"/>
            </a:rPr>
            <a:t>Contribute</a:t>
          </a:r>
          <a:endParaRPr lang="en-US" sz="1200" b="0" i="0" u="none" dirty="0">
            <a:latin typeface="+mn-lt"/>
          </a:endParaRPr>
        </a:p>
      </dgm:t>
    </dgm:pt>
    <dgm:pt modelId="{3CD88F90-493E-4D33-B06E-E793421BF828}" type="parTrans" cxnId="{46838985-341A-46AA-8F6D-E35C4DC96ED2}">
      <dgm:prSet/>
      <dgm:spPr/>
      <dgm:t>
        <a:bodyPr/>
        <a:lstStyle/>
        <a:p>
          <a:endParaRPr lang="en-US" sz="1000"/>
        </a:p>
      </dgm:t>
    </dgm:pt>
    <dgm:pt modelId="{7228AFCB-D3B8-4196-B0A1-A03506A758C3}" type="sibTrans" cxnId="{46838985-341A-46AA-8F6D-E35C4DC96ED2}">
      <dgm:prSet/>
      <dgm:spPr/>
      <dgm:t>
        <a:bodyPr/>
        <a:lstStyle/>
        <a:p>
          <a:endParaRPr lang="en-US" sz="1000"/>
        </a:p>
      </dgm:t>
    </dgm:pt>
    <dgm:pt modelId="{FB8DD19D-77D7-40F4-AC81-7964116732EB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Citizen science</a:t>
          </a:r>
          <a:endParaRPr lang="en-US" sz="900" dirty="0">
            <a:latin typeface="+mn-lt"/>
          </a:endParaRPr>
        </a:p>
      </dgm:t>
    </dgm:pt>
    <dgm:pt modelId="{E26C029F-FDC4-41C8-8FD1-A1FC01A48D18}" type="parTrans" cxnId="{E57A858E-7413-4E6C-9CBB-298BB2DCA338}">
      <dgm:prSet/>
      <dgm:spPr/>
      <dgm:t>
        <a:bodyPr/>
        <a:lstStyle/>
        <a:p>
          <a:endParaRPr lang="en-US" sz="1000"/>
        </a:p>
      </dgm:t>
    </dgm:pt>
    <dgm:pt modelId="{291D88CD-E575-4ACF-BC50-73F840463B0B}" type="sibTrans" cxnId="{E57A858E-7413-4E6C-9CBB-298BB2DCA338}">
      <dgm:prSet/>
      <dgm:spPr/>
      <dgm:t>
        <a:bodyPr/>
        <a:lstStyle/>
        <a:p>
          <a:endParaRPr lang="en-US" sz="1000"/>
        </a:p>
      </dgm:t>
    </dgm:pt>
    <dgm:pt modelId="{83DCF03E-47C1-409F-A872-0E6715E40E64}">
      <dgm:prSet phldrT="[Text]" custT="1"/>
      <dgm:spPr/>
      <dgm:t>
        <a:bodyPr/>
        <a:lstStyle/>
        <a:p>
          <a:r>
            <a:rPr lang="en-US" sz="900" dirty="0">
              <a:latin typeface="+mn-lt"/>
            </a:rPr>
            <a:t>Perceptions, memories, unstructured observations </a:t>
          </a:r>
        </a:p>
      </dgm:t>
    </dgm:pt>
    <dgm:pt modelId="{9E9EEAA8-C346-449A-93BD-44E93EC7070B}" type="parTrans" cxnId="{583AF675-ED42-4DA7-A2AC-420130F28859}">
      <dgm:prSet/>
      <dgm:spPr/>
      <dgm:t>
        <a:bodyPr/>
        <a:lstStyle/>
        <a:p>
          <a:endParaRPr lang="en-US" sz="1000"/>
        </a:p>
      </dgm:t>
    </dgm:pt>
    <dgm:pt modelId="{DE85D61E-825D-4426-9383-16DEAC610BFA}" type="sibTrans" cxnId="{583AF675-ED42-4DA7-A2AC-420130F28859}">
      <dgm:prSet/>
      <dgm:spPr/>
      <dgm:t>
        <a:bodyPr/>
        <a:lstStyle/>
        <a:p>
          <a:endParaRPr lang="en-US" sz="1000"/>
        </a:p>
      </dgm:t>
    </dgm:pt>
    <dgm:pt modelId="{8AE2BE91-FF91-44B7-8F36-D584611AF205}">
      <dgm:prSet phldrT="[Text]" custT="1"/>
      <dgm:spPr/>
      <dgm:t>
        <a:bodyPr/>
        <a:lstStyle/>
        <a:p>
          <a:r>
            <a:rPr lang="en-US" sz="900" dirty="0">
              <a:latin typeface="+mn-lt"/>
            </a:rPr>
            <a:t>Experimental Areas:</a:t>
          </a:r>
        </a:p>
      </dgm:t>
    </dgm:pt>
    <dgm:pt modelId="{0AB1D9F5-ABFB-4191-8D0C-BADE19362C73}" type="parTrans" cxnId="{AEA82B5F-8486-4B3C-BA9A-D0CD87420367}">
      <dgm:prSet/>
      <dgm:spPr/>
      <dgm:t>
        <a:bodyPr/>
        <a:lstStyle/>
        <a:p>
          <a:endParaRPr lang="en-US" sz="1000"/>
        </a:p>
      </dgm:t>
    </dgm:pt>
    <dgm:pt modelId="{A92EF16C-44B7-4678-9382-B704A4659E8B}" type="sibTrans" cxnId="{AEA82B5F-8486-4B3C-BA9A-D0CD87420367}">
      <dgm:prSet/>
      <dgm:spPr/>
      <dgm:t>
        <a:bodyPr/>
        <a:lstStyle/>
        <a:p>
          <a:endParaRPr lang="en-US" sz="1000"/>
        </a:p>
      </dgm:t>
    </dgm:pt>
    <dgm:pt modelId="{116B571D-828F-4DF1-82DD-7931783C6C66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Virtual Reality, Immersive Environments</a:t>
          </a:r>
          <a:endParaRPr lang="en-US" sz="900" dirty="0">
            <a:latin typeface="+mn-lt"/>
          </a:endParaRPr>
        </a:p>
      </dgm:t>
    </dgm:pt>
    <dgm:pt modelId="{484EBEE0-EE0A-49BB-B386-8EF3990F0208}" type="sibTrans" cxnId="{63BA320C-38FD-43C9-A98C-28FA34B1C298}">
      <dgm:prSet/>
      <dgm:spPr/>
      <dgm:t>
        <a:bodyPr/>
        <a:lstStyle/>
        <a:p>
          <a:endParaRPr lang="en-US" sz="1000"/>
        </a:p>
      </dgm:t>
    </dgm:pt>
    <dgm:pt modelId="{5661A2C0-E770-47D7-84D6-790560AB6A3D}" type="parTrans" cxnId="{63BA320C-38FD-43C9-A98C-28FA34B1C298}">
      <dgm:prSet/>
      <dgm:spPr/>
      <dgm:t>
        <a:bodyPr/>
        <a:lstStyle/>
        <a:p>
          <a:endParaRPr lang="en-US" sz="1000"/>
        </a:p>
      </dgm:t>
    </dgm:pt>
    <dgm:pt modelId="{C05DD5BC-00EB-4446-8AF6-ADA8C4A37F32}">
      <dgm:prSet phldrT="[Text]" custT="1"/>
      <dgm:spPr/>
      <dgm:t>
        <a:bodyPr/>
        <a:lstStyle/>
        <a:p>
          <a:r>
            <a:rPr lang="en-US" sz="900" b="0" i="0" u="none" strike="noStrike" dirty="0">
              <a:effectLst/>
              <a:latin typeface="+mn-lt"/>
            </a:rPr>
            <a:t>Augmented reality</a:t>
          </a:r>
          <a:endParaRPr lang="en-US" sz="900" dirty="0">
            <a:latin typeface="+mn-lt"/>
          </a:endParaRPr>
        </a:p>
      </dgm:t>
    </dgm:pt>
    <dgm:pt modelId="{44594762-0D3E-46FA-BD1A-8C626CD56721}" type="sibTrans" cxnId="{87B4DEA4-7311-4F85-B0BB-AB5ACA61064D}">
      <dgm:prSet/>
      <dgm:spPr/>
      <dgm:t>
        <a:bodyPr/>
        <a:lstStyle/>
        <a:p>
          <a:endParaRPr lang="en-US" sz="1000"/>
        </a:p>
      </dgm:t>
    </dgm:pt>
    <dgm:pt modelId="{E4A0239D-8043-4E40-B70A-DF2B950C6C25}" type="parTrans" cxnId="{87B4DEA4-7311-4F85-B0BB-AB5ACA61064D}">
      <dgm:prSet/>
      <dgm:spPr/>
      <dgm:t>
        <a:bodyPr/>
        <a:lstStyle/>
        <a:p>
          <a:endParaRPr lang="en-US" sz="1000"/>
        </a:p>
      </dgm:t>
    </dgm:pt>
    <dgm:pt modelId="{1D98E355-BABF-4625-ADCF-2F92F4FEC869}" type="pres">
      <dgm:prSet presAssocID="{5A092762-3BA4-43BB-A451-6288799877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A6B3F-7188-49D3-8DD0-ADF9B7C3CC45}" type="pres">
      <dgm:prSet presAssocID="{D7CC25F8-7BB4-4901-9B89-A1DF7B9CADDA}" presName="composite" presStyleCnt="0"/>
      <dgm:spPr/>
    </dgm:pt>
    <dgm:pt modelId="{C7C3EE45-A16E-42BF-8288-F69AD7012FB3}" type="pres">
      <dgm:prSet presAssocID="{D7CC25F8-7BB4-4901-9B89-A1DF7B9CADDA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7F509-0459-48FF-8221-A002A33D8353}" type="pres">
      <dgm:prSet presAssocID="{D7CC25F8-7BB4-4901-9B89-A1DF7B9CADDA}" presName="desTx" presStyleLbl="alignAccFollowNode1" presStyleIdx="0" presStyleCnt="5" custScaleY="100000" custLinFactNeighborX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FF83B-3409-4981-B5CC-75854122DBB6}" type="pres">
      <dgm:prSet presAssocID="{0785F3AE-36BD-4359-9F24-32F92AB3DDDE}" presName="space" presStyleCnt="0"/>
      <dgm:spPr/>
    </dgm:pt>
    <dgm:pt modelId="{EE478C42-31B7-4145-9CE5-B616EE53F917}" type="pres">
      <dgm:prSet presAssocID="{A5737566-C48E-474B-A89C-3934D625D053}" presName="composite" presStyleCnt="0"/>
      <dgm:spPr/>
    </dgm:pt>
    <dgm:pt modelId="{C9FE481A-1F88-4FBA-9932-BA4B402D65D6}" type="pres">
      <dgm:prSet presAssocID="{A5737566-C48E-474B-A89C-3934D625D05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9975D-3628-48CD-A3E0-DDAEFFD27986}" type="pres">
      <dgm:prSet presAssocID="{A5737566-C48E-474B-A89C-3934D625D053}" presName="desTx" presStyleLbl="alignAccFollowNode1" presStyleIdx="1" presStyleCnt="5" custScaleY="100000" custLinFactNeighborX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0982C-FBC0-49EC-894E-66706887A9BE}" type="pres">
      <dgm:prSet presAssocID="{BCB12956-11F4-4D4E-8301-AC82048567D1}" presName="space" presStyleCnt="0"/>
      <dgm:spPr/>
    </dgm:pt>
    <dgm:pt modelId="{29EB1BC9-7457-4C5C-9B38-FF20083227C6}" type="pres">
      <dgm:prSet presAssocID="{A5A223A1-5A61-43EE-8595-46BD6441024A}" presName="composite" presStyleCnt="0"/>
      <dgm:spPr/>
    </dgm:pt>
    <dgm:pt modelId="{6055D307-B9E0-4964-8E61-0FBE68BC57D4}" type="pres">
      <dgm:prSet presAssocID="{A5A223A1-5A61-43EE-8595-46BD6441024A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AA16C1-824C-42B9-A540-45419FB512A9}" type="pres">
      <dgm:prSet presAssocID="{A5A223A1-5A61-43EE-8595-46BD6441024A}" presName="desTx" presStyleLbl="alignAccFollowNode1" presStyleIdx="2" presStyleCnt="5" custScaleY="100000" custLinFactNeighborX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7408-BAA3-4710-B71C-C80803DBDD93}" type="pres">
      <dgm:prSet presAssocID="{861F7901-23F3-45AA-AA0A-3A12F30AA736}" presName="space" presStyleCnt="0"/>
      <dgm:spPr/>
    </dgm:pt>
    <dgm:pt modelId="{777A3248-2476-4501-9879-3ED15E58F33F}" type="pres">
      <dgm:prSet presAssocID="{EEC1C9F7-8384-4C7E-95C4-6DD865A893F2}" presName="composite" presStyleCnt="0"/>
      <dgm:spPr/>
    </dgm:pt>
    <dgm:pt modelId="{074C6AFF-79C9-445F-8FF6-2B7968ED8449}" type="pres">
      <dgm:prSet presAssocID="{EEC1C9F7-8384-4C7E-95C4-6DD865A893F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BEB3C-6E3C-467E-A281-B6ED752CCB5B}" type="pres">
      <dgm:prSet presAssocID="{EEC1C9F7-8384-4C7E-95C4-6DD865A893F2}" presName="desTx" presStyleLbl="alignAccFollowNode1" presStyleIdx="3" presStyleCnt="5" custScaleY="100000" custLinFactNeighborX="-8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9D3C3-8A00-4D13-8909-3B6A193A9A84}" type="pres">
      <dgm:prSet presAssocID="{9A1E33B3-F8B7-4608-A798-A0437431A838}" presName="space" presStyleCnt="0"/>
      <dgm:spPr/>
    </dgm:pt>
    <dgm:pt modelId="{F62FE523-3BEF-48F0-819F-3AD75C1C0EA3}" type="pres">
      <dgm:prSet presAssocID="{12C9F4FF-4EAA-4677-929E-B77727F06642}" presName="composite" presStyleCnt="0"/>
      <dgm:spPr/>
    </dgm:pt>
    <dgm:pt modelId="{9B869284-CFDB-4EE2-A720-BF96A0D04161}" type="pres">
      <dgm:prSet presAssocID="{12C9F4FF-4EAA-4677-929E-B77727F0664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943B8-9B39-42B6-AE58-ED37736B75F3}" type="pres">
      <dgm:prSet presAssocID="{12C9F4FF-4EAA-4677-929E-B77727F06642}" presName="desTx" presStyleLbl="alignAccFollowNode1" presStyleIdx="4" presStyleCnt="5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129FA02-E502-491C-9BC5-FAEFB8AE856D}" type="presOf" srcId="{C05DD5BC-00EB-4446-8AF6-ADA8C4A37F32}" destId="{5199975D-3628-48CD-A3E0-DDAEFFD27986}" srcOrd="0" destOrd="4" presId="urn:microsoft.com/office/officeart/2005/8/layout/hList1"/>
    <dgm:cxn modelId="{97FE221C-CB9A-41D0-AB8B-195134ADB6B1}" srcId="{5A092762-3BA4-43BB-A451-6288799877F7}" destId="{A5737566-C48E-474B-A89C-3934D625D053}" srcOrd="1" destOrd="0" parTransId="{CD0F839E-90FC-4A80-8FB1-C063A409BCBA}" sibTransId="{BCB12956-11F4-4D4E-8301-AC82048567D1}"/>
    <dgm:cxn modelId="{82205C3B-1C8D-4819-BA5C-80ACCA5DD942}" type="presOf" srcId="{D7CC25F8-7BB4-4901-9B89-A1DF7B9CADDA}" destId="{C7C3EE45-A16E-42BF-8288-F69AD7012FB3}" srcOrd="0" destOrd="0" presId="urn:microsoft.com/office/officeart/2005/8/layout/hList1"/>
    <dgm:cxn modelId="{ED15C0ED-3ACB-4B08-90DD-D76C39C8C803}" type="presOf" srcId="{E391A390-1E5A-4B33-98B1-58C140B05011}" destId="{D7AA16C1-824C-42B9-A540-45419FB512A9}" srcOrd="0" destOrd="1" presId="urn:microsoft.com/office/officeart/2005/8/layout/hList1"/>
    <dgm:cxn modelId="{47D17E45-284B-48BA-9FA6-A59EDB1F4F5E}" srcId="{A5A223A1-5A61-43EE-8595-46BD6441024A}" destId="{D5D067A6-2B0C-41A4-9125-2B3746DFE4CA}" srcOrd="0" destOrd="0" parTransId="{E9B1CBCC-09DA-4085-83E8-8AC3D0879AB7}" sibTransId="{8983162E-7040-41A4-B4DF-D58D5E981C25}"/>
    <dgm:cxn modelId="{C3E2ECAA-AF81-48D2-AE67-42ABF983D91E}" srcId="{EEC1C9F7-8384-4C7E-95C4-6DD865A893F2}" destId="{30A4500D-304B-450F-9DA5-A369B0037A99}" srcOrd="2" destOrd="0" parTransId="{22CFA2F5-F13B-4A8D-B8D8-1C41B6E6E250}" sibTransId="{96F23614-CF25-4CC9-A5CC-59E6DB77020A}"/>
    <dgm:cxn modelId="{63BA320C-38FD-43C9-A98C-28FA34B1C298}" srcId="{8AE2BE91-FF91-44B7-8F36-D584611AF205}" destId="{116B571D-828F-4DF1-82DD-7931783C6C66}" srcOrd="1" destOrd="0" parTransId="{5661A2C0-E770-47D7-84D6-790560AB6A3D}" sibTransId="{484EBEE0-EE0A-49BB-B386-8EF3990F0208}"/>
    <dgm:cxn modelId="{7DE6872E-CAE1-481C-B540-6F9F28F7D963}" srcId="{EEC1C9F7-8384-4C7E-95C4-6DD865A893F2}" destId="{CF574AFD-A7CA-43FF-9385-31DB9272AB6A}" srcOrd="0" destOrd="0" parTransId="{EDCA6818-3646-41A2-8095-731B47A168F1}" sibTransId="{0C1B55ED-45F0-45A7-BF04-E8EB056AFD51}"/>
    <dgm:cxn modelId="{EB32EF1E-0527-4FC4-A15C-2EEBF79A9D71}" type="presOf" srcId="{6CBC1E2A-F87A-4A5D-BAAC-DAF20DED37D6}" destId="{56F7F509-0459-48FF-8221-A002A33D8353}" srcOrd="0" destOrd="2" presId="urn:microsoft.com/office/officeart/2005/8/layout/hList1"/>
    <dgm:cxn modelId="{E5831AD1-EAF7-4585-A09A-E488502EBEB4}" srcId="{D7CC25F8-7BB4-4901-9B89-A1DF7B9CADDA}" destId="{6CBC1E2A-F87A-4A5D-BAAC-DAF20DED37D6}" srcOrd="2" destOrd="0" parTransId="{7B470A86-3CA3-4D6A-A6EA-F80465094C90}" sibTransId="{34679613-D12A-4DE1-BBB6-5EA8AB2C7EC8}"/>
    <dgm:cxn modelId="{2BCDB84C-BBE7-4DA5-B0A2-41F1605FB2AB}" srcId="{D7CC25F8-7BB4-4901-9B89-A1DF7B9CADDA}" destId="{C1897B25-1A72-4752-86C4-F4005A080DA0}" srcOrd="0" destOrd="0" parTransId="{03385CAF-4488-4AAA-9AED-7640E3FC961F}" sibTransId="{8C79AAFC-26A9-41EA-98C8-D2585D7DB4EF}"/>
    <dgm:cxn modelId="{FFC752D2-7EEE-4381-86F6-9715E508080F}" srcId="{D7CC25F8-7BB4-4901-9B89-A1DF7B9CADDA}" destId="{E092B4BD-BDB7-4F4A-94B2-2BF7985866AC}" srcOrd="1" destOrd="0" parTransId="{552C067A-FA75-42C8-8137-7B910724D394}" sibTransId="{94901A70-52B3-49FE-8F72-2E6AAAE25491}"/>
    <dgm:cxn modelId="{133348D9-FB5C-404A-A181-3A98350EFA74}" type="presOf" srcId="{8AE2BE91-FF91-44B7-8F36-D584611AF205}" destId="{5199975D-3628-48CD-A3E0-DDAEFFD27986}" srcOrd="0" destOrd="3" presId="urn:microsoft.com/office/officeart/2005/8/layout/hList1"/>
    <dgm:cxn modelId="{9FD1DCAE-1872-440C-B8F2-325B4F4C5128}" srcId="{A5737566-C48E-474B-A89C-3934D625D053}" destId="{8A032FA1-1247-4585-894F-E26AD5D099A8}" srcOrd="2" destOrd="0" parTransId="{B08E95B0-18BD-417F-862E-288224726111}" sibTransId="{505E84EA-3C09-44D0-8BB4-B50E25971814}"/>
    <dgm:cxn modelId="{DB5E4272-2362-471F-88C4-9339C87C933D}" type="presOf" srcId="{CF574AFD-A7CA-43FF-9385-31DB9272AB6A}" destId="{FF1BEB3C-6E3C-467E-A281-B6ED752CCB5B}" srcOrd="0" destOrd="0" presId="urn:microsoft.com/office/officeart/2005/8/layout/hList1"/>
    <dgm:cxn modelId="{17E9C143-7D40-4957-9D6F-174ED8DDF5B7}" type="presOf" srcId="{A5737566-C48E-474B-A89C-3934D625D053}" destId="{C9FE481A-1F88-4FBA-9932-BA4B402D65D6}" srcOrd="0" destOrd="0" presId="urn:microsoft.com/office/officeart/2005/8/layout/hList1"/>
    <dgm:cxn modelId="{B4757411-D997-4F44-8540-568B8DAF69FD}" type="presOf" srcId="{E092B4BD-BDB7-4F4A-94B2-2BF7985866AC}" destId="{56F7F509-0459-48FF-8221-A002A33D8353}" srcOrd="0" destOrd="1" presId="urn:microsoft.com/office/officeart/2005/8/layout/hList1"/>
    <dgm:cxn modelId="{7FD8441F-328A-4935-A400-2C635B0F5337}" srcId="{5A092762-3BA4-43BB-A451-6288799877F7}" destId="{A5A223A1-5A61-43EE-8595-46BD6441024A}" srcOrd="2" destOrd="0" parTransId="{820F9E4A-803C-40D6-AF28-D82C76E3DF7E}" sibTransId="{861F7901-23F3-45AA-AA0A-3A12F30AA736}"/>
    <dgm:cxn modelId="{F951F5A2-0AA6-4536-84FF-4524DD1ADC1E}" srcId="{A5737566-C48E-474B-A89C-3934D625D053}" destId="{828AFD6C-C31D-4874-95C5-6508059D2D97}" srcOrd="1" destOrd="0" parTransId="{CA03F517-A6A3-4F44-91A2-48BAB5CB4C81}" sibTransId="{271DD7B1-5492-4875-8DC1-A5C168250F29}"/>
    <dgm:cxn modelId="{818EF343-0E99-474D-B470-2A92564039EF}" type="presOf" srcId="{D5D067A6-2B0C-41A4-9125-2B3746DFE4CA}" destId="{D7AA16C1-824C-42B9-A540-45419FB512A9}" srcOrd="0" destOrd="0" presId="urn:microsoft.com/office/officeart/2005/8/layout/hList1"/>
    <dgm:cxn modelId="{F92E2728-1D9F-4CA3-B692-BA20DB5A14D6}" type="presOf" srcId="{8A032FA1-1247-4585-894F-E26AD5D099A8}" destId="{5199975D-3628-48CD-A3E0-DDAEFFD27986}" srcOrd="0" destOrd="2" presId="urn:microsoft.com/office/officeart/2005/8/layout/hList1"/>
    <dgm:cxn modelId="{B3566496-42FC-4551-9606-3E97DC648D26}" type="presOf" srcId="{30A4500D-304B-450F-9DA5-A369B0037A99}" destId="{FF1BEB3C-6E3C-467E-A281-B6ED752CCB5B}" srcOrd="0" destOrd="2" presId="urn:microsoft.com/office/officeart/2005/8/layout/hList1"/>
    <dgm:cxn modelId="{BD66ABA1-91A8-4BEE-852D-6225F5DA420B}" type="presOf" srcId="{116B571D-828F-4DF1-82DD-7931783C6C66}" destId="{5199975D-3628-48CD-A3E0-DDAEFFD27986}" srcOrd="0" destOrd="5" presId="urn:microsoft.com/office/officeart/2005/8/layout/hList1"/>
    <dgm:cxn modelId="{46838985-341A-46AA-8F6D-E35C4DC96ED2}" srcId="{5A092762-3BA4-43BB-A451-6288799877F7}" destId="{12C9F4FF-4EAA-4677-929E-B77727F06642}" srcOrd="4" destOrd="0" parTransId="{3CD88F90-493E-4D33-B06E-E793421BF828}" sibTransId="{7228AFCB-D3B8-4196-B0A1-A03506A758C3}"/>
    <dgm:cxn modelId="{8D6DB47F-00D7-4FE7-A112-C44926413A20}" type="presOf" srcId="{5A092762-3BA4-43BB-A451-6288799877F7}" destId="{1D98E355-BABF-4625-ADCF-2F92F4FEC869}" srcOrd="0" destOrd="0" presId="urn:microsoft.com/office/officeart/2005/8/layout/hList1"/>
    <dgm:cxn modelId="{AEA82B5F-8486-4B3C-BA9A-D0CD87420367}" srcId="{A5737566-C48E-474B-A89C-3934D625D053}" destId="{8AE2BE91-FF91-44B7-8F36-D584611AF205}" srcOrd="3" destOrd="0" parTransId="{0AB1D9F5-ABFB-4191-8D0C-BADE19362C73}" sibTransId="{A92EF16C-44B7-4678-9382-B704A4659E8B}"/>
    <dgm:cxn modelId="{E219E55A-56D9-4655-9DE0-D0212C04F512}" type="presOf" srcId="{33918B9D-E28E-434B-AC9C-827443D78FDD}" destId="{5199975D-3628-48CD-A3E0-DDAEFFD27986}" srcOrd="0" destOrd="0" presId="urn:microsoft.com/office/officeart/2005/8/layout/hList1"/>
    <dgm:cxn modelId="{87B4DEA4-7311-4F85-B0BB-AB5ACA61064D}" srcId="{8AE2BE91-FF91-44B7-8F36-D584611AF205}" destId="{C05DD5BC-00EB-4446-8AF6-ADA8C4A37F32}" srcOrd="0" destOrd="0" parTransId="{E4A0239D-8043-4E40-B70A-DF2B950C6C25}" sibTransId="{44594762-0D3E-46FA-BD1A-8C626CD56721}"/>
    <dgm:cxn modelId="{6981E916-4CA4-42F6-857F-31E11FCE2D4E}" type="presOf" srcId="{EEC1C9F7-8384-4C7E-95C4-6DD865A893F2}" destId="{074C6AFF-79C9-445F-8FF6-2B7968ED8449}" srcOrd="0" destOrd="0" presId="urn:microsoft.com/office/officeart/2005/8/layout/hList1"/>
    <dgm:cxn modelId="{560D2069-45FE-4F7C-AB45-24A777C25062}" srcId="{A5737566-C48E-474B-A89C-3934D625D053}" destId="{33918B9D-E28E-434B-AC9C-827443D78FDD}" srcOrd="0" destOrd="0" parTransId="{EFBDD89D-9CBB-44A8-8E6B-215CBF2F2FB8}" sibTransId="{708F2F30-C936-4BC9-9007-07F14FBBA323}"/>
    <dgm:cxn modelId="{7E60139C-DFE8-4F34-A96D-46ACCE7C1EED}" srcId="{5A092762-3BA4-43BB-A451-6288799877F7}" destId="{EEC1C9F7-8384-4C7E-95C4-6DD865A893F2}" srcOrd="3" destOrd="0" parTransId="{ECBF6CE6-17F7-49D5-A92E-37AAD054C6CB}" sibTransId="{9A1E33B3-F8B7-4608-A798-A0437431A838}"/>
    <dgm:cxn modelId="{A47BF09A-A8A6-4497-B6EB-5088D9B2A0ED}" srcId="{EEC1C9F7-8384-4C7E-95C4-6DD865A893F2}" destId="{88E939F4-1C08-4C01-9D43-FCF48607420F}" srcOrd="1" destOrd="0" parTransId="{F8A3EDE4-0244-441A-9BB0-572797B1D2DC}" sibTransId="{191FC07E-E1FD-4A09-A786-CFC3FC41138C}"/>
    <dgm:cxn modelId="{93022C3E-B2EF-4CB3-BB0F-2B7D66237F96}" type="presOf" srcId="{A5A223A1-5A61-43EE-8595-46BD6441024A}" destId="{6055D307-B9E0-4964-8E61-0FBE68BC57D4}" srcOrd="0" destOrd="0" presId="urn:microsoft.com/office/officeart/2005/8/layout/hList1"/>
    <dgm:cxn modelId="{E57A858E-7413-4E6C-9CBB-298BB2DCA338}" srcId="{12C9F4FF-4EAA-4677-929E-B77727F06642}" destId="{FB8DD19D-77D7-40F4-AC81-7964116732EB}" srcOrd="0" destOrd="0" parTransId="{E26C029F-FDC4-41C8-8FD1-A1FC01A48D18}" sibTransId="{291D88CD-E575-4ACF-BC50-73F840463B0B}"/>
    <dgm:cxn modelId="{EF9C653A-FCC4-443D-AF1D-60461A0B26DD}" type="presOf" srcId="{12C9F4FF-4EAA-4677-929E-B77727F06642}" destId="{9B869284-CFDB-4EE2-A720-BF96A0D04161}" srcOrd="0" destOrd="0" presId="urn:microsoft.com/office/officeart/2005/8/layout/hList1"/>
    <dgm:cxn modelId="{E2257FC1-2A9A-492A-8261-E7D1F99F1993}" type="presOf" srcId="{828AFD6C-C31D-4874-95C5-6508059D2D97}" destId="{5199975D-3628-48CD-A3E0-DDAEFFD27986}" srcOrd="0" destOrd="1" presId="urn:microsoft.com/office/officeart/2005/8/layout/hList1"/>
    <dgm:cxn modelId="{D00CDD6E-27B8-42F2-8920-1783B86041F8}" type="presOf" srcId="{83DCF03E-47C1-409F-A872-0E6715E40E64}" destId="{0B0943B8-9B39-42B6-AE58-ED37736B75F3}" srcOrd="0" destOrd="1" presId="urn:microsoft.com/office/officeart/2005/8/layout/hList1"/>
    <dgm:cxn modelId="{DC23F0EB-3205-46A8-92EE-791A2D708BA2}" type="presOf" srcId="{FB8DD19D-77D7-40F4-AC81-7964116732EB}" destId="{0B0943B8-9B39-42B6-AE58-ED37736B75F3}" srcOrd="0" destOrd="0" presId="urn:microsoft.com/office/officeart/2005/8/layout/hList1"/>
    <dgm:cxn modelId="{FB129582-581A-489B-98DB-47188EE45817}" srcId="{5A092762-3BA4-43BB-A451-6288799877F7}" destId="{D7CC25F8-7BB4-4901-9B89-A1DF7B9CADDA}" srcOrd="0" destOrd="0" parTransId="{99439EAE-4FF9-4D13-B3B4-509ADFFEB1B1}" sibTransId="{0785F3AE-36BD-4359-9F24-32F92AB3DDDE}"/>
    <dgm:cxn modelId="{38E841D4-89E9-4069-A415-FF7FACABF84E}" type="presOf" srcId="{88E939F4-1C08-4C01-9D43-FCF48607420F}" destId="{FF1BEB3C-6E3C-467E-A281-B6ED752CCB5B}" srcOrd="0" destOrd="1" presId="urn:microsoft.com/office/officeart/2005/8/layout/hList1"/>
    <dgm:cxn modelId="{E3A49C04-C34E-4909-B5E0-67A981EF269A}" type="presOf" srcId="{C1897B25-1A72-4752-86C4-F4005A080DA0}" destId="{56F7F509-0459-48FF-8221-A002A33D8353}" srcOrd="0" destOrd="0" presId="urn:microsoft.com/office/officeart/2005/8/layout/hList1"/>
    <dgm:cxn modelId="{583AF675-ED42-4DA7-A2AC-420130F28859}" srcId="{12C9F4FF-4EAA-4677-929E-B77727F06642}" destId="{83DCF03E-47C1-409F-A872-0E6715E40E64}" srcOrd="1" destOrd="0" parTransId="{9E9EEAA8-C346-449A-93BD-44E93EC7070B}" sibTransId="{DE85D61E-825D-4426-9383-16DEAC610BFA}"/>
    <dgm:cxn modelId="{03CA6773-FB6F-48C7-A823-16D26A2D190D}" srcId="{A5A223A1-5A61-43EE-8595-46BD6441024A}" destId="{E391A390-1E5A-4B33-98B1-58C140B05011}" srcOrd="1" destOrd="0" parTransId="{069A274D-FCC0-4266-ABB9-161E02316E7C}" sibTransId="{84FC0A71-41BD-42CE-8525-16CA0D51DDAA}"/>
    <dgm:cxn modelId="{B902F8CA-3D4F-4E31-B5DE-761C0F60FBB0}" type="presParOf" srcId="{1D98E355-BABF-4625-ADCF-2F92F4FEC869}" destId="{A62A6B3F-7188-49D3-8DD0-ADF9B7C3CC45}" srcOrd="0" destOrd="0" presId="urn:microsoft.com/office/officeart/2005/8/layout/hList1"/>
    <dgm:cxn modelId="{2EBF1ED7-8F42-403E-B174-816712A2E570}" type="presParOf" srcId="{A62A6B3F-7188-49D3-8DD0-ADF9B7C3CC45}" destId="{C7C3EE45-A16E-42BF-8288-F69AD7012FB3}" srcOrd="0" destOrd="0" presId="urn:microsoft.com/office/officeart/2005/8/layout/hList1"/>
    <dgm:cxn modelId="{72887981-599F-4AE8-BAE8-0AC2372E25BF}" type="presParOf" srcId="{A62A6B3F-7188-49D3-8DD0-ADF9B7C3CC45}" destId="{56F7F509-0459-48FF-8221-A002A33D8353}" srcOrd="1" destOrd="0" presId="urn:microsoft.com/office/officeart/2005/8/layout/hList1"/>
    <dgm:cxn modelId="{424C2A43-3C48-45BC-A60F-54989F659502}" type="presParOf" srcId="{1D98E355-BABF-4625-ADCF-2F92F4FEC869}" destId="{523FF83B-3409-4981-B5CC-75854122DBB6}" srcOrd="1" destOrd="0" presId="urn:microsoft.com/office/officeart/2005/8/layout/hList1"/>
    <dgm:cxn modelId="{B711B3D0-2A67-4284-9B63-419B70215A53}" type="presParOf" srcId="{1D98E355-BABF-4625-ADCF-2F92F4FEC869}" destId="{EE478C42-31B7-4145-9CE5-B616EE53F917}" srcOrd="2" destOrd="0" presId="urn:microsoft.com/office/officeart/2005/8/layout/hList1"/>
    <dgm:cxn modelId="{34896339-5995-4649-84FE-CBCFAA75EA34}" type="presParOf" srcId="{EE478C42-31B7-4145-9CE5-B616EE53F917}" destId="{C9FE481A-1F88-4FBA-9932-BA4B402D65D6}" srcOrd="0" destOrd="0" presId="urn:microsoft.com/office/officeart/2005/8/layout/hList1"/>
    <dgm:cxn modelId="{E3BE6235-0049-4FD9-8008-9FE70CAD22D6}" type="presParOf" srcId="{EE478C42-31B7-4145-9CE5-B616EE53F917}" destId="{5199975D-3628-48CD-A3E0-DDAEFFD27986}" srcOrd="1" destOrd="0" presId="urn:microsoft.com/office/officeart/2005/8/layout/hList1"/>
    <dgm:cxn modelId="{3249FDFE-EBCD-471A-B01F-00D762900829}" type="presParOf" srcId="{1D98E355-BABF-4625-ADCF-2F92F4FEC869}" destId="{E420982C-FBC0-49EC-894E-66706887A9BE}" srcOrd="3" destOrd="0" presId="urn:microsoft.com/office/officeart/2005/8/layout/hList1"/>
    <dgm:cxn modelId="{86F0DC31-A34C-43D2-B778-E95D7FC1765E}" type="presParOf" srcId="{1D98E355-BABF-4625-ADCF-2F92F4FEC869}" destId="{29EB1BC9-7457-4C5C-9B38-FF20083227C6}" srcOrd="4" destOrd="0" presId="urn:microsoft.com/office/officeart/2005/8/layout/hList1"/>
    <dgm:cxn modelId="{A040DBDB-608D-4DB3-806C-48551C6D8EAF}" type="presParOf" srcId="{29EB1BC9-7457-4C5C-9B38-FF20083227C6}" destId="{6055D307-B9E0-4964-8E61-0FBE68BC57D4}" srcOrd="0" destOrd="0" presId="urn:microsoft.com/office/officeart/2005/8/layout/hList1"/>
    <dgm:cxn modelId="{B19F67AB-C6D7-474A-A9BD-8F36FE522B9B}" type="presParOf" srcId="{29EB1BC9-7457-4C5C-9B38-FF20083227C6}" destId="{D7AA16C1-824C-42B9-A540-45419FB512A9}" srcOrd="1" destOrd="0" presId="urn:microsoft.com/office/officeart/2005/8/layout/hList1"/>
    <dgm:cxn modelId="{FAD5C793-EB97-4FC4-B437-0CCA2E98B469}" type="presParOf" srcId="{1D98E355-BABF-4625-ADCF-2F92F4FEC869}" destId="{F33C7408-BAA3-4710-B71C-C80803DBDD93}" srcOrd="5" destOrd="0" presId="urn:microsoft.com/office/officeart/2005/8/layout/hList1"/>
    <dgm:cxn modelId="{D4B15DC1-A24E-49B7-A5D7-C5CA5141B5C5}" type="presParOf" srcId="{1D98E355-BABF-4625-ADCF-2F92F4FEC869}" destId="{777A3248-2476-4501-9879-3ED15E58F33F}" srcOrd="6" destOrd="0" presId="urn:microsoft.com/office/officeart/2005/8/layout/hList1"/>
    <dgm:cxn modelId="{53D6ACBD-4440-478F-A284-11B405B65999}" type="presParOf" srcId="{777A3248-2476-4501-9879-3ED15E58F33F}" destId="{074C6AFF-79C9-445F-8FF6-2B7968ED8449}" srcOrd="0" destOrd="0" presId="urn:microsoft.com/office/officeart/2005/8/layout/hList1"/>
    <dgm:cxn modelId="{85D474FB-F198-4864-8566-3CD505ADDF54}" type="presParOf" srcId="{777A3248-2476-4501-9879-3ED15E58F33F}" destId="{FF1BEB3C-6E3C-467E-A281-B6ED752CCB5B}" srcOrd="1" destOrd="0" presId="urn:microsoft.com/office/officeart/2005/8/layout/hList1"/>
    <dgm:cxn modelId="{42CABF59-CA1D-4C2C-AE79-FBB444D569DE}" type="presParOf" srcId="{1D98E355-BABF-4625-ADCF-2F92F4FEC869}" destId="{4C09D3C3-8A00-4D13-8909-3B6A193A9A84}" srcOrd="7" destOrd="0" presId="urn:microsoft.com/office/officeart/2005/8/layout/hList1"/>
    <dgm:cxn modelId="{10894076-AD64-43B9-A285-4EAA1501A0E9}" type="presParOf" srcId="{1D98E355-BABF-4625-ADCF-2F92F4FEC869}" destId="{F62FE523-3BEF-48F0-819F-3AD75C1C0EA3}" srcOrd="8" destOrd="0" presId="urn:microsoft.com/office/officeart/2005/8/layout/hList1"/>
    <dgm:cxn modelId="{A288A88E-F566-4439-8A6E-736C024D97DB}" type="presParOf" srcId="{F62FE523-3BEF-48F0-819F-3AD75C1C0EA3}" destId="{9B869284-CFDB-4EE2-A720-BF96A0D04161}" srcOrd="0" destOrd="0" presId="urn:microsoft.com/office/officeart/2005/8/layout/hList1"/>
    <dgm:cxn modelId="{ED81E1C2-288F-45B8-A24D-EFB191478599}" type="presParOf" srcId="{F62FE523-3BEF-48F0-819F-3AD75C1C0EA3}" destId="{0B0943B8-9B39-42B6-AE58-ED37736B75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292E8-F0BF-4B97-9692-B09DC90F282A}" type="doc">
      <dgm:prSet loTypeId="urn:microsoft.com/office/officeart/2005/8/layout/cycle2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29A67D3-2F76-4EB5-8AEC-888E07BAB694}">
      <dgm:prSet phldrT="[Text]"/>
      <dgm:spPr/>
      <dgm:t>
        <a:bodyPr/>
        <a:lstStyle/>
        <a:p>
          <a:r>
            <a:rPr lang="en-US" dirty="0"/>
            <a:t>ID Needs</a:t>
          </a:r>
        </a:p>
      </dgm:t>
    </dgm:pt>
    <dgm:pt modelId="{4293E62A-18E3-4854-A63F-5003207235EB}" type="parTrans" cxnId="{97D49F17-F677-42D5-AAA8-C1777193215C}">
      <dgm:prSet/>
      <dgm:spPr/>
      <dgm:t>
        <a:bodyPr/>
        <a:lstStyle/>
        <a:p>
          <a:endParaRPr lang="en-US"/>
        </a:p>
      </dgm:t>
    </dgm:pt>
    <dgm:pt modelId="{64A8235D-0EDA-467C-9EBC-0E30FA6EDCCD}" type="sibTrans" cxnId="{97D49F17-F677-42D5-AAA8-C1777193215C}">
      <dgm:prSet/>
      <dgm:spPr/>
      <dgm:t>
        <a:bodyPr/>
        <a:lstStyle/>
        <a:p>
          <a:endParaRPr lang="en-US" dirty="0"/>
        </a:p>
      </dgm:t>
    </dgm:pt>
    <dgm:pt modelId="{CC86988E-FF68-41FA-AC26-8771DEB77741}">
      <dgm:prSet phldrT="[Text]"/>
      <dgm:spPr/>
      <dgm:t>
        <a:bodyPr/>
        <a:lstStyle/>
        <a:p>
          <a:r>
            <a:rPr lang="en-US" dirty="0"/>
            <a:t>Develop Require-</a:t>
          </a:r>
          <a:r>
            <a:rPr lang="en-US" dirty="0" err="1"/>
            <a:t>ments</a:t>
          </a:r>
          <a:endParaRPr lang="en-US" dirty="0"/>
        </a:p>
      </dgm:t>
    </dgm:pt>
    <dgm:pt modelId="{EA44EF87-F0F2-4BC6-8660-8677E5CA9E2D}" type="parTrans" cxnId="{10EE7139-F944-4AF9-AE38-3E440FA22586}">
      <dgm:prSet/>
      <dgm:spPr/>
      <dgm:t>
        <a:bodyPr/>
        <a:lstStyle/>
        <a:p>
          <a:endParaRPr lang="en-US"/>
        </a:p>
      </dgm:t>
    </dgm:pt>
    <dgm:pt modelId="{9DBB2DD3-D5D5-4606-8A31-C03FA2419EB0}" type="sibTrans" cxnId="{10EE7139-F944-4AF9-AE38-3E440FA22586}">
      <dgm:prSet/>
      <dgm:spPr/>
      <dgm:t>
        <a:bodyPr/>
        <a:lstStyle/>
        <a:p>
          <a:endParaRPr lang="en-US"/>
        </a:p>
      </dgm:t>
    </dgm:pt>
    <dgm:pt modelId="{FB37E2F0-E407-4057-B720-7A1333DA2731}">
      <dgm:prSet phldrT="[Text]"/>
      <dgm:spPr/>
      <dgm:t>
        <a:bodyPr/>
        <a:lstStyle/>
        <a:p>
          <a:r>
            <a:rPr lang="en-US" dirty="0"/>
            <a:t>Build prototype</a:t>
          </a:r>
        </a:p>
      </dgm:t>
    </dgm:pt>
    <dgm:pt modelId="{9DD74717-3DF7-40B0-8BBF-6ED4DC734986}" type="parTrans" cxnId="{A74A4480-47E8-453D-AAF1-0F37AE90CDFC}">
      <dgm:prSet/>
      <dgm:spPr/>
      <dgm:t>
        <a:bodyPr/>
        <a:lstStyle/>
        <a:p>
          <a:endParaRPr lang="en-US"/>
        </a:p>
      </dgm:t>
    </dgm:pt>
    <dgm:pt modelId="{0BAA8F42-2DE2-458F-A3CE-598136B3036A}" type="sibTrans" cxnId="{A74A4480-47E8-453D-AAF1-0F37AE90CDFC}">
      <dgm:prSet/>
      <dgm:spPr/>
      <dgm:t>
        <a:bodyPr/>
        <a:lstStyle/>
        <a:p>
          <a:endParaRPr lang="en-US"/>
        </a:p>
      </dgm:t>
    </dgm:pt>
    <dgm:pt modelId="{7605EFE9-41F4-44E8-B671-856CC0DE4158}">
      <dgm:prSet phldrT="[Text]"/>
      <dgm:spPr/>
      <dgm:t>
        <a:bodyPr/>
        <a:lstStyle/>
        <a:p>
          <a:r>
            <a:rPr lang="en-US" dirty="0"/>
            <a:t>User Testing</a:t>
          </a:r>
        </a:p>
      </dgm:t>
    </dgm:pt>
    <dgm:pt modelId="{056DC8FD-C338-42A0-903F-090248BA5990}" type="parTrans" cxnId="{3E7E9B54-53CA-4181-B114-E27943D7661D}">
      <dgm:prSet/>
      <dgm:spPr/>
      <dgm:t>
        <a:bodyPr/>
        <a:lstStyle/>
        <a:p>
          <a:endParaRPr lang="en-US"/>
        </a:p>
      </dgm:t>
    </dgm:pt>
    <dgm:pt modelId="{4C6B9303-C7D2-40F6-A777-8C7DF001D4B1}" type="sibTrans" cxnId="{3E7E9B54-53CA-4181-B114-E27943D7661D}">
      <dgm:prSet/>
      <dgm:spPr/>
      <dgm:t>
        <a:bodyPr/>
        <a:lstStyle/>
        <a:p>
          <a:endParaRPr lang="en-US"/>
        </a:p>
      </dgm:t>
    </dgm:pt>
    <dgm:pt modelId="{D22C104C-5ABF-44CB-9882-FD6C54FFBD48}">
      <dgm:prSet phldrT="[Text]"/>
      <dgm:spPr/>
      <dgm:t>
        <a:bodyPr/>
        <a:lstStyle/>
        <a:p>
          <a:r>
            <a:rPr lang="en-US" dirty="0"/>
            <a:t>Final Build</a:t>
          </a:r>
        </a:p>
      </dgm:t>
    </dgm:pt>
    <dgm:pt modelId="{5018E955-E795-4291-94BF-E1EF8F08E398}" type="parTrans" cxnId="{C8D2486D-BF13-4BF4-A01C-BCE3D3015581}">
      <dgm:prSet/>
      <dgm:spPr/>
      <dgm:t>
        <a:bodyPr/>
        <a:lstStyle/>
        <a:p>
          <a:endParaRPr lang="en-US"/>
        </a:p>
      </dgm:t>
    </dgm:pt>
    <dgm:pt modelId="{6F3299EC-2732-40BF-AE8E-B53A5ACB5339}" type="sibTrans" cxnId="{C8D2486D-BF13-4BF4-A01C-BCE3D3015581}">
      <dgm:prSet/>
      <dgm:spPr/>
      <dgm:t>
        <a:bodyPr/>
        <a:lstStyle/>
        <a:p>
          <a:endParaRPr lang="en-US"/>
        </a:p>
      </dgm:t>
    </dgm:pt>
    <dgm:pt modelId="{34D9AA78-67FA-48F9-904A-587D69933833}" type="pres">
      <dgm:prSet presAssocID="{E7A292E8-F0BF-4B97-9692-B09DC90F28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21D45D-E125-4697-8DDB-ED2BF5D1EB90}" type="pres">
      <dgm:prSet presAssocID="{A29A67D3-2F76-4EB5-8AEC-888E07BAB69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36E554-5C81-4E87-A444-A404477F06C7}" type="pres">
      <dgm:prSet presAssocID="{64A8235D-0EDA-467C-9EBC-0E30FA6EDCC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2AA6946-0988-48B3-81A9-0AA8B1F85857}" type="pres">
      <dgm:prSet presAssocID="{64A8235D-0EDA-467C-9EBC-0E30FA6EDCC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0DA7AF4-D331-45BA-8C95-6ED08E457479}" type="pres">
      <dgm:prSet presAssocID="{CC86988E-FF68-41FA-AC26-8771DEB7774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BF3C8-49C6-4F74-A1D9-590B8549409D}" type="pres">
      <dgm:prSet presAssocID="{9DBB2DD3-D5D5-4606-8A31-C03FA2419EB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CC7EBD62-0BE9-4615-ADA5-7B5D20FEB9F2}" type="pres">
      <dgm:prSet presAssocID="{9DBB2DD3-D5D5-4606-8A31-C03FA2419EB0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A0C3881C-132B-4854-B5C2-4EA522C023DA}" type="pres">
      <dgm:prSet presAssocID="{FB37E2F0-E407-4057-B720-7A1333DA273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4378D-52B3-4FE9-A78C-F9B008D3733D}" type="pres">
      <dgm:prSet presAssocID="{0BAA8F42-2DE2-458F-A3CE-598136B3036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C715D6C-B92D-4D46-9069-9067FD2C5D13}" type="pres">
      <dgm:prSet presAssocID="{0BAA8F42-2DE2-458F-A3CE-598136B3036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D206F42-1141-4CCA-A6CB-CE76C7DCB4C8}" type="pres">
      <dgm:prSet presAssocID="{7605EFE9-41F4-44E8-B671-856CC0DE41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43F9F4-437F-4F22-85A0-08AC49716323}" type="pres">
      <dgm:prSet presAssocID="{4C6B9303-C7D2-40F6-A777-8C7DF001D4B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20E0084-5E87-45AF-9390-CC21BDC4DA7D}" type="pres">
      <dgm:prSet presAssocID="{4C6B9303-C7D2-40F6-A777-8C7DF001D4B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5221C6B-4C96-4CD2-8E07-A1EC3C7304BC}" type="pres">
      <dgm:prSet presAssocID="{D22C104C-5ABF-44CB-9882-FD6C54FFBD4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28190-854C-48B5-B27A-D7A7B4D2D573}" type="pres">
      <dgm:prSet presAssocID="{6F3299EC-2732-40BF-AE8E-B53A5ACB533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5DD90BE-61EE-41F3-99C0-7412F29D52AA}" type="pres">
      <dgm:prSet presAssocID="{6F3299EC-2732-40BF-AE8E-B53A5ACB533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176E14C-FFA8-4260-9628-2BAE0B95250C}" type="presOf" srcId="{64A8235D-0EDA-467C-9EBC-0E30FA6EDCCD}" destId="{D2AA6946-0988-48B3-81A9-0AA8B1F85857}" srcOrd="1" destOrd="0" presId="urn:microsoft.com/office/officeart/2005/8/layout/cycle2"/>
    <dgm:cxn modelId="{10EE7139-F944-4AF9-AE38-3E440FA22586}" srcId="{E7A292E8-F0BF-4B97-9692-B09DC90F282A}" destId="{CC86988E-FF68-41FA-AC26-8771DEB77741}" srcOrd="1" destOrd="0" parTransId="{EA44EF87-F0F2-4BC6-8660-8677E5CA9E2D}" sibTransId="{9DBB2DD3-D5D5-4606-8A31-C03FA2419EB0}"/>
    <dgm:cxn modelId="{81F60FDA-5BF6-4FFD-8860-6A2D751C7BCC}" type="presOf" srcId="{4C6B9303-C7D2-40F6-A777-8C7DF001D4B1}" destId="{720E0084-5E87-45AF-9390-CC21BDC4DA7D}" srcOrd="1" destOrd="0" presId="urn:microsoft.com/office/officeart/2005/8/layout/cycle2"/>
    <dgm:cxn modelId="{C6794584-C52D-4719-8C1C-3D570DFB1619}" type="presOf" srcId="{E7A292E8-F0BF-4B97-9692-B09DC90F282A}" destId="{34D9AA78-67FA-48F9-904A-587D69933833}" srcOrd="0" destOrd="0" presId="urn:microsoft.com/office/officeart/2005/8/layout/cycle2"/>
    <dgm:cxn modelId="{FBB8649A-AB1C-4D83-A2A2-A2DE154EF92F}" type="presOf" srcId="{7605EFE9-41F4-44E8-B671-856CC0DE4158}" destId="{8D206F42-1141-4CCA-A6CB-CE76C7DCB4C8}" srcOrd="0" destOrd="0" presId="urn:microsoft.com/office/officeart/2005/8/layout/cycle2"/>
    <dgm:cxn modelId="{F1628CC7-CB93-4629-B355-FF51E0F75EFA}" type="presOf" srcId="{6F3299EC-2732-40BF-AE8E-B53A5ACB5339}" destId="{4F828190-854C-48B5-B27A-D7A7B4D2D573}" srcOrd="0" destOrd="0" presId="urn:microsoft.com/office/officeart/2005/8/layout/cycle2"/>
    <dgm:cxn modelId="{8752E61A-025E-44E1-BA12-36AC4D17BC1A}" type="presOf" srcId="{CC86988E-FF68-41FA-AC26-8771DEB77741}" destId="{40DA7AF4-D331-45BA-8C95-6ED08E457479}" srcOrd="0" destOrd="0" presId="urn:microsoft.com/office/officeart/2005/8/layout/cycle2"/>
    <dgm:cxn modelId="{37A08F12-E3EA-41F7-B308-C61EB6434D9E}" type="presOf" srcId="{FB37E2F0-E407-4057-B720-7A1333DA2731}" destId="{A0C3881C-132B-4854-B5C2-4EA522C023DA}" srcOrd="0" destOrd="0" presId="urn:microsoft.com/office/officeart/2005/8/layout/cycle2"/>
    <dgm:cxn modelId="{160D14E1-1A20-462C-B1BD-8D32EADDD133}" type="presOf" srcId="{4C6B9303-C7D2-40F6-A777-8C7DF001D4B1}" destId="{0B43F9F4-437F-4F22-85A0-08AC49716323}" srcOrd="0" destOrd="0" presId="urn:microsoft.com/office/officeart/2005/8/layout/cycle2"/>
    <dgm:cxn modelId="{37CFCE83-A197-4D80-B86D-2C7EE94E47E7}" type="presOf" srcId="{A29A67D3-2F76-4EB5-8AEC-888E07BAB694}" destId="{C221D45D-E125-4697-8DDB-ED2BF5D1EB90}" srcOrd="0" destOrd="0" presId="urn:microsoft.com/office/officeart/2005/8/layout/cycle2"/>
    <dgm:cxn modelId="{C8D2486D-BF13-4BF4-A01C-BCE3D3015581}" srcId="{E7A292E8-F0BF-4B97-9692-B09DC90F282A}" destId="{D22C104C-5ABF-44CB-9882-FD6C54FFBD48}" srcOrd="4" destOrd="0" parTransId="{5018E955-E795-4291-94BF-E1EF8F08E398}" sibTransId="{6F3299EC-2732-40BF-AE8E-B53A5ACB5339}"/>
    <dgm:cxn modelId="{43E71E28-405D-494C-B0E3-DA179C3E1431}" type="presOf" srcId="{0BAA8F42-2DE2-458F-A3CE-598136B3036A}" destId="{E264378D-52B3-4FE9-A78C-F9B008D3733D}" srcOrd="0" destOrd="0" presId="urn:microsoft.com/office/officeart/2005/8/layout/cycle2"/>
    <dgm:cxn modelId="{2EB44092-EA77-46F5-A713-A2008A82C470}" type="presOf" srcId="{9DBB2DD3-D5D5-4606-8A31-C03FA2419EB0}" destId="{444BF3C8-49C6-4F74-A1D9-590B8549409D}" srcOrd="0" destOrd="0" presId="urn:microsoft.com/office/officeart/2005/8/layout/cycle2"/>
    <dgm:cxn modelId="{A74A4480-47E8-453D-AAF1-0F37AE90CDFC}" srcId="{E7A292E8-F0BF-4B97-9692-B09DC90F282A}" destId="{FB37E2F0-E407-4057-B720-7A1333DA2731}" srcOrd="2" destOrd="0" parTransId="{9DD74717-3DF7-40B0-8BBF-6ED4DC734986}" sibTransId="{0BAA8F42-2DE2-458F-A3CE-598136B3036A}"/>
    <dgm:cxn modelId="{97D49F17-F677-42D5-AAA8-C1777193215C}" srcId="{E7A292E8-F0BF-4B97-9692-B09DC90F282A}" destId="{A29A67D3-2F76-4EB5-8AEC-888E07BAB694}" srcOrd="0" destOrd="0" parTransId="{4293E62A-18E3-4854-A63F-5003207235EB}" sibTransId="{64A8235D-0EDA-467C-9EBC-0E30FA6EDCCD}"/>
    <dgm:cxn modelId="{F20D4ADC-AD66-4E56-8790-F0AABD77C856}" type="presOf" srcId="{6F3299EC-2732-40BF-AE8E-B53A5ACB5339}" destId="{15DD90BE-61EE-41F3-99C0-7412F29D52AA}" srcOrd="1" destOrd="0" presId="urn:microsoft.com/office/officeart/2005/8/layout/cycle2"/>
    <dgm:cxn modelId="{87245093-A339-4F70-9DFF-DAE9136F009A}" type="presOf" srcId="{D22C104C-5ABF-44CB-9882-FD6C54FFBD48}" destId="{F5221C6B-4C96-4CD2-8E07-A1EC3C7304BC}" srcOrd="0" destOrd="0" presId="urn:microsoft.com/office/officeart/2005/8/layout/cycle2"/>
    <dgm:cxn modelId="{3E7E9B54-53CA-4181-B114-E27943D7661D}" srcId="{E7A292E8-F0BF-4B97-9692-B09DC90F282A}" destId="{7605EFE9-41F4-44E8-B671-856CC0DE4158}" srcOrd="3" destOrd="0" parTransId="{056DC8FD-C338-42A0-903F-090248BA5990}" sibTransId="{4C6B9303-C7D2-40F6-A777-8C7DF001D4B1}"/>
    <dgm:cxn modelId="{8F5C6B55-4CE0-4A46-8334-61AC5B02E773}" type="presOf" srcId="{9DBB2DD3-D5D5-4606-8A31-C03FA2419EB0}" destId="{CC7EBD62-0BE9-4615-ADA5-7B5D20FEB9F2}" srcOrd="1" destOrd="0" presId="urn:microsoft.com/office/officeart/2005/8/layout/cycle2"/>
    <dgm:cxn modelId="{0E8BD10F-1E7E-46EF-A4B6-A3BBF525F5AF}" type="presOf" srcId="{64A8235D-0EDA-467C-9EBC-0E30FA6EDCCD}" destId="{E936E554-5C81-4E87-A444-A404477F06C7}" srcOrd="0" destOrd="0" presId="urn:microsoft.com/office/officeart/2005/8/layout/cycle2"/>
    <dgm:cxn modelId="{DF256CAD-6C11-4D09-BAC0-89C43294F43C}" type="presOf" srcId="{0BAA8F42-2DE2-458F-A3CE-598136B3036A}" destId="{1C715D6C-B92D-4D46-9069-9067FD2C5D13}" srcOrd="1" destOrd="0" presId="urn:microsoft.com/office/officeart/2005/8/layout/cycle2"/>
    <dgm:cxn modelId="{A3563A03-CB38-4DBE-9AB1-57306DD23E4C}" type="presParOf" srcId="{34D9AA78-67FA-48F9-904A-587D69933833}" destId="{C221D45D-E125-4697-8DDB-ED2BF5D1EB90}" srcOrd="0" destOrd="0" presId="urn:microsoft.com/office/officeart/2005/8/layout/cycle2"/>
    <dgm:cxn modelId="{B822F0A4-B49E-4241-9857-B7056ECC5B89}" type="presParOf" srcId="{34D9AA78-67FA-48F9-904A-587D69933833}" destId="{E936E554-5C81-4E87-A444-A404477F06C7}" srcOrd="1" destOrd="0" presId="urn:microsoft.com/office/officeart/2005/8/layout/cycle2"/>
    <dgm:cxn modelId="{C06FD25C-5A93-4294-A046-3F11F2932D2C}" type="presParOf" srcId="{E936E554-5C81-4E87-A444-A404477F06C7}" destId="{D2AA6946-0988-48B3-81A9-0AA8B1F85857}" srcOrd="0" destOrd="0" presId="urn:microsoft.com/office/officeart/2005/8/layout/cycle2"/>
    <dgm:cxn modelId="{757CAB57-97F7-4EA4-B31E-1800F3828A9B}" type="presParOf" srcId="{34D9AA78-67FA-48F9-904A-587D69933833}" destId="{40DA7AF4-D331-45BA-8C95-6ED08E457479}" srcOrd="2" destOrd="0" presId="urn:microsoft.com/office/officeart/2005/8/layout/cycle2"/>
    <dgm:cxn modelId="{C226FB2B-3997-4B3B-A8C2-483AAFA661DC}" type="presParOf" srcId="{34D9AA78-67FA-48F9-904A-587D69933833}" destId="{444BF3C8-49C6-4F74-A1D9-590B8549409D}" srcOrd="3" destOrd="0" presId="urn:microsoft.com/office/officeart/2005/8/layout/cycle2"/>
    <dgm:cxn modelId="{143AEFA8-E30B-4A7C-BAEB-8DE015B03262}" type="presParOf" srcId="{444BF3C8-49C6-4F74-A1D9-590B8549409D}" destId="{CC7EBD62-0BE9-4615-ADA5-7B5D20FEB9F2}" srcOrd="0" destOrd="0" presId="urn:microsoft.com/office/officeart/2005/8/layout/cycle2"/>
    <dgm:cxn modelId="{8A0D3E65-A198-48AF-9DBF-7CAE33FB8AF7}" type="presParOf" srcId="{34D9AA78-67FA-48F9-904A-587D69933833}" destId="{A0C3881C-132B-4854-B5C2-4EA522C023DA}" srcOrd="4" destOrd="0" presId="urn:microsoft.com/office/officeart/2005/8/layout/cycle2"/>
    <dgm:cxn modelId="{5375EF66-BE92-4A85-AE8D-D40D7B0CCAC4}" type="presParOf" srcId="{34D9AA78-67FA-48F9-904A-587D69933833}" destId="{E264378D-52B3-4FE9-A78C-F9B008D3733D}" srcOrd="5" destOrd="0" presId="urn:microsoft.com/office/officeart/2005/8/layout/cycle2"/>
    <dgm:cxn modelId="{E2B16B00-E445-4CDA-ADAA-AA5429C0AC9F}" type="presParOf" srcId="{E264378D-52B3-4FE9-A78C-F9B008D3733D}" destId="{1C715D6C-B92D-4D46-9069-9067FD2C5D13}" srcOrd="0" destOrd="0" presId="urn:microsoft.com/office/officeart/2005/8/layout/cycle2"/>
    <dgm:cxn modelId="{775EB732-ECE2-47BC-8164-1DFE9CFB720C}" type="presParOf" srcId="{34D9AA78-67FA-48F9-904A-587D69933833}" destId="{8D206F42-1141-4CCA-A6CB-CE76C7DCB4C8}" srcOrd="6" destOrd="0" presId="urn:microsoft.com/office/officeart/2005/8/layout/cycle2"/>
    <dgm:cxn modelId="{54F2CCF5-75C0-413C-A15D-E0F8D046D2EB}" type="presParOf" srcId="{34D9AA78-67FA-48F9-904A-587D69933833}" destId="{0B43F9F4-437F-4F22-85A0-08AC49716323}" srcOrd="7" destOrd="0" presId="urn:microsoft.com/office/officeart/2005/8/layout/cycle2"/>
    <dgm:cxn modelId="{3EDE3F1F-4DF8-415D-B0EE-6E192A9F2B3A}" type="presParOf" srcId="{0B43F9F4-437F-4F22-85A0-08AC49716323}" destId="{720E0084-5E87-45AF-9390-CC21BDC4DA7D}" srcOrd="0" destOrd="0" presId="urn:microsoft.com/office/officeart/2005/8/layout/cycle2"/>
    <dgm:cxn modelId="{212A25D8-0C10-4F0D-A9F9-B01C86225264}" type="presParOf" srcId="{34D9AA78-67FA-48F9-904A-587D69933833}" destId="{F5221C6B-4C96-4CD2-8E07-A1EC3C7304BC}" srcOrd="8" destOrd="0" presId="urn:microsoft.com/office/officeart/2005/8/layout/cycle2"/>
    <dgm:cxn modelId="{071B81D9-D8DB-49A7-A5C5-BBFCBFEF4876}" type="presParOf" srcId="{34D9AA78-67FA-48F9-904A-587D69933833}" destId="{4F828190-854C-48B5-B27A-D7A7B4D2D573}" srcOrd="9" destOrd="0" presId="urn:microsoft.com/office/officeart/2005/8/layout/cycle2"/>
    <dgm:cxn modelId="{2657EF91-2ABD-49EB-A7D9-54B0F12C2A44}" type="presParOf" srcId="{4F828190-854C-48B5-B27A-D7A7B4D2D573}" destId="{15DD90BE-61EE-41F3-99C0-7412F29D52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EE45-A16E-42BF-8288-F69AD7012FB3}">
      <dsp:nvSpPr>
        <dsp:cNvPr id="0" name=""/>
        <dsp:cNvSpPr/>
      </dsp:nvSpPr>
      <dsp:spPr>
        <a:xfrm>
          <a:off x="3560" y="63809"/>
          <a:ext cx="1365005" cy="5460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Discover</a:t>
          </a:r>
        </a:p>
      </dsp:txBody>
      <dsp:txXfrm>
        <a:off x="3560" y="63809"/>
        <a:ext cx="1365005" cy="546002"/>
      </dsp:txXfrm>
    </dsp:sp>
    <dsp:sp modelId="{56F7F509-0459-48FF-8221-A002A33D8353}">
      <dsp:nvSpPr>
        <dsp:cNvPr id="0" name=""/>
        <dsp:cNvSpPr/>
      </dsp:nvSpPr>
      <dsp:spPr>
        <a:xfrm>
          <a:off x="0" y="609811"/>
          <a:ext cx="1365005" cy="285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Data catalog</a:t>
          </a:r>
          <a:endParaRPr lang="en-US" sz="900" kern="1200" dirty="0">
            <a:latin typeface="+mn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Search feature: find data and content by geo x time x topic</a:t>
          </a:r>
          <a:endParaRPr lang="en-US" sz="900" kern="1200" dirty="0"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kern="1200" dirty="0">
            <a:latin typeface="+mn-lt"/>
          </a:endParaRPr>
        </a:p>
      </dsp:txBody>
      <dsp:txXfrm>
        <a:off x="0" y="609811"/>
        <a:ext cx="1365005" cy="2854800"/>
      </dsp:txXfrm>
    </dsp:sp>
    <dsp:sp modelId="{C9FE481A-1F88-4FBA-9932-BA4B402D65D6}">
      <dsp:nvSpPr>
        <dsp:cNvPr id="0" name=""/>
        <dsp:cNvSpPr/>
      </dsp:nvSpPr>
      <dsp:spPr>
        <a:xfrm>
          <a:off x="1559667" y="63809"/>
          <a:ext cx="1365005" cy="5460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Visualize</a:t>
          </a:r>
          <a:endParaRPr lang="en-US" sz="1200" kern="1200" dirty="0"/>
        </a:p>
      </dsp:txBody>
      <dsp:txXfrm>
        <a:off x="1559667" y="63809"/>
        <a:ext cx="1365005" cy="546002"/>
      </dsp:txXfrm>
    </dsp:sp>
    <dsp:sp modelId="{5199975D-3628-48CD-A3E0-DDAEFFD27986}">
      <dsp:nvSpPr>
        <dsp:cNvPr id="0" name=""/>
        <dsp:cNvSpPr/>
      </dsp:nvSpPr>
      <dsp:spPr>
        <a:xfrm>
          <a:off x="1548678" y="609811"/>
          <a:ext cx="1365005" cy="285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Timelines: animated and basic</a:t>
          </a:r>
          <a:endParaRPr lang="en-US" sz="900" kern="1200" dirty="0">
            <a:latin typeface="+mn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Basic maps</a:t>
          </a:r>
          <a:endParaRPr lang="en-US" sz="900" kern="1200" dirty="0">
            <a:latin typeface="+mn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Faceted browsing (multiple views of data)</a:t>
          </a:r>
          <a:endParaRPr lang="en-US" sz="900" kern="1200" dirty="0">
            <a:latin typeface="+mn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+mn-lt"/>
            </a:rPr>
            <a:t>Experimental Areas:</a:t>
          </a: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Augmented reality</a:t>
          </a:r>
          <a:endParaRPr lang="en-US" sz="900" kern="1200" dirty="0">
            <a:latin typeface="+mn-lt"/>
          </a:endParaRPr>
        </a:p>
        <a:p>
          <a:pPr marL="114300" lvl="2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Virtual Reality, Immersive Environments</a:t>
          </a:r>
          <a:endParaRPr lang="en-US" sz="900" kern="1200" dirty="0">
            <a:latin typeface="+mn-lt"/>
          </a:endParaRPr>
        </a:p>
      </dsp:txBody>
      <dsp:txXfrm>
        <a:off x="1548678" y="609811"/>
        <a:ext cx="1365005" cy="2854800"/>
      </dsp:txXfrm>
    </dsp:sp>
    <dsp:sp modelId="{6055D307-B9E0-4964-8E61-0FBE68BC57D4}">
      <dsp:nvSpPr>
        <dsp:cNvPr id="0" name=""/>
        <dsp:cNvSpPr/>
      </dsp:nvSpPr>
      <dsp:spPr>
        <a:xfrm>
          <a:off x="3115773" y="63809"/>
          <a:ext cx="1365005" cy="5460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Explore</a:t>
          </a:r>
        </a:p>
      </dsp:txBody>
      <dsp:txXfrm>
        <a:off x="3115773" y="63809"/>
        <a:ext cx="1365005" cy="546002"/>
      </dsp:txXfrm>
    </dsp:sp>
    <dsp:sp modelId="{D7AA16C1-824C-42B9-A540-45419FB512A9}">
      <dsp:nvSpPr>
        <dsp:cNvPr id="0" name=""/>
        <dsp:cNvSpPr/>
      </dsp:nvSpPr>
      <dsp:spPr>
        <a:xfrm>
          <a:off x="3104785" y="609811"/>
          <a:ext cx="1365005" cy="285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Simple simulations (user adjusts parameters to view scenarios)</a:t>
          </a:r>
          <a:endParaRPr lang="en-US" sz="900" kern="1200" dirty="0">
            <a:latin typeface="+mn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+mn-lt"/>
            </a:rPr>
            <a:t>Exploratory Spatial Data Analysis</a:t>
          </a:r>
        </a:p>
      </dsp:txBody>
      <dsp:txXfrm>
        <a:off x="3104785" y="609811"/>
        <a:ext cx="1365005" cy="2854800"/>
      </dsp:txXfrm>
    </dsp:sp>
    <dsp:sp modelId="{074C6AFF-79C9-445F-8FF6-2B7968ED8449}">
      <dsp:nvSpPr>
        <dsp:cNvPr id="0" name=""/>
        <dsp:cNvSpPr/>
      </dsp:nvSpPr>
      <dsp:spPr>
        <a:xfrm>
          <a:off x="4671880" y="63809"/>
          <a:ext cx="1365005" cy="5460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Learn</a:t>
          </a:r>
        </a:p>
      </dsp:txBody>
      <dsp:txXfrm>
        <a:off x="4671880" y="63809"/>
        <a:ext cx="1365005" cy="546002"/>
      </dsp:txXfrm>
    </dsp:sp>
    <dsp:sp modelId="{FF1BEB3C-6E3C-467E-A281-B6ED752CCB5B}">
      <dsp:nvSpPr>
        <dsp:cNvPr id="0" name=""/>
        <dsp:cNvSpPr/>
      </dsp:nvSpPr>
      <dsp:spPr>
        <a:xfrm>
          <a:off x="4660891" y="609811"/>
          <a:ext cx="1365005" cy="285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kern="1200" dirty="0">
              <a:latin typeface="+mn-lt"/>
            </a:rPr>
            <a:t>Spatial narratives, cultural narratives</a:t>
          </a:r>
          <a:endParaRPr lang="en-US" sz="900" kern="1200" dirty="0">
            <a:latin typeface="+mn-lt"/>
          </a:endParaRP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kern="1200" dirty="0">
              <a:latin typeface="+mn-lt"/>
            </a:rPr>
            <a:t>Story telling – includes narrative</a:t>
          </a:r>
        </a:p>
        <a:p>
          <a:pPr marL="57150" lvl="1" indent="-57150" algn="l" defTabSz="4000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kern="1200" dirty="0">
              <a:latin typeface="+mn-lt"/>
            </a:rPr>
            <a:t>Online exhibits (e.g., photos, art)</a:t>
          </a:r>
        </a:p>
      </dsp:txBody>
      <dsp:txXfrm>
        <a:off x="4660891" y="609811"/>
        <a:ext cx="1365005" cy="2854800"/>
      </dsp:txXfrm>
    </dsp:sp>
    <dsp:sp modelId="{9B869284-CFDB-4EE2-A720-BF96A0D04161}">
      <dsp:nvSpPr>
        <dsp:cNvPr id="0" name=""/>
        <dsp:cNvSpPr/>
      </dsp:nvSpPr>
      <dsp:spPr>
        <a:xfrm>
          <a:off x="6227986" y="63809"/>
          <a:ext cx="1365005" cy="54600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+mn-lt"/>
            </a:rPr>
            <a:t>Contribute</a:t>
          </a:r>
          <a:endParaRPr lang="en-US" sz="1200" b="0" i="0" u="none" kern="1200" dirty="0">
            <a:latin typeface="+mn-lt"/>
          </a:endParaRPr>
        </a:p>
      </dsp:txBody>
      <dsp:txXfrm>
        <a:off x="6227986" y="63809"/>
        <a:ext cx="1365005" cy="546002"/>
      </dsp:txXfrm>
    </dsp:sp>
    <dsp:sp modelId="{0B0943B8-9B39-42B6-AE58-ED37736B75F3}">
      <dsp:nvSpPr>
        <dsp:cNvPr id="0" name=""/>
        <dsp:cNvSpPr/>
      </dsp:nvSpPr>
      <dsp:spPr>
        <a:xfrm>
          <a:off x="6227986" y="609811"/>
          <a:ext cx="1365005" cy="28548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6" tIns="48006" rIns="64008" bIns="72009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b="0" i="0" u="none" strike="noStrike" kern="1200" dirty="0">
              <a:effectLst/>
              <a:latin typeface="+mn-lt"/>
            </a:rPr>
            <a:t>Citizen science</a:t>
          </a:r>
          <a:endParaRPr lang="en-US" sz="900" kern="1200" dirty="0">
            <a:latin typeface="+mn-lt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latin typeface="+mn-lt"/>
            </a:rPr>
            <a:t>Perceptions, memories, unstructured observations </a:t>
          </a:r>
        </a:p>
      </dsp:txBody>
      <dsp:txXfrm>
        <a:off x="6227986" y="609811"/>
        <a:ext cx="1365005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D45D-E125-4697-8DDB-ED2BF5D1EB90}">
      <dsp:nvSpPr>
        <dsp:cNvPr id="0" name=""/>
        <dsp:cNvSpPr/>
      </dsp:nvSpPr>
      <dsp:spPr>
        <a:xfrm>
          <a:off x="1322691" y="103278"/>
          <a:ext cx="1088417" cy="10884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ID Needs</a:t>
          </a:r>
        </a:p>
      </dsp:txBody>
      <dsp:txXfrm>
        <a:off x="1482086" y="262673"/>
        <a:ext cx="769627" cy="769627"/>
      </dsp:txXfrm>
    </dsp:sp>
    <dsp:sp modelId="{E936E554-5C81-4E87-A444-A404477F06C7}">
      <dsp:nvSpPr>
        <dsp:cNvPr id="0" name=""/>
        <dsp:cNvSpPr/>
      </dsp:nvSpPr>
      <dsp:spPr>
        <a:xfrm rot="2160000">
          <a:off x="2376712" y="939330"/>
          <a:ext cx="289351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385001" y="987287"/>
        <a:ext cx="202546" cy="220404"/>
      </dsp:txXfrm>
    </dsp:sp>
    <dsp:sp modelId="{40DA7AF4-D331-45BA-8C95-6ED08E457479}">
      <dsp:nvSpPr>
        <dsp:cNvPr id="0" name=""/>
        <dsp:cNvSpPr/>
      </dsp:nvSpPr>
      <dsp:spPr>
        <a:xfrm>
          <a:off x="2644918" y="1063932"/>
          <a:ext cx="1088417" cy="10884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Develop Require-</a:t>
          </a:r>
          <a:r>
            <a:rPr lang="en-US" sz="1300" kern="1200" dirty="0" err="1"/>
            <a:t>ments</a:t>
          </a:r>
          <a:endParaRPr lang="en-US" sz="1300" kern="1200" dirty="0"/>
        </a:p>
      </dsp:txBody>
      <dsp:txXfrm>
        <a:off x="2804313" y="1223327"/>
        <a:ext cx="769627" cy="769627"/>
      </dsp:txXfrm>
    </dsp:sp>
    <dsp:sp modelId="{444BF3C8-49C6-4F74-A1D9-590B8549409D}">
      <dsp:nvSpPr>
        <dsp:cNvPr id="0" name=""/>
        <dsp:cNvSpPr/>
      </dsp:nvSpPr>
      <dsp:spPr>
        <a:xfrm rot="6480000">
          <a:off x="2794459" y="2193868"/>
          <a:ext cx="289351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2851274" y="2226058"/>
        <a:ext cx="202546" cy="220404"/>
      </dsp:txXfrm>
    </dsp:sp>
    <dsp:sp modelId="{A0C3881C-132B-4854-B5C2-4EA522C023DA}">
      <dsp:nvSpPr>
        <dsp:cNvPr id="0" name=""/>
        <dsp:cNvSpPr/>
      </dsp:nvSpPr>
      <dsp:spPr>
        <a:xfrm>
          <a:off x="2139872" y="2618304"/>
          <a:ext cx="1088417" cy="10884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Build prototype</a:t>
          </a:r>
        </a:p>
      </dsp:txBody>
      <dsp:txXfrm>
        <a:off x="2299267" y="2777699"/>
        <a:ext cx="769627" cy="769627"/>
      </dsp:txXfrm>
    </dsp:sp>
    <dsp:sp modelId="{E264378D-52B3-4FE9-A78C-F9B008D3733D}">
      <dsp:nvSpPr>
        <dsp:cNvPr id="0" name=""/>
        <dsp:cNvSpPr/>
      </dsp:nvSpPr>
      <dsp:spPr>
        <a:xfrm rot="10800000">
          <a:off x="1730413" y="2978842"/>
          <a:ext cx="289351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1817218" y="3052310"/>
        <a:ext cx="202546" cy="220404"/>
      </dsp:txXfrm>
    </dsp:sp>
    <dsp:sp modelId="{8D206F42-1141-4CCA-A6CB-CE76C7DCB4C8}">
      <dsp:nvSpPr>
        <dsp:cNvPr id="0" name=""/>
        <dsp:cNvSpPr/>
      </dsp:nvSpPr>
      <dsp:spPr>
        <a:xfrm>
          <a:off x="505509" y="2618304"/>
          <a:ext cx="1088417" cy="10884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User Testing</a:t>
          </a:r>
        </a:p>
      </dsp:txBody>
      <dsp:txXfrm>
        <a:off x="664904" y="2777699"/>
        <a:ext cx="769627" cy="769627"/>
      </dsp:txXfrm>
    </dsp:sp>
    <dsp:sp modelId="{0B43F9F4-437F-4F22-85A0-08AC49716323}">
      <dsp:nvSpPr>
        <dsp:cNvPr id="0" name=""/>
        <dsp:cNvSpPr/>
      </dsp:nvSpPr>
      <dsp:spPr>
        <a:xfrm rot="15120000">
          <a:off x="655050" y="2209445"/>
          <a:ext cx="289351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0800000">
        <a:off x="711865" y="2324191"/>
        <a:ext cx="202546" cy="220404"/>
      </dsp:txXfrm>
    </dsp:sp>
    <dsp:sp modelId="{F5221C6B-4C96-4CD2-8E07-A1EC3C7304BC}">
      <dsp:nvSpPr>
        <dsp:cNvPr id="0" name=""/>
        <dsp:cNvSpPr/>
      </dsp:nvSpPr>
      <dsp:spPr>
        <a:xfrm>
          <a:off x="464" y="1063932"/>
          <a:ext cx="1088417" cy="10884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Final Build</a:t>
          </a:r>
        </a:p>
      </dsp:txBody>
      <dsp:txXfrm>
        <a:off x="159859" y="1223327"/>
        <a:ext cx="769627" cy="769627"/>
      </dsp:txXfrm>
    </dsp:sp>
    <dsp:sp modelId="{4F828190-854C-48B5-B27A-D7A7B4D2D573}">
      <dsp:nvSpPr>
        <dsp:cNvPr id="0" name=""/>
        <dsp:cNvSpPr/>
      </dsp:nvSpPr>
      <dsp:spPr>
        <a:xfrm rot="19440000">
          <a:off x="1054485" y="948957"/>
          <a:ext cx="289351" cy="3673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062774" y="1047936"/>
        <a:ext cx="202546" cy="2204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SAVI Community Information System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 dirty="0"/>
              <a:t>5/18/2011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dirty="0"/>
              <a:t>www.savi.org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pPr>
              <a:defRPr/>
            </a:pPr>
            <a:fld id="{BCAF71E8-A8B1-4A28-9638-8DE4BCC4D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18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36AA9-425F-4602-8407-96C21E3ABE9A}" type="datetimeFigureOut">
              <a:rPr lang="en-US"/>
              <a:pPr>
                <a:defRPr/>
              </a:pPr>
              <a:t>4/2/2019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E0F43B-4B23-44CA-87DB-361A117A5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3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C0DE9-EFFE-4E77-ABE2-217347BE40BC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80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87" tIns="46744" rIns="93487" bIns="46744"/>
          <a:lstStyle/>
          <a:p>
            <a:endParaRPr lang="en-US"/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95434" y="8842182"/>
            <a:ext cx="3056197" cy="4652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87" tIns="46744" rIns="93487" bIns="46744"/>
          <a:lstStyle/>
          <a:p>
            <a:fld id="{033F4D7B-F8C6-4EFB-8A3E-C1DDC0DD970A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45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87" tIns="46744" rIns="93487" bIns="46744"/>
          <a:lstStyle/>
          <a:p>
            <a:endParaRPr lang="en-US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95434" y="8842182"/>
            <a:ext cx="3056197" cy="4652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87" tIns="46744" rIns="93487" bIns="46744"/>
          <a:lstStyle/>
          <a:p>
            <a:fld id="{9484C4F7-DD4D-4BB7-91AD-AAAAD48E872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4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63" tIns="46932" rIns="93863" bIns="4693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63" tIns="46932" rIns="93863" bIns="46932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1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63" tIns="46932" rIns="93863" bIns="46932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765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63" tIns="46932" rIns="93863" bIns="46932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2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63" tIns="46932" rIns="93863" bIns="46932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2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63" tIns="46932" rIns="93863" bIns="46932"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1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523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863" tIns="46932" rIns="93863" bIns="46932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72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5654" y="4421904"/>
            <a:ext cx="5641957" cy="4189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87" tIns="46744" rIns="93487" bIns="46744"/>
          <a:lstStyle/>
          <a:p>
            <a:endParaRPr lang="en-US"/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95434" y="8842182"/>
            <a:ext cx="3056197" cy="4652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487" tIns="46744" rIns="93487" bIns="46744"/>
          <a:lstStyle/>
          <a:p>
            <a:fld id="{9484C4F7-DD4D-4BB7-91AD-AAAAD48E872B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4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7010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305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342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www.savi.org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57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www.savi.org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3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87" y="1920410"/>
            <a:ext cx="6401027" cy="3718522"/>
          </a:xfrm>
        </p:spPr>
        <p:txBody>
          <a:bodyPr/>
          <a:lstStyle>
            <a:lvl1pPr marL="0" indent="0" algn="ctr">
              <a:buNone/>
              <a:defRPr sz="3700">
                <a:latin typeface="Calibri"/>
                <a:cs typeface="Calibri"/>
              </a:defRPr>
            </a:lvl1pPr>
            <a:lvl2pPr marL="86959" indent="0" algn="ctr">
              <a:buNone/>
              <a:defRPr/>
            </a:lvl2pPr>
            <a:lvl3pPr marL="173919" indent="0" algn="ctr">
              <a:buNone/>
              <a:defRPr/>
            </a:lvl3pPr>
            <a:lvl4pPr marL="260878" indent="0" algn="ctr">
              <a:buNone/>
              <a:defRPr/>
            </a:lvl4pPr>
            <a:lvl5pPr marL="347838" indent="0" algn="ctr">
              <a:buNone/>
              <a:defRPr/>
            </a:lvl5pPr>
            <a:lvl6pPr marL="434797" indent="0" algn="ctr">
              <a:buNone/>
              <a:defRPr/>
            </a:lvl6pPr>
            <a:lvl7pPr marL="521757" indent="0" algn="ctr">
              <a:buNone/>
              <a:defRPr/>
            </a:lvl7pPr>
            <a:lvl8pPr marL="608716" indent="0" algn="ctr">
              <a:buNone/>
              <a:defRPr/>
            </a:lvl8pPr>
            <a:lvl9pPr marL="69567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598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/>
                <a:ea typeface="ＭＳ Ｐゴシック" pitchFamily="34" charset="-128"/>
                <a:cs typeface="+mn-cs"/>
              </a:rPr>
              <a:t>www.savi.org</a:t>
            </a:r>
            <a:endParaRPr lang="en-US" dirty="0">
              <a:solidFill>
                <a:prstClr val="white"/>
              </a:solidFill>
              <a:latin typeface="Arial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85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089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138113"/>
            <a:ext cx="7010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262626"/>
                </a:solidFill>
                <a:latin typeface="Arial"/>
                <a:cs typeface="+mn-cs"/>
              </a:rPr>
              <a:t>www.savi.org</a:t>
            </a:r>
            <a:endParaRPr lang="en-US" dirty="0">
              <a:solidFill>
                <a:srgbClr val="262626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425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305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97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9" y="1012095"/>
            <a:ext cx="8004391" cy="932087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7" y="379930"/>
            <a:ext cx="3700463" cy="336549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2" y="4721412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2172541"/>
            <a:ext cx="8015595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983" y="6330642"/>
            <a:ext cx="749436" cy="45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94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0434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7010400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8305800" cy="3657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19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B20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337738" y="5255172"/>
            <a:ext cx="2585545" cy="1481959"/>
          </a:xfrm>
          <a:prstGeom prst="rect">
            <a:avLst/>
          </a:prstGeom>
          <a:solidFill>
            <a:srgbClr val="B208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244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2DF03F5-240C-DE4C-9101-FBD30FD478CD}" type="datetimeFigureOut">
              <a:rPr lang="en-US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4/2/2019</a:t>
            </a:fld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4E2D3FAE-E198-594E-A2AB-8C9775FE4E19}" type="slidenum">
              <a:rPr lang="en-US" smtClean="0">
                <a:solidFill>
                  <a:prstClr val="black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963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B208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6337738" y="5255172"/>
            <a:ext cx="2585545" cy="1481959"/>
          </a:xfrm>
          <a:prstGeom prst="rect">
            <a:avLst/>
          </a:prstGeom>
          <a:solidFill>
            <a:srgbClr val="B2083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400">
              <a:solidFill>
                <a:prstClr val="black"/>
              </a:solidFill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0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4" y="5413375"/>
            <a:ext cx="21859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2120900" cy="54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2667000"/>
            <a:ext cx="6324600" cy="990600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40386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 sz="21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90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87" y="1920410"/>
            <a:ext cx="6401027" cy="3718522"/>
          </a:xfrm>
        </p:spPr>
        <p:txBody>
          <a:bodyPr/>
          <a:lstStyle>
            <a:lvl1pPr marL="0" indent="0" algn="ctr">
              <a:buNone/>
              <a:defRPr sz="3700">
                <a:latin typeface="Calibri"/>
                <a:cs typeface="Calibri"/>
              </a:defRPr>
            </a:lvl1pPr>
            <a:lvl2pPr marL="86959" indent="0" algn="ctr">
              <a:buNone/>
              <a:defRPr/>
            </a:lvl2pPr>
            <a:lvl3pPr marL="173919" indent="0" algn="ctr">
              <a:buNone/>
              <a:defRPr/>
            </a:lvl3pPr>
            <a:lvl4pPr marL="260878" indent="0" algn="ctr">
              <a:buNone/>
              <a:defRPr/>
            </a:lvl4pPr>
            <a:lvl5pPr marL="347838" indent="0" algn="ctr">
              <a:buNone/>
              <a:defRPr/>
            </a:lvl5pPr>
            <a:lvl6pPr marL="434797" indent="0" algn="ctr">
              <a:buNone/>
              <a:defRPr/>
            </a:lvl6pPr>
            <a:lvl7pPr marL="521757" indent="0" algn="ctr">
              <a:buNone/>
              <a:defRPr/>
            </a:lvl7pPr>
            <a:lvl8pPr marL="608716" indent="0" algn="ctr">
              <a:buNone/>
              <a:defRPr/>
            </a:lvl8pPr>
            <a:lvl9pPr marL="69567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4997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/>
                <a:cs typeface="+mn-cs"/>
              </a:rPr>
              <a:t>www.savi.org</a:t>
            </a:r>
            <a:endParaRPr lang="en-US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902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2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www.savi.org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064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4419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19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www.savi.org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70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www.savi.org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4" y="5413375"/>
            <a:ext cx="21859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838199" cy="685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2667000"/>
            <a:ext cx="6324600" cy="990600"/>
          </a:xfrm>
        </p:spPr>
        <p:txBody>
          <a:bodyPr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4038600"/>
            <a:ext cx="6324600" cy="685800"/>
          </a:xfrm>
        </p:spPr>
        <p:txBody>
          <a:bodyPr/>
          <a:lstStyle>
            <a:lvl1pPr marL="0" indent="0" algn="ctr">
              <a:buFontTx/>
              <a:buNone/>
              <a:defRPr sz="21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599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487" y="1920410"/>
            <a:ext cx="6401027" cy="3718522"/>
          </a:xfrm>
        </p:spPr>
        <p:txBody>
          <a:bodyPr/>
          <a:lstStyle>
            <a:lvl1pPr marL="0" indent="0" algn="ctr">
              <a:buNone/>
              <a:defRPr sz="3700">
                <a:latin typeface="Calibri"/>
                <a:cs typeface="Calibri"/>
              </a:defRPr>
            </a:lvl1pPr>
            <a:lvl2pPr marL="86959" indent="0" algn="ctr">
              <a:buNone/>
              <a:defRPr/>
            </a:lvl2pPr>
            <a:lvl3pPr marL="173919" indent="0" algn="ctr">
              <a:buNone/>
              <a:defRPr/>
            </a:lvl3pPr>
            <a:lvl4pPr marL="260878" indent="0" algn="ctr">
              <a:buNone/>
              <a:defRPr/>
            </a:lvl4pPr>
            <a:lvl5pPr marL="347838" indent="0" algn="ctr">
              <a:buNone/>
              <a:defRPr/>
            </a:lvl5pPr>
            <a:lvl6pPr marL="434797" indent="0" algn="ctr">
              <a:buNone/>
              <a:defRPr/>
            </a:lvl6pPr>
            <a:lvl7pPr marL="521757" indent="0" algn="ctr">
              <a:buNone/>
              <a:defRPr/>
            </a:lvl7pPr>
            <a:lvl8pPr marL="608716" indent="0" algn="ctr">
              <a:buNone/>
              <a:defRPr/>
            </a:lvl8pPr>
            <a:lvl9pPr marL="695676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271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1295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/>
                <a:cs typeface="+mn-cs"/>
              </a:rPr>
              <a:t>www.savi.org</a:t>
            </a:r>
            <a:endParaRPr lang="en-US" dirty="0">
              <a:solidFill>
                <a:prstClr val="white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225" y="254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www.savi.org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4419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419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www.savi.org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1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www.savi.org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868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9063" y="6527800"/>
            <a:ext cx="1100137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www.savi.org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31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16075"/>
            <a:ext cx="830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138113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6968" cy="177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486400"/>
            <a:ext cx="20764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3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9" r:id="rId2"/>
    <p:sldLayoutId id="2147483900" r:id="rId3"/>
    <p:sldLayoutId id="2147483795" r:id="rId4"/>
    <p:sldLayoutId id="2147483796" r:id="rId5"/>
    <p:sldLayoutId id="2147483774" r:id="rId6"/>
    <p:sldLayoutId id="2147483927" r:id="rId7"/>
    <p:sldLayoutId id="2147483821" r:id="rId8"/>
    <p:sldLayoutId id="2147483876" r:id="rId9"/>
    <p:sldLayoutId id="2147483887" r:id="rId10"/>
    <p:sldLayoutId id="2147483865" r:id="rId11"/>
    <p:sldLayoutId id="2147483913" r:id="rId12"/>
    <p:sldLayoutId id="2147483914" r:id="rId13"/>
    <p:sldLayoutId id="2147483915" r:id="rId14"/>
    <p:sldLayoutId id="2147483917" r:id="rId15"/>
    <p:sldLayoutId id="2147483928" r:id="rId16"/>
    <p:sldLayoutId id="2147483929" r:id="rId17"/>
    <p:sldLayoutId id="2147483930" r:id="rId1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SzPct val="45000"/>
        <a:buFont typeface="Wingdings 2" panose="05020102010507070707" pitchFamily="18" charset="2"/>
        <a:buChar char="ö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anose="05050102010706020507" pitchFamily="18" charset="2"/>
        <a:buChar char="o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16075"/>
            <a:ext cx="830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8700" y="138113"/>
            <a:ext cx="7010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5486400"/>
            <a:ext cx="20764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71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726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SzPct val="45000"/>
        <a:buFont typeface="Wingdings 2" panose="05020102010507070707" pitchFamily="18" charset="2"/>
        <a:buChar char="ö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SzPct val="65000"/>
        <a:buFont typeface="Wingdings" panose="05000000000000000000" pitchFamily="2" charset="2"/>
        <a:buChar char="v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anose="05050102010706020507" pitchFamily="18" charset="2"/>
        <a:buChar char="o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SzPct val="70000"/>
        <a:buFont typeface="Symbol" pitchFamily="18" charset="2"/>
        <a:buChar char="o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8305800" cy="32004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Deep Mapping, Federated Data, 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Crowd Sourcing, and Digital Encyclopedias 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David Bodenhamer</a:t>
            </a:r>
            <a:br>
              <a:rPr lang="en-US" sz="2800" dirty="0"/>
            </a:br>
            <a:r>
              <a:rPr lang="en-US" sz="2800" dirty="0"/>
              <a:t>The Polis Center at IUPUI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495800"/>
            <a:ext cx="6858000" cy="12954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International Symposium on Grids &amp; Clouds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Academia Sinica, Taipei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April 2019</a:t>
            </a:r>
          </a:p>
        </p:txBody>
      </p:sp>
    </p:spTree>
    <p:extLst>
      <p:ext uri="{BB962C8B-B14F-4D97-AF65-F5344CB8AC3E}">
        <p14:creationId xmlns:p14="http://schemas.microsoft.com/office/powerpoint/2010/main" val="2679023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19200"/>
            <a:ext cx="7035800" cy="422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91000" y="76200"/>
            <a:ext cx="49530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Virtual Place-Making</a:t>
            </a:r>
          </a:p>
        </p:txBody>
      </p:sp>
    </p:spTree>
    <p:extLst>
      <p:ext uri="{BB962C8B-B14F-4D97-AF65-F5344CB8AC3E}">
        <p14:creationId xmlns:p14="http://schemas.microsoft.com/office/powerpoint/2010/main" val="221400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72200" y="76200"/>
            <a:ext cx="29718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Spatial VR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24898"/>
            <a:ext cx="6781800" cy="4083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2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438400"/>
            <a:ext cx="3810000" cy="21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48200" y="76200"/>
            <a:ext cx="44958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Temporal Ubiquity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76400"/>
            <a:ext cx="7467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925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486399" y="114300"/>
            <a:ext cx="3657601" cy="76041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Faceted Browsing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47139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50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1796144"/>
            <a:ext cx="8229600" cy="46482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0" y="0"/>
            <a:ext cx="4572000" cy="10668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Enhanced e-Books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24000"/>
            <a:ext cx="7924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20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8800" y="76200"/>
            <a:ext cx="35052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Immersive VR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524000"/>
            <a:ext cx="7162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5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4F36-29CC-44DE-8AA2-11A4134A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0" y="138113"/>
            <a:ext cx="40386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Gaming Engines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09036B-5404-4CDF-9674-4351E44F5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7086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1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4F36-29CC-44DE-8AA2-11A4134A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138113"/>
            <a:ext cx="33528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Soundscapes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CC55E-C98F-4104-ADFB-3A3C7A95D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153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84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692D-0156-4B5E-8F4D-85DC809A2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0"/>
            <a:ext cx="4800600" cy="10668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Print Encyclopedias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52F7B-CAAB-45A8-AF7D-837EB19DC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16075"/>
            <a:ext cx="8305800" cy="36576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Strengths:</a:t>
            </a:r>
          </a:p>
          <a:p>
            <a:pPr marL="0" indent="0">
              <a:buNone/>
            </a:pPr>
            <a:r>
              <a:rPr lang="en-US" dirty="0"/>
              <a:t>   Compendium of existing knowledge</a:t>
            </a:r>
          </a:p>
          <a:p>
            <a:pPr marL="0" indent="0">
              <a:buNone/>
            </a:pPr>
            <a:r>
              <a:rPr lang="en-US" dirty="0"/>
              <a:t>   Useful for quick reference</a:t>
            </a:r>
          </a:p>
          <a:p>
            <a:pPr marL="0" indent="0">
              <a:buNone/>
            </a:pPr>
            <a:r>
              <a:rPr lang="en-US" dirty="0"/>
              <a:t>Weaknesses:</a:t>
            </a:r>
          </a:p>
          <a:p>
            <a:pPr marL="0" indent="0">
              <a:buNone/>
            </a:pPr>
            <a:r>
              <a:rPr lang="en-US" dirty="0"/>
              <a:t>   Static</a:t>
            </a:r>
          </a:p>
          <a:p>
            <a:pPr marL="0" indent="0">
              <a:buNone/>
            </a:pPr>
            <a:r>
              <a:rPr lang="en-US" dirty="0"/>
              <a:t>   Dated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How do we transform a centuries-old tool into a</a:t>
            </a:r>
          </a:p>
          <a:p>
            <a:pPr marL="0" indent="0">
              <a:buNone/>
            </a:pPr>
            <a:r>
              <a:rPr lang="en-US" i="1" dirty="0"/>
              <a:t>sustainable modern resource?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BE4934-FAE6-4CA9-A419-FEAF10C8A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371600"/>
            <a:ext cx="2438400" cy="34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35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CBD0-B6C7-408D-BC40-09D6AD5BA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800" y="25400"/>
            <a:ext cx="2994025" cy="11430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AF525-5E6A-4CBA-8502-3A23F1906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828799"/>
            <a:ext cx="7467600" cy="3444875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New models, e.g., </a:t>
            </a:r>
            <a:r>
              <a:rPr lang="en-US" sz="2600" dirty="0" err="1"/>
              <a:t>wikipedia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Emergence of digital repositories</a:t>
            </a:r>
          </a:p>
          <a:p>
            <a:pPr marL="0" indent="0">
              <a:buNone/>
            </a:pPr>
            <a:r>
              <a:rPr lang="en-US" sz="2600" dirty="0"/>
              <a:t>Shift to mobile platforms</a:t>
            </a:r>
          </a:p>
          <a:p>
            <a:pPr marL="0" indent="0">
              <a:buNone/>
            </a:pPr>
            <a:r>
              <a:rPr lang="en-US" sz="2600" dirty="0"/>
              <a:t>Demand for citizen engagement</a:t>
            </a:r>
          </a:p>
          <a:p>
            <a:pPr marL="0" indent="0">
              <a:buNone/>
            </a:pPr>
            <a:r>
              <a:rPr lang="en-US" sz="2600" dirty="0"/>
              <a:t>Skepticism of experts</a:t>
            </a:r>
          </a:p>
          <a:p>
            <a:pPr marL="0" indent="0">
              <a:buNone/>
            </a:pPr>
            <a:r>
              <a:rPr lang="en-US" sz="2600" dirty="0"/>
              <a:t>Rapid changes in technology</a:t>
            </a:r>
          </a:p>
          <a:p>
            <a:pPr marL="0" indent="0">
              <a:buNone/>
            </a:pPr>
            <a:r>
              <a:rPr lang="en-US" sz="2600" dirty="0"/>
              <a:t>Limited funding/sustainability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2692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295400" y="1524000"/>
            <a:ext cx="7239000" cy="396240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An explicit recognition of the reciprocal influence of geographic and constructed/symbolic space on culture and society.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2400" dirty="0"/>
              <a:t>Fuses traditional focus on nuance, voice, experience, text, and image with the systematic approaches of spatial science, computer modeling, and virtual reality.</a:t>
            </a:r>
          </a:p>
          <a:p>
            <a:pPr>
              <a:buNone/>
            </a:pPr>
            <a:endParaRPr lang="en-US" sz="1400" dirty="0"/>
          </a:p>
          <a:p>
            <a:pPr>
              <a:buNone/>
            </a:pPr>
            <a:r>
              <a:rPr lang="en-US" sz="2400" dirty="0"/>
              <a:t>Links time, space, and culture dynamically (deep mapping).</a:t>
            </a:r>
          </a:p>
        </p:txBody>
      </p:sp>
      <p:sp>
        <p:nvSpPr>
          <p:cNvPr id="73729" name="Title 1"/>
          <p:cNvSpPr>
            <a:spLocks noGrp="1"/>
          </p:cNvSpPr>
          <p:nvPr>
            <p:ph type="title" idx="4294967295"/>
          </p:nvPr>
        </p:nvSpPr>
        <p:spPr>
          <a:xfrm>
            <a:off x="4495800" y="76200"/>
            <a:ext cx="46482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Spatial Humanities</a:t>
            </a:r>
          </a:p>
        </p:txBody>
      </p:sp>
    </p:spTree>
    <p:extLst>
      <p:ext uri="{BB962C8B-B14F-4D97-AF65-F5344CB8AC3E}">
        <p14:creationId xmlns:p14="http://schemas.microsoft.com/office/powerpoint/2010/main" val="203272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40F31-40C8-4AC0-AB0E-C740E4045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38113"/>
            <a:ext cx="7239000" cy="9906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Digital Encyclopedia of Indianapolis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EEEE9-DF81-4617-B5F0-ACC35DF23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3962401"/>
          </a:xfrm>
        </p:spPr>
        <p:txBody>
          <a:bodyPr/>
          <a:lstStyle/>
          <a:p>
            <a:pPr marL="80645" marR="0" indent="0">
              <a:lnSpc>
                <a:spcPct val="103000"/>
              </a:lnSpc>
              <a:spcBef>
                <a:spcPts val="0"/>
              </a:spcBef>
              <a:spcAft>
                <a:spcPts val="81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Goals</a:t>
            </a:r>
          </a:p>
          <a:p>
            <a:pPr marL="537845" marR="0" indent="-457200">
              <a:lnSpc>
                <a:spcPct val="103000"/>
              </a:lnSpc>
              <a:spcBef>
                <a:spcPts val="0"/>
              </a:spcBef>
              <a:spcAft>
                <a:spcPts val="81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Update the </a:t>
            </a:r>
            <a:r>
              <a:rPr lang="en-US" sz="2000" i="1" dirty="0">
                <a:solidFill>
                  <a:srgbClr val="000000"/>
                </a:solidFill>
                <a:ea typeface="Times New Roman" panose="02020603050405020304" pitchFamily="18" charset="0"/>
              </a:rPr>
              <a:t>Encyclopedia of Indianapolis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(1994) as a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knowledge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platform to serve as a sustainable, dynamic, and reliable source of information about the metropolitan area. </a:t>
            </a:r>
          </a:p>
          <a:p>
            <a:pPr marL="537845" marR="0" indent="-457200">
              <a:lnSpc>
                <a:spcPct val="103000"/>
              </a:lnSpc>
              <a:spcBef>
                <a:spcPts val="0"/>
              </a:spcBef>
              <a:spcAft>
                <a:spcPts val="81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Develop a collaborative framework among the city’s major heritage and culture institutions to support the continued growth of the DEOI.</a:t>
            </a:r>
          </a:p>
          <a:p>
            <a:pPr marL="537845" marR="0" indent="-457200">
              <a:lnSpc>
                <a:spcPct val="103000"/>
              </a:lnSpc>
              <a:spcBef>
                <a:spcPts val="0"/>
              </a:spcBef>
              <a:spcAft>
                <a:spcPts val="810"/>
              </a:spcAft>
              <a:buFont typeface="+mj-lt"/>
              <a:buAutoNum type="arabicPeriod"/>
            </a:pPr>
            <a:r>
              <a:rPr lang="en-US" sz="2000" dirty="0"/>
              <a:t>Involve residents in creating information for the DEOI. </a:t>
            </a:r>
            <a:endParaRPr lang="en-US" sz="20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537845" marR="0" indent="-457200">
              <a:lnSpc>
                <a:spcPct val="103000"/>
              </a:lnSpc>
              <a:spcBef>
                <a:spcPts val="0"/>
              </a:spcBef>
              <a:spcAft>
                <a:spcPts val="81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Make the DEOI an innovative technical product, with deep mapping </a:t>
            </a:r>
            <a:r>
              <a:rPr lang="en-US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capabilities.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5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AD99D-21F4-4B5D-BB48-60A48D2E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138113"/>
            <a:ext cx="37338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Federated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6C0C5-050D-4212-970F-C9BAE87FE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4999"/>
            <a:ext cx="7772400" cy="36576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Collaborating partners include state and local libraries and  archives, centers, universities, historical societies.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have active programs to create digital resources.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Key aim is to federate these resources, allowing the DEOI to serve as a hub for their exchange.</a:t>
            </a:r>
          </a:p>
        </p:txBody>
      </p:sp>
    </p:spTree>
    <p:extLst>
      <p:ext uri="{BB962C8B-B14F-4D97-AF65-F5344CB8AC3E}">
        <p14:creationId xmlns:p14="http://schemas.microsoft.com/office/powerpoint/2010/main" val="476015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444456"/>
            <a:ext cx="6941127" cy="806641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sz="3600" spc="51" dirty="0">
                <a:solidFill>
                  <a:srgbClr val="C00000"/>
                </a:solidFill>
                <a:ea typeface="+mn-ea"/>
              </a:rPr>
              <a:t>DEOI as Knowledge Platform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969109" y="1840748"/>
          <a:ext cx="7596553" cy="3528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387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33CE-9DD4-4D0F-8F4B-EF53C0B19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1" y="25400"/>
            <a:ext cx="4213224" cy="11430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07F0-B6B1-4E09-B666-C71A9A0C7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5001"/>
            <a:ext cx="7772400" cy="36576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1. Flexible</a:t>
            </a:r>
          </a:p>
          <a:p>
            <a:pPr marL="342900" lvl="1" indent="0">
              <a:buNone/>
            </a:pPr>
            <a:r>
              <a:rPr lang="en-US" sz="1800" dirty="0"/>
              <a:t>Data preparation, ingestion, transformation, and delivery is continuous</a:t>
            </a:r>
          </a:p>
          <a:p>
            <a:pPr marL="0" indent="0">
              <a:buNone/>
            </a:pPr>
            <a:r>
              <a:rPr lang="en-US" sz="1800" dirty="0"/>
              <a:t>      Accommodates changes in technology</a:t>
            </a:r>
          </a:p>
          <a:p>
            <a:pPr marL="0" indent="0">
              <a:buNone/>
            </a:pPr>
            <a:r>
              <a:rPr lang="en-US" sz="1800" dirty="0"/>
              <a:t>2.  Scalable</a:t>
            </a:r>
          </a:p>
          <a:p>
            <a:pPr marL="0" indent="0">
              <a:buNone/>
            </a:pPr>
            <a:r>
              <a:rPr lang="en-US" sz="1800" dirty="0"/>
              <a:t>     Both horizontally and vertically in response to demands and       complexities of data</a:t>
            </a:r>
          </a:p>
          <a:p>
            <a:pPr marL="0" indent="0">
              <a:buNone/>
            </a:pPr>
            <a:r>
              <a:rPr lang="en-US" sz="1800" dirty="0"/>
              <a:t>3.  Performance</a:t>
            </a:r>
          </a:p>
          <a:p>
            <a:pPr marL="0" indent="0">
              <a:buNone/>
            </a:pPr>
            <a:r>
              <a:rPr lang="en-US" sz="1800" dirty="0"/>
              <a:t>     Technology choice is made to reach/optimize highest performance</a:t>
            </a:r>
          </a:p>
          <a:p>
            <a:pPr marL="0" indent="0">
              <a:buNone/>
            </a:pPr>
            <a:r>
              <a:rPr lang="en-US" sz="1800" dirty="0"/>
              <a:t>4.  Distributed</a:t>
            </a:r>
          </a:p>
          <a:p>
            <a:pPr marL="0" indent="0">
              <a:buNone/>
            </a:pPr>
            <a:r>
              <a:rPr lang="en-US" sz="1800" dirty="0"/>
              <a:t>     Bridges and integrates distributed data</a:t>
            </a:r>
          </a:p>
          <a:p>
            <a:pPr marL="342900" indent="-342900">
              <a:buAutoNum type="arabicPeriod" startAt="5"/>
            </a:pPr>
            <a:r>
              <a:rPr lang="en-US" sz="1800" dirty="0"/>
              <a:t>Sustainable</a:t>
            </a:r>
          </a:p>
          <a:p>
            <a:pPr marL="0" indent="0">
              <a:buNone/>
            </a:pPr>
            <a:r>
              <a:rPr lang="en-US" sz="1800" dirty="0"/>
              <a:t>      Supportable as a 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7692819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75B2-5948-4BA2-88F3-DB388659E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3800" y="138113"/>
            <a:ext cx="4953000" cy="990600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Structural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10AB1-FAC3-4596-A689-4A997EAA9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200"/>
            <a:ext cx="78486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 </a:t>
            </a:r>
            <a:r>
              <a:rPr lang="en-US" sz="2600" dirty="0"/>
              <a:t>Mobile first</a:t>
            </a:r>
          </a:p>
          <a:p>
            <a:pPr marL="457200" indent="-457200">
              <a:buAutoNum type="arabicPeriod" startAt="2"/>
            </a:pPr>
            <a:r>
              <a:rPr lang="en-US" sz="2600" dirty="0"/>
              <a:t>Location aware</a:t>
            </a:r>
          </a:p>
          <a:p>
            <a:pPr marL="457200" indent="-457200">
              <a:buAutoNum type="arabicPeriod" startAt="2"/>
            </a:pPr>
            <a:r>
              <a:rPr lang="en-US" sz="2600" dirty="0"/>
              <a:t>Voice assistive </a:t>
            </a:r>
          </a:p>
          <a:p>
            <a:pPr marL="0" indent="0">
              <a:buNone/>
            </a:pPr>
            <a:r>
              <a:rPr lang="en-US" sz="2600" dirty="0"/>
              <a:t>4.   Deep both temporally and spatially</a:t>
            </a:r>
          </a:p>
          <a:p>
            <a:pPr marL="0" indent="0">
              <a:buNone/>
            </a:pPr>
            <a:r>
              <a:rPr lang="en-US" sz="2600" dirty="0"/>
              <a:t>5.   Connectivity based on friend of a friend (FOAF) that </a:t>
            </a:r>
            <a:r>
              <a:rPr lang="en-US" sz="2600" dirty="0" smtClean="0"/>
              <a:t>can </a:t>
            </a:r>
            <a:r>
              <a:rPr lang="en-US" sz="2600" dirty="0"/>
              <a:t>be associated with relevant objects</a:t>
            </a:r>
          </a:p>
          <a:p>
            <a:pPr marL="0" indent="0">
              <a:buNone/>
            </a:pPr>
            <a:r>
              <a:rPr lang="en-US" sz="2600" dirty="0"/>
              <a:t>6.   SEO Rich</a:t>
            </a:r>
          </a:p>
          <a:p>
            <a:pPr marL="0" indent="0">
              <a:buNone/>
            </a:pPr>
            <a:r>
              <a:rPr lang="en-US" sz="2600" dirty="0"/>
              <a:t>7.   Accessible</a:t>
            </a:r>
          </a:p>
        </p:txBody>
      </p:sp>
    </p:spTree>
    <p:extLst>
      <p:ext uri="{BB962C8B-B14F-4D97-AF65-F5344CB8AC3E}">
        <p14:creationId xmlns:p14="http://schemas.microsoft.com/office/powerpoint/2010/main" val="25524328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A7EA8-E75D-4C7E-9596-3C8C19C2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138113"/>
            <a:ext cx="60960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Interface 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C4230-7291-4178-8AE7-8D85CE7C3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04999"/>
            <a:ext cx="7772400" cy="358140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600" dirty="0"/>
              <a:t>Focus on clarity and readability.</a:t>
            </a:r>
          </a:p>
          <a:p>
            <a:pPr marL="457200" indent="-457200">
              <a:buAutoNum type="arabicPeriod"/>
            </a:pPr>
            <a:r>
              <a:rPr lang="en-US" sz="2600" dirty="0"/>
              <a:t>Create connections internally and to partner sites.</a:t>
            </a:r>
          </a:p>
          <a:p>
            <a:pPr marL="457200" indent="-457200">
              <a:buAutoNum type="arabicPeriod"/>
            </a:pPr>
            <a:r>
              <a:rPr lang="en-US" sz="2600" dirty="0"/>
              <a:t>Optimize for causal users and researchers.</a:t>
            </a:r>
          </a:p>
          <a:p>
            <a:pPr marL="457200" indent="-457200">
              <a:buAutoNum type="arabicPeriod"/>
            </a:pPr>
            <a:r>
              <a:rPr lang="en-US" sz="2600" dirty="0"/>
              <a:t>Encourage user contributions/volunteered content.</a:t>
            </a:r>
          </a:p>
          <a:p>
            <a:pPr marL="457200" indent="-457200">
              <a:buAutoNum type="arabicPeriod"/>
            </a:pPr>
            <a:r>
              <a:rPr lang="en-US" sz="2600" dirty="0"/>
              <a:t>Differentiate between authoritative and non-authoritative content.</a:t>
            </a:r>
          </a:p>
          <a:p>
            <a:pPr marL="457200" indent="-457200">
              <a:buAutoNum type="arabicPeriod"/>
            </a:pPr>
            <a:r>
              <a:rPr lang="en-US" sz="2600" dirty="0"/>
              <a:t>Aim for simplicity and currency.</a:t>
            </a:r>
          </a:p>
        </p:txBody>
      </p:sp>
    </p:spTree>
    <p:extLst>
      <p:ext uri="{BB962C8B-B14F-4D97-AF65-F5344CB8AC3E}">
        <p14:creationId xmlns:p14="http://schemas.microsoft.com/office/powerpoint/2010/main" val="56156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7BDC-B7CF-4F4D-B71E-48486BB3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138113"/>
            <a:ext cx="46482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System Architecture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B3E3FD8-13DB-4954-A121-402055195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19200"/>
            <a:ext cx="7924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41F0-4B80-4989-9881-4E08A390A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8200" y="138113"/>
            <a:ext cx="43434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Technology 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B79C-C5A7-4C70-A0B3-0C91AC8D8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43434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Servers</a:t>
            </a:r>
          </a:p>
          <a:p>
            <a:pPr marL="0" indent="0">
              <a:buNone/>
            </a:pPr>
            <a:r>
              <a:rPr lang="en-US" sz="1400" dirty="0"/>
              <a:t>1. Multimodal database such as MongoDB</a:t>
            </a:r>
          </a:p>
          <a:p>
            <a:pPr marL="0" indent="0">
              <a:buNone/>
            </a:pPr>
            <a:r>
              <a:rPr lang="en-US" sz="1400" dirty="0"/>
              <a:t>2. MySQL, SQL Server, Hadoop, </a:t>
            </a:r>
            <a:r>
              <a:rPr lang="en-US" sz="1400" dirty="0" err="1"/>
              <a:t>Polybase</a:t>
            </a:r>
            <a:r>
              <a:rPr lang="en-US" sz="1400" dirty="0"/>
              <a:t>, </a:t>
            </a:r>
          </a:p>
          <a:p>
            <a:pPr marL="0" indent="0">
              <a:buNone/>
            </a:pPr>
            <a:r>
              <a:rPr lang="en-US" sz="1400" dirty="0"/>
              <a:t>    and file systems</a:t>
            </a:r>
          </a:p>
          <a:p>
            <a:pPr marL="0" indent="0">
              <a:buNone/>
            </a:pPr>
            <a:r>
              <a:rPr lang="en-US" sz="1400" dirty="0"/>
              <a:t>3. Web server Windows IIS and Nginx</a:t>
            </a:r>
          </a:p>
          <a:p>
            <a:pPr marL="0" indent="0">
              <a:buNone/>
            </a:pPr>
            <a:r>
              <a:rPr lang="en-US" sz="1400" dirty="0"/>
              <a:t>4. Windows and Linux Operating Systems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dirty="0"/>
              <a:t>Geospatial Platform</a:t>
            </a:r>
          </a:p>
          <a:p>
            <a:pPr marL="0" indent="0">
              <a:buNone/>
            </a:pPr>
            <a:r>
              <a:rPr lang="en-US" sz="1400" dirty="0"/>
              <a:t>1. ESRI ArcGIS Enterprise</a:t>
            </a:r>
          </a:p>
          <a:p>
            <a:pPr marL="0" indent="0">
              <a:buNone/>
            </a:pPr>
            <a:r>
              <a:rPr lang="en-US" sz="1400" dirty="0"/>
              <a:t>    Cached service</a:t>
            </a:r>
          </a:p>
          <a:p>
            <a:pPr marL="0" indent="0">
              <a:buNone/>
            </a:pPr>
            <a:r>
              <a:rPr lang="en-US" sz="1400" dirty="0"/>
              <a:t>    Feature service</a:t>
            </a:r>
          </a:p>
          <a:p>
            <a:pPr marL="0" indent="0">
              <a:buNone/>
            </a:pPr>
            <a:r>
              <a:rPr lang="en-US" sz="1400" dirty="0"/>
              <a:t>    Geocoding service</a:t>
            </a:r>
          </a:p>
          <a:p>
            <a:pPr marL="0" indent="0">
              <a:buNone/>
            </a:pPr>
            <a:r>
              <a:rPr lang="en-US" sz="1400" dirty="0"/>
              <a:t>    Geodata service</a:t>
            </a:r>
          </a:p>
          <a:p>
            <a:pPr marL="0" indent="0">
              <a:buNone/>
            </a:pPr>
            <a:r>
              <a:rPr lang="en-US" sz="1400" dirty="0"/>
              <a:t>    Geometry service</a:t>
            </a:r>
          </a:p>
          <a:p>
            <a:pPr marL="0" indent="0">
              <a:buNone/>
            </a:pPr>
            <a:r>
              <a:rPr lang="en-US" sz="1400" dirty="0"/>
              <a:t>    Geoprocessing service</a:t>
            </a:r>
          </a:p>
          <a:p>
            <a:pPr marL="0" indent="0">
              <a:buNone/>
            </a:pPr>
            <a:r>
              <a:rPr lang="en-US" sz="1400" dirty="0"/>
              <a:t>    Image service</a:t>
            </a:r>
          </a:p>
          <a:p>
            <a:pPr marL="0" indent="0">
              <a:buNone/>
            </a:pPr>
            <a:r>
              <a:rPr lang="en-US" sz="1400" dirty="0"/>
              <a:t>2. </a:t>
            </a:r>
            <a:r>
              <a:rPr lang="en-US" sz="1400" dirty="0" err="1"/>
              <a:t>GeoNode</a:t>
            </a:r>
            <a:r>
              <a:rPr lang="en-US" sz="1400" dirty="0"/>
              <a:t> and GeoServer for geo-spatial </a:t>
            </a:r>
          </a:p>
          <a:p>
            <a:pPr marL="0" indent="0">
              <a:buNone/>
            </a:pPr>
            <a:r>
              <a:rPr lang="en-US" sz="1400" dirty="0"/>
              <a:t>    Content Management Module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D9CF4-B6E3-41E6-9D4C-2E8D15CBB8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96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Programming</a:t>
            </a:r>
          </a:p>
          <a:p>
            <a:pPr marL="0" indent="0">
              <a:buNone/>
            </a:pPr>
            <a:r>
              <a:rPr lang="en-US" sz="1400" dirty="0"/>
              <a:t>1. </a:t>
            </a:r>
            <a:r>
              <a:rPr lang="en-US" sz="1400" dirty="0" err="1"/>
              <a:t>.net</a:t>
            </a:r>
            <a:r>
              <a:rPr lang="en-US" sz="1400" dirty="0"/>
              <a:t> core and Go</a:t>
            </a:r>
          </a:p>
          <a:p>
            <a:pPr marL="0" indent="0">
              <a:buNone/>
            </a:pPr>
            <a:r>
              <a:rPr lang="en-US" sz="1400" dirty="0"/>
              <a:t>2. JavaScript Libraries (jQuery, Vue.js,</a:t>
            </a:r>
          </a:p>
          <a:p>
            <a:pPr marL="0" indent="0">
              <a:buNone/>
            </a:pPr>
            <a:r>
              <a:rPr lang="en-US" sz="1400" dirty="0"/>
              <a:t>    d3.js, leaflet.js etc.)</a:t>
            </a:r>
          </a:p>
          <a:p>
            <a:pPr marL="0" indent="0">
              <a:buNone/>
            </a:pPr>
            <a:r>
              <a:rPr lang="en-US" sz="1400" dirty="0"/>
              <a:t>3. CSS3 or CSS4, bootstrap</a:t>
            </a:r>
          </a:p>
          <a:p>
            <a:pPr marL="0" indent="0">
              <a:buNone/>
            </a:pPr>
            <a:r>
              <a:rPr lang="en-US" sz="1400" dirty="0"/>
              <a:t>4. HTML5</a:t>
            </a:r>
          </a:p>
          <a:p>
            <a:pPr marL="0" indent="0">
              <a:buNone/>
            </a:pPr>
            <a:r>
              <a:rPr lang="en-US" sz="1400" dirty="0"/>
              <a:t>5. Excel, Word</a:t>
            </a:r>
          </a:p>
          <a:p>
            <a:pPr marL="0" indent="0">
              <a:buNone/>
            </a:pPr>
            <a:r>
              <a:rPr lang="en-US" sz="1400" dirty="0"/>
              <a:t>6. ArcGIS Online, CartoDB</a:t>
            </a:r>
          </a:p>
          <a:p>
            <a:pPr marL="0" indent="0">
              <a:buNone/>
            </a:pPr>
            <a:r>
              <a:rPr lang="en-US" sz="1400" dirty="0"/>
              <a:t>7. Python and R</a:t>
            </a:r>
          </a:p>
          <a:p>
            <a:pPr marL="0" indent="0">
              <a:buNone/>
            </a:pPr>
            <a:r>
              <a:rPr lang="en-US" sz="1400" dirty="0"/>
              <a:t>8. Drupal CMS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469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A4FC-0D6E-4B2B-8FCE-CC6B37F2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8113"/>
            <a:ext cx="74676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Editorial Modules and Work 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551B99-E876-4297-8F6D-EE2C4E481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95400"/>
            <a:ext cx="73152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12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437F-EAFF-420A-8AF9-5346E808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8113"/>
            <a:ext cx="74676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DEOI Modules and Content Flow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BA9A52-8C5E-48D8-A4DA-655B6487C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16074"/>
            <a:ext cx="7620000" cy="425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7772400" cy="4648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11200" i="1" dirty="0"/>
          </a:p>
          <a:p>
            <a:pPr>
              <a:lnSpc>
                <a:spcPct val="70000"/>
              </a:lnSpc>
              <a:buNone/>
            </a:pPr>
            <a:r>
              <a:rPr lang="en-US" sz="8800" dirty="0"/>
              <a:t>Deep maps (platform, process, and product):</a:t>
            </a:r>
          </a:p>
          <a:p>
            <a:pPr>
              <a:lnSpc>
                <a:spcPct val="70000"/>
              </a:lnSpc>
              <a:buNone/>
            </a:pPr>
            <a:endParaRPr lang="en-US" sz="9600" dirty="0"/>
          </a:p>
          <a:p>
            <a:pPr>
              <a:lnSpc>
                <a:spcPct val="90000"/>
              </a:lnSpc>
              <a:buNone/>
            </a:pPr>
            <a:r>
              <a:rPr lang="en-US" sz="8000" dirty="0"/>
              <a:t>	</a:t>
            </a:r>
            <a:r>
              <a:rPr lang="en-US" sz="7200" dirty="0"/>
              <a:t>Links time and space (</a:t>
            </a:r>
            <a:r>
              <a:rPr lang="en-US" sz="7200" dirty="0" err="1"/>
              <a:t>chronotope</a:t>
            </a:r>
            <a:r>
              <a:rPr lang="en-US" sz="7200" dirty="0"/>
              <a:t>)</a:t>
            </a:r>
          </a:p>
          <a:p>
            <a:pPr>
              <a:lnSpc>
                <a:spcPct val="90000"/>
              </a:lnSpc>
              <a:buNone/>
            </a:pPr>
            <a:endParaRPr lang="en-US" sz="7200" dirty="0"/>
          </a:p>
          <a:p>
            <a:pPr>
              <a:lnSpc>
                <a:spcPct val="90000"/>
              </a:lnSpc>
              <a:buNone/>
            </a:pPr>
            <a:r>
              <a:rPr lang="en-US" sz="7200" dirty="0"/>
              <a:t>	Operates across multiple scales (time and space)</a:t>
            </a:r>
          </a:p>
          <a:p>
            <a:pPr>
              <a:lnSpc>
                <a:spcPct val="90000"/>
              </a:lnSpc>
              <a:buNone/>
            </a:pPr>
            <a:endParaRPr lang="en-US" sz="7200" dirty="0"/>
          </a:p>
          <a:p>
            <a:pPr>
              <a:lnSpc>
                <a:spcPct val="90000"/>
              </a:lnSpc>
              <a:buNone/>
            </a:pPr>
            <a:r>
              <a:rPr lang="en-US" sz="7200" dirty="0"/>
              <a:t>	Embodies multiple agents, multiple perspectives</a:t>
            </a:r>
          </a:p>
          <a:p>
            <a:pPr>
              <a:lnSpc>
                <a:spcPct val="90000"/>
              </a:lnSpc>
              <a:buNone/>
            </a:pPr>
            <a:endParaRPr lang="en-US" sz="7200" dirty="0"/>
          </a:p>
          <a:p>
            <a:pPr>
              <a:lnSpc>
                <a:spcPct val="90000"/>
              </a:lnSpc>
              <a:buNone/>
            </a:pPr>
            <a:r>
              <a:rPr lang="en-US" sz="7200" dirty="0"/>
              <a:t>	</a:t>
            </a:r>
            <a:r>
              <a:rPr lang="en-US" sz="7200" dirty="0" smtClean="0"/>
              <a:t>Open to new information and non-expert contributions</a:t>
            </a:r>
          </a:p>
          <a:p>
            <a:pPr>
              <a:lnSpc>
                <a:spcPct val="90000"/>
              </a:lnSpc>
              <a:buNone/>
            </a:pPr>
            <a:endParaRPr lang="en-US" sz="7200" dirty="0"/>
          </a:p>
          <a:p>
            <a:pPr>
              <a:lnSpc>
                <a:spcPct val="90000"/>
              </a:lnSpc>
              <a:buNone/>
            </a:pPr>
            <a:r>
              <a:rPr lang="en-US" sz="7200" dirty="0"/>
              <a:t>	Fosters dynamic context (movement, linkage)</a:t>
            </a:r>
          </a:p>
          <a:p>
            <a:pPr>
              <a:lnSpc>
                <a:spcPct val="90000"/>
              </a:lnSpc>
              <a:buNone/>
            </a:pPr>
            <a:endParaRPr lang="en-US" sz="7200" dirty="0"/>
          </a:p>
          <a:p>
            <a:pPr>
              <a:lnSpc>
                <a:spcPct val="90000"/>
              </a:lnSpc>
              <a:buNone/>
            </a:pPr>
            <a:r>
              <a:rPr lang="en-US" sz="7200" dirty="0"/>
              <a:t>	Evokes emotional and experiential (visual and </a:t>
            </a:r>
          </a:p>
          <a:p>
            <a:pPr>
              <a:lnSpc>
                <a:spcPct val="90000"/>
              </a:lnSpc>
              <a:buNone/>
            </a:pPr>
            <a:r>
              <a:rPr lang="en-US" sz="7200" dirty="0"/>
              <a:t>	immersive; an affective geography)</a:t>
            </a:r>
          </a:p>
          <a:p>
            <a:pPr>
              <a:buNone/>
            </a:pPr>
            <a:endParaRPr lang="en-US" sz="7200" dirty="0"/>
          </a:p>
          <a:p>
            <a:pPr eaLnBrk="1" hangingPunct="1">
              <a:buFontTx/>
              <a:buNone/>
            </a:pPr>
            <a:r>
              <a:rPr lang="en-US" sz="7200" dirty="0"/>
              <a:t>	</a:t>
            </a: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0" y="76200"/>
            <a:ext cx="3810000" cy="990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C00000"/>
                </a:solidFill>
              </a:rPr>
              <a:t>Deep Mapping </a:t>
            </a:r>
          </a:p>
        </p:txBody>
      </p:sp>
    </p:spTree>
    <p:extLst>
      <p:ext uri="{BB962C8B-B14F-4D97-AF65-F5344CB8AC3E}">
        <p14:creationId xmlns:p14="http://schemas.microsoft.com/office/powerpoint/2010/main" val="42225417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"/>
            <a:ext cx="8001000" cy="990600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AC0000"/>
                </a:solidFill>
              </a:rPr>
              <a:t>User-Driven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0138" y="1652286"/>
            <a:ext cx="3276600" cy="4343400"/>
          </a:xfrm>
        </p:spPr>
        <p:txBody>
          <a:bodyPr/>
          <a:lstStyle/>
          <a:p>
            <a:r>
              <a:rPr lang="en-US" dirty="0"/>
              <a:t>Responsive to the needs of existing and potential users</a:t>
            </a:r>
          </a:p>
          <a:p>
            <a:r>
              <a:rPr lang="en-US" dirty="0"/>
              <a:t>Work with the user community regularly</a:t>
            </a:r>
          </a:p>
          <a:p>
            <a:r>
              <a:rPr lang="en-US" dirty="0"/>
              <a:t>Continual user feedback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527800"/>
            <a:ext cx="1100138" cy="244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</a:rPr>
              <a:t>www.savi.org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4495800" y="1447800"/>
          <a:ext cx="3733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198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437F-EAFF-420A-8AF9-5346E808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7239000" cy="1371600"/>
          </a:xfrm>
        </p:spPr>
        <p:txBody>
          <a:bodyPr/>
          <a:lstStyle/>
          <a:p>
            <a:pPr algn="r"/>
            <a:r>
              <a:rPr lang="en-US" sz="3600" dirty="0">
                <a:solidFill>
                  <a:srgbClr val="C00000"/>
                </a:solidFill>
              </a:rPr>
              <a:t>Conceptual Design: Homepage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6172199" cy="5688014"/>
          </a:xfrm>
        </p:spPr>
      </p:pic>
    </p:spTree>
    <p:extLst>
      <p:ext uri="{BB962C8B-B14F-4D97-AF65-F5344CB8AC3E}">
        <p14:creationId xmlns:p14="http://schemas.microsoft.com/office/powerpoint/2010/main" val="773942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138113"/>
            <a:ext cx="2971800" cy="9906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Linked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021556"/>
            <a:ext cx="6629400" cy="48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087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38113"/>
            <a:ext cx="4343400" cy="990600"/>
          </a:xfrm>
        </p:spPr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</a:rPr>
              <a:t>Mutimodal</a:t>
            </a:r>
            <a:r>
              <a:rPr lang="en-US" sz="3600" dirty="0">
                <a:solidFill>
                  <a:srgbClr val="C00000"/>
                </a:solidFill>
              </a:rPr>
              <a:t> Format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95400"/>
            <a:ext cx="7162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59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Secure II\Windows\LEXAR MEDIA\Presentations\Scholarly Presentations\Western Michigan University (March 2013)\deep map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632441" cy="400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09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1752600"/>
            <a:ext cx="5410200" cy="4114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10400" dirty="0"/>
              <a:t>Deep maps are:</a:t>
            </a:r>
          </a:p>
          <a:p>
            <a:pPr>
              <a:lnSpc>
                <a:spcPct val="90000"/>
              </a:lnSpc>
              <a:buNone/>
            </a:pPr>
            <a:endParaRPr lang="en-US" sz="9600" dirty="0"/>
          </a:p>
          <a:p>
            <a:pPr>
              <a:lnSpc>
                <a:spcPct val="90000"/>
              </a:lnSpc>
              <a:buNone/>
            </a:pPr>
            <a:r>
              <a:rPr lang="en-US" sz="9600" dirty="0"/>
              <a:t>	</a:t>
            </a:r>
            <a:r>
              <a:rPr lang="en-US" sz="8800" i="1" dirty="0"/>
              <a:t>Flexible</a:t>
            </a:r>
            <a:r>
              <a:rPr lang="en-US" sz="8800" dirty="0"/>
              <a:t>, inviting exploration</a:t>
            </a:r>
          </a:p>
          <a:p>
            <a:pPr>
              <a:lnSpc>
                <a:spcPct val="90000"/>
              </a:lnSpc>
              <a:buNone/>
            </a:pPr>
            <a:endParaRPr lang="en-US" sz="8800" dirty="0"/>
          </a:p>
          <a:p>
            <a:pPr>
              <a:lnSpc>
                <a:spcPct val="90000"/>
              </a:lnSpc>
              <a:buNone/>
            </a:pPr>
            <a:r>
              <a:rPr lang="en-US" sz="8800" dirty="0"/>
              <a:t>   	</a:t>
            </a:r>
            <a:r>
              <a:rPr lang="en-US" sz="8800" i="1" dirty="0"/>
              <a:t>User-centric</a:t>
            </a:r>
            <a:r>
              <a:rPr lang="en-US" sz="8800" dirty="0"/>
              <a:t>, supporting differing views</a:t>
            </a:r>
          </a:p>
          <a:p>
            <a:pPr>
              <a:lnSpc>
                <a:spcPct val="90000"/>
              </a:lnSpc>
              <a:buNone/>
            </a:pPr>
            <a:endParaRPr lang="en-US" sz="8800" dirty="0"/>
          </a:p>
          <a:p>
            <a:pPr>
              <a:lnSpc>
                <a:spcPct val="90000"/>
              </a:lnSpc>
              <a:buNone/>
            </a:pPr>
            <a:r>
              <a:rPr lang="en-US" sz="8800" dirty="0"/>
              <a:t>	</a:t>
            </a:r>
            <a:r>
              <a:rPr lang="en-US" sz="8800" i="1" dirty="0"/>
              <a:t>Path-traceable</a:t>
            </a:r>
            <a:r>
              <a:rPr lang="en-US" sz="8800" dirty="0"/>
              <a:t>, supporting narration</a:t>
            </a:r>
          </a:p>
          <a:p>
            <a:pPr>
              <a:lnSpc>
                <a:spcPct val="90000"/>
              </a:lnSpc>
              <a:buNone/>
            </a:pPr>
            <a:endParaRPr lang="en-US" sz="8800" dirty="0"/>
          </a:p>
          <a:p>
            <a:pPr>
              <a:lnSpc>
                <a:spcPct val="90000"/>
              </a:lnSpc>
              <a:buNone/>
            </a:pPr>
            <a:r>
              <a:rPr lang="en-US" sz="8800" dirty="0"/>
              <a:t>	</a:t>
            </a:r>
            <a:r>
              <a:rPr lang="en-US" sz="8800" i="1" dirty="0"/>
              <a:t>Open</a:t>
            </a:r>
            <a:r>
              <a:rPr lang="en-US" sz="8800" dirty="0"/>
              <a:t>, admitting new material</a:t>
            </a:r>
          </a:p>
          <a:p>
            <a:pPr>
              <a:lnSpc>
                <a:spcPct val="90000"/>
              </a:lnSpc>
              <a:buNone/>
            </a:pPr>
            <a:endParaRPr lang="en-US" sz="8800" dirty="0"/>
          </a:p>
          <a:p>
            <a:pPr>
              <a:lnSpc>
                <a:spcPct val="90000"/>
              </a:lnSpc>
              <a:buNone/>
            </a:pPr>
            <a:r>
              <a:rPr lang="en-US" sz="8800" dirty="0"/>
              <a:t>	</a:t>
            </a:r>
            <a:r>
              <a:rPr lang="en-US" sz="8800" i="1" dirty="0"/>
              <a:t>Immersive</a:t>
            </a:r>
            <a:r>
              <a:rPr lang="en-US" sz="8800" dirty="0"/>
              <a:t>, evoking experience</a:t>
            </a:r>
          </a:p>
          <a:p>
            <a:pPr>
              <a:lnSpc>
                <a:spcPct val="90000"/>
              </a:lnSpc>
              <a:buNone/>
            </a:pPr>
            <a:r>
              <a:rPr lang="en-US" sz="9600" dirty="0"/>
              <a:t>    </a:t>
            </a:r>
          </a:p>
          <a:p>
            <a:pPr>
              <a:buNone/>
            </a:pPr>
            <a:r>
              <a:rPr lang="en-US" sz="3600" dirty="0"/>
              <a:t>	</a:t>
            </a:r>
          </a:p>
          <a:p>
            <a:pPr>
              <a:buNone/>
            </a:pPr>
            <a:r>
              <a:rPr lang="en-US" sz="3600" dirty="0"/>
              <a:t>	</a:t>
            </a:r>
          </a:p>
          <a:p>
            <a:pPr>
              <a:buNone/>
            </a:pPr>
            <a:r>
              <a:rPr lang="en-US" sz="3600" dirty="0"/>
              <a:t>	</a:t>
            </a:r>
          </a:p>
          <a:p>
            <a:pPr>
              <a:buNone/>
            </a:pPr>
            <a:endParaRPr lang="en-US" sz="3600" dirty="0"/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38600" y="76200"/>
            <a:ext cx="5105400" cy="990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C00000"/>
                </a:solidFill>
              </a:rPr>
              <a:t>Design Requirements </a:t>
            </a:r>
          </a:p>
        </p:txBody>
      </p:sp>
    </p:spTree>
    <p:extLst>
      <p:ext uri="{BB962C8B-B14F-4D97-AF65-F5344CB8AC3E}">
        <p14:creationId xmlns:p14="http://schemas.microsoft.com/office/powerpoint/2010/main" val="353703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0" y="76200"/>
            <a:ext cx="4191000" cy="990600"/>
          </a:xfrm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C00000"/>
                </a:solidFill>
              </a:rPr>
              <a:t>Technical</a:t>
            </a:r>
            <a:r>
              <a:rPr lang="en-US" sz="3600" dirty="0">
                <a:solidFill>
                  <a:srgbClr val="C00000"/>
                </a:solidFill>
                <a:latin typeface="Calibri" pitchFamily="34" charset="0"/>
              </a:rPr>
              <a:t> Schema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0"/>
            <a:ext cx="6629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72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305800" cy="3657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75777" name="Title 1"/>
          <p:cNvSpPr>
            <a:spLocks noGrp="1"/>
          </p:cNvSpPr>
          <p:nvPr>
            <p:ph type="title" idx="4294967295"/>
          </p:nvPr>
        </p:nvSpPr>
        <p:spPr>
          <a:xfrm>
            <a:off x="3048000" y="76200"/>
            <a:ext cx="60960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New Approaches (</a:t>
            </a:r>
            <a:r>
              <a:rPr lang="en-US" dirty="0" err="1">
                <a:solidFill>
                  <a:srgbClr val="C00000"/>
                </a:solidFill>
              </a:rPr>
              <a:t>alt.GIS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71600" y="1524000"/>
            <a:ext cx="6858000" cy="431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buFontTx/>
              <a:buNone/>
            </a:pPr>
            <a:r>
              <a:rPr lang="en-US" sz="2400" dirty="0" err="1">
                <a:latin typeface="+mj-lt"/>
                <a:cs typeface="Arial" panose="020B0604020202020204" pitchFamily="34" charset="0"/>
              </a:rPr>
              <a:t>Neogeography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buFontTx/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	Participatory GIS </a:t>
            </a:r>
          </a:p>
          <a:p>
            <a:pPr>
              <a:lnSpc>
                <a:spcPts val="2500"/>
              </a:lnSpc>
              <a:buFontTx/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	Volunteered Geographic Information (VGI)</a:t>
            </a:r>
          </a:p>
          <a:p>
            <a:pPr>
              <a:lnSpc>
                <a:spcPts val="2500"/>
              </a:lnSpc>
              <a:buFontTx/>
              <a:buNone/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buFontTx/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Google Earth, virtual globes</a:t>
            </a:r>
          </a:p>
          <a:p>
            <a:pPr>
              <a:lnSpc>
                <a:spcPts val="2500"/>
              </a:lnSpc>
              <a:buFontTx/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buFontTx/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APIs, mash-ups</a:t>
            </a:r>
          </a:p>
          <a:p>
            <a:pPr>
              <a:lnSpc>
                <a:spcPts val="2500"/>
              </a:lnSpc>
              <a:buFontTx/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buFontTx/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Story maps</a:t>
            </a:r>
          </a:p>
          <a:p>
            <a:pPr>
              <a:lnSpc>
                <a:spcPts val="2500"/>
              </a:lnSpc>
              <a:buFontTx/>
              <a:buNone/>
            </a:pPr>
            <a:endParaRPr lang="en-US" sz="2400" dirty="0"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buFontTx/>
              <a:buNone/>
            </a:pPr>
            <a:r>
              <a:rPr lang="en-US" sz="2400" dirty="0">
                <a:latin typeface="+mj-lt"/>
                <a:cs typeface="Arial" panose="020B0604020202020204" pitchFamily="34" charset="0"/>
              </a:rPr>
              <a:t>Gazetteers, spatial semantics, text-to-GIS</a:t>
            </a:r>
          </a:p>
          <a:p>
            <a:pPr>
              <a:buFontTx/>
              <a:buNone/>
            </a:pPr>
            <a:endParaRPr lang="en-US" sz="12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4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447800" y="1371600"/>
            <a:ext cx="6781800" cy="47244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9000" dirty="0">
                <a:solidFill>
                  <a:srgbClr val="C00000"/>
                </a:solidFill>
              </a:rPr>
              <a:t>Five categories</a:t>
            </a:r>
          </a:p>
          <a:p>
            <a:pPr marL="0" indent="0">
              <a:buNone/>
            </a:pPr>
            <a:endParaRPr lang="en-US" sz="5900" dirty="0"/>
          </a:p>
          <a:p>
            <a:pPr marL="0" indent="0">
              <a:buNone/>
            </a:pPr>
            <a:r>
              <a:rPr lang="en-US" sz="5600" i="1" dirty="0">
                <a:solidFill>
                  <a:srgbClr val="C00000"/>
                </a:solidFill>
              </a:rPr>
              <a:t>1.Archival:</a:t>
            </a:r>
            <a:r>
              <a:rPr lang="en-US" sz="5600" dirty="0"/>
              <a:t> spatially and temporally enabled open repository that allows map-based access to quantitative, qualitative, and image data (</a:t>
            </a:r>
            <a:r>
              <a:rPr lang="en-US" sz="5600" i="1" dirty="0" err="1"/>
              <a:t>WorldMap</a:t>
            </a:r>
            <a:r>
              <a:rPr lang="en-US" sz="5600" i="1" dirty="0"/>
              <a:t>, Valley of Shadow</a:t>
            </a:r>
            <a:r>
              <a:rPr lang="en-US" sz="5600" dirty="0"/>
              <a:t>) </a:t>
            </a:r>
          </a:p>
          <a:p>
            <a:pPr marL="0" indent="0">
              <a:buNone/>
            </a:pPr>
            <a:r>
              <a:rPr lang="en-US" sz="5600" dirty="0"/>
              <a:t> </a:t>
            </a:r>
          </a:p>
          <a:p>
            <a:pPr marL="0" indent="0">
              <a:buNone/>
            </a:pPr>
            <a:r>
              <a:rPr lang="en-US" sz="5600" i="1" dirty="0">
                <a:solidFill>
                  <a:srgbClr val="C00000"/>
                </a:solidFill>
              </a:rPr>
              <a:t>2.Descriptive:</a:t>
            </a:r>
            <a:r>
              <a:rPr lang="en-US" sz="5600" dirty="0"/>
              <a:t> densely layered map of a place with information drawn from multiple sources; designed to describe context or theme (</a:t>
            </a:r>
            <a:r>
              <a:rPr lang="en-US" sz="5600" i="1" dirty="0"/>
              <a:t>Salem Witch Trials, Literary Atlas of Europe</a:t>
            </a:r>
            <a:r>
              <a:rPr lang="en-US" sz="5600" dirty="0"/>
              <a:t>)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i="1" dirty="0">
                <a:solidFill>
                  <a:srgbClr val="C00000"/>
                </a:solidFill>
              </a:rPr>
              <a:t>3.Exploratory:</a:t>
            </a:r>
            <a:r>
              <a:rPr lang="en-US" sz="5600" dirty="0"/>
              <a:t> dynamically constructed, path-traceable maps of places and place-based themes (</a:t>
            </a:r>
            <a:r>
              <a:rPr lang="en-US" sz="5600" i="1" dirty="0" err="1"/>
              <a:t>Pelagios</a:t>
            </a:r>
            <a:r>
              <a:rPr lang="en-US" sz="5600" i="1" dirty="0"/>
              <a:t> Commons, Republic of Letters</a:t>
            </a:r>
            <a:r>
              <a:rPr lang="en-US" sz="5600" dirty="0"/>
              <a:t>) 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i="1" dirty="0">
                <a:solidFill>
                  <a:srgbClr val="C00000"/>
                </a:solidFill>
              </a:rPr>
              <a:t>4.Narrative:</a:t>
            </a:r>
            <a:r>
              <a:rPr lang="en-US" sz="5600" dirty="0"/>
              <a:t> structured view of spatially and temporally located data; designed to facilitate or make a scholarly argument within a rich </a:t>
            </a:r>
            <a:r>
              <a:rPr lang="en-US" sz="5600" dirty="0" err="1"/>
              <a:t>spatio</a:t>
            </a:r>
            <a:r>
              <a:rPr lang="en-US" sz="5600" dirty="0"/>
              <a:t>-temporal (mapped) environment (</a:t>
            </a:r>
            <a:r>
              <a:rPr lang="en-US" sz="5600" i="1" dirty="0"/>
              <a:t>Enchanting the Desert</a:t>
            </a:r>
            <a:r>
              <a:rPr lang="en-US" sz="5600" dirty="0"/>
              <a:t>)</a:t>
            </a:r>
          </a:p>
          <a:p>
            <a:pPr marL="0" indent="0">
              <a:buNone/>
            </a:pPr>
            <a:endParaRPr lang="en-US" sz="5600" dirty="0"/>
          </a:p>
          <a:p>
            <a:pPr marL="0" indent="0">
              <a:buNone/>
            </a:pPr>
            <a:r>
              <a:rPr lang="en-US" sz="5600" i="1" dirty="0">
                <a:solidFill>
                  <a:srgbClr val="C00000"/>
                </a:solidFill>
              </a:rPr>
              <a:t>5.Immersive/Experiential:</a:t>
            </a:r>
            <a:r>
              <a:rPr lang="en-US" sz="5600" dirty="0"/>
              <a:t> focus on presence, a sense of reality, with its contextual awareness of past actions and embedded contingencies; seeks to place user within a spatially and temporally sensitive environment as a way of reifying context; fosters an aesthetic and emotional experience with place (</a:t>
            </a:r>
            <a:r>
              <a:rPr lang="en-US" sz="5600" i="1" dirty="0"/>
              <a:t>Virtual Wheeling, Virtual </a:t>
            </a:r>
            <a:r>
              <a:rPr lang="en-US" sz="5600" i="1" dirty="0" err="1"/>
              <a:t>Plasencia</a:t>
            </a:r>
            <a:r>
              <a:rPr lang="en-US" sz="5600" dirty="0"/>
              <a:t>)</a:t>
            </a:r>
          </a:p>
          <a:p>
            <a:pPr>
              <a:buNone/>
            </a:pPr>
            <a:endParaRPr lang="en-US" sz="5600" dirty="0"/>
          </a:p>
          <a:p>
            <a:pPr>
              <a:buNone/>
            </a:pPr>
            <a:r>
              <a:rPr lang="en-US" sz="3600" dirty="0"/>
              <a:t>	</a:t>
            </a:r>
          </a:p>
          <a:p>
            <a:pPr>
              <a:buNone/>
            </a:pPr>
            <a:r>
              <a:rPr lang="en-US" sz="3600" dirty="0"/>
              <a:t>	</a:t>
            </a:r>
          </a:p>
          <a:p>
            <a:pPr>
              <a:buNone/>
            </a:pPr>
            <a:endParaRPr lang="en-US" sz="3600" dirty="0"/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  <a:p>
            <a:pPr eaLnBrk="1" hangingPunct="1">
              <a:buFontTx/>
              <a:buNone/>
            </a:pPr>
            <a:r>
              <a:rPr lang="en-US" sz="3600" dirty="0"/>
              <a:t>	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76200"/>
            <a:ext cx="6934200" cy="99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		Deep Maps Typology</a:t>
            </a:r>
          </a:p>
        </p:txBody>
      </p:sp>
    </p:spTree>
    <p:extLst>
      <p:ext uri="{BB962C8B-B14F-4D97-AF65-F5344CB8AC3E}">
        <p14:creationId xmlns:p14="http://schemas.microsoft.com/office/powerpoint/2010/main" val="298343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F:\Secure II\Windows\LEXAR MEDIA\Presentations\Presentations\NEH 2010\visiblepastubimarkscreenshots\Map_comments_narrative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295400"/>
            <a:ext cx="7315200" cy="4191001"/>
          </a:xfrm>
        </p:spPr>
      </p:pic>
      <p:sp>
        <p:nvSpPr>
          <p:cNvPr id="94209" name="Title 1"/>
          <p:cNvSpPr>
            <a:spLocks noGrp="1"/>
          </p:cNvSpPr>
          <p:nvPr>
            <p:ph type="title" idx="4294967295"/>
          </p:nvPr>
        </p:nvSpPr>
        <p:spPr>
          <a:xfrm>
            <a:off x="1752600" y="76200"/>
            <a:ext cx="73914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Visible Past: A Participatory GIS</a:t>
            </a:r>
          </a:p>
        </p:txBody>
      </p:sp>
    </p:spTree>
    <p:extLst>
      <p:ext uri="{BB962C8B-B14F-4D97-AF65-F5344CB8AC3E}">
        <p14:creationId xmlns:p14="http://schemas.microsoft.com/office/powerpoint/2010/main" val="1675827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447800"/>
            <a:ext cx="8458200" cy="508635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Synthesis of real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digital space (e.g., </a:t>
            </a:r>
            <a:r>
              <a:rPr lang="en-US" sz="2000" dirty="0" err="1"/>
              <a:t>Architip</a:t>
            </a:r>
            <a:r>
              <a:rPr lang="en-US" sz="2000" dirty="0"/>
              <a:t>) 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Wearable technology,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000" dirty="0"/>
              <a:t>e.g., Google Glass</a:t>
            </a:r>
          </a:p>
        </p:txBody>
      </p:sp>
      <p:sp>
        <p:nvSpPr>
          <p:cNvPr id="880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0" y="76200"/>
            <a:ext cx="4572000" cy="9906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Augmented Reality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82" y="3581400"/>
            <a:ext cx="3264896" cy="175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238889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10948"/>
            <a:ext cx="3853177" cy="196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57606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IU Color Sc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D110C"/>
      </a:accent1>
      <a:accent2>
        <a:srgbClr val="C59217"/>
      </a:accent2>
      <a:accent3>
        <a:srgbClr val="4A3C31"/>
      </a:accent3>
      <a:accent4>
        <a:srgbClr val="E1D8B7"/>
      </a:accent4>
      <a:accent5>
        <a:srgbClr val="82786F"/>
      </a:accent5>
      <a:accent6>
        <a:srgbClr val="44697D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U Color Scheme (2) - DJB (David likes this one)" id="{D2896125-B989-40CC-9469-B42791B86B4B}" vid="{DBFDAF74-E3CB-4DDC-BA4F-186B94819BBF}"/>
    </a:ext>
  </a:extLst>
</a:theme>
</file>

<file path=ppt/theme/theme2.xml><?xml version="1.0" encoding="utf-8"?>
<a:theme xmlns:a="http://schemas.openxmlformats.org/drawingml/2006/main" name="4_Office Theme">
  <a:themeElements>
    <a:clrScheme name="IU Color Sc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D110C"/>
      </a:accent1>
      <a:accent2>
        <a:srgbClr val="C59217"/>
      </a:accent2>
      <a:accent3>
        <a:srgbClr val="4A3C31"/>
      </a:accent3>
      <a:accent4>
        <a:srgbClr val="E1D8B7"/>
      </a:accent4>
      <a:accent5>
        <a:srgbClr val="82786F"/>
      </a:accent5>
      <a:accent6>
        <a:srgbClr val="44697D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U Color Scheme (2) - DJB (David likes this one)" id="{D2896125-B989-40CC-9469-B42791B86B4B}" vid="{DBFDAF74-E3CB-4DDC-BA4F-186B94819B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12036</TotalTime>
  <Words>931</Words>
  <Application>Microsoft Office PowerPoint</Application>
  <PresentationFormat>On-screen Show (4:3)</PresentationFormat>
  <Paragraphs>231</Paragraphs>
  <Slides>34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ＭＳ Ｐゴシック</vt:lpstr>
      <vt:lpstr>Arial</vt:lpstr>
      <vt:lpstr>Calibri</vt:lpstr>
      <vt:lpstr>Symbol</vt:lpstr>
      <vt:lpstr>Times New Roman</vt:lpstr>
      <vt:lpstr>Wingdings</vt:lpstr>
      <vt:lpstr>Wingdings 2</vt:lpstr>
      <vt:lpstr>2_Office Theme</vt:lpstr>
      <vt:lpstr>4_Office Theme</vt:lpstr>
      <vt:lpstr>Deep Mapping, Federated Data,  Crowd Sourcing, and Digital Encyclopedias    David Bodenhamer The Polis Center at IUPUI</vt:lpstr>
      <vt:lpstr>Spatial Humanities</vt:lpstr>
      <vt:lpstr>Deep Mapping </vt:lpstr>
      <vt:lpstr>Design Requirements </vt:lpstr>
      <vt:lpstr>Technical Schema</vt:lpstr>
      <vt:lpstr>New Approaches (alt.GIS)</vt:lpstr>
      <vt:lpstr>  Deep Maps Typology</vt:lpstr>
      <vt:lpstr>Visible Past: A Participatory GIS</vt:lpstr>
      <vt:lpstr>Augmented Reality</vt:lpstr>
      <vt:lpstr>Virtual Place-Making</vt:lpstr>
      <vt:lpstr>Spatial VR</vt:lpstr>
      <vt:lpstr>Temporal Ubiquity</vt:lpstr>
      <vt:lpstr>Faceted Browsing </vt:lpstr>
      <vt:lpstr>Enhanced e-Books</vt:lpstr>
      <vt:lpstr>Immersive VR </vt:lpstr>
      <vt:lpstr>Gaming Engines</vt:lpstr>
      <vt:lpstr>Soundscapes</vt:lpstr>
      <vt:lpstr>Print Encyclopedias</vt:lpstr>
      <vt:lpstr>Challenges</vt:lpstr>
      <vt:lpstr> Digital Encyclopedia of Indianapolis</vt:lpstr>
      <vt:lpstr>Federated Data</vt:lpstr>
      <vt:lpstr>DEOI as Knowledge Platform</vt:lpstr>
      <vt:lpstr>Design Principles</vt:lpstr>
      <vt:lpstr>Structural Design Principles</vt:lpstr>
      <vt:lpstr>Interface Design Principles</vt:lpstr>
      <vt:lpstr>System Architecture</vt:lpstr>
      <vt:lpstr>Technology Stack</vt:lpstr>
      <vt:lpstr>Editorial Modules and Work Flow</vt:lpstr>
      <vt:lpstr>DEOI Modules and Content Flow</vt:lpstr>
      <vt:lpstr>User-Driven Change</vt:lpstr>
      <vt:lpstr>Conceptual Design: Homepage</vt:lpstr>
      <vt:lpstr>Linked Data</vt:lpstr>
      <vt:lpstr>Mutimodal Format</vt:lpstr>
      <vt:lpstr>PowerPoint Presentation</vt:lpstr>
    </vt:vector>
  </TitlesOfParts>
  <Company>IUPUI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michjone</dc:creator>
  <cp:lastModifiedBy>David</cp:lastModifiedBy>
  <cp:revision>350</cp:revision>
  <cp:lastPrinted>2014-07-30T14:53:56Z</cp:lastPrinted>
  <dcterms:created xsi:type="dcterms:W3CDTF">2010-01-25T15:33:19Z</dcterms:created>
  <dcterms:modified xsi:type="dcterms:W3CDTF">2019-04-03T02:54:52Z</dcterms:modified>
</cp:coreProperties>
</file>