
<file path=[Content_Types].xml><?xml version="1.0" encoding="utf-8"?>
<Types xmlns="http://schemas.openxmlformats.org/package/2006/content-types">
  <Default Extension="docx" ContentType="application/vnd.openxmlformats-officedocument.wordprocessingml.documen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260" r:id="rId3"/>
    <p:sldId id="339" r:id="rId4"/>
    <p:sldId id="336" r:id="rId5"/>
    <p:sldId id="274" r:id="rId6"/>
    <p:sldId id="342" r:id="rId7"/>
    <p:sldId id="343" r:id="rId8"/>
    <p:sldId id="344" r:id="rId9"/>
    <p:sldId id="357" r:id="rId10"/>
    <p:sldId id="261" r:id="rId11"/>
    <p:sldId id="262" r:id="rId12"/>
    <p:sldId id="337" r:id="rId13"/>
    <p:sldId id="335" r:id="rId14"/>
    <p:sldId id="267" r:id="rId15"/>
    <p:sldId id="345" r:id="rId16"/>
    <p:sldId id="263" r:id="rId17"/>
    <p:sldId id="264" r:id="rId18"/>
    <p:sldId id="269" r:id="rId19"/>
    <p:sldId id="270" r:id="rId20"/>
    <p:sldId id="271" r:id="rId21"/>
    <p:sldId id="273" r:id="rId22"/>
    <p:sldId id="258" r:id="rId23"/>
    <p:sldId id="275" r:id="rId24"/>
    <p:sldId id="276" r:id="rId25"/>
    <p:sldId id="277" r:id="rId26"/>
    <p:sldId id="279" r:id="rId27"/>
    <p:sldId id="325" r:id="rId28"/>
    <p:sldId id="324" r:id="rId29"/>
    <p:sldId id="351" r:id="rId30"/>
    <p:sldId id="352" r:id="rId31"/>
    <p:sldId id="346" r:id="rId32"/>
    <p:sldId id="333" r:id="rId33"/>
    <p:sldId id="329" r:id="rId34"/>
    <p:sldId id="314" r:id="rId35"/>
    <p:sldId id="354" r:id="rId36"/>
    <p:sldId id="328" r:id="rId37"/>
    <p:sldId id="355" r:id="rId38"/>
    <p:sldId id="326" r:id="rId39"/>
    <p:sldId id="363" r:id="rId40"/>
    <p:sldId id="358" r:id="rId41"/>
    <p:sldId id="360" r:id="rId42"/>
    <p:sldId id="359" r:id="rId43"/>
    <p:sldId id="353" r:id="rId44"/>
    <p:sldId id="316" r:id="rId45"/>
    <p:sldId id="35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4F4"/>
    <a:srgbClr val="76FAFC"/>
    <a:srgbClr val="D3E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9"/>
    <p:restoredTop sz="94599"/>
  </p:normalViewPr>
  <p:slideViewPr>
    <p:cSldViewPr snapToGrid="0" snapToObjects="1">
      <p:cViewPr varScale="1">
        <p:scale>
          <a:sx n="96" d="100"/>
          <a:sy n="96" d="100"/>
        </p:scale>
        <p:origin x="200"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25D3B-39D7-5045-86F7-0F0715E3DF0D}" type="datetimeFigureOut">
              <a:rPr lang="en-US" smtClean="0"/>
              <a:t>4/3/19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2ED0F-83C9-D24B-8419-D8D7842B0A2A}" type="slidenum">
              <a:rPr lang="en-US" smtClean="0"/>
              <a:t>‹#›</a:t>
            </a:fld>
            <a:endParaRPr lang="en-US"/>
          </a:p>
        </p:txBody>
      </p:sp>
    </p:spTree>
    <p:extLst>
      <p:ext uri="{BB962C8B-B14F-4D97-AF65-F5344CB8AC3E}">
        <p14:creationId xmlns:p14="http://schemas.microsoft.com/office/powerpoint/2010/main" val="322735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consensus</a:t>
            </a:r>
          </a:p>
        </p:txBody>
      </p:sp>
      <p:sp>
        <p:nvSpPr>
          <p:cNvPr id="4" name="Slide Number Placeholder 3"/>
          <p:cNvSpPr>
            <a:spLocks noGrp="1"/>
          </p:cNvSpPr>
          <p:nvPr>
            <p:ph type="sldNum" sz="quarter" idx="5"/>
          </p:nvPr>
        </p:nvSpPr>
        <p:spPr/>
        <p:txBody>
          <a:bodyPr/>
          <a:lstStyle/>
          <a:p>
            <a:fld id="{D993DE37-466E-3D45-8236-4B3096D96C31}" type="slidenum">
              <a:rPr kumimoji="1" lang="ja-JP" altLang="en-US" smtClean="0"/>
              <a:t>14</a:t>
            </a:fld>
            <a:endParaRPr kumimoji="1" lang="ja-JP" altLang="en-US"/>
          </a:p>
        </p:txBody>
      </p:sp>
    </p:spTree>
    <p:extLst>
      <p:ext uri="{BB962C8B-B14F-4D97-AF65-F5344CB8AC3E}">
        <p14:creationId xmlns:p14="http://schemas.microsoft.com/office/powerpoint/2010/main" val="47608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www.iftf.org</a:t>
            </a:r>
            <a:r>
              <a:rPr kumimoji="1" lang="en-US" altLang="ja-JP" dirty="0"/>
              <a:t>/uploads/media/IFTF_FutureWorkSkillsSummary_01.gif</a:t>
            </a:r>
            <a:endParaRPr kumimoji="1" lang="ja-JP" altLang="en-US" dirty="0"/>
          </a:p>
        </p:txBody>
      </p:sp>
      <p:sp>
        <p:nvSpPr>
          <p:cNvPr id="4" name="スライド番号プレースホルダー 3"/>
          <p:cNvSpPr>
            <a:spLocks noGrp="1"/>
          </p:cNvSpPr>
          <p:nvPr>
            <p:ph type="sldNum" sz="quarter" idx="10"/>
          </p:nvPr>
        </p:nvSpPr>
        <p:spPr/>
        <p:txBody>
          <a:bodyPr/>
          <a:lstStyle/>
          <a:p>
            <a:fld id="{B36BCB27-A446-4242-994B-61F6F8572BA8}" type="slidenum">
              <a:rPr lang="en-US" smtClean="0"/>
              <a:pPr/>
              <a:t>24</a:t>
            </a:fld>
            <a:endParaRPr lang="en-US"/>
          </a:p>
        </p:txBody>
      </p:sp>
    </p:spTree>
    <p:extLst>
      <p:ext uri="{BB962C8B-B14F-4D97-AF65-F5344CB8AC3E}">
        <p14:creationId xmlns:p14="http://schemas.microsoft.com/office/powerpoint/2010/main" val="118897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Sensemaking</a:t>
            </a:r>
            <a:endParaRPr kumimoji="1" lang="en-US" altLang="ja-JP" dirty="0"/>
          </a:p>
          <a:p>
            <a:r>
              <a:rPr kumimoji="1" lang="en-US" altLang="ja-JP" dirty="0"/>
              <a:t>Social Intelligence</a:t>
            </a:r>
          </a:p>
          <a:p>
            <a:r>
              <a:rPr kumimoji="1" lang="en-US" altLang="ja-JP" dirty="0"/>
              <a:t>Novel &amp; Adaptive Thinking</a:t>
            </a:r>
          </a:p>
          <a:p>
            <a:r>
              <a:rPr kumimoji="1" lang="en-US" altLang="ja-JP" dirty="0"/>
              <a:t>Cross-Cultural</a:t>
            </a:r>
            <a:r>
              <a:rPr kumimoji="1" lang="en-US" altLang="ja-JP" baseline="0" dirty="0"/>
              <a:t> Competencies</a:t>
            </a:r>
          </a:p>
          <a:p>
            <a:r>
              <a:rPr kumimoji="1" lang="en-US" altLang="ja-JP" baseline="0" dirty="0"/>
              <a:t>Computational Thinking</a:t>
            </a:r>
          </a:p>
          <a:p>
            <a:r>
              <a:rPr kumimoji="1" lang="en-US" altLang="ja-JP" baseline="0" dirty="0"/>
              <a:t>New Media Literacy</a:t>
            </a:r>
          </a:p>
          <a:p>
            <a:r>
              <a:rPr kumimoji="1" lang="en-US" altLang="ja-JP" dirty="0" err="1"/>
              <a:t>Transdisciplinarity</a:t>
            </a:r>
            <a:endParaRPr kumimoji="1" lang="en-US" altLang="ja-JP" dirty="0"/>
          </a:p>
          <a:p>
            <a:r>
              <a:rPr kumimoji="1" lang="en-US" altLang="ja-JP" dirty="0"/>
              <a:t>Design Mindset</a:t>
            </a:r>
          </a:p>
          <a:p>
            <a:r>
              <a:rPr kumimoji="1" lang="en-US" altLang="ja-JP" dirty="0"/>
              <a:t>Cognitive Load Management</a:t>
            </a:r>
          </a:p>
          <a:p>
            <a:r>
              <a:rPr kumimoji="1" lang="en-US" altLang="ja-JP" dirty="0"/>
              <a:t>Virtual Collaboration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B36BCB27-A446-4242-994B-61F6F8572BA8}" type="slidenum">
              <a:rPr lang="en-US" smtClean="0"/>
              <a:pPr/>
              <a:t>25</a:t>
            </a:fld>
            <a:endParaRPr lang="en-US"/>
          </a:p>
        </p:txBody>
      </p:sp>
    </p:spTree>
    <p:extLst>
      <p:ext uri="{BB962C8B-B14F-4D97-AF65-F5344CB8AC3E}">
        <p14:creationId xmlns:p14="http://schemas.microsoft.com/office/powerpoint/2010/main" val="2411343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4/3/19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4/3/19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4/3/19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4/3/19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4/3/19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tatement with Tag, 2">
    <p:spTree>
      <p:nvGrpSpPr>
        <p:cNvPr id="1" name=""/>
        <p:cNvGrpSpPr/>
        <p:nvPr/>
      </p:nvGrpSpPr>
      <p:grpSpPr>
        <a:xfrm>
          <a:off x="0" y="0"/>
          <a:ext cx="0" cy="0"/>
          <a:chOff x="0" y="0"/>
          <a:chExt cx="0" cy="0"/>
        </a:xfrm>
      </p:grpSpPr>
      <p:sp>
        <p:nvSpPr>
          <p:cNvPr id="2" name="Title 1"/>
          <p:cNvSpPr>
            <a:spLocks noGrp="1"/>
          </p:cNvSpPr>
          <p:nvPr>
            <p:ph type="title"/>
          </p:nvPr>
        </p:nvSpPr>
        <p:spPr>
          <a:xfrm>
            <a:off x="711200" y="2233613"/>
            <a:ext cx="10769600" cy="2057400"/>
          </a:xfrm>
        </p:spPr>
        <p:txBody>
          <a:bodyPr anchor="b" anchorCtr="0">
            <a:noAutofit/>
          </a:bodyPr>
          <a:lstStyle>
            <a:lvl1pPr algn="ctr">
              <a:defRPr sz="54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11200" y="4291014"/>
            <a:ext cx="10769600" cy="1500188"/>
          </a:xfrm>
        </p:spPr>
        <p:txBody>
          <a:bodyPr anchor="t" anchorCtr="0">
            <a:normAutofit/>
          </a:bodyPr>
          <a:lstStyle>
            <a:lvl1pPr marL="0" indent="0" algn="ctr">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F2063C-C951-A84C-9F85-775A3B00CFE8}" type="datetime1">
              <a:rPr lang="en-US" altLang="ja-JP" smtClean="0"/>
              <a:t>4/3/19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1" name="Text Placeholder 11"/>
          <p:cNvSpPr>
            <a:spLocks noGrp="1"/>
          </p:cNvSpPr>
          <p:nvPr>
            <p:ph type="body" sz="quarter" idx="13" hasCustomPrompt="1"/>
          </p:nvPr>
        </p:nvSpPr>
        <p:spPr>
          <a:xfrm>
            <a:off x="9144001" y="304800"/>
            <a:ext cx="2206752"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Tree>
    <p:extLst>
      <p:ext uri="{BB962C8B-B14F-4D97-AF65-F5344CB8AC3E}">
        <p14:creationId xmlns:p14="http://schemas.microsoft.com/office/powerpoint/2010/main" val="756083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4/3/19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4/3/19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4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47.tiff"/><Relationship Id="rId4" Type="http://schemas.openxmlformats.org/officeDocument/2006/relationships/image" Target="../media/image46.tiff"/></Relationships>
</file>

<file path=ppt/slides/_rels/slide39.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6.tiff"/><Relationship Id="rId2" Type="http://schemas.openxmlformats.org/officeDocument/2006/relationships/image" Target="../media/image43.tiff"/><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35.tiff"/><Relationship Id="rId4" Type="http://schemas.openxmlformats.org/officeDocument/2006/relationships/image" Target="../media/image4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362F-6331-3E42-B136-8026445592EE}"/>
              </a:ext>
            </a:extLst>
          </p:cNvPr>
          <p:cNvSpPr>
            <a:spLocks noGrp="1"/>
          </p:cNvSpPr>
          <p:nvPr>
            <p:ph type="ctrTitle"/>
          </p:nvPr>
        </p:nvSpPr>
        <p:spPr>
          <a:xfrm>
            <a:off x="781878" y="1008275"/>
            <a:ext cx="10628244" cy="1825096"/>
          </a:xfrm>
        </p:spPr>
        <p:txBody>
          <a:bodyPr>
            <a:noAutofit/>
          </a:bodyPr>
          <a:lstStyle/>
          <a:p>
            <a:pPr algn="ctr"/>
            <a:r>
              <a:rPr lang="en-US" sz="3200" b="1" dirty="0">
                <a:latin typeface="Copperplate" panose="02000504000000020004" pitchFamily="2" charset="77"/>
              </a:rPr>
              <a:t>Proposing an ICT-enhanced curriculum for global learning environment for Social Entrepreneurship for universities in Asia</a:t>
            </a:r>
            <a:endParaRPr lang="en-US" sz="3200" dirty="0"/>
          </a:p>
        </p:txBody>
      </p:sp>
      <p:sp>
        <p:nvSpPr>
          <p:cNvPr id="3" name="Subtitle 2">
            <a:extLst>
              <a:ext uri="{FF2B5EF4-FFF2-40B4-BE49-F238E27FC236}">
                <a16:creationId xmlns:a16="http://schemas.microsoft.com/office/drawing/2014/main" id="{E5F250B6-C924-BD44-80D5-8EE8B3B1A51B}"/>
              </a:ext>
            </a:extLst>
          </p:cNvPr>
          <p:cNvSpPr>
            <a:spLocks noGrp="1"/>
          </p:cNvSpPr>
          <p:nvPr>
            <p:ph type="subTitle" idx="1"/>
          </p:nvPr>
        </p:nvSpPr>
        <p:spPr>
          <a:xfrm>
            <a:off x="1371600" y="3632201"/>
            <a:ext cx="9448800" cy="1960216"/>
          </a:xfrm>
        </p:spPr>
        <p:txBody>
          <a:bodyPr>
            <a:normAutofit/>
          </a:bodyPr>
          <a:lstStyle/>
          <a:p>
            <a:pPr algn="ctr"/>
            <a:r>
              <a:rPr lang="en-US" dirty="0"/>
              <a:t>Tosh Yamamoto, CTL-KU</a:t>
            </a:r>
          </a:p>
          <a:p>
            <a:pPr algn="ctr"/>
            <a:r>
              <a:rPr lang="en-US" dirty="0"/>
              <a:t>Benson Ong, Business Management, NPY</a:t>
            </a:r>
          </a:p>
          <a:p>
            <a:pPr algn="ctr"/>
            <a:r>
              <a:rPr lang="en-US" dirty="0"/>
              <a:t>Chris Pang, Business Management, NPY</a:t>
            </a:r>
          </a:p>
          <a:p>
            <a:pPr algn="ctr"/>
            <a:r>
              <a:rPr lang="en-US" dirty="0"/>
              <a:t>Maki </a:t>
            </a:r>
            <a:r>
              <a:rPr lang="en-US" dirty="0" err="1"/>
              <a:t>Okunuki</a:t>
            </a:r>
            <a:r>
              <a:rPr lang="en-US" dirty="0"/>
              <a:t>, CTL-KU, Hands-on LC-</a:t>
            </a:r>
            <a:r>
              <a:rPr lang="en-US" dirty="0" err="1"/>
              <a:t>Kwansei</a:t>
            </a:r>
            <a:r>
              <a:rPr lang="en-US" dirty="0"/>
              <a:t> U</a:t>
            </a:r>
          </a:p>
          <a:p>
            <a:pPr algn="ctr"/>
            <a:endParaRPr lang="en-US" dirty="0"/>
          </a:p>
        </p:txBody>
      </p:sp>
    </p:spTree>
    <p:extLst>
      <p:ext uri="{BB962C8B-B14F-4D97-AF65-F5344CB8AC3E}">
        <p14:creationId xmlns:p14="http://schemas.microsoft.com/office/powerpoint/2010/main" val="1906864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図形グループ 9"/>
          <p:cNvGrpSpPr/>
          <p:nvPr/>
        </p:nvGrpSpPr>
        <p:grpSpPr>
          <a:xfrm>
            <a:off x="882430" y="1417639"/>
            <a:ext cx="6800308" cy="4609947"/>
            <a:chOff x="-641570" y="1441637"/>
            <a:chExt cx="6800308" cy="4609947"/>
          </a:xfrm>
        </p:grpSpPr>
        <p:pic>
          <p:nvPicPr>
            <p:cNvPr id="3" name="図 2"/>
            <p:cNvPicPr>
              <a:picLocks noChangeAspect="1"/>
            </p:cNvPicPr>
            <p:nvPr/>
          </p:nvPicPr>
          <p:blipFill>
            <a:blip r:embed="rId2"/>
            <a:stretch>
              <a:fillRect/>
            </a:stretch>
          </p:blipFill>
          <p:spPr>
            <a:xfrm>
              <a:off x="-641570" y="1441637"/>
              <a:ext cx="6800308" cy="4609947"/>
            </a:xfrm>
            <a:prstGeom prst="rect">
              <a:avLst/>
            </a:prstGeom>
          </p:spPr>
        </p:pic>
        <p:cxnSp>
          <p:nvCxnSpPr>
            <p:cNvPr id="9" name="直線コネクタ 8"/>
            <p:cNvCxnSpPr/>
            <p:nvPr/>
          </p:nvCxnSpPr>
          <p:spPr>
            <a:xfrm>
              <a:off x="486732" y="5095042"/>
              <a:ext cx="4052853"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p:txBody>
          <a:bodyPr>
            <a:normAutofit/>
          </a:bodyPr>
          <a:lstStyle/>
          <a:p>
            <a:pPr algn="ctr"/>
            <a:r>
              <a:rPr lang="en-US" altLang="ja-JP" dirty="0">
                <a:solidFill>
                  <a:srgbClr val="D3EFB6"/>
                </a:solidFill>
              </a:rPr>
              <a:t>JOB MARKET</a:t>
            </a:r>
            <a:r>
              <a:rPr kumimoji="1" lang="en-US" altLang="ja-JP" dirty="0">
                <a:solidFill>
                  <a:srgbClr val="D3EFB6"/>
                </a:solidFill>
              </a:rPr>
              <a:t> </a:t>
            </a:r>
            <a:br>
              <a:rPr kumimoji="1" lang="en-US" altLang="ja-JP" dirty="0">
                <a:solidFill>
                  <a:srgbClr val="D3EFB6"/>
                </a:solidFill>
              </a:rPr>
            </a:br>
            <a:r>
              <a:rPr lang="en-US" altLang="ja-JP" dirty="0">
                <a:solidFill>
                  <a:srgbClr val="D3EFB6"/>
                </a:solidFill>
              </a:rPr>
              <a:t>IN</a:t>
            </a:r>
            <a:r>
              <a:rPr kumimoji="1" lang="en-US" altLang="ja-JP" dirty="0">
                <a:solidFill>
                  <a:srgbClr val="D3EFB6"/>
                </a:solidFill>
              </a:rPr>
              <a:t> THE FUTURE</a:t>
            </a:r>
            <a:endParaRPr kumimoji="1" lang="ja-JP" altLang="en-US" dirty="0">
              <a:solidFill>
                <a:srgbClr val="D3EFB6"/>
              </a:solidFill>
            </a:endParaRPr>
          </a:p>
        </p:txBody>
      </p:sp>
      <p:sp>
        <p:nvSpPr>
          <p:cNvPr id="5" name="正方形/長方形 4"/>
          <p:cNvSpPr/>
          <p:nvPr/>
        </p:nvSpPr>
        <p:spPr>
          <a:xfrm>
            <a:off x="1641839" y="6051585"/>
            <a:ext cx="4572000" cy="584775"/>
          </a:xfrm>
          <a:prstGeom prst="rect">
            <a:avLst/>
          </a:prstGeom>
        </p:spPr>
        <p:txBody>
          <a:bodyPr>
            <a:spAutoFit/>
          </a:bodyPr>
          <a:lstStyle/>
          <a:p>
            <a:r>
              <a:rPr lang="en-US" altLang="ja-JP" sz="1600" dirty="0"/>
              <a:t>http://</a:t>
            </a:r>
            <a:r>
              <a:rPr lang="en-US" altLang="ja-JP" sz="1600" dirty="0" err="1"/>
              <a:t>www.bbc.com</a:t>
            </a:r>
            <a:r>
              <a:rPr lang="en-US" altLang="ja-JP" sz="1600" dirty="0"/>
              <a:t>/news/technology-30290540</a:t>
            </a:r>
            <a:endParaRPr lang="ja-JP" altLang="en-US" sz="1600" dirty="0"/>
          </a:p>
        </p:txBody>
      </p:sp>
      <p:pic>
        <p:nvPicPr>
          <p:cNvPr id="6" name="図 5"/>
          <p:cNvPicPr>
            <a:picLocks noChangeAspect="1"/>
          </p:cNvPicPr>
          <p:nvPr/>
        </p:nvPicPr>
        <p:blipFill>
          <a:blip r:embed="rId3"/>
          <a:stretch>
            <a:fillRect/>
          </a:stretch>
        </p:blipFill>
        <p:spPr>
          <a:xfrm>
            <a:off x="6564634" y="1523398"/>
            <a:ext cx="4176747" cy="2714331"/>
          </a:xfrm>
          <a:prstGeom prst="rect">
            <a:avLst/>
          </a:prstGeom>
        </p:spPr>
      </p:pic>
      <p:sp>
        <p:nvSpPr>
          <p:cNvPr id="7" name="角丸四角形吹き出し 6"/>
          <p:cNvSpPr/>
          <p:nvPr/>
        </p:nvSpPr>
        <p:spPr>
          <a:xfrm>
            <a:off x="6307948" y="4237728"/>
            <a:ext cx="4145650" cy="2620272"/>
          </a:xfrm>
          <a:prstGeom prst="wedgeRoundRectCallout">
            <a:avLst>
              <a:gd name="adj1" fmla="val -53197"/>
              <a:gd name="adj2" fmla="val 22522"/>
              <a:gd name="adj3" fmla="val 16667"/>
            </a:avLst>
          </a:prstGeom>
          <a:solidFill>
            <a:srgbClr val="000090">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a:t>In fact, the biggest threat facing mankind is one that has in some ways only just been discovered: artificial intelligence (AI). The physicist Stephen Hawking has said that AI could become ‘a real danger’ in the ‘not-too-distant’ future. Hawking added that ‘the risk is that computers develop intelligence and take over. Humans, who are limited by slow biological evolution, couldn’t compete, and would be superseded.’</a:t>
            </a:r>
            <a:endParaRPr kumimoji="1" lang="ja-JP" altLang="en-US" sz="1600" dirty="0"/>
          </a:p>
        </p:txBody>
      </p:sp>
      <p:sp>
        <p:nvSpPr>
          <p:cNvPr id="8" name="正方形/長方形 7"/>
          <p:cNvSpPr/>
          <p:nvPr/>
        </p:nvSpPr>
        <p:spPr>
          <a:xfrm>
            <a:off x="1641839" y="6384878"/>
            <a:ext cx="4572000" cy="461665"/>
          </a:xfrm>
          <a:prstGeom prst="rect">
            <a:avLst/>
          </a:prstGeom>
        </p:spPr>
        <p:txBody>
          <a:bodyPr>
            <a:spAutoFit/>
          </a:bodyPr>
          <a:lstStyle/>
          <a:p>
            <a:r>
              <a:rPr lang="en-US" altLang="ja-JP" sz="1200" dirty="0"/>
              <a:t>http://</a:t>
            </a:r>
            <a:r>
              <a:rPr lang="en-US" altLang="ja-JP" sz="1200" dirty="0" err="1"/>
              <a:t>www.spiked-online.com</a:t>
            </a:r>
            <a:r>
              <a:rPr lang="en-US" altLang="ja-JP" sz="1200" dirty="0"/>
              <a:t>/</a:t>
            </a:r>
            <a:r>
              <a:rPr lang="en-US" altLang="ja-JP" sz="1200" dirty="0" err="1"/>
              <a:t>newsite</a:t>
            </a:r>
            <a:r>
              <a:rPr lang="en-US" altLang="ja-JP" sz="1200" dirty="0"/>
              <a:t>/article/the-robots-are-not-taking-over/16299#.WgJmDmKCzdc</a:t>
            </a:r>
            <a:endParaRPr lang="ja-JP" altLang="en-US" sz="1200" dirty="0"/>
          </a:p>
        </p:txBody>
      </p:sp>
    </p:spTree>
    <p:extLst>
      <p:ext uri="{BB962C8B-B14F-4D97-AF65-F5344CB8AC3E}">
        <p14:creationId xmlns:p14="http://schemas.microsoft.com/office/powerpoint/2010/main" val="403357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24000" y="1492720"/>
            <a:ext cx="9144000" cy="5394742"/>
          </a:xfrm>
          <a:prstGeom prst="rect">
            <a:avLst/>
          </a:prstGeom>
          <a:solidFill>
            <a:schemeClr val="tx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プレースホルダー 3"/>
          <p:cNvSpPr>
            <a:spLocks noGrp="1"/>
          </p:cNvSpPr>
          <p:nvPr>
            <p:ph type="body" sz="quarter" idx="13"/>
          </p:nvPr>
        </p:nvSpPr>
        <p:spPr>
          <a:xfrm>
            <a:off x="2498555" y="487674"/>
            <a:ext cx="8120267" cy="533400"/>
          </a:xfrm>
        </p:spPr>
        <p:txBody>
          <a:bodyPr/>
          <a:lstStyle/>
          <a:p>
            <a:r>
              <a:rPr kumimoji="1" lang="en-US" altLang="ja-JP" sz="4000" dirty="0">
                <a:solidFill>
                  <a:srgbClr val="D3EFB6"/>
                </a:solidFill>
              </a:rPr>
              <a:t>Stephen Hawking</a:t>
            </a:r>
            <a:endParaRPr kumimoji="1" lang="ja-JP" altLang="en-US" sz="4000" dirty="0">
              <a:solidFill>
                <a:srgbClr val="D3EFB6"/>
              </a:solidFill>
            </a:endParaRPr>
          </a:p>
        </p:txBody>
      </p:sp>
      <p:pic>
        <p:nvPicPr>
          <p:cNvPr id="5" name="図 4"/>
          <p:cNvPicPr>
            <a:picLocks noChangeAspect="1"/>
          </p:cNvPicPr>
          <p:nvPr/>
        </p:nvPicPr>
        <p:blipFill>
          <a:blip r:embed="rId2"/>
          <a:stretch>
            <a:fillRect/>
          </a:stretch>
        </p:blipFill>
        <p:spPr>
          <a:xfrm>
            <a:off x="2563712" y="1118897"/>
            <a:ext cx="6515095" cy="5739103"/>
          </a:xfrm>
          <a:prstGeom prst="rect">
            <a:avLst/>
          </a:prstGeom>
        </p:spPr>
      </p:pic>
      <p:sp>
        <p:nvSpPr>
          <p:cNvPr id="6" name="正方形/長方形 5"/>
          <p:cNvSpPr/>
          <p:nvPr/>
        </p:nvSpPr>
        <p:spPr>
          <a:xfrm>
            <a:off x="2537523" y="1922937"/>
            <a:ext cx="4572000" cy="738664"/>
          </a:xfrm>
          <a:prstGeom prst="rect">
            <a:avLst/>
          </a:prstGeom>
        </p:spPr>
        <p:txBody>
          <a:bodyPr>
            <a:spAutoFit/>
          </a:bodyPr>
          <a:lstStyle/>
          <a:p>
            <a:r>
              <a:rPr lang="en-US" altLang="ja-JP" sz="1400" dirty="0"/>
              <a:t>http://</a:t>
            </a:r>
            <a:r>
              <a:rPr lang="en-US" altLang="ja-JP" sz="1400" dirty="0" err="1"/>
              <a:t>www.newsweek.com</a:t>
            </a:r>
            <a:r>
              <a:rPr lang="en-US" altLang="ja-JP" sz="1400" dirty="0"/>
              <a:t>/stephen-hawking-artificial-intelligence-warning-destroy-civilization-703630</a:t>
            </a:r>
            <a:endParaRPr lang="ja-JP" altLang="en-US" sz="1400" dirty="0"/>
          </a:p>
        </p:txBody>
      </p:sp>
      <p:pic>
        <p:nvPicPr>
          <p:cNvPr id="7" name="図 6"/>
          <p:cNvPicPr>
            <a:picLocks noChangeAspect="1"/>
          </p:cNvPicPr>
          <p:nvPr/>
        </p:nvPicPr>
        <p:blipFill>
          <a:blip r:embed="rId3"/>
          <a:stretch>
            <a:fillRect/>
          </a:stretch>
        </p:blipFill>
        <p:spPr>
          <a:xfrm>
            <a:off x="6832600" y="1727291"/>
            <a:ext cx="3835400" cy="2552700"/>
          </a:xfrm>
          <a:prstGeom prst="rect">
            <a:avLst/>
          </a:prstGeom>
          <a:ln w="25400">
            <a:solidFill>
              <a:schemeClr val="tx1"/>
            </a:solidFill>
          </a:ln>
        </p:spPr>
      </p:pic>
    </p:spTree>
    <p:extLst>
      <p:ext uri="{BB962C8B-B14F-4D97-AF65-F5344CB8AC3E}">
        <p14:creationId xmlns:p14="http://schemas.microsoft.com/office/powerpoint/2010/main" val="261719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24000" y="1492720"/>
            <a:ext cx="9144000" cy="5394742"/>
          </a:xfrm>
          <a:prstGeom prst="rect">
            <a:avLst/>
          </a:prstGeom>
          <a:solidFill>
            <a:schemeClr val="tx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プレースホルダー 3"/>
          <p:cNvSpPr>
            <a:spLocks noGrp="1"/>
          </p:cNvSpPr>
          <p:nvPr>
            <p:ph type="body" sz="quarter" idx="13"/>
          </p:nvPr>
        </p:nvSpPr>
        <p:spPr>
          <a:xfrm>
            <a:off x="2334243" y="468212"/>
            <a:ext cx="8120267" cy="533400"/>
          </a:xfrm>
        </p:spPr>
        <p:txBody>
          <a:bodyPr/>
          <a:lstStyle/>
          <a:p>
            <a:r>
              <a:rPr kumimoji="1" lang="en-US" altLang="ja-JP" sz="4000" dirty="0">
                <a:solidFill>
                  <a:srgbClr val="D3EFB6"/>
                </a:solidFill>
              </a:rPr>
              <a:t>Stephen Hawking</a:t>
            </a:r>
            <a:endParaRPr kumimoji="1" lang="ja-JP" altLang="en-US" sz="4000" dirty="0">
              <a:solidFill>
                <a:srgbClr val="D3EFB6"/>
              </a:solidFill>
            </a:endParaRPr>
          </a:p>
        </p:txBody>
      </p:sp>
      <p:pic>
        <p:nvPicPr>
          <p:cNvPr id="5" name="図 4"/>
          <p:cNvPicPr>
            <a:picLocks noChangeAspect="1"/>
          </p:cNvPicPr>
          <p:nvPr/>
        </p:nvPicPr>
        <p:blipFill>
          <a:blip r:embed="rId2"/>
          <a:stretch>
            <a:fillRect/>
          </a:stretch>
        </p:blipFill>
        <p:spPr>
          <a:xfrm>
            <a:off x="2563712" y="1118897"/>
            <a:ext cx="6515095" cy="5739103"/>
          </a:xfrm>
          <a:prstGeom prst="rect">
            <a:avLst/>
          </a:prstGeom>
        </p:spPr>
      </p:pic>
      <p:sp>
        <p:nvSpPr>
          <p:cNvPr id="6" name="正方形/長方形 5"/>
          <p:cNvSpPr/>
          <p:nvPr/>
        </p:nvSpPr>
        <p:spPr>
          <a:xfrm>
            <a:off x="2537523" y="1922937"/>
            <a:ext cx="4572000" cy="738664"/>
          </a:xfrm>
          <a:prstGeom prst="rect">
            <a:avLst/>
          </a:prstGeom>
        </p:spPr>
        <p:txBody>
          <a:bodyPr>
            <a:spAutoFit/>
          </a:bodyPr>
          <a:lstStyle/>
          <a:p>
            <a:r>
              <a:rPr lang="en-US" altLang="ja-JP" sz="1400" dirty="0"/>
              <a:t>http://</a:t>
            </a:r>
            <a:r>
              <a:rPr lang="en-US" altLang="ja-JP" sz="1400" dirty="0" err="1"/>
              <a:t>www.newsweek.com</a:t>
            </a:r>
            <a:r>
              <a:rPr lang="en-US" altLang="ja-JP" sz="1400" dirty="0"/>
              <a:t>/stephen-hawking-artificial-intelligence-warning-destroy-civilization-703630</a:t>
            </a:r>
            <a:endParaRPr lang="ja-JP" altLang="en-US" sz="1400" dirty="0"/>
          </a:p>
        </p:txBody>
      </p:sp>
      <p:pic>
        <p:nvPicPr>
          <p:cNvPr id="7" name="図 6"/>
          <p:cNvPicPr>
            <a:picLocks noChangeAspect="1"/>
          </p:cNvPicPr>
          <p:nvPr/>
        </p:nvPicPr>
        <p:blipFill>
          <a:blip r:embed="rId3"/>
          <a:stretch>
            <a:fillRect/>
          </a:stretch>
        </p:blipFill>
        <p:spPr>
          <a:xfrm>
            <a:off x="6832600" y="1727291"/>
            <a:ext cx="3835400" cy="2552700"/>
          </a:xfrm>
          <a:prstGeom prst="rect">
            <a:avLst/>
          </a:prstGeom>
          <a:ln w="25400">
            <a:solidFill>
              <a:schemeClr val="tx1"/>
            </a:solidFill>
          </a:ln>
        </p:spPr>
      </p:pic>
      <p:sp>
        <p:nvSpPr>
          <p:cNvPr id="8" name="角丸四角形吹き出し 6">
            <a:extLst>
              <a:ext uri="{FF2B5EF4-FFF2-40B4-BE49-F238E27FC236}">
                <a16:creationId xmlns:a16="http://schemas.microsoft.com/office/drawing/2014/main" id="{F4E60979-D7D4-E143-B987-F96EDFB82290}"/>
              </a:ext>
            </a:extLst>
          </p:cNvPr>
          <p:cNvSpPr/>
          <p:nvPr/>
        </p:nvSpPr>
        <p:spPr>
          <a:xfrm>
            <a:off x="5979437" y="2964801"/>
            <a:ext cx="3648852" cy="1501376"/>
          </a:xfrm>
          <a:prstGeom prst="wedgeRoundRectCallout">
            <a:avLst>
              <a:gd name="adj1" fmla="val -53197"/>
              <a:gd name="adj2" fmla="val 22522"/>
              <a:gd name="adj3" fmla="val 16667"/>
            </a:avLst>
          </a:prstGeom>
          <a:solidFill>
            <a:srgbClr val="C00000">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800" dirty="0"/>
              <a:t>Singularity is just a beginning!</a:t>
            </a:r>
            <a:endParaRPr kumimoji="1" lang="ja-JP" altLang="en-US" sz="2800" dirty="0"/>
          </a:p>
        </p:txBody>
      </p:sp>
      <p:sp>
        <p:nvSpPr>
          <p:cNvPr id="9" name="角丸四角形吹き出し 6">
            <a:extLst>
              <a:ext uri="{FF2B5EF4-FFF2-40B4-BE49-F238E27FC236}">
                <a16:creationId xmlns:a16="http://schemas.microsoft.com/office/drawing/2014/main" id="{99052780-8336-C44B-A0B3-A47D4A5D3D3D}"/>
              </a:ext>
            </a:extLst>
          </p:cNvPr>
          <p:cNvSpPr/>
          <p:nvPr/>
        </p:nvSpPr>
        <p:spPr>
          <a:xfrm>
            <a:off x="5989319" y="4560687"/>
            <a:ext cx="3648852" cy="1501376"/>
          </a:xfrm>
          <a:prstGeom prst="wedgeRoundRectCallout">
            <a:avLst>
              <a:gd name="adj1" fmla="val -53197"/>
              <a:gd name="adj2" fmla="val 22522"/>
              <a:gd name="adj3" fmla="val 16667"/>
            </a:avLst>
          </a:prstGeom>
          <a:solidFill>
            <a:srgbClr val="FF0000">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800" dirty="0"/>
              <a:t>Will our students be ready to face the reality?</a:t>
            </a:r>
            <a:endParaRPr kumimoji="1" lang="ja-JP" altLang="en-US" sz="2800" dirty="0"/>
          </a:p>
        </p:txBody>
      </p:sp>
    </p:spTree>
    <p:extLst>
      <p:ext uri="{BB962C8B-B14F-4D97-AF65-F5344CB8AC3E}">
        <p14:creationId xmlns:p14="http://schemas.microsoft.com/office/powerpoint/2010/main" val="367490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6668-233C-C246-A89B-9C9DB6E1C721}"/>
              </a:ext>
            </a:extLst>
          </p:cNvPr>
          <p:cNvSpPr>
            <a:spLocks noGrp="1"/>
          </p:cNvSpPr>
          <p:nvPr>
            <p:ph type="title"/>
          </p:nvPr>
        </p:nvSpPr>
        <p:spPr/>
        <p:txBody>
          <a:bodyPr/>
          <a:lstStyle/>
          <a:p>
            <a:r>
              <a:rPr lang="en-US" dirty="0">
                <a:solidFill>
                  <a:srgbClr val="76FAFC"/>
                </a:solidFill>
              </a:rPr>
              <a:t>Curriculum Development</a:t>
            </a:r>
          </a:p>
        </p:txBody>
      </p:sp>
      <p:sp>
        <p:nvSpPr>
          <p:cNvPr id="3" name="Content Placeholder 2">
            <a:extLst>
              <a:ext uri="{FF2B5EF4-FFF2-40B4-BE49-F238E27FC236}">
                <a16:creationId xmlns:a16="http://schemas.microsoft.com/office/drawing/2014/main" id="{AD285089-EA4B-AC48-B450-5FEC4FABDD51}"/>
              </a:ext>
            </a:extLst>
          </p:cNvPr>
          <p:cNvSpPr>
            <a:spLocks noGrp="1"/>
          </p:cNvSpPr>
          <p:nvPr>
            <p:ph idx="1"/>
          </p:nvPr>
        </p:nvSpPr>
        <p:spPr/>
        <p:txBody>
          <a:bodyPr>
            <a:normAutofit/>
          </a:bodyPr>
          <a:lstStyle/>
          <a:p>
            <a:r>
              <a:rPr lang="en-US" sz="3200" dirty="0"/>
              <a:t>Education ready for the Singularity Era</a:t>
            </a:r>
          </a:p>
        </p:txBody>
      </p:sp>
    </p:spTree>
    <p:extLst>
      <p:ext uri="{BB962C8B-B14F-4D97-AF65-F5344CB8AC3E}">
        <p14:creationId xmlns:p14="http://schemas.microsoft.com/office/powerpoint/2010/main" val="365432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2070352" y="314979"/>
            <a:ext cx="9777091" cy="1143000"/>
          </a:xfrm>
        </p:spPr>
        <p:txBody>
          <a:bodyPr>
            <a:normAutofit fontScale="90000"/>
          </a:bodyPr>
          <a:lstStyle/>
          <a:p>
            <a:pPr algn="l">
              <a:lnSpc>
                <a:spcPct val="100000"/>
              </a:lnSpc>
            </a:pPr>
            <a:r>
              <a:rPr lang="en-US" altLang="ja-JP" sz="3100" b="1" dirty="0">
                <a:solidFill>
                  <a:schemeClr val="accent2">
                    <a:lumMod val="20000"/>
                    <a:lumOff val="80000"/>
                  </a:schemeClr>
                </a:solidFill>
                <a:cs typeface="ＭＳ Ｐゴシック" pitchFamily="30" charset="-128"/>
              </a:rPr>
              <a:t>The Role of University: Gas Station for life?</a:t>
            </a:r>
            <a:br>
              <a:rPr lang="en-US" altLang="ja-JP" sz="3100" b="1" dirty="0">
                <a:solidFill>
                  <a:schemeClr val="accent2">
                    <a:lumMod val="20000"/>
                    <a:lumOff val="80000"/>
                  </a:schemeClr>
                </a:solidFill>
                <a:cs typeface="ＭＳ Ｐゴシック" pitchFamily="30" charset="-128"/>
              </a:rPr>
            </a:br>
            <a:r>
              <a:rPr lang="en-US" altLang="ja-JP" sz="3100" b="1" dirty="0">
                <a:solidFill>
                  <a:schemeClr val="accent2">
                    <a:lumMod val="20000"/>
                    <a:lumOff val="80000"/>
                  </a:schemeClr>
                </a:solidFill>
                <a:cs typeface="ＭＳ Ｐゴシック" pitchFamily="30" charset="-128"/>
              </a:rPr>
              <a:t>       </a:t>
            </a:r>
            <a:r>
              <a:rPr lang="en-US" altLang="ja-JP" sz="2700" b="1" dirty="0">
                <a:solidFill>
                  <a:schemeClr val="accent2">
                    <a:lumMod val="20000"/>
                    <a:lumOff val="80000"/>
                  </a:schemeClr>
                </a:solidFill>
                <a:cs typeface="ＭＳ Ｐゴシック" pitchFamily="30" charset="-128"/>
              </a:rPr>
              <a:t>Filling the knowledge tank in the students’ brain  </a:t>
            </a:r>
            <a:br>
              <a:rPr lang="en-US" altLang="ja-JP" sz="2700" b="1" dirty="0">
                <a:solidFill>
                  <a:schemeClr val="accent2">
                    <a:lumMod val="20000"/>
                    <a:lumOff val="80000"/>
                  </a:schemeClr>
                </a:solidFill>
                <a:cs typeface="ＭＳ Ｐゴシック" pitchFamily="30" charset="-128"/>
              </a:rPr>
            </a:br>
            <a:r>
              <a:rPr lang="en-US" altLang="ja-JP" sz="2700" b="1" dirty="0">
                <a:solidFill>
                  <a:schemeClr val="accent2">
                    <a:lumMod val="20000"/>
                    <a:lumOff val="80000"/>
                  </a:schemeClr>
                </a:solidFill>
                <a:cs typeface="ＭＳ Ｐゴシック" pitchFamily="30" charset="-128"/>
              </a:rPr>
              <a:t>         for the life-long career?</a:t>
            </a:r>
            <a:endParaRPr lang="ja-JP" altLang="en-US" sz="4900" b="1" dirty="0">
              <a:solidFill>
                <a:schemeClr val="accent2">
                  <a:lumMod val="20000"/>
                  <a:lumOff val="80000"/>
                </a:schemeClr>
              </a:solidFill>
              <a:cs typeface="ＭＳ Ｐゴシック" pitchFamily="30" charset="-128"/>
            </a:endParaRPr>
          </a:p>
        </p:txBody>
      </p:sp>
      <p:pic>
        <p:nvPicPr>
          <p:cNvPr id="18436" name="コンテンツ プレースホルダ 3"/>
          <p:cNvPicPr>
            <a:picLocks noChangeAspect="1"/>
          </p:cNvPicPr>
          <p:nvPr/>
        </p:nvPicPr>
        <p:blipFill>
          <a:blip r:embed="rId3"/>
          <a:srcRect l="-69418" r="-69418"/>
          <a:stretch>
            <a:fillRect/>
          </a:stretch>
        </p:blipFill>
        <p:spPr bwMode="auto">
          <a:xfrm>
            <a:off x="-250144" y="1935164"/>
            <a:ext cx="7551739" cy="4122285"/>
          </a:xfrm>
          <a:prstGeom prst="rect">
            <a:avLst/>
          </a:prstGeom>
          <a:noFill/>
          <a:ln w="9525">
            <a:noFill/>
            <a:miter lim="800000"/>
            <a:headEnd/>
            <a:tailEnd/>
          </a:ln>
        </p:spPr>
      </p:pic>
      <p:pic>
        <p:nvPicPr>
          <p:cNvPr id="4" name="図 3"/>
          <p:cNvPicPr>
            <a:picLocks noChangeAspect="1"/>
          </p:cNvPicPr>
          <p:nvPr/>
        </p:nvPicPr>
        <p:blipFill>
          <a:blip r:embed="rId4"/>
          <a:stretch>
            <a:fillRect/>
          </a:stretch>
        </p:blipFill>
        <p:spPr>
          <a:xfrm>
            <a:off x="4896606" y="1935164"/>
            <a:ext cx="5518019" cy="4122285"/>
          </a:xfrm>
          <a:prstGeom prst="rect">
            <a:avLst/>
          </a:prstGeom>
        </p:spPr>
      </p:pic>
      <p:sp>
        <p:nvSpPr>
          <p:cNvPr id="6" name="円/楕円 5"/>
          <p:cNvSpPr/>
          <p:nvPr/>
        </p:nvSpPr>
        <p:spPr>
          <a:xfrm>
            <a:off x="1662694" y="3629210"/>
            <a:ext cx="3890963" cy="136207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 name="台形 7"/>
          <p:cNvSpPr/>
          <p:nvPr/>
        </p:nvSpPr>
        <p:spPr>
          <a:xfrm>
            <a:off x="5193148" y="5336318"/>
            <a:ext cx="360509" cy="628557"/>
          </a:xfrm>
          <a:prstGeom prst="trapezoid">
            <a:avLst/>
          </a:prstGeom>
          <a:solidFill>
            <a:schemeClr val="accent2">
              <a:lumMod val="40000"/>
              <a:lumOff val="60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Group 14">
            <a:extLst>
              <a:ext uri="{FF2B5EF4-FFF2-40B4-BE49-F238E27FC236}">
                <a16:creationId xmlns:a16="http://schemas.microsoft.com/office/drawing/2014/main" id="{D85538A2-F49B-4B48-843E-F37BD2F83275}"/>
              </a:ext>
            </a:extLst>
          </p:cNvPr>
          <p:cNvGrpSpPr/>
          <p:nvPr/>
        </p:nvGrpSpPr>
        <p:grpSpPr>
          <a:xfrm>
            <a:off x="9216095" y="2970372"/>
            <a:ext cx="2975905" cy="468567"/>
            <a:chOff x="9216095" y="2970372"/>
            <a:chExt cx="2975905" cy="468567"/>
          </a:xfrm>
        </p:grpSpPr>
        <p:sp>
          <p:nvSpPr>
            <p:cNvPr id="13" name="Left Arrow 12">
              <a:extLst>
                <a:ext uri="{FF2B5EF4-FFF2-40B4-BE49-F238E27FC236}">
                  <a16:creationId xmlns:a16="http://schemas.microsoft.com/office/drawing/2014/main" id="{5D17FA57-6F15-F640-89E6-03BAB27E362E}"/>
                </a:ext>
              </a:extLst>
            </p:cNvPr>
            <p:cNvSpPr/>
            <p:nvPr/>
          </p:nvSpPr>
          <p:spPr>
            <a:xfrm>
              <a:off x="9216095" y="2970372"/>
              <a:ext cx="2087218" cy="468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CD7249-E4AF-3D46-A37C-D251173DCBF8}"/>
                </a:ext>
              </a:extLst>
            </p:cNvPr>
            <p:cNvSpPr txBox="1"/>
            <p:nvPr/>
          </p:nvSpPr>
          <p:spPr>
            <a:xfrm>
              <a:off x="9925878" y="3021107"/>
              <a:ext cx="2266122" cy="367096"/>
            </a:xfrm>
            <a:prstGeom prst="rect">
              <a:avLst/>
            </a:prstGeom>
            <a:noFill/>
          </p:spPr>
          <p:txBody>
            <a:bodyPr wrap="square" rtlCol="0">
              <a:spAutoFit/>
            </a:bodyPr>
            <a:lstStyle/>
            <a:p>
              <a:r>
                <a:rPr lang="en-US" b="1" dirty="0"/>
                <a:t>Singularity</a:t>
              </a:r>
            </a:p>
          </p:txBody>
        </p:sp>
      </p:grpSp>
    </p:spTree>
    <p:extLst>
      <p:ext uri="{BB962C8B-B14F-4D97-AF65-F5344CB8AC3E}">
        <p14:creationId xmlns:p14="http://schemas.microsoft.com/office/powerpoint/2010/main" val="400889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7B19-C1B4-2C47-9AEA-0DFFCFD259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9BCE23-A99D-094F-ACFF-91182EBDD8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1FE752-2175-1E4E-9F54-C5EFE6185B71}"/>
              </a:ext>
            </a:extLst>
          </p:cNvPr>
          <p:cNvPicPr>
            <a:picLocks noChangeAspect="1"/>
          </p:cNvPicPr>
          <p:nvPr/>
        </p:nvPicPr>
        <p:blipFill>
          <a:blip r:embed="rId2"/>
          <a:stretch>
            <a:fillRect/>
          </a:stretch>
        </p:blipFill>
        <p:spPr>
          <a:xfrm>
            <a:off x="685800" y="-239127"/>
            <a:ext cx="10820400" cy="6958837"/>
          </a:xfrm>
          <a:prstGeom prst="rect">
            <a:avLst/>
          </a:prstGeom>
        </p:spPr>
      </p:pic>
    </p:spTree>
    <p:extLst>
      <p:ext uri="{BB962C8B-B14F-4D97-AF65-F5344CB8AC3E}">
        <p14:creationId xmlns:p14="http://schemas.microsoft.com/office/powerpoint/2010/main" val="1629614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solidFill>
                  <a:schemeClr val="accent1">
                    <a:lumMod val="20000"/>
                    <a:lumOff val="80000"/>
                  </a:schemeClr>
                </a:solidFill>
              </a:rPr>
              <a:t>How do we educate the future generation?</a:t>
            </a:r>
            <a:endParaRPr kumimoji="1" lang="ja-JP" altLang="en-US" dirty="0">
              <a:solidFill>
                <a:schemeClr val="accent1">
                  <a:lumMod val="20000"/>
                  <a:lumOff val="80000"/>
                </a:schemeClr>
              </a:solidFill>
            </a:endParaRPr>
          </a:p>
        </p:txBody>
      </p:sp>
      <p:sp>
        <p:nvSpPr>
          <p:cNvPr id="3" name="コンテンツ プレースホルダー 2"/>
          <p:cNvSpPr>
            <a:spLocks noGrp="1"/>
          </p:cNvSpPr>
          <p:nvPr>
            <p:ph idx="1"/>
          </p:nvPr>
        </p:nvSpPr>
        <p:spPr>
          <a:xfrm>
            <a:off x="1981200" y="2295307"/>
            <a:ext cx="8686800" cy="2733895"/>
          </a:xfrm>
        </p:spPr>
        <p:txBody>
          <a:bodyPr>
            <a:normAutofit/>
          </a:bodyPr>
          <a:lstStyle/>
          <a:p>
            <a:r>
              <a:rPr kumimoji="1" lang="en-US" altLang="ja-JP" sz="2400" dirty="0">
                <a:solidFill>
                  <a:schemeClr val="accent1">
                    <a:lumMod val="20000"/>
                    <a:lumOff val="80000"/>
                  </a:schemeClr>
                </a:solidFill>
              </a:rPr>
              <a:t>Traditional Education Paradigm has seen the handwriting on the wall!</a:t>
            </a:r>
          </a:p>
          <a:p>
            <a:r>
              <a:rPr kumimoji="1" lang="en-US" altLang="ja-JP" sz="2400" u="sng" dirty="0">
                <a:solidFill>
                  <a:schemeClr val="accent1">
                    <a:lumMod val="20000"/>
                    <a:lumOff val="80000"/>
                  </a:schemeClr>
                </a:solidFill>
              </a:rPr>
              <a:t>A Paradigm Shift in Education</a:t>
            </a:r>
            <a:r>
              <a:rPr kumimoji="1" lang="en-US" altLang="ja-JP" sz="2400" dirty="0">
                <a:solidFill>
                  <a:schemeClr val="accent1">
                    <a:lumMod val="20000"/>
                    <a:lumOff val="80000"/>
                  </a:schemeClr>
                </a:solidFill>
              </a:rPr>
              <a:t> is a must.</a:t>
            </a:r>
          </a:p>
          <a:p>
            <a:pPr lvl="1"/>
            <a:r>
              <a:rPr lang="en-US" altLang="ja-JP" sz="2400" dirty="0">
                <a:solidFill>
                  <a:schemeClr val="accent1">
                    <a:lumMod val="20000"/>
                    <a:lumOff val="80000"/>
                  </a:schemeClr>
                </a:solidFill>
              </a:rPr>
              <a:t>New educational philosophy</a:t>
            </a:r>
          </a:p>
          <a:p>
            <a:pPr lvl="1"/>
            <a:r>
              <a:rPr lang="en-US" altLang="ja-JP" sz="2400" dirty="0">
                <a:solidFill>
                  <a:schemeClr val="accent1">
                    <a:lumMod val="20000"/>
                    <a:lumOff val="80000"/>
                  </a:schemeClr>
                </a:solidFill>
              </a:rPr>
              <a:t>New educational model: New learning environment</a:t>
            </a:r>
          </a:p>
          <a:p>
            <a:pPr lvl="1"/>
            <a:endParaRPr lang="en-US" altLang="ja-JP" sz="2400" dirty="0">
              <a:solidFill>
                <a:schemeClr val="accent1">
                  <a:lumMod val="20000"/>
                  <a:lumOff val="80000"/>
                </a:schemeClr>
              </a:solidFill>
            </a:endParaRPr>
          </a:p>
          <a:p>
            <a:pPr lvl="1"/>
            <a:endParaRPr kumimoji="1" lang="ja-JP" altLang="en-US" sz="2400" dirty="0">
              <a:solidFill>
                <a:schemeClr val="accent1">
                  <a:lumMod val="20000"/>
                  <a:lumOff val="80000"/>
                </a:schemeClr>
              </a:solidFill>
            </a:endParaRPr>
          </a:p>
        </p:txBody>
      </p:sp>
      <p:pic>
        <p:nvPicPr>
          <p:cNvPr id="6" name="図 5"/>
          <p:cNvPicPr>
            <a:picLocks noChangeAspect="1"/>
          </p:cNvPicPr>
          <p:nvPr/>
        </p:nvPicPr>
        <p:blipFill>
          <a:blip r:embed="rId2"/>
          <a:stretch>
            <a:fillRect/>
          </a:stretch>
        </p:blipFill>
        <p:spPr>
          <a:xfrm>
            <a:off x="7200900" y="4308889"/>
            <a:ext cx="3549382" cy="2385973"/>
          </a:xfrm>
          <a:prstGeom prst="rect">
            <a:avLst/>
          </a:prstGeom>
        </p:spPr>
      </p:pic>
      <p:pic>
        <p:nvPicPr>
          <p:cNvPr id="7" name="図 6"/>
          <p:cNvPicPr>
            <a:picLocks noChangeAspect="1"/>
          </p:cNvPicPr>
          <p:nvPr/>
        </p:nvPicPr>
        <p:blipFill>
          <a:blip r:embed="rId3"/>
          <a:stretch>
            <a:fillRect/>
          </a:stretch>
        </p:blipFill>
        <p:spPr>
          <a:xfrm>
            <a:off x="832137" y="4259491"/>
            <a:ext cx="5263863" cy="2555272"/>
          </a:xfrm>
          <a:prstGeom prst="rect">
            <a:avLst/>
          </a:prstGeom>
        </p:spPr>
      </p:pic>
    </p:spTree>
    <p:extLst>
      <p:ext uri="{BB962C8B-B14F-4D97-AF65-F5344CB8AC3E}">
        <p14:creationId xmlns:p14="http://schemas.microsoft.com/office/powerpoint/2010/main" val="2074723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en-US" altLang="ja-JP" sz="3600" dirty="0">
                <a:solidFill>
                  <a:srgbClr val="FF0000"/>
                </a:solidFill>
              </a:rPr>
              <a:t>A Quote: </a:t>
            </a:r>
            <a:br>
              <a:rPr kumimoji="1" lang="en-US" altLang="ja-JP" sz="3600" dirty="0">
                <a:solidFill>
                  <a:srgbClr val="FF0000"/>
                </a:solidFill>
              </a:rPr>
            </a:br>
            <a:r>
              <a:rPr kumimoji="1" lang="en-US" altLang="ja-JP" sz="3600" dirty="0">
                <a:solidFill>
                  <a:srgbClr val="FF0000"/>
                </a:solidFill>
              </a:rPr>
              <a:t>    From Horizon 2020 Proposal</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2183606" y="2057401"/>
            <a:ext cx="8471142" cy="4636290"/>
          </a:xfrm>
        </p:spPr>
        <p:txBody>
          <a:bodyPr>
            <a:normAutofit/>
          </a:bodyPr>
          <a:lstStyle/>
          <a:p>
            <a:r>
              <a:rPr lang="en-US" altLang="ja-JP" sz="3200" dirty="0">
                <a:solidFill>
                  <a:schemeClr val="accent1">
                    <a:lumMod val="20000"/>
                    <a:lumOff val="80000"/>
                  </a:schemeClr>
                </a:solidFill>
              </a:rPr>
              <a:t>We can not educate 21</a:t>
            </a:r>
            <a:r>
              <a:rPr lang="en-US" altLang="ja-JP" sz="3200" baseline="30000" dirty="0">
                <a:solidFill>
                  <a:schemeClr val="accent1">
                    <a:lumMod val="20000"/>
                    <a:lumOff val="80000"/>
                  </a:schemeClr>
                </a:solidFill>
              </a:rPr>
              <a:t>st</a:t>
            </a:r>
            <a:r>
              <a:rPr lang="en-US" altLang="ja-JP" sz="3200" dirty="0">
                <a:solidFill>
                  <a:schemeClr val="accent1">
                    <a:lumMod val="20000"/>
                    <a:lumOff val="80000"/>
                  </a:schemeClr>
                </a:solidFill>
              </a:rPr>
              <a:t> century citizens using only 19</a:t>
            </a:r>
            <a:r>
              <a:rPr lang="en-US" altLang="ja-JP" sz="3200" baseline="30000" dirty="0">
                <a:solidFill>
                  <a:schemeClr val="accent1">
                    <a:lumMod val="20000"/>
                    <a:lumOff val="80000"/>
                  </a:schemeClr>
                </a:solidFill>
              </a:rPr>
              <a:t>th</a:t>
            </a:r>
            <a:r>
              <a:rPr lang="en-US" altLang="ja-JP" sz="3200" dirty="0">
                <a:solidFill>
                  <a:schemeClr val="accent1">
                    <a:lumMod val="20000"/>
                    <a:lumOff val="80000"/>
                  </a:schemeClr>
                </a:solidFill>
              </a:rPr>
              <a:t> century methodologies. </a:t>
            </a:r>
          </a:p>
          <a:p>
            <a:pPr lvl="1"/>
            <a:r>
              <a:rPr lang="en-US" altLang="ja-JP" sz="2400" dirty="0">
                <a:solidFill>
                  <a:schemeClr val="accent1">
                    <a:lumMod val="20000"/>
                    <a:lumOff val="80000"/>
                  </a:schemeClr>
                </a:solidFill>
              </a:rPr>
              <a:t>the vision of … Collaborative Education is that without doubt the largest impact on our society will be obtained by addressing the needs of our children to get personalized education: </a:t>
            </a:r>
            <a:br>
              <a:rPr lang="en-US" altLang="ja-JP" sz="2400" dirty="0">
                <a:solidFill>
                  <a:schemeClr val="accent1">
                    <a:lumMod val="20000"/>
                    <a:lumOff val="80000"/>
                  </a:schemeClr>
                </a:solidFill>
              </a:rPr>
            </a:br>
            <a:r>
              <a:rPr lang="en-US" altLang="ja-JP" sz="2400" dirty="0">
                <a:solidFill>
                  <a:schemeClr val="accent1">
                    <a:lumMod val="20000"/>
                    <a:lumOff val="80000"/>
                  </a:schemeClr>
                </a:solidFill>
              </a:rPr>
              <a:t>(1) motivating teachers to motivate students, </a:t>
            </a:r>
            <a:br>
              <a:rPr lang="en-US" altLang="ja-JP" sz="2400" dirty="0">
                <a:solidFill>
                  <a:schemeClr val="accent1">
                    <a:lumMod val="20000"/>
                    <a:lumOff val="80000"/>
                  </a:schemeClr>
                </a:solidFill>
              </a:rPr>
            </a:br>
            <a:r>
              <a:rPr lang="en-US" altLang="ja-JP" sz="2400" dirty="0">
                <a:solidFill>
                  <a:schemeClr val="accent1">
                    <a:lumMod val="20000"/>
                    <a:lumOff val="80000"/>
                  </a:schemeClr>
                </a:solidFill>
              </a:rPr>
              <a:t>(2) addressing their creativity, and </a:t>
            </a:r>
            <a:br>
              <a:rPr lang="en-US" altLang="ja-JP" sz="2400" dirty="0">
                <a:solidFill>
                  <a:schemeClr val="accent1">
                    <a:lumMod val="20000"/>
                    <a:lumOff val="80000"/>
                  </a:schemeClr>
                </a:solidFill>
              </a:rPr>
            </a:br>
            <a:r>
              <a:rPr lang="en-US" altLang="ja-JP" sz="2400" dirty="0">
                <a:solidFill>
                  <a:schemeClr val="accent1">
                    <a:lumMod val="20000"/>
                    <a:lumOff val="80000"/>
                  </a:schemeClr>
                </a:solidFill>
              </a:rPr>
              <a:t>(3) getting them in contact with their equals and the rest of the society to share their needs and motivations, thus closing the circle. </a:t>
            </a:r>
            <a:endParaRPr kumimoji="1" lang="ja-JP" altLang="en-US" sz="2400" dirty="0">
              <a:solidFill>
                <a:schemeClr val="accent1">
                  <a:lumMod val="20000"/>
                  <a:lumOff val="80000"/>
                </a:schemeClr>
              </a:solidFill>
            </a:endParaRPr>
          </a:p>
        </p:txBody>
      </p:sp>
      <p:pic>
        <p:nvPicPr>
          <p:cNvPr id="5" name="図 4"/>
          <p:cNvPicPr>
            <a:picLocks noChangeAspect="1"/>
          </p:cNvPicPr>
          <p:nvPr/>
        </p:nvPicPr>
        <p:blipFill>
          <a:blip r:embed="rId2"/>
          <a:stretch>
            <a:fillRect/>
          </a:stretch>
        </p:blipFill>
        <p:spPr>
          <a:xfrm>
            <a:off x="406121" y="5450617"/>
            <a:ext cx="1960115" cy="1310283"/>
          </a:xfrm>
          <a:prstGeom prst="rect">
            <a:avLst/>
          </a:prstGeom>
        </p:spPr>
      </p:pic>
      <p:pic>
        <p:nvPicPr>
          <p:cNvPr id="6" name="図 5"/>
          <p:cNvPicPr>
            <a:picLocks noChangeAspect="1"/>
          </p:cNvPicPr>
          <p:nvPr/>
        </p:nvPicPr>
        <p:blipFill>
          <a:blip r:embed="rId3"/>
          <a:stretch>
            <a:fillRect/>
          </a:stretch>
        </p:blipFill>
        <p:spPr>
          <a:xfrm>
            <a:off x="10008393" y="5364824"/>
            <a:ext cx="2078313" cy="1328867"/>
          </a:xfrm>
          <a:prstGeom prst="rect">
            <a:avLst/>
          </a:prstGeom>
        </p:spPr>
      </p:pic>
    </p:spTree>
    <p:extLst>
      <p:ext uri="{BB962C8B-B14F-4D97-AF65-F5344CB8AC3E}">
        <p14:creationId xmlns:p14="http://schemas.microsoft.com/office/powerpoint/2010/main" val="2103258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95600" y="0"/>
            <a:ext cx="8610600" cy="1293028"/>
          </a:xfrm>
        </p:spPr>
        <p:txBody>
          <a:bodyPr/>
          <a:lstStyle/>
          <a:p>
            <a:r>
              <a:rPr kumimoji="1" lang="en-US" altLang="ja-JP" dirty="0"/>
              <a:t>This is happening now!</a:t>
            </a:r>
            <a:endParaRPr kumimoji="1" lang="ja-JP" altLang="en-US" dirty="0"/>
          </a:p>
        </p:txBody>
      </p:sp>
      <p:pic>
        <p:nvPicPr>
          <p:cNvPr id="5" name="図 4"/>
          <p:cNvPicPr>
            <a:picLocks noChangeAspect="1"/>
          </p:cNvPicPr>
          <p:nvPr/>
        </p:nvPicPr>
        <p:blipFill>
          <a:blip r:embed="rId2"/>
          <a:stretch>
            <a:fillRect/>
          </a:stretch>
        </p:blipFill>
        <p:spPr>
          <a:xfrm>
            <a:off x="2562745" y="1082429"/>
            <a:ext cx="7947781" cy="6099671"/>
          </a:xfrm>
          <a:prstGeom prst="rect">
            <a:avLst/>
          </a:prstGeom>
        </p:spPr>
      </p:pic>
      <p:sp>
        <p:nvSpPr>
          <p:cNvPr id="3" name="コンテンツ プレースホルダー 2"/>
          <p:cNvSpPr>
            <a:spLocks noGrp="1"/>
          </p:cNvSpPr>
          <p:nvPr>
            <p:ph idx="1"/>
          </p:nvPr>
        </p:nvSpPr>
        <p:spPr>
          <a:xfrm>
            <a:off x="1835217" y="6004442"/>
            <a:ext cx="8229600" cy="4625609"/>
          </a:xfrm>
        </p:spPr>
        <p:txBody>
          <a:bodyPr>
            <a:normAutofit/>
          </a:bodyPr>
          <a:lstStyle/>
          <a:p>
            <a:r>
              <a:rPr lang="en-US" altLang="ja-JP" sz="2000" dirty="0">
                <a:solidFill>
                  <a:srgbClr val="FF0000"/>
                </a:solidFill>
              </a:rPr>
              <a:t>https://</a:t>
            </a:r>
            <a:r>
              <a:rPr lang="en-US" altLang="ja-JP" sz="2000" dirty="0" err="1">
                <a:solidFill>
                  <a:srgbClr val="FF0000"/>
                </a:solidFill>
              </a:rPr>
              <a:t>www.wsj.com</a:t>
            </a:r>
            <a:r>
              <a:rPr lang="en-US" altLang="ja-JP" sz="2000" dirty="0">
                <a:solidFill>
                  <a:srgbClr val="FF0000"/>
                </a:solidFill>
              </a:rPr>
              <a:t>/articles/look-mom-im-writing-a-term-paper-on-my-smartphone-1455729046</a:t>
            </a:r>
            <a:endParaRPr kumimoji="1" lang="ja-JP" altLang="en-US" sz="2000" dirty="0">
              <a:solidFill>
                <a:srgbClr val="FF0000"/>
              </a:solidFill>
            </a:endParaRPr>
          </a:p>
        </p:txBody>
      </p:sp>
      <p:sp>
        <p:nvSpPr>
          <p:cNvPr id="6" name="正方形/長方形 5"/>
          <p:cNvSpPr/>
          <p:nvPr/>
        </p:nvSpPr>
        <p:spPr>
          <a:xfrm>
            <a:off x="2189592" y="5470903"/>
            <a:ext cx="8478409" cy="646331"/>
          </a:xfrm>
          <a:prstGeom prst="rect">
            <a:avLst/>
          </a:prstGeom>
        </p:spPr>
        <p:txBody>
          <a:bodyPr wrap="square">
            <a:spAutoFit/>
          </a:bodyPr>
          <a:lstStyle/>
          <a:p>
            <a:r>
              <a:rPr lang="en-US" altLang="ja-JP" dirty="0" err="1">
                <a:solidFill>
                  <a:srgbClr val="FF0000"/>
                </a:solidFill>
              </a:rPr>
              <a:t>ttps</a:t>
            </a:r>
            <a:r>
              <a:rPr lang="en-US" altLang="ja-JP" dirty="0">
                <a:solidFill>
                  <a:srgbClr val="FF0000"/>
                </a:solidFill>
              </a:rPr>
              <a:t>://</a:t>
            </a:r>
            <a:r>
              <a:rPr lang="en-US" altLang="ja-JP" dirty="0" err="1">
                <a:solidFill>
                  <a:srgbClr val="FF0000"/>
                </a:solidFill>
              </a:rPr>
              <a:t>www.wsj.com</a:t>
            </a:r>
            <a:r>
              <a:rPr lang="en-US" altLang="ja-JP" dirty="0">
                <a:solidFill>
                  <a:srgbClr val="FF0000"/>
                </a:solidFill>
              </a:rPr>
              <a:t>/articles/look-mom-im-writing-a-term-paper-on-my-smartphone-1455729046?mod=</a:t>
            </a:r>
            <a:r>
              <a:rPr lang="en-US" altLang="ja-JP" dirty="0" err="1">
                <a:solidFill>
                  <a:srgbClr val="FF0000"/>
                </a:solidFill>
              </a:rPr>
              <a:t>rss_Education</a:t>
            </a:r>
            <a:endParaRPr lang="ja-JP" altLang="en-US" dirty="0">
              <a:solidFill>
                <a:srgbClr val="FF0000"/>
              </a:solidFill>
            </a:endParaRPr>
          </a:p>
        </p:txBody>
      </p:sp>
      <p:sp>
        <p:nvSpPr>
          <p:cNvPr id="4" name="TextBox 3">
            <a:extLst>
              <a:ext uri="{FF2B5EF4-FFF2-40B4-BE49-F238E27FC236}">
                <a16:creationId xmlns:a16="http://schemas.microsoft.com/office/drawing/2014/main" id="{E73881AD-2307-0346-BEBD-6CCF32243251}"/>
              </a:ext>
            </a:extLst>
          </p:cNvPr>
          <p:cNvSpPr txBox="1"/>
          <p:nvPr/>
        </p:nvSpPr>
        <p:spPr>
          <a:xfrm>
            <a:off x="117508" y="1353732"/>
            <a:ext cx="2287762" cy="4154984"/>
          </a:xfrm>
          <a:prstGeom prst="rect">
            <a:avLst/>
          </a:prstGeom>
          <a:noFill/>
        </p:spPr>
        <p:txBody>
          <a:bodyPr wrap="square" rtlCol="0">
            <a:spAutoFit/>
          </a:bodyPr>
          <a:lstStyle/>
          <a:p>
            <a:r>
              <a:rPr lang="en-US" sz="8800" b="1" dirty="0"/>
              <a:t>ICT</a:t>
            </a:r>
          </a:p>
          <a:p>
            <a:r>
              <a:rPr lang="en-US" sz="8800" b="1" dirty="0"/>
              <a:t>In</a:t>
            </a:r>
          </a:p>
          <a:p>
            <a:r>
              <a:rPr lang="en-US" sz="8800" b="1" dirty="0"/>
              <a:t>Edu</a:t>
            </a:r>
          </a:p>
        </p:txBody>
      </p:sp>
    </p:spTree>
    <p:extLst>
      <p:ext uri="{BB962C8B-B14F-4D97-AF65-F5344CB8AC3E}">
        <p14:creationId xmlns:p14="http://schemas.microsoft.com/office/powerpoint/2010/main" val="3023614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0982" y="164640"/>
            <a:ext cx="9621836" cy="1289681"/>
          </a:xfrm>
        </p:spPr>
        <p:txBody>
          <a:bodyPr>
            <a:normAutofit fontScale="90000"/>
          </a:bodyPr>
          <a:lstStyle/>
          <a:p>
            <a:r>
              <a:rPr kumimoji="1" lang="en-US" altLang="ja-JP" sz="3600" dirty="0"/>
              <a:t>With Google Drive, </a:t>
            </a:r>
            <a:br>
              <a:rPr kumimoji="1" lang="en-US" altLang="ja-JP" sz="3600" dirty="0"/>
            </a:br>
            <a:r>
              <a:rPr kumimoji="1" lang="en-US" altLang="ja-JP" sz="3600" dirty="0"/>
              <a:t>You can Share/Edit/PBL with Team Members!</a:t>
            </a:r>
            <a:endParaRPr kumimoji="1" lang="ja-JP" altLang="en-US" sz="3600" dirty="0"/>
          </a:p>
        </p:txBody>
      </p:sp>
      <p:pic>
        <p:nvPicPr>
          <p:cNvPr id="5" name="図 4"/>
          <p:cNvPicPr>
            <a:picLocks noChangeAspect="1"/>
          </p:cNvPicPr>
          <p:nvPr/>
        </p:nvPicPr>
        <p:blipFill>
          <a:blip r:embed="rId2"/>
          <a:stretch>
            <a:fillRect/>
          </a:stretch>
        </p:blipFill>
        <p:spPr>
          <a:xfrm>
            <a:off x="1524003" y="1352741"/>
            <a:ext cx="2869903" cy="1524090"/>
          </a:xfrm>
          <a:prstGeom prst="rect">
            <a:avLst/>
          </a:prstGeom>
        </p:spPr>
      </p:pic>
      <p:pic>
        <p:nvPicPr>
          <p:cNvPr id="7" name="図 6"/>
          <p:cNvPicPr>
            <a:picLocks noChangeAspect="1"/>
          </p:cNvPicPr>
          <p:nvPr/>
        </p:nvPicPr>
        <p:blipFill>
          <a:blip r:embed="rId3"/>
          <a:stretch>
            <a:fillRect/>
          </a:stretch>
        </p:blipFill>
        <p:spPr>
          <a:xfrm>
            <a:off x="5098204" y="1352741"/>
            <a:ext cx="3750696" cy="3236160"/>
          </a:xfrm>
          <a:prstGeom prst="rect">
            <a:avLst/>
          </a:prstGeom>
        </p:spPr>
      </p:pic>
      <p:pic>
        <p:nvPicPr>
          <p:cNvPr id="8" name="図 7"/>
          <p:cNvPicPr>
            <a:picLocks noChangeAspect="1"/>
          </p:cNvPicPr>
          <p:nvPr/>
        </p:nvPicPr>
        <p:blipFill>
          <a:blip r:embed="rId4"/>
          <a:stretch>
            <a:fillRect/>
          </a:stretch>
        </p:blipFill>
        <p:spPr>
          <a:xfrm>
            <a:off x="1651190" y="3785409"/>
            <a:ext cx="3911585" cy="3219124"/>
          </a:xfrm>
          <a:prstGeom prst="rect">
            <a:avLst/>
          </a:prstGeom>
        </p:spPr>
      </p:pic>
      <p:pic>
        <p:nvPicPr>
          <p:cNvPr id="9" name="図 8"/>
          <p:cNvPicPr>
            <a:picLocks noChangeAspect="1"/>
          </p:cNvPicPr>
          <p:nvPr/>
        </p:nvPicPr>
        <p:blipFill>
          <a:blip r:embed="rId5"/>
          <a:stretch>
            <a:fillRect/>
          </a:stretch>
        </p:blipFill>
        <p:spPr>
          <a:xfrm>
            <a:off x="6164696" y="3910037"/>
            <a:ext cx="4381183" cy="2947965"/>
          </a:xfrm>
          <a:prstGeom prst="rect">
            <a:avLst/>
          </a:prstGeom>
        </p:spPr>
      </p:pic>
      <p:sp>
        <p:nvSpPr>
          <p:cNvPr id="11" name="角丸四角形吹き出し 10"/>
          <p:cNvSpPr/>
          <p:nvPr/>
        </p:nvSpPr>
        <p:spPr>
          <a:xfrm>
            <a:off x="7361506" y="1819440"/>
            <a:ext cx="2337739" cy="842559"/>
          </a:xfrm>
          <a:prstGeom prst="wedgeRoundRectCallou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rgbClr val="921F07"/>
                </a:solidFill>
              </a:rPr>
              <a:t>Team presentation videos</a:t>
            </a:r>
          </a:p>
          <a:p>
            <a:pPr algn="ctr"/>
            <a:r>
              <a:rPr kumimoji="1" lang="en-US" altLang="ja-JP" dirty="0">
                <a:solidFill>
                  <a:srgbClr val="921F07"/>
                </a:solidFill>
              </a:rPr>
              <a:t>comments</a:t>
            </a:r>
            <a:endParaRPr kumimoji="1" lang="ja-JP" altLang="en-US" dirty="0">
              <a:solidFill>
                <a:srgbClr val="921F07"/>
              </a:solidFill>
            </a:endParaRPr>
          </a:p>
        </p:txBody>
      </p:sp>
      <p:sp>
        <p:nvSpPr>
          <p:cNvPr id="12" name="角丸四角形吹き出し 11"/>
          <p:cNvSpPr/>
          <p:nvPr/>
        </p:nvSpPr>
        <p:spPr>
          <a:xfrm>
            <a:off x="3225034" y="4594770"/>
            <a:ext cx="2337739" cy="842559"/>
          </a:xfrm>
          <a:prstGeom prst="wedgeRound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Team Reports</a:t>
            </a:r>
          </a:p>
          <a:p>
            <a:pPr algn="ctr"/>
            <a:r>
              <a:rPr kumimoji="1" lang="en-US" altLang="ja-JP" dirty="0"/>
              <a:t>All can edit online.</a:t>
            </a:r>
            <a:endParaRPr kumimoji="1" lang="ja-JP" altLang="en-US" dirty="0"/>
          </a:p>
        </p:txBody>
      </p:sp>
      <p:sp>
        <p:nvSpPr>
          <p:cNvPr id="13" name="角丸四角形吹き出し 12"/>
          <p:cNvSpPr/>
          <p:nvPr/>
        </p:nvSpPr>
        <p:spPr>
          <a:xfrm>
            <a:off x="6958500" y="3801056"/>
            <a:ext cx="2337739" cy="842559"/>
          </a:xfrm>
          <a:prstGeom prst="wedgeRoundRectCallo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Team presentation slides </a:t>
            </a:r>
          </a:p>
          <a:p>
            <a:pPr algn="ctr"/>
            <a:r>
              <a:rPr kumimoji="1" lang="en-US" altLang="ja-JP" dirty="0"/>
              <a:t>All can edit online</a:t>
            </a:r>
            <a:endParaRPr kumimoji="1" lang="ja-JP" altLang="en-US" dirty="0"/>
          </a:p>
        </p:txBody>
      </p:sp>
      <p:sp>
        <p:nvSpPr>
          <p:cNvPr id="14" name="円形吹き出し 13"/>
          <p:cNvSpPr/>
          <p:nvPr/>
        </p:nvSpPr>
        <p:spPr>
          <a:xfrm>
            <a:off x="3439213" y="3001460"/>
            <a:ext cx="2466896" cy="908577"/>
          </a:xfrm>
          <a:prstGeom prst="wedgeEllipseCallout">
            <a:avLst>
              <a:gd name="adj1" fmla="val -32219"/>
              <a:gd name="adj2" fmla="val 124322"/>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All linked with TEAM LINE</a:t>
            </a:r>
            <a:endParaRPr kumimoji="1" lang="ja-JP" altLang="en-US" dirty="0"/>
          </a:p>
        </p:txBody>
      </p:sp>
      <p:sp>
        <p:nvSpPr>
          <p:cNvPr id="15" name="円形吹き出し 14"/>
          <p:cNvSpPr/>
          <p:nvPr/>
        </p:nvSpPr>
        <p:spPr>
          <a:xfrm>
            <a:off x="3536911" y="3001460"/>
            <a:ext cx="2466896" cy="908577"/>
          </a:xfrm>
          <a:prstGeom prst="wedgeEllipseCallout">
            <a:avLst>
              <a:gd name="adj1" fmla="val 116296"/>
              <a:gd name="adj2" fmla="val -92057"/>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All linked with TEAM LINE</a:t>
            </a:r>
            <a:endParaRPr kumimoji="1" lang="ja-JP" altLang="en-US" dirty="0"/>
          </a:p>
        </p:txBody>
      </p:sp>
      <p:sp>
        <p:nvSpPr>
          <p:cNvPr id="16" name="円形吹き出し 15"/>
          <p:cNvSpPr/>
          <p:nvPr/>
        </p:nvSpPr>
        <p:spPr>
          <a:xfrm>
            <a:off x="3536911" y="3001460"/>
            <a:ext cx="2466896" cy="908577"/>
          </a:xfrm>
          <a:prstGeom prst="wedgeEllipseCallout">
            <a:avLst>
              <a:gd name="adj1" fmla="val 68276"/>
              <a:gd name="adj2" fmla="val 192865"/>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All linked with TEAM LINE</a:t>
            </a:r>
            <a:endParaRPr kumimoji="1" lang="ja-JP" altLang="en-US" dirty="0"/>
          </a:p>
        </p:txBody>
      </p:sp>
      <p:sp>
        <p:nvSpPr>
          <p:cNvPr id="10" name="正方形/長方形 9"/>
          <p:cNvSpPr/>
          <p:nvPr/>
        </p:nvSpPr>
        <p:spPr>
          <a:xfrm>
            <a:off x="1499576" y="1356220"/>
            <a:ext cx="9144000" cy="5651791"/>
          </a:xfrm>
          <a:prstGeom prst="rect">
            <a:avLst/>
          </a:prstGeom>
          <a:solidFill>
            <a:schemeClr val="bg1">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stretch>
            <a:fillRect/>
          </a:stretch>
        </p:blipFill>
        <p:spPr>
          <a:xfrm>
            <a:off x="1091463" y="2799402"/>
            <a:ext cx="4267140" cy="3981169"/>
          </a:xfrm>
          <a:prstGeom prst="rect">
            <a:avLst/>
          </a:prstGeom>
        </p:spPr>
      </p:pic>
      <p:pic>
        <p:nvPicPr>
          <p:cNvPr id="4" name="図 3"/>
          <p:cNvPicPr>
            <a:picLocks noChangeAspect="1"/>
          </p:cNvPicPr>
          <p:nvPr/>
        </p:nvPicPr>
        <p:blipFill>
          <a:blip r:embed="rId7"/>
          <a:stretch>
            <a:fillRect/>
          </a:stretch>
        </p:blipFill>
        <p:spPr>
          <a:xfrm>
            <a:off x="4895690" y="1417275"/>
            <a:ext cx="3022255" cy="3168369"/>
          </a:xfrm>
          <a:prstGeom prst="rect">
            <a:avLst/>
          </a:prstGeom>
        </p:spPr>
      </p:pic>
      <p:pic>
        <p:nvPicPr>
          <p:cNvPr id="6" name="図 5"/>
          <p:cNvPicPr>
            <a:picLocks noChangeAspect="1"/>
          </p:cNvPicPr>
          <p:nvPr/>
        </p:nvPicPr>
        <p:blipFill>
          <a:blip r:embed="rId8"/>
          <a:stretch>
            <a:fillRect/>
          </a:stretch>
        </p:blipFill>
        <p:spPr>
          <a:xfrm>
            <a:off x="6856783" y="3354006"/>
            <a:ext cx="4160096" cy="3650526"/>
          </a:xfrm>
          <a:prstGeom prst="rect">
            <a:avLst/>
          </a:prstGeom>
        </p:spPr>
      </p:pic>
      <p:sp>
        <p:nvSpPr>
          <p:cNvPr id="17" name="角丸四角形吹き出し 16"/>
          <p:cNvSpPr/>
          <p:nvPr/>
        </p:nvSpPr>
        <p:spPr>
          <a:xfrm>
            <a:off x="2710454" y="2846680"/>
            <a:ext cx="7722891" cy="3492949"/>
          </a:xfrm>
          <a:prstGeom prst="wedgeRoundRectCallout">
            <a:avLst/>
          </a:prstGeom>
          <a:solidFill>
            <a:srgbClr val="040404">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5400" dirty="0" err="1"/>
              <a:t>Gurantees</a:t>
            </a:r>
            <a:r>
              <a:rPr kumimoji="1" lang="en-US" altLang="ja-JP" sz="5400" dirty="0"/>
              <a:t> 24/7 team learning environment</a:t>
            </a:r>
            <a:endParaRPr kumimoji="1" lang="ja-JP" altLang="en-US" sz="5400" dirty="0"/>
          </a:p>
        </p:txBody>
      </p:sp>
    </p:spTree>
    <p:extLst>
      <p:ext uri="{BB962C8B-B14F-4D97-AF65-F5344CB8AC3E}">
        <p14:creationId xmlns:p14="http://schemas.microsoft.com/office/powerpoint/2010/main" val="288950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F43A-A084-4F4F-AEBC-6C231A4B62C3}"/>
              </a:ext>
            </a:extLst>
          </p:cNvPr>
          <p:cNvSpPr>
            <a:spLocks noGrp="1"/>
          </p:cNvSpPr>
          <p:nvPr>
            <p:ph type="title"/>
          </p:nvPr>
        </p:nvSpPr>
        <p:spPr>
          <a:xfrm>
            <a:off x="1078395" y="639315"/>
            <a:ext cx="10035209" cy="1293028"/>
          </a:xfrm>
        </p:spPr>
        <p:txBody>
          <a:bodyPr>
            <a:noAutofit/>
          </a:bodyPr>
          <a:lstStyle/>
          <a:p>
            <a:pPr algn="ctr"/>
            <a:r>
              <a:rPr lang="en-US" sz="2800" b="1" dirty="0">
                <a:latin typeface="Copperplate" panose="02000504000000020004" pitchFamily="2" charset="77"/>
              </a:rPr>
              <a:t>Proposing an ICT-enhanced curriculum for global learning environment for Social Entrepreneurship for universities in Asia</a:t>
            </a:r>
            <a:endParaRPr lang="en-US" sz="2800" dirty="0"/>
          </a:p>
        </p:txBody>
      </p:sp>
      <p:sp>
        <p:nvSpPr>
          <p:cNvPr id="3" name="Content Placeholder 2">
            <a:extLst>
              <a:ext uri="{FF2B5EF4-FFF2-40B4-BE49-F238E27FC236}">
                <a16:creationId xmlns:a16="http://schemas.microsoft.com/office/drawing/2014/main" id="{ECA034DE-F79E-EB41-A792-F7F1B10CBB7A}"/>
              </a:ext>
            </a:extLst>
          </p:cNvPr>
          <p:cNvSpPr>
            <a:spLocks noGrp="1"/>
          </p:cNvSpPr>
          <p:nvPr>
            <p:ph idx="1"/>
          </p:nvPr>
        </p:nvSpPr>
        <p:spPr/>
        <p:txBody>
          <a:bodyPr>
            <a:normAutofit fontScale="92500" lnSpcReduction="20000"/>
          </a:bodyPr>
          <a:lstStyle/>
          <a:p>
            <a:r>
              <a:rPr lang="en-US" dirty="0">
                <a:latin typeface="Helvetica" pitchFamily="2" charset="0"/>
              </a:rPr>
              <a:t>This paper presents a </a:t>
            </a:r>
            <a:r>
              <a:rPr lang="en-US" dirty="0">
                <a:solidFill>
                  <a:schemeClr val="accent1">
                    <a:lumMod val="40000"/>
                    <a:lumOff val="60000"/>
                  </a:schemeClr>
                </a:solidFill>
                <a:latin typeface="Helvetica" pitchFamily="2" charset="0"/>
              </a:rPr>
              <a:t>curriculum</a:t>
            </a:r>
            <a:r>
              <a:rPr lang="en-US" dirty="0">
                <a:latin typeface="Helvetica" pitchFamily="2" charset="0"/>
              </a:rPr>
              <a:t> development endeavor for </a:t>
            </a:r>
            <a:r>
              <a:rPr lang="en-US" dirty="0">
                <a:solidFill>
                  <a:schemeClr val="accent1">
                    <a:lumMod val="20000"/>
                    <a:lumOff val="80000"/>
                  </a:schemeClr>
                </a:solidFill>
                <a:latin typeface="Helvetica" pitchFamily="2" charset="0"/>
              </a:rPr>
              <a:t>Social Entrepreneurship </a:t>
            </a:r>
            <a:r>
              <a:rPr lang="en-US" dirty="0">
                <a:latin typeface="Helvetica" pitchFamily="2" charset="0"/>
              </a:rPr>
              <a:t>including the simulation of preparing for a </a:t>
            </a:r>
            <a:r>
              <a:rPr lang="en-US" dirty="0">
                <a:solidFill>
                  <a:schemeClr val="accent1">
                    <a:lumMod val="20000"/>
                    <a:lumOff val="80000"/>
                  </a:schemeClr>
                </a:solidFill>
                <a:latin typeface="Helvetica" pitchFamily="2" charset="0"/>
              </a:rPr>
              <a:t>startup</a:t>
            </a:r>
            <a:r>
              <a:rPr lang="en-US" dirty="0">
                <a:latin typeface="Helvetica" pitchFamily="2" charset="0"/>
              </a:rPr>
              <a:t> or </a:t>
            </a:r>
            <a:r>
              <a:rPr lang="en-US" dirty="0">
                <a:solidFill>
                  <a:schemeClr val="accent1">
                    <a:lumMod val="20000"/>
                    <a:lumOff val="80000"/>
                  </a:schemeClr>
                </a:solidFill>
                <a:latin typeface="Helvetica" pitchFamily="2" charset="0"/>
              </a:rPr>
              <a:t>venture</a:t>
            </a:r>
            <a:r>
              <a:rPr lang="en-US" dirty="0">
                <a:latin typeface="Helvetica" pitchFamily="2" charset="0"/>
              </a:rPr>
              <a:t> business to the Mezzanine stage. </a:t>
            </a:r>
          </a:p>
          <a:p>
            <a:r>
              <a:rPr lang="en-US" dirty="0">
                <a:latin typeface="Helvetica" pitchFamily="2" charset="0"/>
              </a:rPr>
              <a:t>It must be emphasized that the curriculum is not limited to business majors but also for all university students of various majors. In such a curriculum, </a:t>
            </a:r>
            <a:r>
              <a:rPr lang="en-US" dirty="0">
                <a:solidFill>
                  <a:schemeClr val="accent1">
                    <a:lumMod val="20000"/>
                    <a:lumOff val="80000"/>
                  </a:schemeClr>
                </a:solidFill>
                <a:latin typeface="Helvetica" pitchFamily="2" charset="0"/>
              </a:rPr>
              <a:t>Creative/Creative Thinking in the global team</a:t>
            </a:r>
            <a:r>
              <a:rPr lang="en-US" dirty="0">
                <a:latin typeface="Helvetica" pitchFamily="2" charset="0"/>
              </a:rPr>
              <a:t> was the focus. </a:t>
            </a:r>
          </a:p>
          <a:p>
            <a:r>
              <a:rPr lang="en-US" dirty="0">
                <a:latin typeface="Helvetica" pitchFamily="2" charset="0"/>
              </a:rPr>
              <a:t>The curriculum has been pilot-tested on the Kansai University campus for five years with Japanese, Korean, Chinese, Taiwanese, Vietnamese, English, Dutch, German, and French students. The students formed international teams and developed their own brand/product after market research and planned and designed their dream project to come true. </a:t>
            </a:r>
          </a:p>
          <a:p>
            <a:r>
              <a:rPr lang="en-US" dirty="0">
                <a:latin typeface="Helvetica" pitchFamily="2" charset="0"/>
              </a:rPr>
              <a:t>The teams with global team members considered target consumers, the fund for initiating a business, and the plan to bring the project to the Mezzanine stage. The course was enhanced with the state-of-the-art ICT making the entire class, as well as all the team members, be on the same page of the learning process throughout the course. Such ICT tools for globally collaborative learning are show-cased in the presentation.</a:t>
            </a:r>
          </a:p>
          <a:p>
            <a:endParaRPr lang="en-US" dirty="0">
              <a:latin typeface="Helvetica" pitchFamily="2" charset="0"/>
            </a:endParaRPr>
          </a:p>
        </p:txBody>
      </p:sp>
    </p:spTree>
    <p:extLst>
      <p:ext uri="{BB962C8B-B14F-4D97-AF65-F5344CB8AC3E}">
        <p14:creationId xmlns:p14="http://schemas.microsoft.com/office/powerpoint/2010/main" val="692685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82814" y="519912"/>
            <a:ext cx="7824788" cy="881355"/>
          </a:xfrm>
        </p:spPr>
        <p:txBody>
          <a:bodyPr/>
          <a:lstStyle/>
          <a:p>
            <a:pPr algn="ctr"/>
            <a:r>
              <a:rPr lang="en-US" altLang="ja-JP" sz="3200" dirty="0">
                <a:solidFill>
                  <a:srgbClr val="FF0000"/>
                </a:solidFill>
              </a:rPr>
              <a:t>Active Learning is essential!</a:t>
            </a:r>
            <a:endParaRPr kumimoji="1" lang="ja-JP" altLang="en-US" sz="3200" dirty="0">
              <a:solidFill>
                <a:srgbClr val="FF0000"/>
              </a:solidFill>
            </a:endParaRPr>
          </a:p>
        </p:txBody>
      </p:sp>
      <p:pic>
        <p:nvPicPr>
          <p:cNvPr id="7" name="図 6"/>
          <p:cNvPicPr>
            <a:picLocks noChangeAspect="1"/>
          </p:cNvPicPr>
          <p:nvPr/>
        </p:nvPicPr>
        <p:blipFill>
          <a:blip r:embed="rId2"/>
          <a:stretch>
            <a:fillRect/>
          </a:stretch>
        </p:blipFill>
        <p:spPr>
          <a:xfrm>
            <a:off x="2209800" y="1600202"/>
            <a:ext cx="7391400" cy="4911871"/>
          </a:xfrm>
          <a:prstGeom prst="rect">
            <a:avLst/>
          </a:prstGeom>
        </p:spPr>
      </p:pic>
      <p:sp>
        <p:nvSpPr>
          <p:cNvPr id="10" name="四角形吹き出し 9"/>
          <p:cNvSpPr/>
          <p:nvPr/>
        </p:nvSpPr>
        <p:spPr>
          <a:xfrm>
            <a:off x="2438400" y="1981200"/>
            <a:ext cx="7162800" cy="1515420"/>
          </a:xfrm>
          <a:prstGeom prst="wedge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800" dirty="0">
                <a:solidFill>
                  <a:schemeClr val="bg2">
                    <a:lumMod val="20000"/>
                    <a:lumOff val="80000"/>
                  </a:schemeClr>
                </a:solidFill>
              </a:rPr>
              <a:t>For the future education,</a:t>
            </a:r>
          </a:p>
          <a:p>
            <a:pPr algn="ctr"/>
            <a:r>
              <a:rPr kumimoji="1" lang="en-US" altLang="ja-JP" sz="2800" dirty="0">
                <a:solidFill>
                  <a:schemeClr val="accent1">
                    <a:lumMod val="40000"/>
                    <a:lumOff val="60000"/>
                  </a:schemeClr>
                </a:solidFill>
              </a:rPr>
              <a:t>Social Constructivism </a:t>
            </a:r>
            <a:r>
              <a:rPr kumimoji="1" lang="en-US" altLang="ja-JP" sz="2800" dirty="0">
                <a:solidFill>
                  <a:schemeClr val="bg2">
                    <a:lumMod val="20000"/>
                    <a:lumOff val="80000"/>
                  </a:schemeClr>
                </a:solidFill>
              </a:rPr>
              <a:t>Model of Education will be everywhere!</a:t>
            </a:r>
            <a:endParaRPr kumimoji="1" lang="ja-JP" altLang="en-US" sz="2800" dirty="0">
              <a:solidFill>
                <a:schemeClr val="bg2">
                  <a:lumMod val="20000"/>
                  <a:lumOff val="80000"/>
                </a:schemeClr>
              </a:solidFill>
            </a:endParaRPr>
          </a:p>
        </p:txBody>
      </p:sp>
      <p:sp>
        <p:nvSpPr>
          <p:cNvPr id="6" name="角丸四角形吹き出し 5"/>
          <p:cNvSpPr/>
          <p:nvPr/>
        </p:nvSpPr>
        <p:spPr>
          <a:xfrm>
            <a:off x="7067551" y="4244622"/>
            <a:ext cx="2819400" cy="1995982"/>
          </a:xfrm>
          <a:prstGeom prst="wedgeRoundRectCallout">
            <a:avLst>
              <a:gd name="adj1" fmla="val -47192"/>
              <a:gd name="adj2" fmla="val 25206"/>
              <a:gd name="adj3" fmla="val 1666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a:solidFill>
                  <a:schemeClr val="tx1">
                    <a:lumMod val="50000"/>
                  </a:schemeClr>
                </a:solidFill>
              </a:rPr>
              <a:t>FROM:</a:t>
            </a:r>
            <a:br>
              <a:rPr kumimoji="1" lang="en-US" altLang="ja-JP" sz="2400" dirty="0">
                <a:solidFill>
                  <a:schemeClr val="tx1">
                    <a:lumMod val="50000"/>
                  </a:schemeClr>
                </a:solidFill>
              </a:rPr>
            </a:br>
            <a:r>
              <a:rPr kumimoji="1" lang="en-US" altLang="ja-JP" sz="2400" dirty="0">
                <a:solidFill>
                  <a:schemeClr val="tx1">
                    <a:lumMod val="50000"/>
                  </a:schemeClr>
                </a:solidFill>
              </a:rPr>
              <a:t>Face-to-Face</a:t>
            </a:r>
          </a:p>
          <a:p>
            <a:pPr algn="ctr"/>
            <a:r>
              <a:rPr kumimoji="1" lang="en-US" altLang="ja-JP" sz="2400" dirty="0">
                <a:solidFill>
                  <a:schemeClr val="tx1">
                    <a:lumMod val="50000"/>
                  </a:schemeClr>
                </a:solidFill>
              </a:rPr>
              <a:t>In-Class Learning</a:t>
            </a:r>
            <a:endParaRPr kumimoji="1" lang="ja-JP" altLang="en-US" sz="2400" dirty="0">
              <a:solidFill>
                <a:schemeClr val="tx1">
                  <a:lumMod val="50000"/>
                </a:schemeClr>
              </a:solidFill>
            </a:endParaRPr>
          </a:p>
        </p:txBody>
      </p:sp>
    </p:spTree>
    <p:extLst>
      <p:ext uri="{BB962C8B-B14F-4D97-AF65-F5344CB8AC3E}">
        <p14:creationId xmlns:p14="http://schemas.microsoft.com/office/powerpoint/2010/main" val="1669860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2209800" y="1600202"/>
            <a:ext cx="7391400" cy="4911871"/>
          </a:xfrm>
          <a:prstGeom prst="rect">
            <a:avLst/>
          </a:prstGeom>
        </p:spPr>
      </p:pic>
      <p:sp>
        <p:nvSpPr>
          <p:cNvPr id="9" name="角丸四角形吹き出し 8"/>
          <p:cNvSpPr/>
          <p:nvPr/>
        </p:nvSpPr>
        <p:spPr>
          <a:xfrm>
            <a:off x="7632700" y="3505200"/>
            <a:ext cx="2819400" cy="3006873"/>
          </a:xfrm>
          <a:prstGeom prst="wedgeRoundRectCallout">
            <a:avLst>
              <a:gd name="adj1" fmla="val -47192"/>
              <a:gd name="adj2" fmla="val 25206"/>
              <a:gd name="adj3" fmla="val 1666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a:solidFill>
                  <a:schemeClr val="tx1">
                    <a:lumMod val="50000"/>
                  </a:schemeClr>
                </a:solidFill>
              </a:rPr>
              <a:t>Teacher’s role is to </a:t>
            </a:r>
            <a:r>
              <a:rPr kumimoji="1" lang="en-US" altLang="ja-JP" sz="2400" dirty="0">
                <a:solidFill>
                  <a:srgbClr val="800000"/>
                </a:solidFill>
              </a:rPr>
              <a:t>facilitate students’ learning</a:t>
            </a:r>
            <a:r>
              <a:rPr kumimoji="1" lang="en-US" altLang="ja-JP" sz="2400" dirty="0">
                <a:solidFill>
                  <a:schemeClr val="tx1">
                    <a:lumMod val="50000"/>
                  </a:schemeClr>
                </a:solidFill>
              </a:rPr>
              <a:t>. --- control of learning chaos in the </a:t>
            </a:r>
            <a:r>
              <a:rPr kumimoji="1" lang="en-US" altLang="ja-JP" sz="2400" dirty="0">
                <a:solidFill>
                  <a:srgbClr val="C00000"/>
                </a:solidFill>
              </a:rPr>
              <a:t>online</a:t>
            </a:r>
            <a:r>
              <a:rPr kumimoji="1" lang="en-US" altLang="ja-JP" sz="2400" dirty="0">
                <a:solidFill>
                  <a:schemeClr val="tx1">
                    <a:lumMod val="50000"/>
                  </a:schemeClr>
                </a:solidFill>
              </a:rPr>
              <a:t> classroom</a:t>
            </a:r>
            <a:endParaRPr kumimoji="1" lang="ja-JP" altLang="en-US" sz="2400" dirty="0">
              <a:solidFill>
                <a:schemeClr val="tx1">
                  <a:lumMod val="50000"/>
                </a:schemeClr>
              </a:solidFill>
            </a:endParaRPr>
          </a:p>
        </p:txBody>
      </p:sp>
      <p:sp>
        <p:nvSpPr>
          <p:cNvPr id="3" name="四角形吹き出し 2"/>
          <p:cNvSpPr/>
          <p:nvPr/>
        </p:nvSpPr>
        <p:spPr>
          <a:xfrm>
            <a:off x="2438400" y="1981200"/>
            <a:ext cx="7162800" cy="1219200"/>
          </a:xfrm>
          <a:prstGeom prst="wedge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800" dirty="0">
                <a:solidFill>
                  <a:srgbClr val="F2F2F2"/>
                </a:solidFill>
              </a:rPr>
              <a:t>With ICT, this situation can be realized in </a:t>
            </a:r>
            <a:r>
              <a:rPr kumimoji="1" lang="en-US" altLang="ja-JP" sz="2800" dirty="0">
                <a:solidFill>
                  <a:srgbClr val="FF6600"/>
                </a:solidFill>
              </a:rPr>
              <a:t>ONLINE</a:t>
            </a:r>
            <a:r>
              <a:rPr kumimoji="1" lang="en-US" altLang="ja-JP" sz="2800" dirty="0">
                <a:solidFill>
                  <a:srgbClr val="F2F2F2"/>
                </a:solidFill>
              </a:rPr>
              <a:t> classes!!</a:t>
            </a:r>
            <a:endParaRPr kumimoji="1" lang="ja-JP" altLang="en-US" sz="2800" dirty="0">
              <a:solidFill>
                <a:srgbClr val="F2F2F2"/>
              </a:solidFill>
            </a:endParaRPr>
          </a:p>
        </p:txBody>
      </p:sp>
      <p:sp>
        <p:nvSpPr>
          <p:cNvPr id="8" name="タイトル 1"/>
          <p:cNvSpPr txBox="1">
            <a:spLocks/>
          </p:cNvSpPr>
          <p:nvPr/>
        </p:nvSpPr>
        <p:spPr>
          <a:xfrm>
            <a:off x="2182814" y="308280"/>
            <a:ext cx="7824788" cy="881355"/>
          </a:xfrm>
          <a:prstGeom prst="rect">
            <a:avLst/>
          </a:prstGeom>
          <a:effectLst/>
        </p:spPr>
        <p:txBody>
          <a:bodyPr vert="horz" lIns="91440" tIns="0" rIns="91440" bIns="0" rtlCol="0" anchor="b" anchorCtr="0">
            <a:noAutofit/>
          </a:bodyPr>
          <a:lstStyle>
            <a:lvl1pPr algn="r" defTabSz="914400" rtl="0" eaLnBrk="1" latinLnBrk="0" hangingPunct="1">
              <a:lnSpc>
                <a:spcPts val="5400"/>
              </a:lnSpc>
              <a:spcBef>
                <a:spcPct val="0"/>
              </a:spcBef>
              <a:buNone/>
              <a:defRPr kumimoji="1" sz="5200" kern="1200">
                <a:solidFill>
                  <a:schemeClr val="bg1"/>
                </a:solidFill>
                <a:effectLst>
                  <a:outerShdw blurRad="50800" dist="38100" dir="2700000" algn="tl" rotWithShape="0">
                    <a:prstClr val="black">
                      <a:alpha val="40000"/>
                    </a:prstClr>
                  </a:outerShdw>
                </a:effectLst>
                <a:latin typeface="+mj-lt"/>
                <a:ea typeface="+mj-ea"/>
                <a:cs typeface="+mj-cs"/>
              </a:defRPr>
            </a:lvl1pPr>
          </a:lstStyle>
          <a:p>
            <a:pPr algn="ctr"/>
            <a:r>
              <a:rPr lang="en-US" altLang="ja-JP" sz="3200" b="1" dirty="0">
                <a:solidFill>
                  <a:srgbClr val="FF0000"/>
                </a:solidFill>
              </a:rPr>
              <a:t>Active Learning is essential!</a:t>
            </a:r>
            <a:endParaRPr lang="ja-JP" altLang="en-US" sz="3200" b="1" dirty="0">
              <a:solidFill>
                <a:srgbClr val="FF0000"/>
              </a:solidFill>
            </a:endParaRPr>
          </a:p>
        </p:txBody>
      </p:sp>
    </p:spTree>
    <p:extLst>
      <p:ext uri="{BB962C8B-B14F-4D97-AF65-F5344CB8AC3E}">
        <p14:creationId xmlns:p14="http://schemas.microsoft.com/office/powerpoint/2010/main" val="2192023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D764-42E5-F142-A8CF-DFAE9EF09FEC}"/>
              </a:ext>
            </a:extLst>
          </p:cNvPr>
          <p:cNvSpPr>
            <a:spLocks noGrp="1"/>
          </p:cNvSpPr>
          <p:nvPr>
            <p:ph type="title"/>
          </p:nvPr>
        </p:nvSpPr>
        <p:spPr>
          <a:xfrm>
            <a:off x="2450272" y="-169906"/>
            <a:ext cx="8610600" cy="1293028"/>
          </a:xfrm>
        </p:spPr>
        <p:txBody>
          <a:bodyPr/>
          <a:lstStyle/>
          <a:p>
            <a:r>
              <a:rPr lang="en-US" dirty="0"/>
              <a:t>Bloom’s Taxonomy Matrix</a:t>
            </a:r>
          </a:p>
        </p:txBody>
      </p:sp>
      <p:sp>
        <p:nvSpPr>
          <p:cNvPr id="4" name="Rectangle 2">
            <a:extLst>
              <a:ext uri="{FF2B5EF4-FFF2-40B4-BE49-F238E27FC236}">
                <a16:creationId xmlns:a16="http://schemas.microsoft.com/office/drawing/2014/main" id="{B0E4A530-427C-634D-8373-CC9BFB6333AD}"/>
              </a:ext>
            </a:extLst>
          </p:cNvPr>
          <p:cNvSpPr>
            <a:spLocks noChangeArrowheads="1"/>
          </p:cNvSpPr>
          <p:nvPr/>
        </p:nvSpPr>
        <p:spPr bwMode="auto">
          <a:xfrm>
            <a:off x="1351722" y="16101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213646BF-DE40-4642-94BF-6396EA83E3E5}"/>
              </a:ext>
            </a:extLst>
          </p:cNvPr>
          <p:cNvPicPr>
            <a:picLocks noChangeAspect="1"/>
          </p:cNvPicPr>
          <p:nvPr/>
        </p:nvPicPr>
        <p:blipFill>
          <a:blip r:embed="rId2"/>
          <a:stretch>
            <a:fillRect/>
          </a:stretch>
        </p:blipFill>
        <p:spPr>
          <a:xfrm>
            <a:off x="2282924" y="703628"/>
            <a:ext cx="8610600" cy="6154371"/>
          </a:xfrm>
          <a:prstGeom prst="rect">
            <a:avLst/>
          </a:prstGeom>
        </p:spPr>
      </p:pic>
    </p:spTree>
    <p:extLst>
      <p:ext uri="{BB962C8B-B14F-4D97-AF65-F5344CB8AC3E}">
        <p14:creationId xmlns:p14="http://schemas.microsoft.com/office/powerpoint/2010/main" val="218302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8164" y="518726"/>
            <a:ext cx="8574087" cy="967840"/>
          </a:xfrm>
        </p:spPr>
        <p:txBody>
          <a:bodyPr>
            <a:noAutofit/>
          </a:bodyPr>
          <a:lstStyle/>
          <a:p>
            <a:r>
              <a:rPr kumimoji="1" lang="en-US" altLang="ja-JP" dirty="0">
                <a:solidFill>
                  <a:srgbClr val="FF0000"/>
                </a:solidFill>
              </a:rPr>
              <a:t> Sense Making:</a:t>
            </a:r>
            <a:br>
              <a:rPr kumimoji="1" lang="en-US" altLang="ja-JP" dirty="0">
                <a:solidFill>
                  <a:srgbClr val="FF0000"/>
                </a:solidFill>
              </a:rPr>
            </a:br>
            <a:r>
              <a:rPr lang="en-US" altLang="ja-JP" dirty="0">
                <a:solidFill>
                  <a:srgbClr val="FF0000"/>
                </a:solidFill>
              </a:rPr>
              <a:t>ICT and Communication</a:t>
            </a:r>
            <a:endParaRPr kumimoji="1" lang="ja-JP" altLang="en-US" dirty="0">
              <a:solidFill>
                <a:srgbClr val="FF0000"/>
              </a:solidFill>
            </a:endParaRPr>
          </a:p>
        </p:txBody>
      </p:sp>
      <p:sp>
        <p:nvSpPr>
          <p:cNvPr id="3" name="コンテンツ プレースホルダー 2"/>
          <p:cNvSpPr>
            <a:spLocks noGrp="1"/>
          </p:cNvSpPr>
          <p:nvPr>
            <p:ph idx="1"/>
          </p:nvPr>
        </p:nvSpPr>
        <p:spPr>
          <a:xfrm>
            <a:off x="1981200" y="1775192"/>
            <a:ext cx="8531092" cy="4625609"/>
          </a:xfrm>
        </p:spPr>
        <p:txBody>
          <a:bodyPr>
            <a:normAutofit/>
          </a:bodyPr>
          <a:lstStyle/>
          <a:p>
            <a:r>
              <a:rPr kumimoji="1" lang="en-US" altLang="ja-JP" sz="2800" dirty="0"/>
              <a:t>Communication Skills:  </a:t>
            </a:r>
            <a:br>
              <a:rPr kumimoji="1" lang="en-US" altLang="ja-JP" sz="2800" dirty="0"/>
            </a:br>
            <a:r>
              <a:rPr kumimoji="1" lang="en-US" altLang="ja-JP" sz="2800" dirty="0"/>
              <a:t>Needs for communication with students from other cultures and values.</a:t>
            </a:r>
          </a:p>
          <a:p>
            <a:pPr lvl="1"/>
            <a:r>
              <a:rPr kumimoji="1" lang="en-US" altLang="ja-JP" sz="2800" dirty="0"/>
              <a:t>Long-Lasting Trust Building</a:t>
            </a:r>
          </a:p>
          <a:p>
            <a:r>
              <a:rPr lang="en-US" altLang="ja-JP" sz="2800" dirty="0">
                <a:solidFill>
                  <a:schemeClr val="accent1">
                    <a:lumMod val="20000"/>
                    <a:lumOff val="80000"/>
                  </a:schemeClr>
                </a:solidFill>
              </a:rPr>
              <a:t>Problem Solving Skills</a:t>
            </a:r>
            <a:r>
              <a:rPr lang="en-US" altLang="ja-JP" sz="2800" dirty="0"/>
              <a:t>: Common issues in our society</a:t>
            </a:r>
          </a:p>
          <a:p>
            <a:r>
              <a:rPr lang="en-US" altLang="ja-JP" sz="2800" dirty="0"/>
              <a:t>Project Management Skills: </a:t>
            </a:r>
            <a:br>
              <a:rPr lang="en-US" altLang="ja-JP" sz="2800" dirty="0"/>
            </a:br>
            <a:r>
              <a:rPr lang="en-US" altLang="ja-JP" sz="2800" dirty="0"/>
              <a:t>Working in Teams: International/Global Teams</a:t>
            </a:r>
          </a:p>
          <a:p>
            <a:r>
              <a:rPr lang="en-US" altLang="ja-JP" sz="2800" dirty="0">
                <a:solidFill>
                  <a:schemeClr val="accent1">
                    <a:lumMod val="20000"/>
                    <a:lumOff val="80000"/>
                  </a:schemeClr>
                </a:solidFill>
              </a:rPr>
              <a:t>Consensus </a:t>
            </a:r>
            <a:r>
              <a:rPr lang="en-US" altLang="ja-JP" sz="2800" dirty="0"/>
              <a:t>Building through TBL</a:t>
            </a:r>
          </a:p>
          <a:p>
            <a:r>
              <a:rPr lang="en-US" altLang="ja-JP" sz="2800" dirty="0"/>
              <a:t>Go Global !</a:t>
            </a:r>
          </a:p>
          <a:p>
            <a:endParaRPr kumimoji="1" lang="en-US" altLang="ja-JP" sz="2800" dirty="0"/>
          </a:p>
          <a:p>
            <a:endParaRPr kumimoji="1" lang="en-US" altLang="ja-JP" sz="2800" dirty="0"/>
          </a:p>
          <a:p>
            <a:endParaRPr kumimoji="1" lang="en-US" altLang="ja-JP" sz="2800" dirty="0"/>
          </a:p>
        </p:txBody>
      </p:sp>
    </p:spTree>
    <p:extLst>
      <p:ext uri="{BB962C8B-B14F-4D97-AF65-F5344CB8AC3E}">
        <p14:creationId xmlns:p14="http://schemas.microsoft.com/office/powerpoint/2010/main" val="3838660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8377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コンテンツ プレースホルダー 6"/>
          <p:cNvSpPr>
            <a:spLocks noGrp="1"/>
          </p:cNvSpPr>
          <p:nvPr>
            <p:ph idx="1"/>
          </p:nvPr>
        </p:nvSpPr>
        <p:spPr/>
        <p:txBody>
          <a:bodyPr/>
          <a:lstStyle/>
          <a:p>
            <a:endParaRPr kumimoji="1" lang="ja-JP" altLang="en-US" dirty="0"/>
          </a:p>
        </p:txBody>
      </p:sp>
      <p:pic>
        <p:nvPicPr>
          <p:cNvPr id="8" name="図 7" descr="Screen Shot2014-08-08 20_57_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97716"/>
            <a:ext cx="9144000" cy="6064984"/>
          </a:xfrm>
          <a:prstGeom prst="rect">
            <a:avLst/>
          </a:prstGeom>
        </p:spPr>
      </p:pic>
      <p:sp>
        <p:nvSpPr>
          <p:cNvPr id="10" name="正方形/長方形 9"/>
          <p:cNvSpPr/>
          <p:nvPr/>
        </p:nvSpPr>
        <p:spPr>
          <a:xfrm>
            <a:off x="1778747" y="5989475"/>
            <a:ext cx="8229600" cy="338554"/>
          </a:xfrm>
          <a:prstGeom prst="rect">
            <a:avLst/>
          </a:prstGeom>
        </p:spPr>
        <p:txBody>
          <a:bodyPr wrap="square">
            <a:spAutoFit/>
          </a:bodyPr>
          <a:lstStyle/>
          <a:p>
            <a:r>
              <a:rPr lang="en-US" altLang="ja-JP" sz="1600" dirty="0"/>
              <a:t>http://</a:t>
            </a:r>
            <a:r>
              <a:rPr lang="en-US" altLang="ja-JP" sz="1600" dirty="0" err="1"/>
              <a:t>www.iftf.org</a:t>
            </a:r>
            <a:r>
              <a:rPr lang="en-US" altLang="ja-JP" sz="1600" dirty="0"/>
              <a:t>/uploads/media/IFTF_FutureWorkSkillsSummary_01.gif</a:t>
            </a:r>
            <a:endParaRPr lang="ja-JP" altLang="en-US" sz="1600" dirty="0"/>
          </a:p>
        </p:txBody>
      </p:sp>
      <p:sp>
        <p:nvSpPr>
          <p:cNvPr id="11" name="正方形/長方形 10"/>
          <p:cNvSpPr/>
          <p:nvPr/>
        </p:nvSpPr>
        <p:spPr>
          <a:xfrm>
            <a:off x="8458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8305800" y="-76200"/>
            <a:ext cx="1752600" cy="861774"/>
          </a:xfrm>
          <a:prstGeom prst="rect">
            <a:avLst/>
          </a:prstGeom>
        </p:spPr>
        <p:txBody>
          <a:bodyPr wrap="square">
            <a:spAutoFit/>
          </a:bodyPr>
          <a:lstStyle/>
          <a:p>
            <a:pPr lvl="0" algn="ctr"/>
            <a:r>
              <a:rPr lang="en-US" altLang="ja-JP" sz="1600" dirty="0">
                <a:solidFill>
                  <a:schemeClr val="bg1">
                    <a:lumMod val="95000"/>
                  </a:schemeClr>
                </a:solidFill>
              </a:rPr>
              <a:t>The Future,</a:t>
            </a:r>
          </a:p>
          <a:p>
            <a:pPr lvl="0" algn="ctr"/>
            <a:r>
              <a:rPr lang="en-US" altLang="ja-JP" sz="1600" dirty="0">
                <a:solidFill>
                  <a:schemeClr val="bg1">
                    <a:lumMod val="95000"/>
                  </a:schemeClr>
                </a:solidFill>
              </a:rPr>
              <a:t>Better Life,</a:t>
            </a:r>
          </a:p>
          <a:p>
            <a:pPr lvl="0" algn="ctr"/>
            <a:r>
              <a:rPr lang="en-US" altLang="ja-JP" sz="1600" dirty="0" err="1">
                <a:solidFill>
                  <a:schemeClr val="bg1">
                    <a:lumMod val="95000"/>
                  </a:schemeClr>
                </a:solidFill>
              </a:rPr>
              <a:t>Transcendency</a:t>
            </a:r>
            <a:endParaRPr lang="en-US" altLang="ja-JP" sz="1600" dirty="0">
              <a:solidFill>
                <a:schemeClr val="bg1">
                  <a:lumMod val="95000"/>
                </a:schemeClr>
              </a:solidFill>
            </a:endParaRPr>
          </a:p>
        </p:txBody>
      </p:sp>
    </p:spTree>
    <p:extLst>
      <p:ext uri="{BB962C8B-B14F-4D97-AF65-F5344CB8AC3E}">
        <p14:creationId xmlns:p14="http://schemas.microsoft.com/office/powerpoint/2010/main" val="278228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8377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1524000" y="426268"/>
            <a:ext cx="7824788" cy="1323041"/>
          </a:xfrm>
        </p:spPr>
        <p:txBody>
          <a:bodyPr>
            <a:normAutofit/>
          </a:bodyPr>
          <a:lstStyle/>
          <a:p>
            <a:r>
              <a:rPr kumimoji="1" lang="en-US" altLang="ja-JP" sz="4400" dirty="0">
                <a:solidFill>
                  <a:srgbClr val="FF0000"/>
                </a:solidFill>
              </a:rPr>
              <a:t>10 Needs for Future Education</a:t>
            </a:r>
            <a:endParaRPr kumimoji="1" lang="ja-JP" altLang="en-US" sz="4400" dirty="0">
              <a:solidFill>
                <a:srgbClr val="FF0000"/>
              </a:solidFill>
            </a:endParaRPr>
          </a:p>
        </p:txBody>
      </p:sp>
      <p:sp>
        <p:nvSpPr>
          <p:cNvPr id="7" name="正方形/長方形 6"/>
          <p:cNvSpPr/>
          <p:nvPr/>
        </p:nvSpPr>
        <p:spPr>
          <a:xfrm>
            <a:off x="1828800" y="76200"/>
            <a:ext cx="8839200" cy="261610"/>
          </a:xfrm>
          <a:prstGeom prst="rect">
            <a:avLst/>
          </a:prstGeom>
        </p:spPr>
        <p:txBody>
          <a:bodyPr wrap="square">
            <a:spAutoFit/>
          </a:bodyPr>
          <a:lstStyle/>
          <a:p>
            <a:r>
              <a:rPr lang="en-US" altLang="ja-JP" sz="1100" dirty="0"/>
              <a:t>http://</a:t>
            </a:r>
            <a:r>
              <a:rPr lang="en-US" altLang="ja-JP" sz="1100" dirty="0" err="1"/>
              <a:t>www.forbes.com</a:t>
            </a:r>
            <a:r>
              <a:rPr lang="en-US" altLang="ja-JP" sz="1100" dirty="0"/>
              <a:t>/sites/sap/2014/05/12/are-you-ready-here-are-the-top-10-skills-for-the-future/2/</a:t>
            </a:r>
            <a:endParaRPr lang="ja-JP" altLang="en-US" sz="1100" dirty="0"/>
          </a:p>
        </p:txBody>
      </p:sp>
      <p:sp>
        <p:nvSpPr>
          <p:cNvPr id="12" name="テキスト ボックス 11"/>
          <p:cNvSpPr txBox="1"/>
          <p:nvPr/>
        </p:nvSpPr>
        <p:spPr>
          <a:xfrm>
            <a:off x="5796145" y="1769209"/>
            <a:ext cx="5324110" cy="5386090"/>
          </a:xfrm>
          <a:prstGeom prst="rect">
            <a:avLst/>
          </a:prstGeom>
          <a:solidFill>
            <a:schemeClr val="accent3">
              <a:lumMod val="60000"/>
              <a:lumOff val="40000"/>
              <a:alpha val="84000"/>
            </a:schemeClr>
          </a:solidFill>
        </p:spPr>
        <p:txBody>
          <a:bodyPr wrap="square" rtlCol="0">
            <a:spAutoFit/>
          </a:bodyPr>
          <a:lstStyle/>
          <a:p>
            <a:pPr algn="ctr"/>
            <a:r>
              <a:rPr kumimoji="1" lang="en-US" altLang="ja-JP" sz="2800" dirty="0">
                <a:solidFill>
                  <a:schemeClr val="bg1">
                    <a:lumMod val="95000"/>
                  </a:schemeClr>
                </a:solidFill>
              </a:rPr>
              <a:t>Sense Making</a:t>
            </a:r>
          </a:p>
          <a:p>
            <a:pPr algn="ctr"/>
            <a:r>
              <a:rPr kumimoji="1" lang="en-US" altLang="ja-JP" sz="2800" dirty="0">
                <a:solidFill>
                  <a:schemeClr val="bg1">
                    <a:lumMod val="95000"/>
                  </a:schemeClr>
                </a:solidFill>
              </a:rPr>
              <a:t>Social Intelligence</a:t>
            </a:r>
          </a:p>
          <a:p>
            <a:pPr algn="ctr"/>
            <a:r>
              <a:rPr kumimoji="1" lang="en-US" altLang="ja-JP" sz="2800" dirty="0">
                <a:solidFill>
                  <a:schemeClr val="bg1">
                    <a:lumMod val="95000"/>
                  </a:schemeClr>
                </a:solidFill>
              </a:rPr>
              <a:t>Novel &amp; Adaptive Thinking</a:t>
            </a:r>
          </a:p>
          <a:p>
            <a:pPr algn="ctr"/>
            <a:r>
              <a:rPr kumimoji="1" lang="en-US" altLang="ja-JP" sz="2800" dirty="0">
                <a:solidFill>
                  <a:schemeClr val="bg1">
                    <a:lumMod val="95000"/>
                  </a:schemeClr>
                </a:solidFill>
              </a:rPr>
              <a:t>Cross-Cultural Competencies</a:t>
            </a:r>
          </a:p>
          <a:p>
            <a:pPr algn="ctr"/>
            <a:r>
              <a:rPr kumimoji="1" lang="en-US" altLang="ja-JP" sz="2800" dirty="0">
                <a:solidFill>
                  <a:schemeClr val="bg1">
                    <a:lumMod val="95000"/>
                  </a:schemeClr>
                </a:solidFill>
              </a:rPr>
              <a:t>Computational Thinking</a:t>
            </a:r>
          </a:p>
          <a:p>
            <a:pPr algn="ctr"/>
            <a:r>
              <a:rPr kumimoji="1" lang="en-US" altLang="ja-JP" sz="2800" dirty="0">
                <a:solidFill>
                  <a:schemeClr val="bg1">
                    <a:lumMod val="95000"/>
                  </a:schemeClr>
                </a:solidFill>
              </a:rPr>
              <a:t>New Media Literacy</a:t>
            </a:r>
          </a:p>
          <a:p>
            <a:pPr algn="ctr"/>
            <a:r>
              <a:rPr kumimoji="1" lang="en-US" altLang="ja-JP" sz="2800" dirty="0" err="1">
                <a:solidFill>
                  <a:schemeClr val="bg1">
                    <a:lumMod val="95000"/>
                  </a:schemeClr>
                </a:solidFill>
              </a:rPr>
              <a:t>Transdisciplinarity</a:t>
            </a:r>
            <a:endParaRPr kumimoji="1" lang="en-US" altLang="ja-JP" sz="2800" dirty="0">
              <a:solidFill>
                <a:schemeClr val="bg1">
                  <a:lumMod val="95000"/>
                </a:schemeClr>
              </a:solidFill>
            </a:endParaRPr>
          </a:p>
          <a:p>
            <a:pPr algn="ctr"/>
            <a:r>
              <a:rPr kumimoji="1" lang="en-US" altLang="ja-JP" sz="2800" dirty="0">
                <a:solidFill>
                  <a:schemeClr val="bg1">
                    <a:lumMod val="95000"/>
                  </a:schemeClr>
                </a:solidFill>
              </a:rPr>
              <a:t>Design Mindset</a:t>
            </a:r>
          </a:p>
          <a:p>
            <a:pPr algn="ctr"/>
            <a:r>
              <a:rPr kumimoji="1" lang="en-US" altLang="ja-JP" sz="2800" dirty="0">
                <a:solidFill>
                  <a:schemeClr val="bg1">
                    <a:lumMod val="95000"/>
                  </a:schemeClr>
                </a:solidFill>
              </a:rPr>
              <a:t>Cognitive Load Management</a:t>
            </a:r>
          </a:p>
          <a:p>
            <a:pPr algn="ctr"/>
            <a:r>
              <a:rPr kumimoji="1" lang="en-US" altLang="ja-JP" sz="2800" dirty="0">
                <a:solidFill>
                  <a:schemeClr val="bg1">
                    <a:lumMod val="95000"/>
                  </a:schemeClr>
                </a:solidFill>
              </a:rPr>
              <a:t>Virtual Collaboration</a:t>
            </a:r>
          </a:p>
          <a:p>
            <a:pPr algn="ctr"/>
            <a:endParaRPr kumimoji="1" lang="ja-JP" altLang="en-US" sz="3600" dirty="0">
              <a:solidFill>
                <a:schemeClr val="bg1">
                  <a:lumMod val="95000"/>
                </a:schemeClr>
              </a:solidFill>
            </a:endParaRPr>
          </a:p>
        </p:txBody>
      </p:sp>
      <p:sp>
        <p:nvSpPr>
          <p:cNvPr id="13" name="正方形/長方形 12"/>
          <p:cNvSpPr/>
          <p:nvPr/>
        </p:nvSpPr>
        <p:spPr>
          <a:xfrm>
            <a:off x="8458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8305800" y="-76200"/>
            <a:ext cx="1752600" cy="861774"/>
          </a:xfrm>
          <a:prstGeom prst="rect">
            <a:avLst/>
          </a:prstGeom>
        </p:spPr>
        <p:txBody>
          <a:bodyPr wrap="square">
            <a:spAutoFit/>
          </a:bodyPr>
          <a:lstStyle/>
          <a:p>
            <a:pPr lvl="0" algn="ctr"/>
            <a:r>
              <a:rPr lang="en-US" altLang="ja-JP" sz="1600" dirty="0">
                <a:solidFill>
                  <a:srgbClr val="F2F2F2"/>
                </a:solidFill>
              </a:rPr>
              <a:t>The Future,</a:t>
            </a:r>
          </a:p>
          <a:p>
            <a:pPr lvl="0" algn="ctr"/>
            <a:r>
              <a:rPr lang="en-US" altLang="ja-JP" sz="1600" dirty="0">
                <a:solidFill>
                  <a:srgbClr val="F2F2F2"/>
                </a:solidFill>
              </a:rPr>
              <a:t>Better Life,</a:t>
            </a:r>
          </a:p>
          <a:p>
            <a:pPr lvl="0" algn="ctr"/>
            <a:r>
              <a:rPr lang="en-US" altLang="ja-JP" sz="1600" dirty="0" err="1">
                <a:solidFill>
                  <a:srgbClr val="F2F2F2"/>
                </a:solidFill>
              </a:rPr>
              <a:t>Transcendency</a:t>
            </a:r>
            <a:endParaRPr lang="en-US" altLang="ja-JP" sz="1600" dirty="0">
              <a:solidFill>
                <a:srgbClr val="F2F2F2"/>
              </a:solidFill>
            </a:endParaRPr>
          </a:p>
        </p:txBody>
      </p:sp>
      <p:pic>
        <p:nvPicPr>
          <p:cNvPr id="16" name="図 7" descr="Screen Shot2014-08-08 20_57_41.png">
            <a:extLst>
              <a:ext uri="{FF2B5EF4-FFF2-40B4-BE49-F238E27FC236}">
                <a16:creationId xmlns:a16="http://schemas.microsoft.com/office/drawing/2014/main" id="{40598FF7-379F-0D44-9CDC-E2C022972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48" y="1830085"/>
            <a:ext cx="5152882" cy="3417776"/>
          </a:xfrm>
          <a:prstGeom prst="rect">
            <a:avLst/>
          </a:prstGeom>
        </p:spPr>
      </p:pic>
    </p:spTree>
    <p:extLst>
      <p:ext uri="{BB962C8B-B14F-4D97-AF65-F5344CB8AC3E}">
        <p14:creationId xmlns:p14="http://schemas.microsoft.com/office/powerpoint/2010/main" val="246864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8164" y="456053"/>
            <a:ext cx="10178427" cy="967840"/>
          </a:xfrm>
        </p:spPr>
        <p:txBody>
          <a:bodyPr>
            <a:normAutofit fontScale="90000"/>
          </a:bodyPr>
          <a:lstStyle/>
          <a:p>
            <a:pPr algn="l"/>
            <a:r>
              <a:rPr kumimoji="1" lang="en-US" altLang="ja-JP" sz="4400" dirty="0">
                <a:solidFill>
                  <a:schemeClr val="accent1">
                    <a:lumMod val="20000"/>
                    <a:lumOff val="80000"/>
                  </a:schemeClr>
                </a:solidFill>
              </a:rPr>
              <a:t>A Quote: </a:t>
            </a:r>
            <a:br>
              <a:rPr kumimoji="1" lang="en-US" altLang="ja-JP" sz="4400" dirty="0">
                <a:solidFill>
                  <a:schemeClr val="accent1">
                    <a:lumMod val="20000"/>
                    <a:lumOff val="80000"/>
                  </a:schemeClr>
                </a:solidFill>
              </a:rPr>
            </a:br>
            <a:r>
              <a:rPr kumimoji="1" lang="en-US" altLang="ja-JP" sz="4400" dirty="0">
                <a:solidFill>
                  <a:schemeClr val="accent1">
                    <a:lumMod val="20000"/>
                    <a:lumOff val="80000"/>
                  </a:schemeClr>
                </a:solidFill>
              </a:rPr>
              <a:t>    From Horizon 2020 Proposal</a:t>
            </a:r>
            <a:endParaRPr kumimoji="1" lang="ja-JP" altLang="en-US" sz="4400" dirty="0">
              <a:solidFill>
                <a:schemeClr val="accent1">
                  <a:lumMod val="20000"/>
                  <a:lumOff val="80000"/>
                </a:schemeClr>
              </a:solidFill>
            </a:endParaRPr>
          </a:p>
        </p:txBody>
      </p:sp>
      <p:sp>
        <p:nvSpPr>
          <p:cNvPr id="3" name="コンテンツ プレースホルダー 2"/>
          <p:cNvSpPr>
            <a:spLocks noGrp="1"/>
          </p:cNvSpPr>
          <p:nvPr>
            <p:ph idx="1"/>
          </p:nvPr>
        </p:nvSpPr>
        <p:spPr>
          <a:xfrm>
            <a:off x="2182814" y="1668436"/>
            <a:ext cx="7824787" cy="3840163"/>
          </a:xfrm>
        </p:spPr>
        <p:txBody>
          <a:bodyPr>
            <a:normAutofit/>
          </a:bodyPr>
          <a:lstStyle/>
          <a:p>
            <a:r>
              <a:rPr lang="en-US" altLang="ja-JP" sz="2800" dirty="0"/>
              <a:t>We can not educate 21</a:t>
            </a:r>
            <a:r>
              <a:rPr lang="en-US" altLang="ja-JP" sz="2800" baseline="30000" dirty="0"/>
              <a:t>st</a:t>
            </a:r>
            <a:r>
              <a:rPr lang="en-US" altLang="ja-JP" sz="2800" dirty="0"/>
              <a:t> century citizens using only 19</a:t>
            </a:r>
            <a:r>
              <a:rPr lang="en-US" altLang="ja-JP" sz="2800" baseline="30000" dirty="0"/>
              <a:t>th</a:t>
            </a:r>
            <a:r>
              <a:rPr lang="en-US" altLang="ja-JP" sz="2800" dirty="0"/>
              <a:t> century methodologies. </a:t>
            </a:r>
          </a:p>
          <a:p>
            <a:pPr lvl="1"/>
            <a:r>
              <a:rPr lang="en-US" altLang="ja-JP" dirty="0"/>
              <a:t>the vision of … </a:t>
            </a:r>
            <a:r>
              <a:rPr lang="en-US" altLang="ja-JP" dirty="0">
                <a:solidFill>
                  <a:srgbClr val="800000"/>
                </a:solidFill>
              </a:rPr>
              <a:t>Collaborative Education </a:t>
            </a:r>
            <a:r>
              <a:rPr lang="en-US" altLang="ja-JP" dirty="0"/>
              <a:t>is that without doubt the largest impact on our society will be obtained by addressing the needs of our children to get personalized education: </a:t>
            </a:r>
            <a:r>
              <a:rPr lang="en-US" altLang="ja-JP" dirty="0">
                <a:solidFill>
                  <a:srgbClr val="800000"/>
                </a:solidFill>
              </a:rPr>
              <a:t>(1) motivating teachers to motivate students, (2) addressing their creativity, and (3) getting them in contact with their equals and the rest of the society to share their needs and motivations, thus closing the circle. </a:t>
            </a:r>
            <a:endParaRPr kumimoji="1" lang="ja-JP" altLang="en-US" dirty="0">
              <a:solidFill>
                <a:srgbClr val="800000"/>
              </a:solidFill>
            </a:endParaRPr>
          </a:p>
        </p:txBody>
      </p:sp>
      <p:pic>
        <p:nvPicPr>
          <p:cNvPr id="5" name="図 4"/>
          <p:cNvPicPr>
            <a:picLocks noChangeAspect="1"/>
          </p:cNvPicPr>
          <p:nvPr/>
        </p:nvPicPr>
        <p:blipFill>
          <a:blip r:embed="rId2"/>
          <a:stretch>
            <a:fillRect/>
          </a:stretch>
        </p:blipFill>
        <p:spPr>
          <a:xfrm>
            <a:off x="4004086" y="5432738"/>
            <a:ext cx="1960115" cy="1310283"/>
          </a:xfrm>
          <a:prstGeom prst="rect">
            <a:avLst/>
          </a:prstGeom>
        </p:spPr>
      </p:pic>
      <p:pic>
        <p:nvPicPr>
          <p:cNvPr id="6" name="図 5"/>
          <p:cNvPicPr>
            <a:picLocks noChangeAspect="1"/>
          </p:cNvPicPr>
          <p:nvPr/>
        </p:nvPicPr>
        <p:blipFill>
          <a:blip r:embed="rId3"/>
          <a:stretch>
            <a:fillRect/>
          </a:stretch>
        </p:blipFill>
        <p:spPr>
          <a:xfrm>
            <a:off x="6647999" y="5155351"/>
            <a:ext cx="2540101" cy="1624133"/>
          </a:xfrm>
          <a:prstGeom prst="rect">
            <a:avLst/>
          </a:prstGeom>
        </p:spPr>
      </p:pic>
      <p:sp>
        <p:nvSpPr>
          <p:cNvPr id="4" name="角丸四角形吹き出し 3"/>
          <p:cNvSpPr/>
          <p:nvPr/>
        </p:nvSpPr>
        <p:spPr>
          <a:xfrm>
            <a:off x="2280886" y="3751413"/>
            <a:ext cx="8101365" cy="3106587"/>
          </a:xfrm>
          <a:prstGeom prst="wedgeRoundRectCallout">
            <a:avLst/>
          </a:prstGeom>
          <a:solidFill>
            <a:srgbClr val="000090">
              <a:alpha val="7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400" dirty="0">
                <a:solidFill>
                  <a:schemeClr val="accent3">
                    <a:lumMod val="40000"/>
                    <a:lumOff val="60000"/>
                  </a:schemeClr>
                </a:solidFill>
              </a:rPr>
              <a:t>Active Learning</a:t>
            </a:r>
            <a:endParaRPr kumimoji="1" lang="ja-JP" altLang="en-US" sz="4400" dirty="0">
              <a:solidFill>
                <a:schemeClr val="accent3">
                  <a:lumMod val="40000"/>
                  <a:lumOff val="60000"/>
                </a:schemeClr>
              </a:solidFill>
            </a:endParaRPr>
          </a:p>
          <a:p>
            <a:pPr algn="ctr"/>
            <a:r>
              <a:rPr kumimoji="1" lang="en-US" altLang="ja-JP" sz="4400" dirty="0">
                <a:solidFill>
                  <a:schemeClr val="accent3">
                    <a:lumMod val="40000"/>
                    <a:lumOff val="60000"/>
                  </a:schemeClr>
                </a:solidFill>
              </a:rPr>
              <a:t>Social Constructivism</a:t>
            </a:r>
          </a:p>
          <a:p>
            <a:pPr algn="ctr"/>
            <a:r>
              <a:rPr kumimoji="1" lang="en-US" altLang="ja-JP" sz="4400" dirty="0">
                <a:solidFill>
                  <a:schemeClr val="accent3">
                    <a:lumMod val="40000"/>
                    <a:lumOff val="60000"/>
                  </a:schemeClr>
                </a:solidFill>
              </a:rPr>
              <a:t>PBL through TBL!</a:t>
            </a:r>
          </a:p>
          <a:p>
            <a:pPr algn="ctr"/>
            <a:r>
              <a:rPr lang="en-US" altLang="ja-JP" sz="4400" dirty="0">
                <a:solidFill>
                  <a:schemeClr val="accent3">
                    <a:lumMod val="40000"/>
                    <a:lumOff val="60000"/>
                  </a:schemeClr>
                </a:solidFill>
              </a:rPr>
              <a:t>Global Learning is a must!</a:t>
            </a:r>
            <a:endParaRPr kumimoji="1" lang="en-US" altLang="ja-JP" sz="4400" dirty="0">
              <a:solidFill>
                <a:schemeClr val="accent3">
                  <a:lumMod val="40000"/>
                  <a:lumOff val="60000"/>
                </a:schemeClr>
              </a:solidFill>
            </a:endParaRPr>
          </a:p>
        </p:txBody>
      </p:sp>
    </p:spTree>
    <p:extLst>
      <p:ext uri="{BB962C8B-B14F-4D97-AF65-F5344CB8AC3E}">
        <p14:creationId xmlns:p14="http://schemas.microsoft.com/office/powerpoint/2010/main" val="107689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B494-CA26-CE41-824B-704B04E116D4}"/>
              </a:ext>
            </a:extLst>
          </p:cNvPr>
          <p:cNvSpPr>
            <a:spLocks noGrp="1"/>
          </p:cNvSpPr>
          <p:nvPr>
            <p:ph type="title"/>
          </p:nvPr>
        </p:nvSpPr>
        <p:spPr/>
        <p:txBody>
          <a:bodyPr>
            <a:normAutofit/>
          </a:bodyPr>
          <a:lstStyle/>
          <a:p>
            <a:r>
              <a:rPr lang="en-US" dirty="0"/>
              <a:t>Proposing an ICT-Enhanced Learning Environment</a:t>
            </a:r>
          </a:p>
        </p:txBody>
      </p:sp>
      <p:sp>
        <p:nvSpPr>
          <p:cNvPr id="3" name="Content Placeholder 2">
            <a:extLst>
              <a:ext uri="{FF2B5EF4-FFF2-40B4-BE49-F238E27FC236}">
                <a16:creationId xmlns:a16="http://schemas.microsoft.com/office/drawing/2014/main" id="{0F9B2457-1B32-764F-B1B3-E26D3A676BBA}"/>
              </a:ext>
            </a:extLst>
          </p:cNvPr>
          <p:cNvSpPr>
            <a:spLocks noGrp="1"/>
          </p:cNvSpPr>
          <p:nvPr>
            <p:ph idx="1"/>
          </p:nvPr>
        </p:nvSpPr>
        <p:spPr>
          <a:xfrm>
            <a:off x="1981200" y="1816264"/>
            <a:ext cx="8686800" cy="4525963"/>
          </a:xfrm>
        </p:spPr>
        <p:txBody>
          <a:bodyPr/>
          <a:lstStyle/>
          <a:p>
            <a:r>
              <a:rPr lang="en-US" dirty="0"/>
              <a:t>Our Sense-Making </a:t>
            </a:r>
          </a:p>
          <a:p>
            <a:pPr lvl="1"/>
            <a:r>
              <a:rPr lang="en-US" dirty="0"/>
              <a:t>the Future Skills </a:t>
            </a:r>
            <a:r>
              <a:rPr lang="en-US" dirty="0">
                <a:sym typeface="Wingdings" pitchFamily="2" charset="2"/>
              </a:rPr>
              <a:t> </a:t>
            </a:r>
            <a:r>
              <a:rPr lang="en-US" dirty="0"/>
              <a:t> the Requirements for     </a:t>
            </a:r>
            <a:br>
              <a:rPr lang="en-US" dirty="0"/>
            </a:br>
            <a:r>
              <a:rPr lang="en-US" dirty="0"/>
              <a:t>                                        Learning Environment </a:t>
            </a:r>
          </a:p>
        </p:txBody>
      </p:sp>
    </p:spTree>
    <p:extLst>
      <p:ext uri="{BB962C8B-B14F-4D97-AF65-F5344CB8AC3E}">
        <p14:creationId xmlns:p14="http://schemas.microsoft.com/office/powerpoint/2010/main" val="2410505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B1A0-6B1E-4E46-9415-8F7E16B187F8}"/>
              </a:ext>
            </a:extLst>
          </p:cNvPr>
          <p:cNvSpPr>
            <a:spLocks noGrp="1"/>
          </p:cNvSpPr>
          <p:nvPr>
            <p:ph type="title"/>
          </p:nvPr>
        </p:nvSpPr>
        <p:spPr>
          <a:xfrm>
            <a:off x="1783644" y="274638"/>
            <a:ext cx="8427156" cy="1143000"/>
          </a:xfrm>
        </p:spPr>
        <p:txBody>
          <a:bodyPr>
            <a:noAutofit/>
          </a:bodyPr>
          <a:lstStyle/>
          <a:p>
            <a:r>
              <a:rPr lang="en-US" sz="3600" b="1" dirty="0">
                <a:solidFill>
                  <a:schemeClr val="accent1">
                    <a:lumMod val="20000"/>
                    <a:lumOff val="80000"/>
                  </a:schemeClr>
                </a:solidFill>
              </a:rPr>
              <a:t>Requirements for ICT-Enhanced Global Learning Environment</a:t>
            </a:r>
          </a:p>
        </p:txBody>
      </p:sp>
      <p:sp>
        <p:nvSpPr>
          <p:cNvPr id="3" name="Content Placeholder 2">
            <a:extLst>
              <a:ext uri="{FF2B5EF4-FFF2-40B4-BE49-F238E27FC236}">
                <a16:creationId xmlns:a16="http://schemas.microsoft.com/office/drawing/2014/main" id="{AE6ACCA8-A74A-B347-95F8-FE29C848E48D}"/>
              </a:ext>
            </a:extLst>
          </p:cNvPr>
          <p:cNvSpPr>
            <a:spLocks noGrp="1"/>
          </p:cNvSpPr>
          <p:nvPr>
            <p:ph idx="1"/>
          </p:nvPr>
        </p:nvSpPr>
        <p:spPr>
          <a:xfrm>
            <a:off x="1265582" y="1689386"/>
            <a:ext cx="10210800" cy="4671657"/>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p>
            <a:r>
              <a:rPr lang="en-US" sz="3200" dirty="0">
                <a:solidFill>
                  <a:schemeClr val="bg1"/>
                </a:solidFill>
              </a:rPr>
              <a:t>On </a:t>
            </a:r>
            <a:r>
              <a:rPr lang="en-US" sz="3200" b="1" u="sng" dirty="0">
                <a:solidFill>
                  <a:schemeClr val="bg1"/>
                </a:solidFill>
              </a:rPr>
              <a:t>the same page </a:t>
            </a:r>
            <a:r>
              <a:rPr lang="en-US" sz="3200" dirty="0">
                <a:solidFill>
                  <a:schemeClr val="bg1"/>
                </a:solidFill>
              </a:rPr>
              <a:t>of learning . . . </a:t>
            </a:r>
          </a:p>
          <a:p>
            <a:pPr lvl="1"/>
            <a:r>
              <a:rPr lang="en-US" sz="3200" dirty="0">
                <a:solidFill>
                  <a:schemeClr val="bg1"/>
                </a:solidFill>
              </a:rPr>
              <a:t>Attention and Care to Individual Students in class</a:t>
            </a:r>
          </a:p>
          <a:p>
            <a:pPr lvl="1"/>
            <a:r>
              <a:rPr lang="en-US" sz="3200" dirty="0">
                <a:solidFill>
                  <a:schemeClr val="bg1"/>
                </a:solidFill>
              </a:rPr>
              <a:t>Each Team Member in the Global Team</a:t>
            </a:r>
          </a:p>
          <a:p>
            <a:pPr lvl="1"/>
            <a:r>
              <a:rPr lang="en-US" sz="3200" dirty="0">
                <a:solidFill>
                  <a:schemeClr val="bg1"/>
                </a:solidFill>
              </a:rPr>
              <a:t>All Global Teams in the course</a:t>
            </a:r>
          </a:p>
          <a:p>
            <a:pPr lvl="1"/>
            <a:r>
              <a:rPr lang="en-US" sz="3200" dirty="0">
                <a:solidFill>
                  <a:schemeClr val="bg1"/>
                </a:solidFill>
              </a:rPr>
              <a:t>Learning – Not limited to a course in a semester</a:t>
            </a:r>
            <a:br>
              <a:rPr lang="en-US" sz="3200" dirty="0">
                <a:solidFill>
                  <a:schemeClr val="bg1"/>
                </a:solidFill>
              </a:rPr>
            </a:br>
            <a:r>
              <a:rPr lang="en-US" sz="3200" dirty="0">
                <a:solidFill>
                  <a:schemeClr val="bg1"/>
                </a:solidFill>
              </a:rPr>
              <a:t>i.e. Life-Long/Life-Wide !</a:t>
            </a:r>
          </a:p>
          <a:p>
            <a:pPr lvl="1"/>
            <a:r>
              <a:rPr lang="en-US" sz="3200" dirty="0">
                <a:solidFill>
                  <a:schemeClr val="bg1"/>
                </a:solidFill>
              </a:rPr>
              <a:t>Global Learning (Beyond the border of campus)</a:t>
            </a:r>
          </a:p>
        </p:txBody>
      </p:sp>
    </p:spTree>
    <p:extLst>
      <p:ext uri="{BB962C8B-B14F-4D97-AF65-F5344CB8AC3E}">
        <p14:creationId xmlns:p14="http://schemas.microsoft.com/office/powerpoint/2010/main" val="237669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B119-A1E0-3A45-99EA-B582462FB0AA}"/>
              </a:ext>
            </a:extLst>
          </p:cNvPr>
          <p:cNvSpPr>
            <a:spLocks noGrp="1"/>
          </p:cNvSpPr>
          <p:nvPr>
            <p:ph type="title"/>
          </p:nvPr>
        </p:nvSpPr>
        <p:spPr>
          <a:xfrm>
            <a:off x="2895600" y="273982"/>
            <a:ext cx="8610600" cy="1293028"/>
          </a:xfrm>
        </p:spPr>
        <p:txBody>
          <a:bodyPr>
            <a:normAutofit/>
          </a:bodyPr>
          <a:lstStyle/>
          <a:p>
            <a:r>
              <a:rPr lang="en-US" sz="3000" dirty="0"/>
              <a:t>Curriculum Development </a:t>
            </a:r>
            <a:br>
              <a:rPr lang="en-US" sz="3000" dirty="0"/>
            </a:br>
            <a:r>
              <a:rPr lang="en-US" sz="3000" dirty="0"/>
              <a:t>for the Future Design</a:t>
            </a:r>
          </a:p>
        </p:txBody>
      </p:sp>
      <p:sp>
        <p:nvSpPr>
          <p:cNvPr id="3" name="Content Placeholder 2">
            <a:extLst>
              <a:ext uri="{FF2B5EF4-FFF2-40B4-BE49-F238E27FC236}">
                <a16:creationId xmlns:a16="http://schemas.microsoft.com/office/drawing/2014/main" id="{67ED59C8-8C85-8146-98A7-75E1E4AF39A8}"/>
              </a:ext>
            </a:extLst>
          </p:cNvPr>
          <p:cNvSpPr>
            <a:spLocks noGrp="1"/>
          </p:cNvSpPr>
          <p:nvPr>
            <p:ph idx="1"/>
          </p:nvPr>
        </p:nvSpPr>
        <p:spPr>
          <a:xfrm>
            <a:off x="1033670" y="1417638"/>
            <a:ext cx="10316817" cy="5166380"/>
          </a:xfrm>
        </p:spPr>
        <p:txBody>
          <a:bodyPr>
            <a:normAutofit/>
          </a:bodyPr>
          <a:lstStyle/>
          <a:p>
            <a:r>
              <a:rPr lang="en-US" sz="2800" b="1" dirty="0">
                <a:solidFill>
                  <a:srgbClr val="FFC000"/>
                </a:solidFill>
              </a:rPr>
              <a:t>Requirements</a:t>
            </a:r>
          </a:p>
          <a:p>
            <a:pPr lvl="1"/>
            <a:r>
              <a:rPr lang="en-US" sz="2400" b="1" dirty="0">
                <a:solidFill>
                  <a:srgbClr val="00B0F0"/>
                </a:solidFill>
              </a:rPr>
              <a:t>Global Society </a:t>
            </a:r>
            <a:r>
              <a:rPr lang="en-US" sz="2400" b="1" dirty="0">
                <a:solidFill>
                  <a:schemeClr val="accent1">
                    <a:lumMod val="20000"/>
                    <a:lumOff val="80000"/>
                  </a:schemeClr>
                </a:solidFill>
              </a:rPr>
              <a:t>as the Realm of Learning</a:t>
            </a:r>
            <a:br>
              <a:rPr lang="en-US" sz="2400" b="1" dirty="0">
                <a:solidFill>
                  <a:schemeClr val="accent1">
                    <a:lumMod val="20000"/>
                    <a:lumOff val="80000"/>
                  </a:schemeClr>
                </a:solidFill>
              </a:rPr>
            </a:br>
            <a:endParaRPr lang="en-US" sz="2400" b="1" dirty="0">
              <a:solidFill>
                <a:schemeClr val="accent1">
                  <a:lumMod val="20000"/>
                  <a:lumOff val="80000"/>
                </a:schemeClr>
              </a:solidFill>
            </a:endParaRPr>
          </a:p>
          <a:p>
            <a:pPr lvl="1"/>
            <a:r>
              <a:rPr lang="en-US" sz="2400" b="1" dirty="0">
                <a:solidFill>
                  <a:schemeClr val="accent1">
                    <a:lumMod val="20000"/>
                    <a:lumOff val="80000"/>
                  </a:schemeClr>
                </a:solidFill>
              </a:rPr>
              <a:t>Students from different campuses in different countries</a:t>
            </a:r>
          </a:p>
          <a:p>
            <a:pPr lvl="2"/>
            <a:r>
              <a:rPr lang="en-US" b="1" dirty="0">
                <a:solidFill>
                  <a:schemeClr val="accent1">
                    <a:lumMod val="20000"/>
                    <a:lumOff val="80000"/>
                  </a:schemeClr>
                </a:solidFill>
              </a:rPr>
              <a:t>Students learn in the same learning space in global teams!</a:t>
            </a:r>
          </a:p>
          <a:p>
            <a:pPr lvl="2"/>
            <a:r>
              <a:rPr lang="en-US" b="1" dirty="0">
                <a:solidFill>
                  <a:schemeClr val="accent1">
                    <a:lumMod val="20000"/>
                    <a:lumOff val="80000"/>
                  </a:schemeClr>
                </a:solidFill>
              </a:rPr>
              <a:t>Critical Thinking/Creative Thinking Enhanced!</a:t>
            </a:r>
          </a:p>
          <a:p>
            <a:pPr lvl="2"/>
            <a:r>
              <a:rPr lang="en-US" b="1" dirty="0">
                <a:solidFill>
                  <a:schemeClr val="accent1">
                    <a:lumMod val="20000"/>
                    <a:lumOff val="80000"/>
                  </a:schemeClr>
                </a:solidFill>
              </a:rPr>
              <a:t>Future Scenario Planning (</a:t>
            </a:r>
            <a:r>
              <a:rPr lang="en-US" b="1" dirty="0" err="1">
                <a:solidFill>
                  <a:schemeClr val="accent1">
                    <a:lumMod val="20000"/>
                    <a:lumOff val="80000"/>
                  </a:schemeClr>
                </a:solidFill>
              </a:rPr>
              <a:t>Tesseractive</a:t>
            </a:r>
            <a:r>
              <a:rPr lang="en-US" b="1" dirty="0">
                <a:solidFill>
                  <a:schemeClr val="accent1">
                    <a:lumMod val="20000"/>
                    <a:lumOff val="80000"/>
                  </a:schemeClr>
                </a:solidFill>
              </a:rPr>
              <a:t> Learning)</a:t>
            </a:r>
            <a:br>
              <a:rPr lang="en-US" b="1" dirty="0">
                <a:solidFill>
                  <a:schemeClr val="accent1">
                    <a:lumMod val="20000"/>
                    <a:lumOff val="80000"/>
                  </a:schemeClr>
                </a:solidFill>
              </a:rPr>
            </a:br>
            <a:endParaRPr lang="en-US" b="1" dirty="0">
              <a:solidFill>
                <a:schemeClr val="accent1">
                  <a:lumMod val="20000"/>
                  <a:lumOff val="80000"/>
                </a:schemeClr>
              </a:solidFill>
            </a:endParaRPr>
          </a:p>
          <a:p>
            <a:pPr lvl="1"/>
            <a:r>
              <a:rPr lang="en-US" sz="2400" b="1" dirty="0">
                <a:solidFill>
                  <a:schemeClr val="accent1">
                    <a:lumMod val="20000"/>
                    <a:lumOff val="80000"/>
                  </a:schemeClr>
                </a:solidFill>
              </a:rPr>
              <a:t>Realm of Learning </a:t>
            </a:r>
            <a:r>
              <a:rPr lang="en-US" sz="2400" b="1" dirty="0">
                <a:solidFill>
                  <a:schemeClr val="accent1">
                    <a:lumMod val="20000"/>
                    <a:lumOff val="80000"/>
                  </a:schemeClr>
                </a:solidFill>
                <a:sym typeface="Wingdings" pitchFamily="2" charset="2"/>
              </a:rPr>
              <a:t> Global Issues (SDGs)</a:t>
            </a:r>
            <a:br>
              <a:rPr lang="en-US" sz="2400" b="1" dirty="0">
                <a:solidFill>
                  <a:schemeClr val="accent1">
                    <a:lumMod val="20000"/>
                    <a:lumOff val="80000"/>
                  </a:schemeClr>
                </a:solidFill>
                <a:sym typeface="Wingdings" pitchFamily="2" charset="2"/>
              </a:rPr>
            </a:br>
            <a:endParaRPr lang="en-US" sz="2400" b="1" dirty="0">
              <a:solidFill>
                <a:schemeClr val="accent1">
                  <a:lumMod val="20000"/>
                  <a:lumOff val="80000"/>
                </a:schemeClr>
              </a:solidFill>
              <a:sym typeface="Wingdings" pitchFamily="2" charset="2"/>
            </a:endParaRPr>
          </a:p>
          <a:p>
            <a:pPr lvl="1"/>
            <a:r>
              <a:rPr lang="en-US" sz="2400" b="1" dirty="0">
                <a:solidFill>
                  <a:schemeClr val="accent1">
                    <a:lumMod val="20000"/>
                    <a:lumOff val="80000"/>
                  </a:schemeClr>
                </a:solidFill>
                <a:sym typeface="Wingdings" pitchFamily="2" charset="2"/>
              </a:rPr>
              <a:t>Win-Win Relationship (Empathy-Building and Maintenance)</a:t>
            </a:r>
          </a:p>
          <a:p>
            <a:pPr lvl="2"/>
            <a:r>
              <a:rPr lang="en-US" b="1" dirty="0">
                <a:solidFill>
                  <a:schemeClr val="accent1">
                    <a:lumMod val="20000"/>
                    <a:lumOff val="80000"/>
                  </a:schemeClr>
                </a:solidFill>
                <a:sym typeface="Wingdings" pitchFamily="2" charset="2"/>
              </a:rPr>
              <a:t>Not! Leading to a battle or war – Goal is Global Happiness</a:t>
            </a:r>
            <a:br>
              <a:rPr lang="en-US" b="1" dirty="0">
                <a:solidFill>
                  <a:schemeClr val="accent1">
                    <a:lumMod val="20000"/>
                    <a:lumOff val="80000"/>
                  </a:schemeClr>
                </a:solidFill>
                <a:sym typeface="Wingdings" pitchFamily="2" charset="2"/>
              </a:rPr>
            </a:br>
            <a:endParaRPr lang="en-US" b="1" dirty="0">
              <a:solidFill>
                <a:schemeClr val="accent1">
                  <a:lumMod val="20000"/>
                  <a:lumOff val="80000"/>
                </a:schemeClr>
              </a:solidFill>
              <a:sym typeface="Wingdings" pitchFamily="2" charset="2"/>
            </a:endParaRPr>
          </a:p>
          <a:p>
            <a:pPr lvl="1"/>
            <a:r>
              <a:rPr lang="en-US" sz="2400" b="1" dirty="0">
                <a:solidFill>
                  <a:schemeClr val="accent1">
                    <a:lumMod val="20000"/>
                    <a:lumOff val="80000"/>
                  </a:schemeClr>
                </a:solidFill>
                <a:sym typeface="Wingdings" pitchFamily="2" charset="2"/>
              </a:rPr>
              <a:t>Learning In Global Teams!</a:t>
            </a:r>
            <a:endParaRPr lang="en-US" sz="2400" b="1" dirty="0">
              <a:solidFill>
                <a:schemeClr val="accent1">
                  <a:lumMod val="20000"/>
                  <a:lumOff val="80000"/>
                </a:schemeClr>
              </a:solidFill>
            </a:endParaRPr>
          </a:p>
        </p:txBody>
      </p:sp>
    </p:spTree>
    <p:extLst>
      <p:ext uri="{BB962C8B-B14F-4D97-AF65-F5344CB8AC3E}">
        <p14:creationId xmlns:p14="http://schemas.microsoft.com/office/powerpoint/2010/main" val="382983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9134-8754-A94E-8D72-13AFC726DBDF}"/>
              </a:ext>
            </a:extLst>
          </p:cNvPr>
          <p:cNvSpPr>
            <a:spLocks noGrp="1"/>
          </p:cNvSpPr>
          <p:nvPr>
            <p:ph type="title"/>
          </p:nvPr>
        </p:nvSpPr>
        <p:spPr/>
        <p:txBody>
          <a:bodyPr/>
          <a:lstStyle/>
          <a:p>
            <a:r>
              <a:rPr lang="en-US" dirty="0">
                <a:solidFill>
                  <a:srgbClr val="76FAFC"/>
                </a:solidFill>
              </a:rPr>
              <a:t>Outline</a:t>
            </a:r>
          </a:p>
        </p:txBody>
      </p:sp>
      <p:sp>
        <p:nvSpPr>
          <p:cNvPr id="3" name="Content Placeholder 2">
            <a:extLst>
              <a:ext uri="{FF2B5EF4-FFF2-40B4-BE49-F238E27FC236}">
                <a16:creationId xmlns:a16="http://schemas.microsoft.com/office/drawing/2014/main" id="{306BC820-6BD8-1F4F-977C-474C65D32078}"/>
              </a:ext>
            </a:extLst>
          </p:cNvPr>
          <p:cNvSpPr>
            <a:spLocks noGrp="1"/>
          </p:cNvSpPr>
          <p:nvPr>
            <p:ph idx="1"/>
          </p:nvPr>
        </p:nvSpPr>
        <p:spPr/>
        <p:txBody>
          <a:bodyPr>
            <a:normAutofit/>
          </a:bodyPr>
          <a:lstStyle/>
          <a:p>
            <a:r>
              <a:rPr lang="en-US" sz="3200" dirty="0"/>
              <a:t>Rationale behind the new Educational Paradigm</a:t>
            </a:r>
          </a:p>
          <a:p>
            <a:r>
              <a:rPr lang="en-US" sz="3200" dirty="0"/>
              <a:t>Building/Sense Making: Curriculum Development</a:t>
            </a:r>
          </a:p>
          <a:p>
            <a:r>
              <a:rPr lang="en-US" sz="3200" dirty="0"/>
              <a:t>Pilot Curriculum: Social Entrepreneurship in Action</a:t>
            </a:r>
          </a:p>
          <a:p>
            <a:endParaRPr lang="en-US" sz="3200" dirty="0"/>
          </a:p>
        </p:txBody>
      </p:sp>
    </p:spTree>
    <p:extLst>
      <p:ext uri="{BB962C8B-B14F-4D97-AF65-F5344CB8AC3E}">
        <p14:creationId xmlns:p14="http://schemas.microsoft.com/office/powerpoint/2010/main" val="1868889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B119-A1E0-3A45-99EA-B582462FB0AA}"/>
              </a:ext>
            </a:extLst>
          </p:cNvPr>
          <p:cNvSpPr>
            <a:spLocks noGrp="1"/>
          </p:cNvSpPr>
          <p:nvPr>
            <p:ph type="title"/>
          </p:nvPr>
        </p:nvSpPr>
        <p:spPr/>
        <p:txBody>
          <a:bodyPr>
            <a:normAutofit/>
          </a:bodyPr>
          <a:lstStyle/>
          <a:p>
            <a:r>
              <a:rPr lang="en-US" sz="3000" dirty="0"/>
              <a:t>Curriculum Development </a:t>
            </a:r>
            <a:br>
              <a:rPr lang="en-US" sz="3000" dirty="0"/>
            </a:br>
            <a:r>
              <a:rPr lang="en-US" sz="3000" dirty="0"/>
              <a:t>for the Future Design</a:t>
            </a:r>
          </a:p>
        </p:txBody>
      </p:sp>
      <p:sp>
        <p:nvSpPr>
          <p:cNvPr id="3" name="Content Placeholder 2">
            <a:extLst>
              <a:ext uri="{FF2B5EF4-FFF2-40B4-BE49-F238E27FC236}">
                <a16:creationId xmlns:a16="http://schemas.microsoft.com/office/drawing/2014/main" id="{67ED59C8-8C85-8146-98A7-75E1E4AF39A8}"/>
              </a:ext>
            </a:extLst>
          </p:cNvPr>
          <p:cNvSpPr>
            <a:spLocks noGrp="1"/>
          </p:cNvSpPr>
          <p:nvPr>
            <p:ph idx="1"/>
          </p:nvPr>
        </p:nvSpPr>
        <p:spPr>
          <a:xfrm>
            <a:off x="1391478" y="2057400"/>
            <a:ext cx="10114722" cy="4800599"/>
          </a:xfrm>
        </p:spPr>
        <p:txBody>
          <a:bodyPr>
            <a:normAutofit/>
          </a:bodyPr>
          <a:lstStyle/>
          <a:p>
            <a:r>
              <a:rPr lang="en-US" sz="3200" b="1" dirty="0">
                <a:solidFill>
                  <a:schemeClr val="accent1">
                    <a:lumMod val="20000"/>
                    <a:lumOff val="80000"/>
                  </a:schemeClr>
                </a:solidFill>
              </a:rPr>
              <a:t>Overcoming Difficulties</a:t>
            </a:r>
          </a:p>
          <a:p>
            <a:pPr lvl="1"/>
            <a:r>
              <a:rPr lang="en-US" sz="2800" b="1" dirty="0">
                <a:solidFill>
                  <a:schemeClr val="accent1">
                    <a:lumMod val="20000"/>
                    <a:lumOff val="80000"/>
                  </a:schemeClr>
                </a:solidFill>
              </a:rPr>
              <a:t>Distance (Time Difference)</a:t>
            </a:r>
            <a:br>
              <a:rPr lang="en-US" sz="2800" b="1" dirty="0">
                <a:solidFill>
                  <a:schemeClr val="accent1">
                    <a:lumMod val="20000"/>
                    <a:lumOff val="80000"/>
                  </a:schemeClr>
                </a:solidFill>
              </a:rPr>
            </a:br>
            <a:endParaRPr lang="en-US" sz="2800" b="1" dirty="0">
              <a:solidFill>
                <a:schemeClr val="accent1">
                  <a:lumMod val="20000"/>
                  <a:lumOff val="80000"/>
                </a:schemeClr>
              </a:solidFill>
            </a:endParaRPr>
          </a:p>
          <a:p>
            <a:pPr lvl="1"/>
            <a:r>
              <a:rPr lang="en-US" sz="2800" b="1" dirty="0">
                <a:solidFill>
                  <a:schemeClr val="accent1">
                    <a:lumMod val="20000"/>
                    <a:lumOff val="80000"/>
                  </a:schemeClr>
                </a:solidFill>
              </a:rPr>
              <a:t>Mindset Differences</a:t>
            </a:r>
          </a:p>
          <a:p>
            <a:pPr lvl="2"/>
            <a:r>
              <a:rPr lang="en-US" sz="2000" b="1" dirty="0">
                <a:solidFill>
                  <a:schemeClr val="accent1">
                    <a:lumMod val="20000"/>
                    <a:lumOff val="80000"/>
                  </a:schemeClr>
                </a:solidFill>
              </a:rPr>
              <a:t>Cultural Values </a:t>
            </a:r>
            <a:r>
              <a:rPr lang="en-US" sz="2000" b="1" dirty="0">
                <a:solidFill>
                  <a:schemeClr val="accent1">
                    <a:lumMod val="20000"/>
                    <a:lumOff val="80000"/>
                  </a:schemeClr>
                </a:solidFill>
                <a:sym typeface="Wingdings" pitchFamily="2" charset="2"/>
              </a:rPr>
              <a:t> influences on decision making</a:t>
            </a:r>
            <a:endParaRPr lang="en-US" sz="2000" b="1" dirty="0">
              <a:solidFill>
                <a:schemeClr val="accent1">
                  <a:lumMod val="20000"/>
                  <a:lumOff val="80000"/>
                </a:schemeClr>
              </a:solidFill>
            </a:endParaRPr>
          </a:p>
          <a:p>
            <a:pPr lvl="2"/>
            <a:r>
              <a:rPr lang="en-US" sz="2000" b="1" dirty="0">
                <a:solidFill>
                  <a:schemeClr val="accent1">
                    <a:lumMod val="20000"/>
                    <a:lumOff val="80000"/>
                  </a:schemeClr>
                </a:solidFill>
              </a:rPr>
              <a:t>                            </a:t>
            </a:r>
            <a:r>
              <a:rPr lang="en-US" sz="2000" b="1" dirty="0">
                <a:solidFill>
                  <a:schemeClr val="accent1">
                    <a:lumMod val="20000"/>
                    <a:lumOff val="80000"/>
                  </a:schemeClr>
                </a:solidFill>
                <a:sym typeface="Wingdings" pitchFamily="2" charset="2"/>
              </a:rPr>
              <a:t> communication patterns or thinking processes</a:t>
            </a:r>
            <a:br>
              <a:rPr lang="en-US" sz="2000" b="1" dirty="0">
                <a:solidFill>
                  <a:schemeClr val="accent1">
                    <a:lumMod val="20000"/>
                    <a:lumOff val="80000"/>
                  </a:schemeClr>
                </a:solidFill>
                <a:sym typeface="Wingdings" pitchFamily="2" charset="2"/>
              </a:rPr>
            </a:br>
            <a:endParaRPr lang="en-US" sz="2000" b="1" dirty="0">
              <a:solidFill>
                <a:schemeClr val="accent1">
                  <a:lumMod val="20000"/>
                  <a:lumOff val="80000"/>
                </a:schemeClr>
              </a:solidFill>
            </a:endParaRPr>
          </a:p>
          <a:p>
            <a:pPr lvl="1"/>
            <a:r>
              <a:rPr lang="en-US" sz="2800" b="1" dirty="0">
                <a:solidFill>
                  <a:schemeClr val="accent1">
                    <a:lumMod val="20000"/>
                    <a:lumOff val="80000"/>
                  </a:schemeClr>
                </a:solidFill>
              </a:rPr>
              <a:t>“On the Same Page”</a:t>
            </a:r>
          </a:p>
          <a:p>
            <a:pPr lvl="2"/>
            <a:r>
              <a:rPr lang="en-US" sz="2000" b="1" dirty="0">
                <a:solidFill>
                  <a:schemeClr val="accent1">
                    <a:lumMod val="20000"/>
                    <a:lumOff val="80000"/>
                  </a:schemeClr>
                </a:solidFill>
                <a:sym typeface="Wingdings" pitchFamily="2" charset="2"/>
              </a:rPr>
              <a:t>Accessible to the Learning Environment 24/7</a:t>
            </a:r>
          </a:p>
          <a:p>
            <a:pPr lvl="3"/>
            <a:r>
              <a:rPr lang="en-US" sz="1800" b="1" dirty="0">
                <a:solidFill>
                  <a:schemeClr val="accent1">
                    <a:lumMod val="20000"/>
                    <a:lumOff val="80000"/>
                  </a:schemeClr>
                </a:solidFill>
                <a:sym typeface="Wingdings" pitchFamily="2" charset="2"/>
              </a:rPr>
              <a:t>Team Level</a:t>
            </a:r>
          </a:p>
          <a:p>
            <a:pPr lvl="3"/>
            <a:r>
              <a:rPr lang="en-US" sz="1800" b="1" dirty="0">
                <a:solidFill>
                  <a:schemeClr val="accent1">
                    <a:lumMod val="20000"/>
                    <a:lumOff val="80000"/>
                  </a:schemeClr>
                </a:solidFill>
                <a:sym typeface="Wingdings" pitchFamily="2" charset="2"/>
              </a:rPr>
              <a:t>Class Level (Can watch other teams’ progresses anytime!</a:t>
            </a:r>
          </a:p>
        </p:txBody>
      </p:sp>
    </p:spTree>
    <p:extLst>
      <p:ext uri="{BB962C8B-B14F-4D97-AF65-F5344CB8AC3E}">
        <p14:creationId xmlns:p14="http://schemas.microsoft.com/office/powerpoint/2010/main" val="1054953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9134-8754-A94E-8D72-13AFC726DBDF}"/>
              </a:ext>
            </a:extLst>
          </p:cNvPr>
          <p:cNvSpPr>
            <a:spLocks noGrp="1"/>
          </p:cNvSpPr>
          <p:nvPr>
            <p:ph type="title"/>
          </p:nvPr>
        </p:nvSpPr>
        <p:spPr/>
        <p:txBody>
          <a:bodyPr/>
          <a:lstStyle/>
          <a:p>
            <a:r>
              <a:rPr lang="en-US" dirty="0">
                <a:solidFill>
                  <a:schemeClr val="accent5">
                    <a:lumMod val="60000"/>
                    <a:lumOff val="40000"/>
                  </a:schemeClr>
                </a:solidFill>
              </a:rPr>
              <a:t>SOLUTION</a:t>
            </a:r>
          </a:p>
        </p:txBody>
      </p:sp>
      <p:sp>
        <p:nvSpPr>
          <p:cNvPr id="3" name="Content Placeholder 2">
            <a:extLst>
              <a:ext uri="{FF2B5EF4-FFF2-40B4-BE49-F238E27FC236}">
                <a16:creationId xmlns:a16="http://schemas.microsoft.com/office/drawing/2014/main" id="{306BC820-6BD8-1F4F-977C-474C65D32078}"/>
              </a:ext>
            </a:extLst>
          </p:cNvPr>
          <p:cNvSpPr>
            <a:spLocks noGrp="1"/>
          </p:cNvSpPr>
          <p:nvPr>
            <p:ph idx="1"/>
          </p:nvPr>
        </p:nvSpPr>
        <p:spPr>
          <a:xfrm>
            <a:off x="864705" y="2069502"/>
            <a:ext cx="10820400" cy="4024125"/>
          </a:xfrm>
        </p:spPr>
        <p:txBody>
          <a:bodyPr>
            <a:normAutofit/>
          </a:bodyPr>
          <a:lstStyle/>
          <a:p>
            <a:r>
              <a:rPr lang="en-US" sz="4000" dirty="0"/>
              <a:t>Our Solution: </a:t>
            </a:r>
            <a:br>
              <a:rPr lang="en-US" sz="4000" dirty="0"/>
            </a:br>
            <a:r>
              <a:rPr lang="en-US" sz="4000" dirty="0"/>
              <a:t> Show Case: Curriculum in Action</a:t>
            </a:r>
          </a:p>
          <a:p>
            <a:endParaRPr lang="en-US" sz="4000" dirty="0"/>
          </a:p>
        </p:txBody>
      </p:sp>
    </p:spTree>
    <p:extLst>
      <p:ext uri="{BB962C8B-B14F-4D97-AF65-F5344CB8AC3E}">
        <p14:creationId xmlns:p14="http://schemas.microsoft.com/office/powerpoint/2010/main" val="318020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505956"/>
            <a:ext cx="8610600" cy="1293028"/>
          </a:xfrm>
        </p:spPr>
        <p:txBody>
          <a:bodyPr/>
          <a:lstStyle/>
          <a:p>
            <a:r>
              <a:rPr kumimoji="1" lang="en-US" altLang="ja-JP" sz="2800" b="1" dirty="0">
                <a:solidFill>
                  <a:schemeClr val="tx1">
                    <a:lumMod val="95000"/>
                  </a:schemeClr>
                </a:solidFill>
              </a:rPr>
              <a:t>Collaborative Online Global Learning</a:t>
            </a:r>
            <a:endParaRPr kumimoji="1" lang="ja-JP" altLang="en-US" sz="2800" b="1" dirty="0">
              <a:solidFill>
                <a:schemeClr val="tx1">
                  <a:lumMod val="95000"/>
                </a:schemeClr>
              </a:solidFill>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334244750"/>
              </p:ext>
            </p:extLst>
          </p:nvPr>
        </p:nvGraphicFramePr>
        <p:xfrm>
          <a:off x="2250141" y="1628645"/>
          <a:ext cx="8113059" cy="5288779"/>
        </p:xfrm>
        <a:graphic>
          <a:graphicData uri="http://schemas.openxmlformats.org/presentationml/2006/ole">
            <mc:AlternateContent xmlns:mc="http://schemas.openxmlformats.org/markup-compatibility/2006">
              <mc:Choice xmlns:v="urn:schemas-microsoft-com:vml" Requires="v">
                <p:oleObj spid="_x0000_s1055" name="文書" r:id="rId3" imgW="5727700" imgH="3733800" progId="Word.Document.12">
                  <p:embed/>
                </p:oleObj>
              </mc:Choice>
              <mc:Fallback>
                <p:oleObj name="文書" r:id="rId3" imgW="5727700" imgH="3733800" progId="Word.Document.12">
                  <p:embed/>
                  <p:pic>
                    <p:nvPicPr>
                      <p:cNvPr id="9" name="オブジェクト 8"/>
                      <p:cNvPicPr/>
                      <p:nvPr/>
                    </p:nvPicPr>
                    <p:blipFill>
                      <a:blip r:embed="rId4"/>
                      <a:stretch>
                        <a:fillRect/>
                      </a:stretch>
                    </p:blipFill>
                    <p:spPr>
                      <a:xfrm>
                        <a:off x="2250141" y="1628645"/>
                        <a:ext cx="8113059" cy="5288779"/>
                      </a:xfrm>
                      <a:prstGeom prst="rect">
                        <a:avLst/>
                      </a:prstGeom>
                    </p:spPr>
                  </p:pic>
                </p:oleObj>
              </mc:Fallback>
            </mc:AlternateContent>
          </a:graphicData>
        </a:graphic>
      </p:graphicFrame>
      <p:grpSp>
        <p:nvGrpSpPr>
          <p:cNvPr id="7" name="図形グループ 6"/>
          <p:cNvGrpSpPr/>
          <p:nvPr/>
        </p:nvGrpSpPr>
        <p:grpSpPr>
          <a:xfrm>
            <a:off x="2242041" y="6488668"/>
            <a:ext cx="3725980" cy="369332"/>
            <a:chOff x="718041" y="6488668"/>
            <a:chExt cx="3725980" cy="369332"/>
          </a:xfrm>
        </p:grpSpPr>
        <p:sp>
          <p:nvSpPr>
            <p:cNvPr id="6" name="テキスト ボックス 5"/>
            <p:cNvSpPr txBox="1"/>
            <p:nvPr/>
          </p:nvSpPr>
          <p:spPr>
            <a:xfrm>
              <a:off x="718041" y="6488668"/>
              <a:ext cx="3725980" cy="369332"/>
            </a:xfrm>
            <a:prstGeom prst="rect">
              <a:avLst/>
            </a:prstGeom>
            <a:solidFill>
              <a:schemeClr val="bg1"/>
            </a:solidFill>
          </p:spPr>
          <p:txBody>
            <a:bodyPr wrap="square" rtlCol="0">
              <a:spAutoFit/>
            </a:bodyPr>
            <a:lstStyle/>
            <a:p>
              <a:r>
                <a:rPr kumimoji="1" lang="en-US" altLang="ja-JP" dirty="0"/>
                <a:t>                                                          </a:t>
              </a:r>
              <a:endParaRPr kumimoji="1" lang="ja-JP" altLang="en-US" dirty="0"/>
            </a:p>
          </p:txBody>
        </p:sp>
        <p:sp>
          <p:nvSpPr>
            <p:cNvPr id="5" name="テキスト ボックス 4"/>
            <p:cNvSpPr txBox="1"/>
            <p:nvPr/>
          </p:nvSpPr>
          <p:spPr>
            <a:xfrm>
              <a:off x="1018501" y="6488668"/>
              <a:ext cx="1653017" cy="369332"/>
            </a:xfrm>
            <a:prstGeom prst="rect">
              <a:avLst/>
            </a:prstGeom>
            <a:noFill/>
          </p:spPr>
          <p:txBody>
            <a:bodyPr wrap="none" rtlCol="0">
              <a:spAutoFit/>
            </a:bodyPr>
            <a:lstStyle/>
            <a:p>
              <a:r>
                <a:rPr kumimoji="1" lang="en-US" altLang="ja-JP" dirty="0"/>
                <a:t>From Google</a:t>
              </a:r>
              <a:endParaRPr kumimoji="1" lang="ja-JP" altLang="en-US" dirty="0"/>
            </a:p>
          </p:txBody>
        </p:sp>
      </p:grpSp>
      <p:sp>
        <p:nvSpPr>
          <p:cNvPr id="3" name="Rectangle 2">
            <a:extLst>
              <a:ext uri="{FF2B5EF4-FFF2-40B4-BE49-F238E27FC236}">
                <a16:creationId xmlns:a16="http://schemas.microsoft.com/office/drawing/2014/main" id="{6A92A6B7-4637-DA48-B8D6-FB62453DC234}"/>
              </a:ext>
            </a:extLst>
          </p:cNvPr>
          <p:cNvSpPr/>
          <p:nvPr/>
        </p:nvSpPr>
        <p:spPr>
          <a:xfrm>
            <a:off x="3048625" y="2598507"/>
            <a:ext cx="6893234" cy="646331"/>
          </a:xfrm>
          <a:prstGeom prst="rect">
            <a:avLst/>
          </a:prstGeom>
        </p:spPr>
        <p:txBody>
          <a:bodyPr wrap="none">
            <a:spAutoFit/>
          </a:bodyPr>
          <a:lstStyle/>
          <a:p>
            <a:r>
              <a:rPr lang="en-US" sz="3600" dirty="0">
                <a:solidFill>
                  <a:srgbClr val="C00000"/>
                </a:solidFill>
              </a:rPr>
              <a:t>PBL </a:t>
            </a:r>
            <a:r>
              <a:rPr lang="en-US" sz="3600" dirty="0">
                <a:solidFill>
                  <a:srgbClr val="C00000"/>
                </a:solidFill>
                <a:sym typeface="Wingdings" pitchFamily="2" charset="2"/>
              </a:rPr>
              <a:t> Social Entrepreneurship</a:t>
            </a:r>
            <a:endParaRPr lang="en-US" sz="3600" dirty="0">
              <a:solidFill>
                <a:srgbClr val="C00000"/>
              </a:solidFill>
            </a:endParaRPr>
          </a:p>
        </p:txBody>
      </p:sp>
      <p:sp>
        <p:nvSpPr>
          <p:cNvPr id="4" name="TextBox 3">
            <a:extLst>
              <a:ext uri="{FF2B5EF4-FFF2-40B4-BE49-F238E27FC236}">
                <a16:creationId xmlns:a16="http://schemas.microsoft.com/office/drawing/2014/main" id="{83C4FA49-5C37-5240-8C23-1B56424F15F2}"/>
              </a:ext>
            </a:extLst>
          </p:cNvPr>
          <p:cNvSpPr txBox="1"/>
          <p:nvPr/>
        </p:nvSpPr>
        <p:spPr>
          <a:xfrm>
            <a:off x="3048625" y="3244838"/>
            <a:ext cx="9143375" cy="1077218"/>
          </a:xfrm>
          <a:prstGeom prst="rect">
            <a:avLst/>
          </a:prstGeom>
          <a:noFill/>
        </p:spPr>
        <p:txBody>
          <a:bodyPr wrap="square" rtlCol="0">
            <a:spAutoFit/>
          </a:bodyPr>
          <a:lstStyle/>
          <a:p>
            <a:r>
              <a:rPr lang="en-US" sz="3200" b="1" dirty="0">
                <a:solidFill>
                  <a:srgbClr val="FFFF00"/>
                </a:solidFill>
              </a:rPr>
              <a:t>Careful Planning –</a:t>
            </a:r>
            <a:br>
              <a:rPr lang="en-US" sz="3200" b="1" dirty="0">
                <a:solidFill>
                  <a:srgbClr val="FFFF00"/>
                </a:solidFill>
              </a:rPr>
            </a:br>
            <a:r>
              <a:rPr lang="en-US" sz="3200" b="1" dirty="0">
                <a:solidFill>
                  <a:srgbClr val="FFFF00"/>
                </a:solidFill>
              </a:rPr>
              <a:t>one mistake will destroy the entire program</a:t>
            </a:r>
          </a:p>
        </p:txBody>
      </p:sp>
    </p:spTree>
    <p:extLst>
      <p:ext uri="{BB962C8B-B14F-4D97-AF65-F5344CB8AC3E}">
        <p14:creationId xmlns:p14="http://schemas.microsoft.com/office/powerpoint/2010/main" val="1606368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F06B-68BC-964A-867A-1FA4837C0CC1}"/>
              </a:ext>
            </a:extLst>
          </p:cNvPr>
          <p:cNvSpPr>
            <a:spLocks noGrp="1"/>
          </p:cNvSpPr>
          <p:nvPr>
            <p:ph type="title"/>
          </p:nvPr>
        </p:nvSpPr>
        <p:spPr/>
        <p:txBody>
          <a:bodyPr>
            <a:normAutofit/>
          </a:bodyPr>
          <a:lstStyle/>
          <a:p>
            <a:r>
              <a:rPr lang="en-US" dirty="0">
                <a:solidFill>
                  <a:schemeClr val="bg2">
                    <a:lumMod val="50000"/>
                  </a:schemeClr>
                </a:solidFill>
              </a:rPr>
              <a:t>PBL </a:t>
            </a:r>
            <a:r>
              <a:rPr lang="en-US" dirty="0">
                <a:solidFill>
                  <a:schemeClr val="bg2">
                    <a:lumMod val="50000"/>
                  </a:schemeClr>
                </a:solidFill>
                <a:sym typeface="Wingdings" pitchFamily="2" charset="2"/>
              </a:rPr>
              <a:t> Social Entrepreneurship</a:t>
            </a:r>
            <a:endParaRPr lang="en-US" dirty="0">
              <a:solidFill>
                <a:schemeClr val="bg2">
                  <a:lumMod val="50000"/>
                </a:schemeClr>
              </a:solidFill>
            </a:endParaRPr>
          </a:p>
        </p:txBody>
      </p:sp>
      <p:sp>
        <p:nvSpPr>
          <p:cNvPr id="3" name="Content Placeholder 2">
            <a:extLst>
              <a:ext uri="{FF2B5EF4-FFF2-40B4-BE49-F238E27FC236}">
                <a16:creationId xmlns:a16="http://schemas.microsoft.com/office/drawing/2014/main" id="{B26E85A4-F954-B347-BE2B-2F96A9E9FC2A}"/>
              </a:ext>
            </a:extLst>
          </p:cNvPr>
          <p:cNvSpPr>
            <a:spLocks noGrp="1"/>
          </p:cNvSpPr>
          <p:nvPr>
            <p:ph idx="1"/>
          </p:nvPr>
        </p:nvSpPr>
        <p:spPr>
          <a:xfrm>
            <a:off x="1981200" y="1500175"/>
            <a:ext cx="8494889" cy="4525963"/>
          </a:xfrm>
        </p:spPr>
        <p:txBody>
          <a:bodyPr/>
          <a:lstStyle/>
          <a:p>
            <a:r>
              <a:rPr lang="en-US" dirty="0"/>
              <a:t>A new Phase of Global Collaborative Learning</a:t>
            </a:r>
          </a:p>
          <a:p>
            <a:endParaRPr lang="en-US" dirty="0"/>
          </a:p>
          <a:p>
            <a:r>
              <a:rPr lang="en-US" dirty="0"/>
              <a:t>KU-Students: Dept of Foreign Languages</a:t>
            </a:r>
          </a:p>
          <a:p>
            <a:pPr marL="0" indent="0">
              <a:buNone/>
            </a:pPr>
            <a:r>
              <a:rPr lang="en-US" dirty="0"/>
              <a:t>       +</a:t>
            </a:r>
          </a:p>
          <a:p>
            <a:pPr marL="0" indent="0">
              <a:buNone/>
            </a:pPr>
            <a:r>
              <a:rPr lang="en-US" dirty="0"/>
              <a:t>   </a:t>
            </a:r>
            <a:r>
              <a:rPr lang="en-US" dirty="0" err="1"/>
              <a:t>NanYang</a:t>
            </a:r>
            <a:r>
              <a:rPr lang="en-US" dirty="0"/>
              <a:t> Polytechnic: Business School</a:t>
            </a:r>
          </a:p>
        </p:txBody>
      </p:sp>
      <p:pic>
        <p:nvPicPr>
          <p:cNvPr id="4" name="Picture 3">
            <a:extLst>
              <a:ext uri="{FF2B5EF4-FFF2-40B4-BE49-F238E27FC236}">
                <a16:creationId xmlns:a16="http://schemas.microsoft.com/office/drawing/2014/main" id="{26E3B952-F701-9144-B758-D72944B749CD}"/>
              </a:ext>
            </a:extLst>
          </p:cNvPr>
          <p:cNvPicPr>
            <a:picLocks noChangeAspect="1"/>
          </p:cNvPicPr>
          <p:nvPr/>
        </p:nvPicPr>
        <p:blipFill>
          <a:blip r:embed="rId2"/>
          <a:stretch>
            <a:fillRect/>
          </a:stretch>
        </p:blipFill>
        <p:spPr>
          <a:xfrm>
            <a:off x="6937024" y="2525785"/>
            <a:ext cx="3539065" cy="4236155"/>
          </a:xfrm>
          <a:prstGeom prst="rect">
            <a:avLst/>
          </a:prstGeom>
        </p:spPr>
      </p:pic>
      <p:pic>
        <p:nvPicPr>
          <p:cNvPr id="5" name="Picture 4">
            <a:extLst>
              <a:ext uri="{FF2B5EF4-FFF2-40B4-BE49-F238E27FC236}">
                <a16:creationId xmlns:a16="http://schemas.microsoft.com/office/drawing/2014/main" id="{D5B4314D-FB1D-A34A-B9F6-B013162D089D}"/>
              </a:ext>
            </a:extLst>
          </p:cNvPr>
          <p:cNvPicPr>
            <a:picLocks noChangeAspect="1"/>
          </p:cNvPicPr>
          <p:nvPr/>
        </p:nvPicPr>
        <p:blipFill>
          <a:blip r:embed="rId3"/>
          <a:stretch>
            <a:fillRect/>
          </a:stretch>
        </p:blipFill>
        <p:spPr>
          <a:xfrm>
            <a:off x="2754489" y="5176590"/>
            <a:ext cx="2533702" cy="1406772"/>
          </a:xfrm>
          <a:prstGeom prst="rect">
            <a:avLst/>
          </a:prstGeom>
        </p:spPr>
      </p:pic>
      <p:pic>
        <p:nvPicPr>
          <p:cNvPr id="6" name="Picture 5">
            <a:extLst>
              <a:ext uri="{FF2B5EF4-FFF2-40B4-BE49-F238E27FC236}">
                <a16:creationId xmlns:a16="http://schemas.microsoft.com/office/drawing/2014/main" id="{1E94B735-1624-E348-BE30-73E04D76C6EC}"/>
              </a:ext>
            </a:extLst>
          </p:cNvPr>
          <p:cNvPicPr>
            <a:picLocks noChangeAspect="1"/>
          </p:cNvPicPr>
          <p:nvPr/>
        </p:nvPicPr>
        <p:blipFill>
          <a:blip r:embed="rId4"/>
          <a:stretch>
            <a:fillRect/>
          </a:stretch>
        </p:blipFill>
        <p:spPr>
          <a:xfrm>
            <a:off x="1981200" y="4969102"/>
            <a:ext cx="1361017" cy="910875"/>
          </a:xfrm>
          <a:prstGeom prst="rect">
            <a:avLst/>
          </a:prstGeom>
        </p:spPr>
      </p:pic>
    </p:spTree>
    <p:extLst>
      <p:ext uri="{BB962C8B-B14F-4D97-AF65-F5344CB8AC3E}">
        <p14:creationId xmlns:p14="http://schemas.microsoft.com/office/powerpoint/2010/main" val="2579567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95600" y="506101"/>
            <a:ext cx="8610600" cy="1293028"/>
          </a:xfrm>
        </p:spPr>
        <p:txBody>
          <a:bodyPr>
            <a:normAutofit fontScale="90000"/>
          </a:bodyPr>
          <a:lstStyle/>
          <a:p>
            <a:r>
              <a:rPr kumimoji="1" lang="en-US" altLang="ja-JP" dirty="0">
                <a:solidFill>
                  <a:schemeClr val="accent1">
                    <a:lumMod val="20000"/>
                    <a:lumOff val="80000"/>
                  </a:schemeClr>
                </a:solidFill>
              </a:rPr>
              <a:t>Team Building/Project Management</a:t>
            </a:r>
            <a:br>
              <a:rPr kumimoji="1" lang="en-US" altLang="ja-JP" dirty="0">
                <a:solidFill>
                  <a:schemeClr val="accent1">
                    <a:lumMod val="20000"/>
                    <a:lumOff val="80000"/>
                  </a:schemeClr>
                </a:solidFill>
              </a:rPr>
            </a:br>
            <a:r>
              <a:rPr kumimoji="1" lang="en-US" altLang="ja-JP" dirty="0">
                <a:solidFill>
                  <a:schemeClr val="accent1">
                    <a:lumMod val="20000"/>
                    <a:lumOff val="80000"/>
                  </a:schemeClr>
                </a:solidFill>
              </a:rPr>
              <a:t>Forged by ICT ( </a:t>
            </a:r>
            <a:r>
              <a:rPr kumimoji="1" lang="en-US" altLang="ja-JP" dirty="0" err="1">
                <a:solidFill>
                  <a:schemeClr val="accent1">
                    <a:lumMod val="20000"/>
                    <a:lumOff val="80000"/>
                  </a:schemeClr>
                </a:solidFill>
              </a:rPr>
              <a:t>Flipgrid</a:t>
            </a:r>
            <a:r>
              <a:rPr kumimoji="1" lang="en-US" altLang="ja-JP" dirty="0">
                <a:solidFill>
                  <a:schemeClr val="accent1">
                    <a:lumMod val="20000"/>
                    <a:lumOff val="80000"/>
                  </a:schemeClr>
                </a:solidFill>
              </a:rPr>
              <a:t> &amp; Padlet)</a:t>
            </a:r>
            <a:endParaRPr kumimoji="1" lang="ja-JP" altLang="en-US" dirty="0">
              <a:solidFill>
                <a:schemeClr val="accent1">
                  <a:lumMod val="20000"/>
                  <a:lumOff val="80000"/>
                </a:schemeClr>
              </a:solidFill>
            </a:endParaRPr>
          </a:p>
        </p:txBody>
      </p:sp>
      <p:pic>
        <p:nvPicPr>
          <p:cNvPr id="5" name="図 4"/>
          <p:cNvPicPr>
            <a:picLocks noChangeAspect="1"/>
          </p:cNvPicPr>
          <p:nvPr/>
        </p:nvPicPr>
        <p:blipFill>
          <a:blip r:embed="rId2"/>
          <a:stretch>
            <a:fillRect/>
          </a:stretch>
        </p:blipFill>
        <p:spPr>
          <a:xfrm>
            <a:off x="2095163" y="1800276"/>
            <a:ext cx="2789580" cy="1203198"/>
          </a:xfrm>
          <a:prstGeom prst="rect">
            <a:avLst/>
          </a:prstGeom>
        </p:spPr>
      </p:pic>
      <p:pic>
        <p:nvPicPr>
          <p:cNvPr id="9" name="図 8"/>
          <p:cNvPicPr>
            <a:picLocks noChangeAspect="1"/>
          </p:cNvPicPr>
          <p:nvPr/>
        </p:nvPicPr>
        <p:blipFill>
          <a:blip r:embed="rId3"/>
          <a:stretch>
            <a:fillRect/>
          </a:stretch>
        </p:blipFill>
        <p:spPr>
          <a:xfrm>
            <a:off x="8934998" y="2342265"/>
            <a:ext cx="2323677" cy="1322418"/>
          </a:xfrm>
          <a:prstGeom prst="rect">
            <a:avLst/>
          </a:prstGeom>
        </p:spPr>
      </p:pic>
      <p:sp>
        <p:nvSpPr>
          <p:cNvPr id="10" name="コンテンツ プレースホルダー 9"/>
          <p:cNvSpPr>
            <a:spLocks noGrp="1"/>
          </p:cNvSpPr>
          <p:nvPr>
            <p:ph idx="1"/>
          </p:nvPr>
        </p:nvSpPr>
        <p:spPr>
          <a:xfrm>
            <a:off x="1875358" y="3005768"/>
            <a:ext cx="8229600" cy="3479946"/>
          </a:xfrm>
        </p:spPr>
        <p:txBody>
          <a:bodyPr>
            <a:normAutofit/>
          </a:bodyPr>
          <a:lstStyle/>
          <a:p>
            <a:r>
              <a:rPr lang="en-US" altLang="ja-JP" dirty="0"/>
              <a:t>Team Building with Empathy/Trust</a:t>
            </a:r>
          </a:p>
          <a:p>
            <a:r>
              <a:rPr kumimoji="1" lang="en-US" altLang="ja-JP" dirty="0"/>
              <a:t>Each Team sets their own theme for CT</a:t>
            </a:r>
          </a:p>
          <a:p>
            <a:r>
              <a:rPr kumimoji="1" lang="en-US" altLang="ja-JP" dirty="0"/>
              <a:t>All members &amp; the entire class to be “on the same page” of Learning!</a:t>
            </a:r>
          </a:p>
          <a:p>
            <a:r>
              <a:rPr lang="en-US" altLang="ja-JP" dirty="0"/>
              <a:t>Team Activity Report in Rich Media </a:t>
            </a:r>
          </a:p>
          <a:p>
            <a:r>
              <a:rPr kumimoji="1" lang="en-US" altLang="ja-JP" dirty="0"/>
              <a:t>View Presentations by Other Teams &amp; Give Constructive Comments</a:t>
            </a:r>
          </a:p>
          <a:p>
            <a:r>
              <a:rPr lang="en-US" altLang="ja-JP" dirty="0"/>
              <a:t>Reflection session =&gt; SWOT Analysis =&gt; Goal Setting for the Future Learning (in writing/video)</a:t>
            </a:r>
          </a:p>
          <a:p>
            <a:endParaRPr kumimoji="1" lang="ja-JP" altLang="en-US" dirty="0"/>
          </a:p>
        </p:txBody>
      </p:sp>
    </p:spTree>
    <p:extLst>
      <p:ext uri="{BB962C8B-B14F-4D97-AF65-F5344CB8AC3E}">
        <p14:creationId xmlns:p14="http://schemas.microsoft.com/office/powerpoint/2010/main" val="1254655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e.g.        </a:t>
            </a:r>
            <a:r>
              <a:rPr kumimoji="1" lang="en-US" altLang="ja-JP" dirty="0" err="1"/>
              <a:t>Flipgrid</a:t>
            </a:r>
            <a:r>
              <a:rPr kumimoji="1" lang="en-US" altLang="ja-JP" dirty="0"/>
              <a:t> &amp; </a:t>
            </a:r>
            <a:r>
              <a:rPr kumimoji="1" lang="en-US" altLang="ja-JP" dirty="0" err="1"/>
              <a:t>Padlet</a:t>
            </a:r>
            <a:endParaRPr kumimoji="1" lang="ja-JP" altLang="en-US" dirty="0"/>
          </a:p>
        </p:txBody>
      </p:sp>
      <p:pic>
        <p:nvPicPr>
          <p:cNvPr id="5" name="図 4"/>
          <p:cNvPicPr>
            <a:picLocks noChangeAspect="1"/>
          </p:cNvPicPr>
          <p:nvPr/>
        </p:nvPicPr>
        <p:blipFill>
          <a:blip r:embed="rId2"/>
          <a:stretch>
            <a:fillRect/>
          </a:stretch>
        </p:blipFill>
        <p:spPr>
          <a:xfrm>
            <a:off x="2151608" y="1428750"/>
            <a:ext cx="3424633" cy="1477108"/>
          </a:xfrm>
          <a:prstGeom prst="rect">
            <a:avLst/>
          </a:prstGeom>
        </p:spPr>
      </p:pic>
      <p:pic>
        <p:nvPicPr>
          <p:cNvPr id="9" name="図 8"/>
          <p:cNvPicPr>
            <a:picLocks noChangeAspect="1"/>
          </p:cNvPicPr>
          <p:nvPr/>
        </p:nvPicPr>
        <p:blipFill>
          <a:blip r:embed="rId3"/>
          <a:stretch>
            <a:fillRect/>
          </a:stretch>
        </p:blipFill>
        <p:spPr>
          <a:xfrm>
            <a:off x="5894445" y="2769451"/>
            <a:ext cx="3251048" cy="1850190"/>
          </a:xfrm>
          <a:prstGeom prst="rect">
            <a:avLst/>
          </a:prstGeom>
        </p:spPr>
      </p:pic>
      <p:pic>
        <p:nvPicPr>
          <p:cNvPr id="3" name="図 2"/>
          <p:cNvPicPr>
            <a:picLocks noChangeAspect="1"/>
          </p:cNvPicPr>
          <p:nvPr/>
        </p:nvPicPr>
        <p:blipFill>
          <a:blip r:embed="rId4"/>
          <a:stretch>
            <a:fillRect/>
          </a:stretch>
        </p:blipFill>
        <p:spPr>
          <a:xfrm>
            <a:off x="1833404" y="0"/>
            <a:ext cx="4075482" cy="7347452"/>
          </a:xfrm>
          <a:prstGeom prst="rect">
            <a:avLst/>
          </a:prstGeom>
        </p:spPr>
      </p:pic>
      <p:pic>
        <p:nvPicPr>
          <p:cNvPr id="4" name="図 3"/>
          <p:cNvPicPr>
            <a:picLocks noChangeAspect="1"/>
          </p:cNvPicPr>
          <p:nvPr/>
        </p:nvPicPr>
        <p:blipFill>
          <a:blip r:embed="rId5"/>
          <a:stretch>
            <a:fillRect/>
          </a:stretch>
        </p:blipFill>
        <p:spPr>
          <a:xfrm>
            <a:off x="5926129" y="-923790"/>
            <a:ext cx="4532314" cy="3398102"/>
          </a:xfrm>
          <a:prstGeom prst="rect">
            <a:avLst/>
          </a:prstGeom>
        </p:spPr>
      </p:pic>
      <p:pic>
        <p:nvPicPr>
          <p:cNvPr id="6" name="図 5"/>
          <p:cNvPicPr>
            <a:picLocks noChangeAspect="1"/>
          </p:cNvPicPr>
          <p:nvPr/>
        </p:nvPicPr>
        <p:blipFill>
          <a:blip r:embed="rId6"/>
          <a:stretch>
            <a:fillRect/>
          </a:stretch>
        </p:blipFill>
        <p:spPr>
          <a:xfrm>
            <a:off x="8108798" y="3398102"/>
            <a:ext cx="2578358" cy="2125547"/>
          </a:xfrm>
          <a:prstGeom prst="rect">
            <a:avLst/>
          </a:prstGeom>
        </p:spPr>
      </p:pic>
      <p:cxnSp>
        <p:nvCxnSpPr>
          <p:cNvPr id="8" name="直線矢印コネクタ 7"/>
          <p:cNvCxnSpPr>
            <a:cxnSpLocks/>
          </p:cNvCxnSpPr>
          <p:nvPr/>
        </p:nvCxnSpPr>
        <p:spPr>
          <a:xfrm flipH="1" flipV="1">
            <a:off x="3066273" y="786149"/>
            <a:ext cx="5163489" cy="2673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cxnSpLocks/>
          </p:cNvCxnSpPr>
          <p:nvPr/>
        </p:nvCxnSpPr>
        <p:spPr>
          <a:xfrm flipH="1">
            <a:off x="2462784" y="535561"/>
            <a:ext cx="3820332" cy="8931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図 15"/>
          <p:cNvPicPr>
            <a:picLocks noChangeAspect="1"/>
          </p:cNvPicPr>
          <p:nvPr/>
        </p:nvPicPr>
        <p:blipFill>
          <a:blip r:embed="rId7"/>
          <a:stretch>
            <a:fillRect/>
          </a:stretch>
        </p:blipFill>
        <p:spPr>
          <a:xfrm>
            <a:off x="4991663" y="4583360"/>
            <a:ext cx="2882393" cy="2125547"/>
          </a:xfrm>
          <a:prstGeom prst="rect">
            <a:avLst/>
          </a:prstGeom>
          <a:ln w="25400">
            <a:solidFill>
              <a:srgbClr val="000090"/>
            </a:solidFill>
          </a:ln>
        </p:spPr>
      </p:pic>
      <p:cxnSp>
        <p:nvCxnSpPr>
          <p:cNvPr id="18" name="直線矢印コネクタ 17"/>
          <p:cNvCxnSpPr/>
          <p:nvPr/>
        </p:nvCxnSpPr>
        <p:spPr>
          <a:xfrm flipH="1" flipV="1">
            <a:off x="3867647" y="3460075"/>
            <a:ext cx="756015" cy="1801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13111CB-EBF4-5049-A0D3-ACA5B1CE1414}"/>
              </a:ext>
            </a:extLst>
          </p:cNvPr>
          <p:cNvPicPr>
            <a:picLocks noChangeAspect="1"/>
          </p:cNvPicPr>
          <p:nvPr/>
        </p:nvPicPr>
        <p:blipFill>
          <a:blip r:embed="rId8"/>
          <a:stretch>
            <a:fillRect/>
          </a:stretch>
        </p:blipFill>
        <p:spPr>
          <a:xfrm>
            <a:off x="2505174" y="2053849"/>
            <a:ext cx="2432266" cy="4714718"/>
          </a:xfrm>
          <a:prstGeom prst="rect">
            <a:avLst/>
          </a:prstGeom>
        </p:spPr>
      </p:pic>
      <p:cxnSp>
        <p:nvCxnSpPr>
          <p:cNvPr id="19" name="直線矢印コネクタ 10">
            <a:extLst>
              <a:ext uri="{FF2B5EF4-FFF2-40B4-BE49-F238E27FC236}">
                <a16:creationId xmlns:a16="http://schemas.microsoft.com/office/drawing/2014/main" id="{D54933E5-7CFC-A740-BF8E-723F5E4EC565}"/>
              </a:ext>
            </a:extLst>
          </p:cNvPr>
          <p:cNvCxnSpPr>
            <a:cxnSpLocks/>
          </p:cNvCxnSpPr>
          <p:nvPr/>
        </p:nvCxnSpPr>
        <p:spPr>
          <a:xfrm flipH="1" flipV="1">
            <a:off x="2331088" y="1587567"/>
            <a:ext cx="387728" cy="5546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コンテンツ プレースホルダー 9"/>
          <p:cNvSpPr>
            <a:spLocks noGrp="1"/>
          </p:cNvSpPr>
          <p:nvPr>
            <p:ph idx="1"/>
          </p:nvPr>
        </p:nvSpPr>
        <p:spPr>
          <a:xfrm>
            <a:off x="2195665" y="4460875"/>
            <a:ext cx="8229600" cy="1115860"/>
          </a:xfrm>
          <a:solidFill>
            <a:srgbClr val="C00000">
              <a:alpha val="54000"/>
            </a:srgbClr>
          </a:solidFill>
        </p:spPr>
        <p:txBody>
          <a:bodyPr/>
          <a:lstStyle/>
          <a:p>
            <a:r>
              <a:rPr lang="en-US" altLang="ja-JP" dirty="0">
                <a:solidFill>
                  <a:schemeClr val="accent5">
                    <a:lumMod val="20000"/>
                    <a:lumOff val="80000"/>
                  </a:schemeClr>
                </a:solidFill>
              </a:rPr>
              <a:t>Team Building with Empathy/Trust</a:t>
            </a:r>
          </a:p>
          <a:p>
            <a:r>
              <a:rPr kumimoji="1" lang="en-US" altLang="ja-JP" dirty="0">
                <a:solidFill>
                  <a:schemeClr val="accent5">
                    <a:lumMod val="20000"/>
                    <a:lumOff val="80000"/>
                  </a:schemeClr>
                </a:solidFill>
              </a:rPr>
              <a:t>All members to be “on the same page” of Learning!</a:t>
            </a:r>
            <a:endParaRPr kumimoji="1" lang="ja-JP" altLang="en-US" dirty="0">
              <a:solidFill>
                <a:schemeClr val="accent5">
                  <a:lumMod val="20000"/>
                  <a:lumOff val="80000"/>
                </a:schemeClr>
              </a:solidFill>
            </a:endParaRPr>
          </a:p>
        </p:txBody>
      </p:sp>
    </p:spTree>
    <p:extLst>
      <p:ext uri="{BB962C8B-B14F-4D97-AF65-F5344CB8AC3E}">
        <p14:creationId xmlns:p14="http://schemas.microsoft.com/office/powerpoint/2010/main" val="3361453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9686-01D4-D04E-B9F8-055E81946979}"/>
              </a:ext>
            </a:extLst>
          </p:cNvPr>
          <p:cNvSpPr>
            <a:spLocks noGrp="1"/>
          </p:cNvSpPr>
          <p:nvPr>
            <p:ph type="title"/>
          </p:nvPr>
        </p:nvSpPr>
        <p:spPr/>
        <p:txBody>
          <a:bodyPr>
            <a:noAutofit/>
          </a:bodyPr>
          <a:lstStyle/>
          <a:p>
            <a:r>
              <a:rPr lang="en-US" sz="3600" b="1" dirty="0"/>
              <a:t>KU-</a:t>
            </a:r>
            <a:r>
              <a:rPr lang="en-US" sz="3600" b="1" dirty="0" err="1"/>
              <a:t>NanYang</a:t>
            </a:r>
            <a:r>
              <a:rPr lang="en-US" sz="3600" b="1" dirty="0"/>
              <a:t> Polytechnic</a:t>
            </a:r>
            <a:br>
              <a:rPr lang="en-US" sz="3600" b="1" dirty="0"/>
            </a:br>
            <a:r>
              <a:rPr lang="en-US" sz="3600" b="1" dirty="0"/>
              <a:t>School of Business Management</a:t>
            </a:r>
          </a:p>
        </p:txBody>
      </p:sp>
      <p:pic>
        <p:nvPicPr>
          <p:cNvPr id="4" name="Content Placeholder 3">
            <a:extLst>
              <a:ext uri="{FF2B5EF4-FFF2-40B4-BE49-F238E27FC236}">
                <a16:creationId xmlns:a16="http://schemas.microsoft.com/office/drawing/2014/main" id="{42EB6C36-CF42-0E41-A158-618C1CF024EE}"/>
              </a:ext>
            </a:extLst>
          </p:cNvPr>
          <p:cNvPicPr>
            <a:picLocks noGrp="1" noChangeAspect="1"/>
          </p:cNvPicPr>
          <p:nvPr>
            <p:ph idx="1"/>
          </p:nvPr>
        </p:nvPicPr>
        <p:blipFill>
          <a:blip r:embed="rId2"/>
          <a:stretch>
            <a:fillRect/>
          </a:stretch>
        </p:blipFill>
        <p:spPr>
          <a:xfrm>
            <a:off x="1066800" y="2036687"/>
            <a:ext cx="8229600" cy="2639926"/>
          </a:xfrm>
          <a:prstGeom prst="rect">
            <a:avLst/>
          </a:prstGeom>
        </p:spPr>
      </p:pic>
      <p:pic>
        <p:nvPicPr>
          <p:cNvPr id="6" name="Picture 5">
            <a:extLst>
              <a:ext uri="{FF2B5EF4-FFF2-40B4-BE49-F238E27FC236}">
                <a16:creationId xmlns:a16="http://schemas.microsoft.com/office/drawing/2014/main" id="{49385F5B-B036-B746-8EE1-261355CEBDFA}"/>
              </a:ext>
            </a:extLst>
          </p:cNvPr>
          <p:cNvPicPr>
            <a:picLocks noChangeAspect="1"/>
          </p:cNvPicPr>
          <p:nvPr/>
        </p:nvPicPr>
        <p:blipFill>
          <a:blip r:embed="rId3"/>
          <a:stretch>
            <a:fillRect/>
          </a:stretch>
        </p:blipFill>
        <p:spPr>
          <a:xfrm>
            <a:off x="253295" y="4056886"/>
            <a:ext cx="6265334" cy="3350183"/>
          </a:xfrm>
          <a:prstGeom prst="rect">
            <a:avLst/>
          </a:prstGeom>
        </p:spPr>
      </p:pic>
      <p:pic>
        <p:nvPicPr>
          <p:cNvPr id="3" name="Picture 2">
            <a:extLst>
              <a:ext uri="{FF2B5EF4-FFF2-40B4-BE49-F238E27FC236}">
                <a16:creationId xmlns:a16="http://schemas.microsoft.com/office/drawing/2014/main" id="{E8A1D046-3728-C84A-9FBA-AF32FD8F0703}"/>
              </a:ext>
            </a:extLst>
          </p:cNvPr>
          <p:cNvPicPr>
            <a:picLocks noChangeAspect="1"/>
          </p:cNvPicPr>
          <p:nvPr/>
        </p:nvPicPr>
        <p:blipFill>
          <a:blip r:embed="rId4"/>
          <a:stretch>
            <a:fillRect/>
          </a:stretch>
        </p:blipFill>
        <p:spPr>
          <a:xfrm>
            <a:off x="6578264" y="1947235"/>
            <a:ext cx="5397500" cy="5651500"/>
          </a:xfrm>
          <a:prstGeom prst="rect">
            <a:avLst/>
          </a:prstGeom>
        </p:spPr>
      </p:pic>
      <p:pic>
        <p:nvPicPr>
          <p:cNvPr id="7" name="Picture 6">
            <a:extLst>
              <a:ext uri="{FF2B5EF4-FFF2-40B4-BE49-F238E27FC236}">
                <a16:creationId xmlns:a16="http://schemas.microsoft.com/office/drawing/2014/main" id="{BEA1E837-DC81-9345-9A3C-3E0973FDC64B}"/>
              </a:ext>
            </a:extLst>
          </p:cNvPr>
          <p:cNvPicPr>
            <a:picLocks noChangeAspect="1"/>
          </p:cNvPicPr>
          <p:nvPr/>
        </p:nvPicPr>
        <p:blipFill>
          <a:blip r:embed="rId5"/>
          <a:stretch>
            <a:fillRect/>
          </a:stretch>
        </p:blipFill>
        <p:spPr>
          <a:xfrm>
            <a:off x="9239955" y="274639"/>
            <a:ext cx="818445" cy="547753"/>
          </a:xfrm>
          <a:prstGeom prst="rect">
            <a:avLst/>
          </a:prstGeom>
        </p:spPr>
      </p:pic>
    </p:spTree>
    <p:extLst>
      <p:ext uri="{BB962C8B-B14F-4D97-AF65-F5344CB8AC3E}">
        <p14:creationId xmlns:p14="http://schemas.microsoft.com/office/powerpoint/2010/main" val="837101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17F9-9701-7041-B99E-2AE9FCDC45EC}"/>
              </a:ext>
            </a:extLst>
          </p:cNvPr>
          <p:cNvSpPr>
            <a:spLocks noGrp="1"/>
          </p:cNvSpPr>
          <p:nvPr>
            <p:ph type="title"/>
          </p:nvPr>
        </p:nvSpPr>
        <p:spPr>
          <a:xfrm>
            <a:off x="1490870" y="764373"/>
            <a:ext cx="10015330" cy="1293028"/>
          </a:xfrm>
        </p:spPr>
        <p:txBody>
          <a:bodyPr>
            <a:normAutofit/>
          </a:bodyPr>
          <a:lstStyle/>
          <a:p>
            <a:r>
              <a:rPr lang="en-US" dirty="0"/>
              <a:t>Quality of Learning </a:t>
            </a:r>
            <a:br>
              <a:rPr lang="en-US" dirty="0"/>
            </a:br>
            <a:r>
              <a:rPr lang="en-US" dirty="0"/>
              <a:t>enhanced throughout the Course </a:t>
            </a:r>
          </a:p>
        </p:txBody>
      </p:sp>
      <p:sp>
        <p:nvSpPr>
          <p:cNvPr id="3" name="Content Placeholder 2">
            <a:extLst>
              <a:ext uri="{FF2B5EF4-FFF2-40B4-BE49-F238E27FC236}">
                <a16:creationId xmlns:a16="http://schemas.microsoft.com/office/drawing/2014/main" id="{16969925-8812-3D48-A595-C5C55A225B67}"/>
              </a:ext>
            </a:extLst>
          </p:cNvPr>
          <p:cNvSpPr>
            <a:spLocks noGrp="1"/>
          </p:cNvSpPr>
          <p:nvPr>
            <p:ph idx="1"/>
          </p:nvPr>
        </p:nvSpPr>
        <p:spPr/>
        <p:txBody>
          <a:bodyPr>
            <a:normAutofit/>
          </a:bodyPr>
          <a:lstStyle/>
          <a:p>
            <a:r>
              <a:rPr lang="en-US" sz="4400" dirty="0"/>
              <a:t>Quality Assurance in Learning</a:t>
            </a:r>
          </a:p>
          <a:p>
            <a:pPr lvl="1"/>
            <a:r>
              <a:rPr lang="en-US" sz="4200" dirty="0"/>
              <a:t>ICT – </a:t>
            </a:r>
            <a:r>
              <a:rPr lang="en-US" sz="4200" dirty="0" err="1">
                <a:solidFill>
                  <a:srgbClr val="F964F4"/>
                </a:solidFill>
              </a:rPr>
              <a:t>Leanstack</a:t>
            </a:r>
            <a:r>
              <a:rPr lang="en-US" sz="4200" dirty="0">
                <a:solidFill>
                  <a:srgbClr val="F964F4"/>
                </a:solidFill>
              </a:rPr>
              <a:t> </a:t>
            </a:r>
            <a:r>
              <a:rPr lang="en-US" sz="4200" dirty="0"/>
              <a:t>!</a:t>
            </a:r>
          </a:p>
          <a:p>
            <a:r>
              <a:rPr lang="en-US" sz="4400" dirty="0"/>
              <a:t>Quality Assurance in Assessment </a:t>
            </a:r>
          </a:p>
          <a:p>
            <a:pPr lvl="1"/>
            <a:r>
              <a:rPr lang="en-US" sz="4200" dirty="0"/>
              <a:t>ICT– </a:t>
            </a:r>
            <a:r>
              <a:rPr lang="en-US" sz="4200" dirty="0">
                <a:solidFill>
                  <a:srgbClr val="F964F4"/>
                </a:solidFill>
              </a:rPr>
              <a:t>FINCODA</a:t>
            </a:r>
            <a:r>
              <a:rPr lang="en-US" sz="4200" dirty="0"/>
              <a:t>, Rubric, Reflective Writing</a:t>
            </a:r>
          </a:p>
        </p:txBody>
      </p:sp>
      <p:sp>
        <p:nvSpPr>
          <p:cNvPr id="4" name="Rectangle 3">
            <a:extLst>
              <a:ext uri="{FF2B5EF4-FFF2-40B4-BE49-F238E27FC236}">
                <a16:creationId xmlns:a16="http://schemas.microsoft.com/office/drawing/2014/main" id="{FB2C35AE-2519-7F41-B57F-DFCC6C8BFCD9}"/>
              </a:ext>
            </a:extLst>
          </p:cNvPr>
          <p:cNvSpPr/>
          <p:nvPr/>
        </p:nvSpPr>
        <p:spPr>
          <a:xfrm>
            <a:off x="685800" y="3617977"/>
            <a:ext cx="9543288" cy="1978151"/>
          </a:xfrm>
          <a:prstGeom prst="rect">
            <a:avLst/>
          </a:prstGeom>
          <a:solidFill>
            <a:schemeClr val="bg1">
              <a:lumMod val="95000"/>
              <a:lumOff val="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32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9686-01D4-D04E-B9F8-055E81946979}"/>
              </a:ext>
            </a:extLst>
          </p:cNvPr>
          <p:cNvSpPr>
            <a:spLocks noGrp="1"/>
          </p:cNvSpPr>
          <p:nvPr>
            <p:ph type="title"/>
          </p:nvPr>
        </p:nvSpPr>
        <p:spPr/>
        <p:txBody>
          <a:bodyPr>
            <a:noAutofit/>
          </a:bodyPr>
          <a:lstStyle/>
          <a:p>
            <a:r>
              <a:rPr lang="en-US" sz="3600" b="1" dirty="0"/>
              <a:t>KU-</a:t>
            </a:r>
            <a:r>
              <a:rPr lang="en-US" sz="3600" b="1" dirty="0" err="1"/>
              <a:t>NanYang</a:t>
            </a:r>
            <a:r>
              <a:rPr lang="en-US" sz="3600" b="1" dirty="0"/>
              <a:t> Polytechnic</a:t>
            </a:r>
            <a:br>
              <a:rPr lang="en-US" sz="3600" b="1" dirty="0"/>
            </a:br>
            <a:r>
              <a:rPr lang="en-US" sz="3600" b="1" dirty="0"/>
              <a:t>School of Business Management</a:t>
            </a:r>
          </a:p>
        </p:txBody>
      </p:sp>
      <p:pic>
        <p:nvPicPr>
          <p:cNvPr id="4" name="Content Placeholder 3">
            <a:extLst>
              <a:ext uri="{FF2B5EF4-FFF2-40B4-BE49-F238E27FC236}">
                <a16:creationId xmlns:a16="http://schemas.microsoft.com/office/drawing/2014/main" id="{42EB6C36-CF42-0E41-A158-618C1CF024EE}"/>
              </a:ext>
            </a:extLst>
          </p:cNvPr>
          <p:cNvPicPr>
            <a:picLocks noGrp="1" noChangeAspect="1"/>
          </p:cNvPicPr>
          <p:nvPr>
            <p:ph idx="1"/>
          </p:nvPr>
        </p:nvPicPr>
        <p:blipFill>
          <a:blip r:embed="rId2"/>
          <a:stretch>
            <a:fillRect/>
          </a:stretch>
        </p:blipFill>
        <p:spPr>
          <a:xfrm>
            <a:off x="675984" y="2109037"/>
            <a:ext cx="8229600" cy="2639926"/>
          </a:xfrm>
          <a:prstGeom prst="rect">
            <a:avLst/>
          </a:prstGeom>
        </p:spPr>
      </p:pic>
      <p:pic>
        <p:nvPicPr>
          <p:cNvPr id="6" name="Picture 5">
            <a:extLst>
              <a:ext uri="{FF2B5EF4-FFF2-40B4-BE49-F238E27FC236}">
                <a16:creationId xmlns:a16="http://schemas.microsoft.com/office/drawing/2014/main" id="{49385F5B-B036-B746-8EE1-261355CEBDFA}"/>
              </a:ext>
            </a:extLst>
          </p:cNvPr>
          <p:cNvPicPr>
            <a:picLocks noChangeAspect="1"/>
          </p:cNvPicPr>
          <p:nvPr/>
        </p:nvPicPr>
        <p:blipFill>
          <a:blip r:embed="rId3"/>
          <a:stretch>
            <a:fillRect/>
          </a:stretch>
        </p:blipFill>
        <p:spPr>
          <a:xfrm>
            <a:off x="2506652" y="4712387"/>
            <a:ext cx="5128591" cy="2742347"/>
          </a:xfrm>
          <a:prstGeom prst="rect">
            <a:avLst/>
          </a:prstGeom>
        </p:spPr>
      </p:pic>
      <p:pic>
        <p:nvPicPr>
          <p:cNvPr id="3" name="Picture 2">
            <a:extLst>
              <a:ext uri="{FF2B5EF4-FFF2-40B4-BE49-F238E27FC236}">
                <a16:creationId xmlns:a16="http://schemas.microsoft.com/office/drawing/2014/main" id="{35326DAC-6886-2942-8C25-EBAF6FB128A7}"/>
              </a:ext>
            </a:extLst>
          </p:cNvPr>
          <p:cNvPicPr>
            <a:picLocks noChangeAspect="1"/>
          </p:cNvPicPr>
          <p:nvPr/>
        </p:nvPicPr>
        <p:blipFill>
          <a:blip r:embed="rId4"/>
          <a:stretch>
            <a:fillRect/>
          </a:stretch>
        </p:blipFill>
        <p:spPr>
          <a:xfrm>
            <a:off x="8905584" y="3439310"/>
            <a:ext cx="3269602" cy="2388328"/>
          </a:xfrm>
          <a:prstGeom prst="rect">
            <a:avLst/>
          </a:prstGeom>
        </p:spPr>
      </p:pic>
      <p:pic>
        <p:nvPicPr>
          <p:cNvPr id="5" name="Picture 4">
            <a:extLst>
              <a:ext uri="{FF2B5EF4-FFF2-40B4-BE49-F238E27FC236}">
                <a16:creationId xmlns:a16="http://schemas.microsoft.com/office/drawing/2014/main" id="{0D19DEFD-A2CD-AB41-A447-AEB5FAB397C1}"/>
              </a:ext>
            </a:extLst>
          </p:cNvPr>
          <p:cNvPicPr>
            <a:picLocks noChangeAspect="1"/>
          </p:cNvPicPr>
          <p:nvPr/>
        </p:nvPicPr>
        <p:blipFill>
          <a:blip r:embed="rId5"/>
          <a:stretch>
            <a:fillRect/>
          </a:stretch>
        </p:blipFill>
        <p:spPr>
          <a:xfrm>
            <a:off x="8905584" y="1932908"/>
            <a:ext cx="3269602" cy="1506402"/>
          </a:xfrm>
          <a:prstGeom prst="rect">
            <a:avLst/>
          </a:prstGeom>
        </p:spPr>
      </p:pic>
      <p:pic>
        <p:nvPicPr>
          <p:cNvPr id="7" name="Picture 6">
            <a:extLst>
              <a:ext uri="{FF2B5EF4-FFF2-40B4-BE49-F238E27FC236}">
                <a16:creationId xmlns:a16="http://schemas.microsoft.com/office/drawing/2014/main" id="{DEF34339-A02B-D04F-8E30-07887BF9F349}"/>
              </a:ext>
            </a:extLst>
          </p:cNvPr>
          <p:cNvPicPr>
            <a:picLocks noChangeAspect="1"/>
          </p:cNvPicPr>
          <p:nvPr/>
        </p:nvPicPr>
        <p:blipFill>
          <a:blip r:embed="rId6"/>
          <a:stretch>
            <a:fillRect/>
          </a:stretch>
        </p:blipFill>
        <p:spPr>
          <a:xfrm>
            <a:off x="9239955" y="274639"/>
            <a:ext cx="818445" cy="547753"/>
          </a:xfrm>
          <a:prstGeom prst="rect">
            <a:avLst/>
          </a:prstGeom>
        </p:spPr>
      </p:pic>
    </p:spTree>
    <p:extLst>
      <p:ext uri="{BB962C8B-B14F-4D97-AF65-F5344CB8AC3E}">
        <p14:creationId xmlns:p14="http://schemas.microsoft.com/office/powerpoint/2010/main" val="2944982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9686-01D4-D04E-B9F8-055E81946979}"/>
              </a:ext>
            </a:extLst>
          </p:cNvPr>
          <p:cNvSpPr>
            <a:spLocks noGrp="1"/>
          </p:cNvSpPr>
          <p:nvPr>
            <p:ph type="title"/>
          </p:nvPr>
        </p:nvSpPr>
        <p:spPr/>
        <p:txBody>
          <a:bodyPr>
            <a:noAutofit/>
          </a:bodyPr>
          <a:lstStyle/>
          <a:p>
            <a:r>
              <a:rPr lang="en-US" sz="3600" b="1" dirty="0"/>
              <a:t>KU-</a:t>
            </a:r>
            <a:r>
              <a:rPr lang="en-US" sz="3600" b="1" dirty="0" err="1"/>
              <a:t>NanYang</a:t>
            </a:r>
            <a:r>
              <a:rPr lang="en-US" sz="3600" b="1" dirty="0"/>
              <a:t> Polytechnic</a:t>
            </a:r>
            <a:br>
              <a:rPr lang="en-US" sz="3600" b="1" dirty="0"/>
            </a:br>
            <a:r>
              <a:rPr lang="en-US" sz="3600" b="1" dirty="0"/>
              <a:t>School of Business Management</a:t>
            </a:r>
          </a:p>
        </p:txBody>
      </p:sp>
      <p:pic>
        <p:nvPicPr>
          <p:cNvPr id="4" name="Content Placeholder 3">
            <a:extLst>
              <a:ext uri="{FF2B5EF4-FFF2-40B4-BE49-F238E27FC236}">
                <a16:creationId xmlns:a16="http://schemas.microsoft.com/office/drawing/2014/main" id="{42EB6C36-CF42-0E41-A158-618C1CF024EE}"/>
              </a:ext>
            </a:extLst>
          </p:cNvPr>
          <p:cNvPicPr>
            <a:picLocks noGrp="1" noChangeAspect="1"/>
          </p:cNvPicPr>
          <p:nvPr>
            <p:ph idx="1"/>
          </p:nvPr>
        </p:nvPicPr>
        <p:blipFill>
          <a:blip r:embed="rId2"/>
          <a:stretch>
            <a:fillRect/>
          </a:stretch>
        </p:blipFill>
        <p:spPr>
          <a:xfrm>
            <a:off x="675984" y="1882203"/>
            <a:ext cx="8229600" cy="2639926"/>
          </a:xfrm>
          <a:prstGeom prst="rect">
            <a:avLst/>
          </a:prstGeom>
        </p:spPr>
      </p:pic>
      <p:pic>
        <p:nvPicPr>
          <p:cNvPr id="6" name="Picture 5">
            <a:extLst>
              <a:ext uri="{FF2B5EF4-FFF2-40B4-BE49-F238E27FC236}">
                <a16:creationId xmlns:a16="http://schemas.microsoft.com/office/drawing/2014/main" id="{49385F5B-B036-B746-8EE1-261355CEBDFA}"/>
              </a:ext>
            </a:extLst>
          </p:cNvPr>
          <p:cNvPicPr>
            <a:picLocks noChangeAspect="1"/>
          </p:cNvPicPr>
          <p:nvPr/>
        </p:nvPicPr>
        <p:blipFill>
          <a:blip r:embed="rId3"/>
          <a:stretch>
            <a:fillRect/>
          </a:stretch>
        </p:blipFill>
        <p:spPr>
          <a:xfrm>
            <a:off x="2506652" y="4712387"/>
            <a:ext cx="5128591" cy="2742347"/>
          </a:xfrm>
          <a:prstGeom prst="rect">
            <a:avLst/>
          </a:prstGeom>
        </p:spPr>
      </p:pic>
      <p:pic>
        <p:nvPicPr>
          <p:cNvPr id="5" name="Picture 4">
            <a:extLst>
              <a:ext uri="{FF2B5EF4-FFF2-40B4-BE49-F238E27FC236}">
                <a16:creationId xmlns:a16="http://schemas.microsoft.com/office/drawing/2014/main" id="{0D19DEFD-A2CD-AB41-A447-AEB5FAB397C1}"/>
              </a:ext>
            </a:extLst>
          </p:cNvPr>
          <p:cNvPicPr>
            <a:picLocks noChangeAspect="1"/>
          </p:cNvPicPr>
          <p:nvPr/>
        </p:nvPicPr>
        <p:blipFill>
          <a:blip r:embed="rId4"/>
          <a:stretch>
            <a:fillRect/>
          </a:stretch>
        </p:blipFill>
        <p:spPr>
          <a:xfrm>
            <a:off x="8905584" y="1932908"/>
            <a:ext cx="3269602" cy="1506402"/>
          </a:xfrm>
          <a:prstGeom prst="rect">
            <a:avLst/>
          </a:prstGeom>
        </p:spPr>
      </p:pic>
      <p:pic>
        <p:nvPicPr>
          <p:cNvPr id="7" name="Picture 6">
            <a:extLst>
              <a:ext uri="{FF2B5EF4-FFF2-40B4-BE49-F238E27FC236}">
                <a16:creationId xmlns:a16="http://schemas.microsoft.com/office/drawing/2014/main" id="{DEF34339-A02B-D04F-8E30-07887BF9F349}"/>
              </a:ext>
            </a:extLst>
          </p:cNvPr>
          <p:cNvPicPr>
            <a:picLocks noChangeAspect="1"/>
          </p:cNvPicPr>
          <p:nvPr/>
        </p:nvPicPr>
        <p:blipFill>
          <a:blip r:embed="rId5"/>
          <a:stretch>
            <a:fillRect/>
          </a:stretch>
        </p:blipFill>
        <p:spPr>
          <a:xfrm>
            <a:off x="9239955" y="274639"/>
            <a:ext cx="818445" cy="547753"/>
          </a:xfrm>
          <a:prstGeom prst="rect">
            <a:avLst/>
          </a:prstGeom>
        </p:spPr>
      </p:pic>
      <p:pic>
        <p:nvPicPr>
          <p:cNvPr id="8" name="Picture 7">
            <a:extLst>
              <a:ext uri="{FF2B5EF4-FFF2-40B4-BE49-F238E27FC236}">
                <a16:creationId xmlns:a16="http://schemas.microsoft.com/office/drawing/2014/main" id="{864247DA-B3BE-DE45-80A2-C0CC9302461A}"/>
              </a:ext>
            </a:extLst>
          </p:cNvPr>
          <p:cNvPicPr>
            <a:picLocks noChangeAspect="1"/>
          </p:cNvPicPr>
          <p:nvPr/>
        </p:nvPicPr>
        <p:blipFill>
          <a:blip r:embed="rId6"/>
          <a:stretch>
            <a:fillRect/>
          </a:stretch>
        </p:blipFill>
        <p:spPr>
          <a:xfrm>
            <a:off x="488262" y="3563803"/>
            <a:ext cx="8751693" cy="4520031"/>
          </a:xfrm>
          <a:prstGeom prst="rect">
            <a:avLst/>
          </a:prstGeom>
        </p:spPr>
      </p:pic>
      <p:pic>
        <p:nvPicPr>
          <p:cNvPr id="3" name="Picture 2">
            <a:extLst>
              <a:ext uri="{FF2B5EF4-FFF2-40B4-BE49-F238E27FC236}">
                <a16:creationId xmlns:a16="http://schemas.microsoft.com/office/drawing/2014/main" id="{35326DAC-6886-2942-8C25-EBAF6FB128A7}"/>
              </a:ext>
            </a:extLst>
          </p:cNvPr>
          <p:cNvPicPr>
            <a:picLocks noChangeAspect="1"/>
          </p:cNvPicPr>
          <p:nvPr/>
        </p:nvPicPr>
        <p:blipFill>
          <a:blip r:embed="rId7"/>
          <a:stretch>
            <a:fillRect/>
          </a:stretch>
        </p:blipFill>
        <p:spPr>
          <a:xfrm>
            <a:off x="8905584" y="3439310"/>
            <a:ext cx="3269602" cy="2388328"/>
          </a:xfrm>
          <a:prstGeom prst="rect">
            <a:avLst/>
          </a:prstGeom>
        </p:spPr>
      </p:pic>
    </p:spTree>
    <p:extLst>
      <p:ext uri="{BB962C8B-B14F-4D97-AF65-F5344CB8AC3E}">
        <p14:creationId xmlns:p14="http://schemas.microsoft.com/office/powerpoint/2010/main" val="89481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95600" y="480289"/>
            <a:ext cx="8610600" cy="1293028"/>
          </a:xfrm>
        </p:spPr>
        <p:txBody>
          <a:bodyPr/>
          <a:lstStyle/>
          <a:p>
            <a:r>
              <a:rPr kumimoji="1" lang="en-US" altLang="ja-JP" dirty="0">
                <a:solidFill>
                  <a:srgbClr val="76FAFC"/>
                </a:solidFill>
              </a:rPr>
              <a:t>Rationale </a:t>
            </a:r>
            <a:endParaRPr kumimoji="1" lang="ja-JP" altLang="en-US" dirty="0">
              <a:solidFill>
                <a:srgbClr val="76FAFC"/>
              </a:solidFill>
            </a:endParaRPr>
          </a:p>
        </p:txBody>
      </p:sp>
      <p:sp>
        <p:nvSpPr>
          <p:cNvPr id="3" name="コンテンツ プレースホルダー 2"/>
          <p:cNvSpPr>
            <a:spLocks noGrp="1"/>
          </p:cNvSpPr>
          <p:nvPr>
            <p:ph idx="1"/>
          </p:nvPr>
        </p:nvSpPr>
        <p:spPr/>
        <p:txBody>
          <a:bodyPr>
            <a:normAutofit/>
          </a:bodyPr>
          <a:lstStyle/>
          <a:p>
            <a:r>
              <a:rPr lang="en-US" altLang="ja-JP" sz="3200" dirty="0">
                <a:solidFill>
                  <a:srgbClr val="00B0F0"/>
                </a:solidFill>
              </a:rPr>
              <a:t>Why ? </a:t>
            </a:r>
            <a:r>
              <a:rPr lang="en-US" altLang="ja-JP" sz="3200" dirty="0">
                <a:solidFill>
                  <a:schemeClr val="accent6">
                    <a:lumMod val="60000"/>
                    <a:lumOff val="40000"/>
                  </a:schemeClr>
                </a:solidFill>
              </a:rPr>
              <a:t>(The following will be discussed in this section.)</a:t>
            </a:r>
          </a:p>
          <a:p>
            <a:endParaRPr lang="en-US" altLang="ja-JP" sz="3200" dirty="0"/>
          </a:p>
          <a:p>
            <a:r>
              <a:rPr lang="en-US" altLang="ja-JP" sz="3200" dirty="0"/>
              <a:t>Reasons for the global curriculum proposal</a:t>
            </a:r>
            <a:br>
              <a:rPr lang="en-US" altLang="ja-JP" sz="3200" dirty="0"/>
            </a:br>
            <a:endParaRPr lang="en-US" altLang="ja-JP" sz="3200" dirty="0"/>
          </a:p>
          <a:p>
            <a:r>
              <a:rPr lang="en-US" altLang="ja-JP" sz="3200" dirty="0"/>
              <a:t>The future of our students?</a:t>
            </a:r>
          </a:p>
          <a:p>
            <a:r>
              <a:rPr lang="en-US" altLang="ja-JP" sz="3200" dirty="0"/>
              <a:t>Paradigm Shift in Education enhanced with ICT is just around the corner!</a:t>
            </a:r>
            <a:endParaRPr lang="ja-JP" altLang="en-US" sz="3200"/>
          </a:p>
          <a:p>
            <a:endParaRPr lang="en-US" altLang="ja-JP" sz="3200" dirty="0"/>
          </a:p>
          <a:p>
            <a:endParaRPr kumimoji="1" lang="en-US" altLang="ja-JP" sz="3200" dirty="0"/>
          </a:p>
          <a:p>
            <a:endParaRPr kumimoji="1" lang="ja-JP" altLang="en-US" sz="3200" dirty="0"/>
          </a:p>
        </p:txBody>
      </p:sp>
    </p:spTree>
    <p:extLst>
      <p:ext uri="{BB962C8B-B14F-4D97-AF65-F5344CB8AC3E}">
        <p14:creationId xmlns:p14="http://schemas.microsoft.com/office/powerpoint/2010/main" val="4152341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F13F-A3A8-924D-95A6-9117C5EF5A9F}"/>
              </a:ext>
            </a:extLst>
          </p:cNvPr>
          <p:cNvSpPr>
            <a:spLocks noGrp="1"/>
          </p:cNvSpPr>
          <p:nvPr>
            <p:ph type="title"/>
          </p:nvPr>
        </p:nvSpPr>
        <p:spPr/>
        <p:txBody>
          <a:bodyPr/>
          <a:lstStyle/>
          <a:p>
            <a:r>
              <a:rPr lang="en-US" dirty="0" err="1"/>
              <a:t>Leanstack</a:t>
            </a:r>
            <a:r>
              <a:rPr lang="en-US" dirty="0"/>
              <a:t> canvas Model</a:t>
            </a:r>
          </a:p>
        </p:txBody>
      </p:sp>
      <p:sp>
        <p:nvSpPr>
          <p:cNvPr id="3" name="Content Placeholder 2">
            <a:extLst>
              <a:ext uri="{FF2B5EF4-FFF2-40B4-BE49-F238E27FC236}">
                <a16:creationId xmlns:a16="http://schemas.microsoft.com/office/drawing/2014/main" id="{D24A36B7-4813-6E44-AC2B-7D4BF0DCEA59}"/>
              </a:ext>
            </a:extLst>
          </p:cNvPr>
          <p:cNvSpPr>
            <a:spLocks noGrp="1"/>
          </p:cNvSpPr>
          <p:nvPr>
            <p:ph idx="1"/>
          </p:nvPr>
        </p:nvSpPr>
        <p:spPr/>
        <p:txBody>
          <a:bodyPr/>
          <a:lstStyle/>
          <a:p>
            <a:r>
              <a:rPr lang="en-US" dirty="0"/>
              <a:t>Go to </a:t>
            </a:r>
            <a:r>
              <a:rPr lang="en-US" dirty="0" err="1"/>
              <a:t>Leanstack</a:t>
            </a:r>
            <a:r>
              <a:rPr lang="en-US" dirty="0"/>
              <a:t> Slides</a:t>
            </a:r>
          </a:p>
        </p:txBody>
      </p:sp>
    </p:spTree>
    <p:extLst>
      <p:ext uri="{BB962C8B-B14F-4D97-AF65-F5344CB8AC3E}">
        <p14:creationId xmlns:p14="http://schemas.microsoft.com/office/powerpoint/2010/main" val="1603558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17F9-9701-7041-B99E-2AE9FCDC45EC}"/>
              </a:ext>
            </a:extLst>
          </p:cNvPr>
          <p:cNvSpPr>
            <a:spLocks noGrp="1"/>
          </p:cNvSpPr>
          <p:nvPr>
            <p:ph type="title"/>
          </p:nvPr>
        </p:nvSpPr>
        <p:spPr>
          <a:xfrm>
            <a:off x="1490870" y="764373"/>
            <a:ext cx="10015330" cy="1293028"/>
          </a:xfrm>
        </p:spPr>
        <p:txBody>
          <a:bodyPr>
            <a:normAutofit/>
          </a:bodyPr>
          <a:lstStyle/>
          <a:p>
            <a:r>
              <a:rPr lang="en-US" dirty="0"/>
              <a:t>Quality of Learning </a:t>
            </a:r>
            <a:br>
              <a:rPr lang="en-US" dirty="0"/>
            </a:br>
            <a:r>
              <a:rPr lang="en-US" dirty="0"/>
              <a:t>enhanced throughout the Course </a:t>
            </a:r>
          </a:p>
        </p:txBody>
      </p:sp>
      <p:sp>
        <p:nvSpPr>
          <p:cNvPr id="3" name="Content Placeholder 2">
            <a:extLst>
              <a:ext uri="{FF2B5EF4-FFF2-40B4-BE49-F238E27FC236}">
                <a16:creationId xmlns:a16="http://schemas.microsoft.com/office/drawing/2014/main" id="{16969925-8812-3D48-A595-C5C55A225B67}"/>
              </a:ext>
            </a:extLst>
          </p:cNvPr>
          <p:cNvSpPr>
            <a:spLocks noGrp="1"/>
          </p:cNvSpPr>
          <p:nvPr>
            <p:ph idx="1"/>
          </p:nvPr>
        </p:nvSpPr>
        <p:spPr/>
        <p:txBody>
          <a:bodyPr>
            <a:normAutofit/>
          </a:bodyPr>
          <a:lstStyle/>
          <a:p>
            <a:r>
              <a:rPr lang="en-US" sz="4400" dirty="0"/>
              <a:t>Quality Assurance in Learning</a:t>
            </a:r>
          </a:p>
          <a:p>
            <a:pPr lvl="1"/>
            <a:r>
              <a:rPr lang="en-US" sz="4200" dirty="0"/>
              <a:t>ICT – </a:t>
            </a:r>
            <a:r>
              <a:rPr lang="en-US" sz="4200" dirty="0" err="1">
                <a:solidFill>
                  <a:srgbClr val="F964F4"/>
                </a:solidFill>
              </a:rPr>
              <a:t>Leanstack</a:t>
            </a:r>
            <a:r>
              <a:rPr lang="en-US" sz="4200" dirty="0">
                <a:solidFill>
                  <a:srgbClr val="F964F4"/>
                </a:solidFill>
              </a:rPr>
              <a:t> </a:t>
            </a:r>
            <a:r>
              <a:rPr lang="en-US" sz="4200" dirty="0"/>
              <a:t>!</a:t>
            </a:r>
          </a:p>
          <a:p>
            <a:r>
              <a:rPr lang="en-US" sz="4400" dirty="0"/>
              <a:t>Quality Assurance in Assessment </a:t>
            </a:r>
          </a:p>
          <a:p>
            <a:pPr lvl="1"/>
            <a:r>
              <a:rPr lang="en-US" sz="4200" dirty="0"/>
              <a:t>ICT– </a:t>
            </a:r>
            <a:r>
              <a:rPr lang="en-US" sz="4200" dirty="0">
                <a:solidFill>
                  <a:srgbClr val="F964F4"/>
                </a:solidFill>
              </a:rPr>
              <a:t>FINCODA</a:t>
            </a:r>
            <a:r>
              <a:rPr lang="en-US" sz="4200" dirty="0"/>
              <a:t>, Rubric, Reflective Writing</a:t>
            </a:r>
          </a:p>
        </p:txBody>
      </p:sp>
      <p:sp>
        <p:nvSpPr>
          <p:cNvPr id="4" name="Rectangle 3">
            <a:extLst>
              <a:ext uri="{FF2B5EF4-FFF2-40B4-BE49-F238E27FC236}">
                <a16:creationId xmlns:a16="http://schemas.microsoft.com/office/drawing/2014/main" id="{5881564B-8BCB-014E-8AE8-67E51FE8D9A7}"/>
              </a:ext>
            </a:extLst>
          </p:cNvPr>
          <p:cNvSpPr/>
          <p:nvPr/>
        </p:nvSpPr>
        <p:spPr>
          <a:xfrm>
            <a:off x="685800" y="2057401"/>
            <a:ext cx="9543288" cy="1490471"/>
          </a:xfrm>
          <a:prstGeom prst="rect">
            <a:avLst/>
          </a:prstGeom>
          <a:solidFill>
            <a:schemeClr val="bg1">
              <a:lumMod val="95000"/>
              <a:lumOff val="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737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2962-1516-D049-9AAD-A9A5AAB132DB}"/>
              </a:ext>
            </a:extLst>
          </p:cNvPr>
          <p:cNvSpPr>
            <a:spLocks noGrp="1"/>
          </p:cNvSpPr>
          <p:nvPr>
            <p:ph type="title"/>
          </p:nvPr>
        </p:nvSpPr>
        <p:spPr/>
        <p:txBody>
          <a:bodyPr/>
          <a:lstStyle/>
          <a:p>
            <a:r>
              <a:rPr lang="en-US" dirty="0"/>
              <a:t>FINCODA</a:t>
            </a:r>
          </a:p>
        </p:txBody>
      </p:sp>
      <p:sp>
        <p:nvSpPr>
          <p:cNvPr id="3" name="Content Placeholder 2">
            <a:extLst>
              <a:ext uri="{FF2B5EF4-FFF2-40B4-BE49-F238E27FC236}">
                <a16:creationId xmlns:a16="http://schemas.microsoft.com/office/drawing/2014/main" id="{4B3F3F21-83FF-F948-8946-47707F550B2B}"/>
              </a:ext>
            </a:extLst>
          </p:cNvPr>
          <p:cNvSpPr>
            <a:spLocks noGrp="1"/>
          </p:cNvSpPr>
          <p:nvPr>
            <p:ph idx="1"/>
          </p:nvPr>
        </p:nvSpPr>
        <p:spPr/>
        <p:txBody>
          <a:bodyPr/>
          <a:lstStyle/>
          <a:p>
            <a:r>
              <a:rPr lang="en-US" dirty="0"/>
              <a:t>Go to FINCODA Slides</a:t>
            </a:r>
          </a:p>
        </p:txBody>
      </p:sp>
    </p:spTree>
    <p:extLst>
      <p:ext uri="{BB962C8B-B14F-4D97-AF65-F5344CB8AC3E}">
        <p14:creationId xmlns:p14="http://schemas.microsoft.com/office/powerpoint/2010/main" val="380123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41F5-11E4-4542-951A-C007D5E7E449}"/>
              </a:ext>
            </a:extLst>
          </p:cNvPr>
          <p:cNvSpPr>
            <a:spLocks noGrp="1"/>
          </p:cNvSpPr>
          <p:nvPr>
            <p:ph type="title"/>
          </p:nvPr>
        </p:nvSpPr>
        <p:spPr/>
        <p:txBody>
          <a:bodyPr/>
          <a:lstStyle/>
          <a:p>
            <a:r>
              <a:rPr lang="en-US" dirty="0"/>
              <a:t>Course Final reflection</a:t>
            </a:r>
          </a:p>
        </p:txBody>
      </p:sp>
      <p:sp>
        <p:nvSpPr>
          <p:cNvPr id="3" name="Content Placeholder 2">
            <a:extLst>
              <a:ext uri="{FF2B5EF4-FFF2-40B4-BE49-F238E27FC236}">
                <a16:creationId xmlns:a16="http://schemas.microsoft.com/office/drawing/2014/main" id="{172DF6A2-EC5A-B249-8CAE-AD315D90F1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4F7590-149E-A34B-94C2-A04A1D11C804}"/>
              </a:ext>
            </a:extLst>
          </p:cNvPr>
          <p:cNvPicPr>
            <a:picLocks noChangeAspect="1"/>
          </p:cNvPicPr>
          <p:nvPr/>
        </p:nvPicPr>
        <p:blipFill>
          <a:blip r:embed="rId2"/>
          <a:stretch>
            <a:fillRect/>
          </a:stretch>
        </p:blipFill>
        <p:spPr>
          <a:xfrm>
            <a:off x="685800" y="2057401"/>
            <a:ext cx="11042374" cy="4920515"/>
          </a:xfrm>
          <a:prstGeom prst="rect">
            <a:avLst/>
          </a:prstGeom>
        </p:spPr>
      </p:pic>
    </p:spTree>
    <p:extLst>
      <p:ext uri="{BB962C8B-B14F-4D97-AF65-F5344CB8AC3E}">
        <p14:creationId xmlns:p14="http://schemas.microsoft.com/office/powerpoint/2010/main" val="2881274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Advantages</a:t>
            </a:r>
            <a:endParaRPr kumimoji="1" lang="ja-JP" altLang="en-US" dirty="0"/>
          </a:p>
        </p:txBody>
      </p:sp>
      <p:sp>
        <p:nvSpPr>
          <p:cNvPr id="3" name="コンテンツ プレースホルダー 2"/>
          <p:cNvSpPr>
            <a:spLocks noGrp="1"/>
          </p:cNvSpPr>
          <p:nvPr>
            <p:ph idx="1"/>
          </p:nvPr>
        </p:nvSpPr>
        <p:spPr>
          <a:xfrm>
            <a:off x="685800" y="1610140"/>
            <a:ext cx="10820400" cy="5247860"/>
          </a:xfrm>
        </p:spPr>
        <p:txBody>
          <a:bodyPr>
            <a:normAutofit/>
          </a:bodyPr>
          <a:lstStyle/>
          <a:p>
            <a:r>
              <a:rPr kumimoji="1" lang="en-US" altLang="ja-JP" sz="2400" dirty="0">
                <a:solidFill>
                  <a:schemeClr val="accent1">
                    <a:lumMod val="20000"/>
                    <a:lumOff val="80000"/>
                  </a:schemeClr>
                </a:solidFill>
              </a:rPr>
              <a:t>Students have </a:t>
            </a:r>
            <a:r>
              <a:rPr lang="en-US" altLang="ja-JP" sz="2400" dirty="0">
                <a:solidFill>
                  <a:schemeClr val="accent1">
                    <a:lumMod val="20000"/>
                    <a:lumOff val="80000"/>
                  </a:schemeClr>
                </a:solidFill>
              </a:rPr>
              <a:t>learned to</a:t>
            </a:r>
            <a:r>
              <a:rPr kumimoji="1" lang="en-US" altLang="ja-JP" sz="2400" dirty="0">
                <a:solidFill>
                  <a:schemeClr val="accent1">
                    <a:lumMod val="20000"/>
                    <a:lumOff val="80000"/>
                  </a:schemeClr>
                </a:solidFill>
              </a:rPr>
              <a:t> :</a:t>
            </a:r>
          </a:p>
          <a:p>
            <a:pPr lvl="1"/>
            <a:r>
              <a:rPr lang="en-US" altLang="ja-JP" sz="2400" dirty="0">
                <a:solidFill>
                  <a:schemeClr val="accent1">
                    <a:lumMod val="20000"/>
                    <a:lumOff val="80000"/>
                  </a:schemeClr>
                </a:solidFill>
              </a:rPr>
              <a:t>c</a:t>
            </a:r>
            <a:r>
              <a:rPr kumimoji="1" lang="en-US" altLang="ja-JP" sz="2400" dirty="0">
                <a:solidFill>
                  <a:schemeClr val="accent1">
                    <a:lumMod val="20000"/>
                    <a:lumOff val="80000"/>
                  </a:schemeClr>
                </a:solidFill>
              </a:rPr>
              <a:t>ommunicate/discuss in the virtual learning environment</a:t>
            </a:r>
          </a:p>
          <a:p>
            <a:pPr lvl="1"/>
            <a:r>
              <a:rPr kumimoji="1" lang="en-US" altLang="ja-JP" sz="2400" dirty="0">
                <a:solidFill>
                  <a:schemeClr val="accent1">
                    <a:lumMod val="20000"/>
                    <a:lumOff val="80000"/>
                  </a:schemeClr>
                </a:solidFill>
              </a:rPr>
              <a:t>set the pace of team learning.</a:t>
            </a:r>
          </a:p>
          <a:p>
            <a:pPr lvl="1"/>
            <a:r>
              <a:rPr lang="en-US" altLang="ja-JP" sz="2400" dirty="0">
                <a:solidFill>
                  <a:schemeClr val="accent1">
                    <a:lumMod val="20000"/>
                    <a:lumOff val="80000"/>
                  </a:schemeClr>
                </a:solidFill>
              </a:rPr>
              <a:t>plan their own team learning.</a:t>
            </a:r>
          </a:p>
          <a:p>
            <a:pPr lvl="1"/>
            <a:r>
              <a:rPr kumimoji="1" lang="en-US" altLang="ja-JP" sz="2400" dirty="0">
                <a:solidFill>
                  <a:schemeClr val="accent1">
                    <a:lumMod val="20000"/>
                    <a:lumOff val="80000"/>
                  </a:schemeClr>
                </a:solidFill>
              </a:rPr>
              <a:t>share their discoveries with all the class (followed by their constructive comments)</a:t>
            </a:r>
          </a:p>
          <a:p>
            <a:pPr lvl="1"/>
            <a:r>
              <a:rPr lang="en-US" altLang="ja-JP" sz="2400" dirty="0">
                <a:solidFill>
                  <a:schemeClr val="accent1">
                    <a:lumMod val="20000"/>
                    <a:lumOff val="80000"/>
                  </a:schemeClr>
                </a:solidFill>
              </a:rPr>
              <a:t>reflect the entire learning process (meta cognition)</a:t>
            </a:r>
          </a:p>
          <a:p>
            <a:pPr lvl="1"/>
            <a:r>
              <a:rPr lang="en-US" altLang="ja-JP" sz="2400" dirty="0">
                <a:solidFill>
                  <a:schemeClr val="accent1">
                    <a:lumMod val="20000"/>
                    <a:lumOff val="80000"/>
                  </a:schemeClr>
                </a:solidFill>
              </a:rPr>
              <a:t>work in teams (situational leadership in action!)</a:t>
            </a:r>
          </a:p>
          <a:p>
            <a:pPr lvl="1"/>
            <a:r>
              <a:rPr kumimoji="1" lang="en-US" altLang="ja-JP" sz="2400" dirty="0">
                <a:solidFill>
                  <a:schemeClr val="accent1">
                    <a:lumMod val="20000"/>
                    <a:lumOff val="80000"/>
                  </a:schemeClr>
                </a:solidFill>
              </a:rPr>
              <a:t>use the language skill for productive ways.</a:t>
            </a:r>
          </a:p>
          <a:p>
            <a:pPr lvl="1"/>
            <a:r>
              <a:rPr lang="en-US" altLang="ja-JP" sz="2400" dirty="0">
                <a:solidFill>
                  <a:schemeClr val="accent1">
                    <a:lumMod val="20000"/>
                    <a:lumOff val="80000"/>
                  </a:schemeClr>
                </a:solidFill>
              </a:rPr>
              <a:t>appreciate global diversity in learning.</a:t>
            </a:r>
          </a:p>
          <a:p>
            <a:pPr lvl="1"/>
            <a:r>
              <a:rPr lang="en-US" altLang="ja-JP" sz="2400" dirty="0">
                <a:solidFill>
                  <a:schemeClr val="accent1">
                    <a:lumMod val="20000"/>
                    <a:lumOff val="80000"/>
                  </a:schemeClr>
                </a:solidFill>
              </a:rPr>
              <a:t>n</a:t>
            </a:r>
            <a:r>
              <a:rPr kumimoji="1" lang="en-US" altLang="ja-JP" sz="2400" dirty="0">
                <a:solidFill>
                  <a:schemeClr val="accent1">
                    <a:lumMod val="20000"/>
                    <a:lumOff val="80000"/>
                  </a:schemeClr>
                </a:solidFill>
              </a:rPr>
              <a:t>ew values found by the actively </a:t>
            </a:r>
            <a:r>
              <a:rPr lang="en-US" altLang="ja-JP" sz="2400" dirty="0">
                <a:solidFill>
                  <a:schemeClr val="accent1">
                    <a:lumMod val="20000"/>
                    <a:lumOff val="80000"/>
                  </a:schemeClr>
                </a:solidFill>
              </a:rPr>
              <a:t>engaged learners</a:t>
            </a:r>
          </a:p>
          <a:p>
            <a:pPr lvl="1"/>
            <a:r>
              <a:rPr lang="en-US" altLang="ja-JP" sz="2400" dirty="0">
                <a:solidFill>
                  <a:schemeClr val="accent1">
                    <a:lumMod val="20000"/>
                    <a:lumOff val="80000"/>
                  </a:schemeClr>
                </a:solidFill>
              </a:rPr>
              <a:t>t</a:t>
            </a:r>
            <a:r>
              <a:rPr kumimoji="1" lang="en-US" altLang="ja-JP" sz="2400" dirty="0">
                <a:solidFill>
                  <a:schemeClr val="accent1">
                    <a:lumMod val="20000"/>
                    <a:lumOff val="80000"/>
                  </a:schemeClr>
                </a:solidFill>
              </a:rPr>
              <a:t>o name a few . . . </a:t>
            </a:r>
            <a:endParaRPr kumimoji="1" lang="ja-JP" altLang="en-US" sz="2400" dirty="0">
              <a:solidFill>
                <a:schemeClr val="accent1">
                  <a:lumMod val="20000"/>
                  <a:lumOff val="80000"/>
                </a:schemeClr>
              </a:solidFill>
            </a:endParaRPr>
          </a:p>
        </p:txBody>
      </p:sp>
    </p:spTree>
    <p:extLst>
      <p:ext uri="{BB962C8B-B14F-4D97-AF65-F5344CB8AC3E}">
        <p14:creationId xmlns:p14="http://schemas.microsoft.com/office/powerpoint/2010/main" val="64561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362F-6331-3E42-B136-8026445592EE}"/>
              </a:ext>
            </a:extLst>
          </p:cNvPr>
          <p:cNvSpPr>
            <a:spLocks noGrp="1"/>
          </p:cNvSpPr>
          <p:nvPr>
            <p:ph type="ctrTitle"/>
          </p:nvPr>
        </p:nvSpPr>
        <p:spPr>
          <a:xfrm>
            <a:off x="781878" y="1008275"/>
            <a:ext cx="10628244" cy="1825096"/>
          </a:xfrm>
        </p:spPr>
        <p:txBody>
          <a:bodyPr>
            <a:noAutofit/>
          </a:bodyPr>
          <a:lstStyle/>
          <a:p>
            <a:pPr algn="ctr"/>
            <a:r>
              <a:rPr lang="en-US" sz="3200" b="1" dirty="0">
                <a:latin typeface="Copperplate" panose="02000504000000020004" pitchFamily="2" charset="77"/>
              </a:rPr>
              <a:t>Proposing an ICT-enhanced curriculum for global learning environment for Social Entrepreneurship for universities in Asia</a:t>
            </a:r>
            <a:endParaRPr lang="en-US" sz="3200" dirty="0"/>
          </a:p>
        </p:txBody>
      </p:sp>
      <p:sp>
        <p:nvSpPr>
          <p:cNvPr id="3" name="Subtitle 2">
            <a:extLst>
              <a:ext uri="{FF2B5EF4-FFF2-40B4-BE49-F238E27FC236}">
                <a16:creationId xmlns:a16="http://schemas.microsoft.com/office/drawing/2014/main" id="{E5F250B6-C924-BD44-80D5-8EE8B3B1A51B}"/>
              </a:ext>
            </a:extLst>
          </p:cNvPr>
          <p:cNvSpPr>
            <a:spLocks noGrp="1"/>
          </p:cNvSpPr>
          <p:nvPr>
            <p:ph type="subTitle" idx="1"/>
          </p:nvPr>
        </p:nvSpPr>
        <p:spPr>
          <a:xfrm>
            <a:off x="1371600" y="3632201"/>
            <a:ext cx="9448800" cy="1960216"/>
          </a:xfrm>
        </p:spPr>
        <p:txBody>
          <a:bodyPr>
            <a:normAutofit/>
          </a:bodyPr>
          <a:lstStyle/>
          <a:p>
            <a:pPr algn="ctr"/>
            <a:r>
              <a:rPr lang="en-US" dirty="0"/>
              <a:t>Tosh Yamamoto, CTL-KU</a:t>
            </a:r>
          </a:p>
          <a:p>
            <a:pPr algn="ctr"/>
            <a:r>
              <a:rPr lang="en-US" dirty="0"/>
              <a:t>Benson Ong, Business Management, NPY</a:t>
            </a:r>
          </a:p>
          <a:p>
            <a:pPr algn="ctr"/>
            <a:r>
              <a:rPr lang="en-US" dirty="0"/>
              <a:t>Chris Pang, Business Management, NPY</a:t>
            </a:r>
          </a:p>
          <a:p>
            <a:pPr algn="ctr"/>
            <a:r>
              <a:rPr lang="en-US" dirty="0"/>
              <a:t>Maki </a:t>
            </a:r>
            <a:r>
              <a:rPr lang="en-US" dirty="0" err="1"/>
              <a:t>Okunuki</a:t>
            </a:r>
            <a:r>
              <a:rPr lang="en-US" dirty="0"/>
              <a:t>, CTL-KU, Hands-on LC-</a:t>
            </a:r>
            <a:r>
              <a:rPr lang="en-US" dirty="0" err="1"/>
              <a:t>Kwansei</a:t>
            </a:r>
            <a:r>
              <a:rPr lang="en-US" dirty="0"/>
              <a:t> U</a:t>
            </a:r>
          </a:p>
          <a:p>
            <a:pPr algn="ctr"/>
            <a:endParaRPr lang="en-US" dirty="0"/>
          </a:p>
        </p:txBody>
      </p:sp>
      <p:sp>
        <p:nvSpPr>
          <p:cNvPr id="4" name="正方形/長方形 6">
            <a:extLst>
              <a:ext uri="{FF2B5EF4-FFF2-40B4-BE49-F238E27FC236}">
                <a16:creationId xmlns:a16="http://schemas.microsoft.com/office/drawing/2014/main" id="{2DE46C74-1AF1-3F40-BFDF-46C5D8539A24}"/>
              </a:ext>
            </a:extLst>
          </p:cNvPr>
          <p:cNvSpPr/>
          <p:nvPr/>
        </p:nvSpPr>
        <p:spPr>
          <a:xfrm>
            <a:off x="1371600" y="1567879"/>
            <a:ext cx="10107051" cy="1200329"/>
          </a:xfrm>
          <a:prstGeom prst="rect">
            <a:avLst/>
          </a:prstGeom>
          <a:solidFill>
            <a:schemeClr val="accent2">
              <a:lumMod val="60000"/>
              <a:lumOff val="40000"/>
              <a:alpha val="91000"/>
            </a:schemeClr>
          </a:solidFill>
          <a:ln>
            <a:solidFill>
              <a:schemeClr val="accent4">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ja-JP"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very much!</a:t>
            </a:r>
            <a:endParaRPr lang="ja-JP" alt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524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solidFill>
                  <a:srgbClr val="76FAFC"/>
                </a:solidFill>
              </a:rPr>
              <a:t>Rationale</a:t>
            </a:r>
            <a:endParaRPr kumimoji="1" lang="ja-JP" altLang="en-US" dirty="0">
              <a:solidFill>
                <a:srgbClr val="76FAFC"/>
              </a:solidFill>
            </a:endParaRPr>
          </a:p>
        </p:txBody>
      </p:sp>
      <p:sp>
        <p:nvSpPr>
          <p:cNvPr id="3" name="コンテンツ プレースホルダー 2"/>
          <p:cNvSpPr>
            <a:spLocks noGrp="1"/>
          </p:cNvSpPr>
          <p:nvPr>
            <p:ph idx="1"/>
          </p:nvPr>
        </p:nvSpPr>
        <p:spPr/>
        <p:txBody>
          <a:bodyPr>
            <a:normAutofit/>
          </a:bodyPr>
          <a:lstStyle/>
          <a:p>
            <a:r>
              <a:rPr kumimoji="1" lang="en-US" altLang="ja-JP" sz="3200" dirty="0"/>
              <a:t>Educators’ Mission</a:t>
            </a:r>
          </a:p>
          <a:p>
            <a:pPr lvl="1"/>
            <a:r>
              <a:rPr lang="en-US" altLang="ja-JP" sz="3200" dirty="0"/>
              <a:t>Raising the future generation</a:t>
            </a:r>
          </a:p>
          <a:p>
            <a:pPr lvl="1"/>
            <a:r>
              <a:rPr lang="en-US" altLang="ja-JP" sz="3200" dirty="0"/>
              <a:t>Global Communication Skill to Build Trust</a:t>
            </a:r>
          </a:p>
          <a:p>
            <a:pPr lvl="1"/>
            <a:r>
              <a:rPr kumimoji="1" lang="en-US" altLang="ja-JP" sz="3200" dirty="0"/>
              <a:t>Not giving pre-fabricated knowledge and values (but </a:t>
            </a:r>
            <a:r>
              <a:rPr kumimoji="1" lang="en-US" altLang="ja-JP" sz="3200" dirty="0">
                <a:solidFill>
                  <a:schemeClr val="accent6">
                    <a:lumMod val="60000"/>
                    <a:lumOff val="40000"/>
                  </a:schemeClr>
                </a:solidFill>
              </a:rPr>
              <a:t>Critical Thinking Skill</a:t>
            </a:r>
            <a:r>
              <a:rPr kumimoji="1" lang="en-US" altLang="ja-JP" sz="3200" dirty="0"/>
              <a:t>)</a:t>
            </a:r>
          </a:p>
          <a:p>
            <a:pPr lvl="1"/>
            <a:r>
              <a:rPr lang="en-US" altLang="ja-JP" sz="3200" dirty="0"/>
              <a:t>Giving students chances to grow transcendent mindset to lead to new values (</a:t>
            </a:r>
            <a:r>
              <a:rPr lang="en-US" altLang="ja-JP" sz="3200" dirty="0">
                <a:solidFill>
                  <a:schemeClr val="accent6">
                    <a:lumMod val="60000"/>
                    <a:lumOff val="40000"/>
                  </a:schemeClr>
                </a:solidFill>
              </a:rPr>
              <a:t>Creative Thinking Skill)</a:t>
            </a:r>
          </a:p>
          <a:p>
            <a:pPr lvl="1"/>
            <a:endParaRPr kumimoji="1" lang="ja-JP" altLang="en-US" sz="3200" dirty="0"/>
          </a:p>
        </p:txBody>
      </p:sp>
    </p:spTree>
    <p:extLst>
      <p:ext uri="{BB962C8B-B14F-4D97-AF65-F5344CB8AC3E}">
        <p14:creationId xmlns:p14="http://schemas.microsoft.com/office/powerpoint/2010/main" val="283402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rgbClr val="D3EFB6"/>
                </a:solidFill>
              </a:rPr>
              <a:t>Job Market Dynamics</a:t>
            </a:r>
            <a:endParaRPr kumimoji="1" lang="ja-JP" altLang="en-US" dirty="0">
              <a:solidFill>
                <a:srgbClr val="D3EFB6"/>
              </a:solidFill>
            </a:endParaRPr>
          </a:p>
        </p:txBody>
      </p:sp>
      <p:sp>
        <p:nvSpPr>
          <p:cNvPr id="3" name="コンテンツ プレースホルダー 2"/>
          <p:cNvSpPr>
            <a:spLocks noGrp="1"/>
          </p:cNvSpPr>
          <p:nvPr>
            <p:ph idx="1"/>
          </p:nvPr>
        </p:nvSpPr>
        <p:spPr/>
        <p:txBody>
          <a:bodyPr/>
          <a:lstStyle/>
          <a:p>
            <a:r>
              <a:rPr lang="en-US" altLang="ja-JP" dirty="0">
                <a:solidFill>
                  <a:schemeClr val="accent6">
                    <a:lumMod val="60000"/>
                    <a:lumOff val="40000"/>
                  </a:schemeClr>
                </a:solidFill>
              </a:rPr>
              <a:t>Singularity</a:t>
            </a:r>
            <a:r>
              <a:rPr lang="en-US" altLang="ja-JP" dirty="0">
                <a:solidFill>
                  <a:srgbClr val="FF0000"/>
                </a:solidFill>
              </a:rPr>
              <a:t> </a:t>
            </a:r>
            <a:r>
              <a:rPr lang="en-US" altLang="ja-JP" dirty="0"/>
              <a:t>(2045) </a:t>
            </a:r>
            <a:r>
              <a:rPr lang="en-US" altLang="ja-JP" dirty="0">
                <a:sym typeface="Wingdings"/>
              </a:rPr>
              <a:t> New Job Market?</a:t>
            </a:r>
            <a:endParaRPr lang="ja-JP" altLang="en-US" dirty="0"/>
          </a:p>
          <a:p>
            <a:endParaRPr kumimoji="1" lang="ja-JP" altLang="en-US" dirty="0"/>
          </a:p>
        </p:txBody>
      </p:sp>
      <p:pic>
        <p:nvPicPr>
          <p:cNvPr id="6" name="図 5"/>
          <p:cNvPicPr>
            <a:picLocks noChangeAspect="1"/>
          </p:cNvPicPr>
          <p:nvPr/>
        </p:nvPicPr>
        <p:blipFill>
          <a:blip r:embed="rId2"/>
          <a:stretch>
            <a:fillRect/>
          </a:stretch>
        </p:blipFill>
        <p:spPr>
          <a:xfrm>
            <a:off x="1524000" y="2540963"/>
            <a:ext cx="9144000" cy="3081618"/>
          </a:xfrm>
          <a:prstGeom prst="rect">
            <a:avLst/>
          </a:prstGeom>
        </p:spPr>
      </p:pic>
      <p:sp>
        <p:nvSpPr>
          <p:cNvPr id="7" name="正方形/長方形 6"/>
          <p:cNvSpPr/>
          <p:nvPr/>
        </p:nvSpPr>
        <p:spPr>
          <a:xfrm>
            <a:off x="1657684" y="6468633"/>
            <a:ext cx="5677394" cy="261610"/>
          </a:xfrm>
          <a:prstGeom prst="rect">
            <a:avLst/>
          </a:prstGeom>
        </p:spPr>
        <p:txBody>
          <a:bodyPr wrap="square">
            <a:spAutoFit/>
          </a:bodyPr>
          <a:lstStyle/>
          <a:p>
            <a:r>
              <a:rPr lang="en-US" altLang="ja-JP" sz="1100" dirty="0"/>
              <a:t>https://</a:t>
            </a:r>
            <a:r>
              <a:rPr lang="en-US" altLang="ja-JP" sz="1100" dirty="0" err="1"/>
              <a:t>joneljuste.files.wordpress.com</a:t>
            </a:r>
            <a:r>
              <a:rPr lang="en-US" altLang="ja-JP" sz="1100" dirty="0"/>
              <a:t>/2015/04/singularity-c3po.jpg</a:t>
            </a:r>
            <a:endParaRPr lang="ja-JP" altLang="en-US" sz="1100" dirty="0"/>
          </a:p>
        </p:txBody>
      </p:sp>
      <p:sp>
        <p:nvSpPr>
          <p:cNvPr id="4" name="テキスト ボックス 3"/>
          <p:cNvSpPr txBox="1"/>
          <p:nvPr/>
        </p:nvSpPr>
        <p:spPr>
          <a:xfrm>
            <a:off x="1657685" y="5787622"/>
            <a:ext cx="8566769" cy="646331"/>
          </a:xfrm>
          <a:prstGeom prst="rect">
            <a:avLst/>
          </a:prstGeom>
          <a:noFill/>
        </p:spPr>
        <p:txBody>
          <a:bodyPr wrap="none" rtlCol="0">
            <a:spAutoFit/>
          </a:bodyPr>
          <a:lstStyle/>
          <a:p>
            <a:r>
              <a:rPr kumimoji="1" lang="en-US" altLang="ja-JP" sz="3600" dirty="0">
                <a:solidFill>
                  <a:srgbClr val="FF0000"/>
                </a:solidFill>
              </a:rPr>
              <a:t>How old will your students be in 2045?</a:t>
            </a:r>
            <a:endParaRPr kumimoji="1" lang="ja-JP" altLang="en-US" sz="3600" dirty="0">
              <a:solidFill>
                <a:srgbClr val="FF0000"/>
              </a:solidFill>
            </a:endParaRPr>
          </a:p>
        </p:txBody>
      </p:sp>
    </p:spTree>
    <p:extLst>
      <p:ext uri="{BB962C8B-B14F-4D97-AF65-F5344CB8AC3E}">
        <p14:creationId xmlns:p14="http://schemas.microsoft.com/office/powerpoint/2010/main" val="4279853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rgbClr val="D3EFB6"/>
                </a:solidFill>
              </a:rPr>
              <a:t>Disappearing Jobs</a:t>
            </a:r>
            <a:endParaRPr kumimoji="1" lang="ja-JP" altLang="en-US" dirty="0">
              <a:solidFill>
                <a:srgbClr val="D3EFB6"/>
              </a:solidFill>
            </a:endParaRPr>
          </a:p>
        </p:txBody>
      </p:sp>
      <p:pic>
        <p:nvPicPr>
          <p:cNvPr id="5" name="図 4"/>
          <p:cNvPicPr>
            <a:picLocks noChangeAspect="1"/>
          </p:cNvPicPr>
          <p:nvPr/>
        </p:nvPicPr>
        <p:blipFill>
          <a:blip r:embed="rId2"/>
          <a:stretch>
            <a:fillRect/>
          </a:stretch>
        </p:blipFill>
        <p:spPr>
          <a:xfrm>
            <a:off x="2895599" y="1701688"/>
            <a:ext cx="5912945" cy="5156312"/>
          </a:xfrm>
          <a:prstGeom prst="rect">
            <a:avLst/>
          </a:prstGeom>
        </p:spPr>
      </p:pic>
      <p:sp>
        <p:nvSpPr>
          <p:cNvPr id="7" name="正方形/長方形 6"/>
          <p:cNvSpPr/>
          <p:nvPr/>
        </p:nvSpPr>
        <p:spPr>
          <a:xfrm>
            <a:off x="1981201" y="6510759"/>
            <a:ext cx="8328345" cy="276999"/>
          </a:xfrm>
          <a:prstGeom prst="rect">
            <a:avLst/>
          </a:prstGeom>
        </p:spPr>
        <p:txBody>
          <a:bodyPr wrap="square">
            <a:spAutoFit/>
          </a:bodyPr>
          <a:lstStyle/>
          <a:p>
            <a:r>
              <a:rPr lang="en-US" altLang="ja-JP" sz="1200" dirty="0">
                <a:solidFill>
                  <a:srgbClr val="FF0000"/>
                </a:solidFill>
              </a:rPr>
              <a:t>http://</a:t>
            </a:r>
            <a:r>
              <a:rPr lang="en-US" altLang="ja-JP" sz="1200" dirty="0" err="1">
                <a:solidFill>
                  <a:srgbClr val="FF0000"/>
                </a:solidFill>
              </a:rPr>
              <a:t>bigthink.com</a:t>
            </a:r>
            <a:r>
              <a:rPr lang="en-US" altLang="ja-JP" sz="1200" dirty="0">
                <a:solidFill>
                  <a:srgbClr val="FF0000"/>
                </a:solidFill>
              </a:rPr>
              <a:t>/</a:t>
            </a:r>
            <a:r>
              <a:rPr lang="en-US" altLang="ja-JP" sz="1200" dirty="0" err="1">
                <a:solidFill>
                  <a:srgbClr val="FF0000"/>
                </a:solidFill>
              </a:rPr>
              <a:t>philip-perry</a:t>
            </a:r>
            <a:r>
              <a:rPr lang="en-US" altLang="ja-JP" sz="1200" dirty="0">
                <a:solidFill>
                  <a:srgbClr val="FF0000"/>
                </a:solidFill>
              </a:rPr>
              <a:t>/47-of-jobs-in-the-next-25-years-will-disappear-according-to-oxford-university</a:t>
            </a:r>
            <a:endParaRPr lang="ja-JP" altLang="en-US" sz="1200" dirty="0">
              <a:solidFill>
                <a:srgbClr val="FF0000"/>
              </a:solidFill>
            </a:endParaRPr>
          </a:p>
        </p:txBody>
      </p:sp>
    </p:spTree>
    <p:extLst>
      <p:ext uri="{BB962C8B-B14F-4D97-AF65-F5344CB8AC3E}">
        <p14:creationId xmlns:p14="http://schemas.microsoft.com/office/powerpoint/2010/main" val="261821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2552701" y="0"/>
            <a:ext cx="7082677" cy="6858000"/>
          </a:xfrm>
          <a:prstGeom prst="rect">
            <a:avLst/>
          </a:prstGeom>
        </p:spPr>
      </p:pic>
      <p:sp>
        <p:nvSpPr>
          <p:cNvPr id="7" name="正方形/長方形 6"/>
          <p:cNvSpPr/>
          <p:nvPr/>
        </p:nvSpPr>
        <p:spPr>
          <a:xfrm>
            <a:off x="3080087" y="6166554"/>
            <a:ext cx="6788863" cy="369332"/>
          </a:xfrm>
          <a:prstGeom prst="rect">
            <a:avLst/>
          </a:prstGeom>
        </p:spPr>
        <p:txBody>
          <a:bodyPr wrap="square">
            <a:spAutoFit/>
          </a:bodyPr>
          <a:lstStyle/>
          <a:p>
            <a:r>
              <a:rPr lang="en-US" altLang="ja-JP" dirty="0">
                <a:solidFill>
                  <a:srgbClr val="FF0000"/>
                </a:solidFill>
              </a:rPr>
              <a:t>https://</a:t>
            </a:r>
            <a:r>
              <a:rPr lang="en-US" altLang="ja-JP" dirty="0" err="1">
                <a:solidFill>
                  <a:srgbClr val="FF0000"/>
                </a:solidFill>
              </a:rPr>
              <a:t>mirai.doda.jp</a:t>
            </a:r>
            <a:r>
              <a:rPr lang="en-US" altLang="ja-JP" dirty="0">
                <a:solidFill>
                  <a:srgbClr val="FF0000"/>
                </a:solidFill>
              </a:rPr>
              <a:t>/series/interview/tomota-terada-part1/</a:t>
            </a:r>
            <a:endParaRPr lang="ja-JP" altLang="en-US" dirty="0">
              <a:solidFill>
                <a:srgbClr val="FF0000"/>
              </a:solidFill>
            </a:endParaRPr>
          </a:p>
        </p:txBody>
      </p:sp>
      <p:sp>
        <p:nvSpPr>
          <p:cNvPr id="8" name="テキスト ボックス 7"/>
          <p:cNvSpPr txBox="1"/>
          <p:nvPr/>
        </p:nvSpPr>
        <p:spPr>
          <a:xfrm>
            <a:off x="3100616" y="3056370"/>
            <a:ext cx="7072084" cy="1200329"/>
          </a:xfrm>
          <a:prstGeom prst="rect">
            <a:avLst/>
          </a:prstGeom>
          <a:noFill/>
        </p:spPr>
        <p:txBody>
          <a:bodyPr wrap="square" rtlCol="0">
            <a:spAutoFit/>
          </a:bodyPr>
          <a:lstStyle/>
          <a:p>
            <a:r>
              <a:rPr kumimoji="1" lang="en-US" altLang="ja-JP" sz="3600" dirty="0">
                <a:solidFill>
                  <a:srgbClr val="000090"/>
                </a:solidFill>
              </a:rPr>
              <a:t>Routine jobs  </a:t>
            </a:r>
            <a:r>
              <a:rPr kumimoji="1" lang="en-US" altLang="ja-JP" sz="3600" dirty="0">
                <a:solidFill>
                  <a:srgbClr val="FF0000"/>
                </a:solidFill>
                <a:sym typeface="Wingdings"/>
              </a:rPr>
              <a:t>   AI  and Robots</a:t>
            </a:r>
            <a:endParaRPr kumimoji="1" lang="ja-JP" altLang="en-US" sz="3600" dirty="0">
              <a:solidFill>
                <a:srgbClr val="FF0000"/>
              </a:solidFill>
            </a:endParaRPr>
          </a:p>
        </p:txBody>
      </p:sp>
      <p:pic>
        <p:nvPicPr>
          <p:cNvPr id="2" name="図 1"/>
          <p:cNvPicPr>
            <a:picLocks noChangeAspect="1"/>
          </p:cNvPicPr>
          <p:nvPr/>
        </p:nvPicPr>
        <p:blipFill>
          <a:blip r:embed="rId3"/>
          <a:stretch>
            <a:fillRect/>
          </a:stretch>
        </p:blipFill>
        <p:spPr>
          <a:xfrm>
            <a:off x="120517" y="3629824"/>
            <a:ext cx="2496792" cy="3228176"/>
          </a:xfrm>
          <a:prstGeom prst="rect">
            <a:avLst/>
          </a:prstGeom>
        </p:spPr>
      </p:pic>
      <p:sp>
        <p:nvSpPr>
          <p:cNvPr id="3" name="テキスト ボックス 2"/>
          <p:cNvSpPr txBox="1"/>
          <p:nvPr/>
        </p:nvSpPr>
        <p:spPr>
          <a:xfrm>
            <a:off x="5054601" y="392668"/>
            <a:ext cx="2122697" cy="369332"/>
          </a:xfrm>
          <a:prstGeom prst="rect">
            <a:avLst/>
          </a:prstGeom>
          <a:noFill/>
        </p:spPr>
        <p:txBody>
          <a:bodyPr wrap="none" rtlCol="0">
            <a:spAutoFit/>
          </a:bodyPr>
          <a:lstStyle/>
          <a:p>
            <a:r>
              <a:rPr kumimoji="1" lang="en-US" altLang="ja-JP" dirty="0">
                <a:solidFill>
                  <a:schemeClr val="bg1">
                    <a:lumMod val="85000"/>
                  </a:schemeClr>
                </a:solidFill>
              </a:rPr>
              <a:t>Two-Tier Structure</a:t>
            </a:r>
            <a:endParaRPr kumimoji="1" lang="ja-JP" altLang="en-US" dirty="0">
              <a:solidFill>
                <a:schemeClr val="bg1">
                  <a:lumMod val="85000"/>
                </a:schemeClr>
              </a:solidFill>
            </a:endParaRPr>
          </a:p>
        </p:txBody>
      </p:sp>
    </p:spTree>
    <p:extLst>
      <p:ext uri="{BB962C8B-B14F-4D97-AF65-F5344CB8AC3E}">
        <p14:creationId xmlns:p14="http://schemas.microsoft.com/office/powerpoint/2010/main" val="226154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4AE2-5E3E-914A-9618-C448E7BBAD70}"/>
              </a:ext>
            </a:extLst>
          </p:cNvPr>
          <p:cNvSpPr>
            <a:spLocks noGrp="1"/>
          </p:cNvSpPr>
          <p:nvPr>
            <p:ph type="title"/>
          </p:nvPr>
        </p:nvSpPr>
        <p:spPr/>
        <p:txBody>
          <a:bodyPr/>
          <a:lstStyle/>
          <a:p>
            <a:r>
              <a:rPr lang="en-US" dirty="0"/>
              <a:t>Surgical Robots</a:t>
            </a:r>
          </a:p>
        </p:txBody>
      </p:sp>
      <p:sp>
        <p:nvSpPr>
          <p:cNvPr id="3" name="Content Placeholder 2">
            <a:extLst>
              <a:ext uri="{FF2B5EF4-FFF2-40B4-BE49-F238E27FC236}">
                <a16:creationId xmlns:a16="http://schemas.microsoft.com/office/drawing/2014/main" id="{7D975D5A-4397-DC41-850D-EA3157D0A542}"/>
              </a:ext>
            </a:extLst>
          </p:cNvPr>
          <p:cNvSpPr>
            <a:spLocks noGrp="1"/>
          </p:cNvSpPr>
          <p:nvPr>
            <p:ph idx="1"/>
          </p:nvPr>
        </p:nvSpPr>
        <p:spPr/>
        <p:txBody>
          <a:bodyPr>
            <a:normAutofit/>
          </a:bodyPr>
          <a:lstStyle/>
          <a:p>
            <a:r>
              <a:rPr lang="en-US" sz="2800" dirty="0"/>
              <a:t>Human doctor vs. robot </a:t>
            </a:r>
          </a:p>
        </p:txBody>
      </p:sp>
      <p:pic>
        <p:nvPicPr>
          <p:cNvPr id="7" name="Picture 6">
            <a:extLst>
              <a:ext uri="{FF2B5EF4-FFF2-40B4-BE49-F238E27FC236}">
                <a16:creationId xmlns:a16="http://schemas.microsoft.com/office/drawing/2014/main" id="{6F61A19E-256F-A242-AD01-794B7DCD1E20}"/>
              </a:ext>
            </a:extLst>
          </p:cNvPr>
          <p:cNvPicPr>
            <a:picLocks noChangeAspect="1"/>
          </p:cNvPicPr>
          <p:nvPr/>
        </p:nvPicPr>
        <p:blipFill>
          <a:blip r:embed="rId2"/>
          <a:stretch>
            <a:fillRect/>
          </a:stretch>
        </p:blipFill>
        <p:spPr>
          <a:xfrm>
            <a:off x="514350" y="2981738"/>
            <a:ext cx="6436307" cy="3368261"/>
          </a:xfrm>
          <a:prstGeom prst="rect">
            <a:avLst/>
          </a:prstGeom>
        </p:spPr>
      </p:pic>
      <p:sp>
        <p:nvSpPr>
          <p:cNvPr id="6" name="Rectangle 5">
            <a:extLst>
              <a:ext uri="{FF2B5EF4-FFF2-40B4-BE49-F238E27FC236}">
                <a16:creationId xmlns:a16="http://schemas.microsoft.com/office/drawing/2014/main" id="{A9BFBADE-503D-3A4C-A884-15BD10F9D02A}"/>
              </a:ext>
            </a:extLst>
          </p:cNvPr>
          <p:cNvSpPr/>
          <p:nvPr/>
        </p:nvSpPr>
        <p:spPr>
          <a:xfrm>
            <a:off x="1306928" y="5761122"/>
            <a:ext cx="5729454" cy="523220"/>
          </a:xfrm>
          <a:prstGeom prst="rect">
            <a:avLst/>
          </a:prstGeom>
        </p:spPr>
        <p:txBody>
          <a:bodyPr wrap="none">
            <a:spAutoFit/>
          </a:bodyPr>
          <a:lstStyle/>
          <a:p>
            <a:r>
              <a:rPr kumimoji="1" lang="en-US" altLang="ja-JP" sz="2800" dirty="0">
                <a:solidFill>
                  <a:srgbClr val="000090"/>
                </a:solidFill>
              </a:rPr>
              <a:t>Routine jobs  </a:t>
            </a:r>
            <a:r>
              <a:rPr kumimoji="1" lang="en-US" altLang="ja-JP" sz="2800" dirty="0">
                <a:solidFill>
                  <a:srgbClr val="FF0000"/>
                </a:solidFill>
                <a:sym typeface="Wingdings"/>
              </a:rPr>
              <a:t>   AI  and Robots</a:t>
            </a:r>
            <a:endParaRPr kumimoji="1" lang="ja-JP" altLang="en-US" sz="2800" dirty="0">
              <a:solidFill>
                <a:srgbClr val="FF0000"/>
              </a:solidFill>
            </a:endParaRPr>
          </a:p>
        </p:txBody>
      </p:sp>
      <p:pic>
        <p:nvPicPr>
          <p:cNvPr id="4" name="Picture 3">
            <a:extLst>
              <a:ext uri="{FF2B5EF4-FFF2-40B4-BE49-F238E27FC236}">
                <a16:creationId xmlns:a16="http://schemas.microsoft.com/office/drawing/2014/main" id="{01A89429-E36D-2C4C-A111-31C3A01D3F14}"/>
              </a:ext>
            </a:extLst>
          </p:cNvPr>
          <p:cNvPicPr>
            <a:picLocks noChangeAspect="1"/>
          </p:cNvPicPr>
          <p:nvPr/>
        </p:nvPicPr>
        <p:blipFill>
          <a:blip r:embed="rId3"/>
          <a:stretch>
            <a:fillRect/>
          </a:stretch>
        </p:blipFill>
        <p:spPr>
          <a:xfrm>
            <a:off x="3098870" y="3126436"/>
            <a:ext cx="4023237" cy="2634686"/>
          </a:xfrm>
          <a:prstGeom prst="rect">
            <a:avLst/>
          </a:prstGeom>
        </p:spPr>
      </p:pic>
      <p:pic>
        <p:nvPicPr>
          <p:cNvPr id="8" name="Picture 7">
            <a:extLst>
              <a:ext uri="{FF2B5EF4-FFF2-40B4-BE49-F238E27FC236}">
                <a16:creationId xmlns:a16="http://schemas.microsoft.com/office/drawing/2014/main" id="{98AE7642-80B1-C641-87DD-D5A80154AAE8}"/>
              </a:ext>
            </a:extLst>
          </p:cNvPr>
          <p:cNvPicPr>
            <a:picLocks noChangeAspect="1"/>
          </p:cNvPicPr>
          <p:nvPr/>
        </p:nvPicPr>
        <p:blipFill>
          <a:blip r:embed="rId4"/>
          <a:stretch>
            <a:fillRect/>
          </a:stretch>
        </p:blipFill>
        <p:spPr>
          <a:xfrm>
            <a:off x="6553852" y="2235636"/>
            <a:ext cx="5962650" cy="3459829"/>
          </a:xfrm>
          <a:prstGeom prst="rect">
            <a:avLst/>
          </a:prstGeom>
        </p:spPr>
      </p:pic>
    </p:spTree>
    <p:extLst>
      <p:ext uri="{BB962C8B-B14F-4D97-AF65-F5344CB8AC3E}">
        <p14:creationId xmlns:p14="http://schemas.microsoft.com/office/powerpoint/2010/main" val="410329926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529</TotalTime>
  <Words>1468</Words>
  <Application>Microsoft Macintosh PowerPoint</Application>
  <PresentationFormat>Widescreen</PresentationFormat>
  <Paragraphs>226</Paragraphs>
  <Slides>45</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Arial</vt:lpstr>
      <vt:lpstr>Calibri</vt:lpstr>
      <vt:lpstr>Century Gothic</vt:lpstr>
      <vt:lpstr>Copperplate</vt:lpstr>
      <vt:lpstr>Helvetica</vt:lpstr>
      <vt:lpstr>Vapor Trail</vt:lpstr>
      <vt:lpstr>文書</vt:lpstr>
      <vt:lpstr>Proposing an ICT-enhanced curriculum for global learning environment for Social Entrepreneurship for universities in Asia</vt:lpstr>
      <vt:lpstr>Proposing an ICT-enhanced curriculum for global learning environment for Social Entrepreneurship for universities in Asia</vt:lpstr>
      <vt:lpstr>Outline</vt:lpstr>
      <vt:lpstr>Rationale </vt:lpstr>
      <vt:lpstr>Rationale</vt:lpstr>
      <vt:lpstr>Job Market Dynamics</vt:lpstr>
      <vt:lpstr>Disappearing Jobs</vt:lpstr>
      <vt:lpstr>PowerPoint Presentation</vt:lpstr>
      <vt:lpstr>Surgical Robots</vt:lpstr>
      <vt:lpstr>JOB MARKET  IN THE FUTURE</vt:lpstr>
      <vt:lpstr>PowerPoint Presentation</vt:lpstr>
      <vt:lpstr>PowerPoint Presentation</vt:lpstr>
      <vt:lpstr>Curriculum Development</vt:lpstr>
      <vt:lpstr>The Role of University: Gas Station for life?        Filling the knowledge tank in the students’ brain            for the life-long career?</vt:lpstr>
      <vt:lpstr>PowerPoint Presentation</vt:lpstr>
      <vt:lpstr>How do we educate the future generation?</vt:lpstr>
      <vt:lpstr>A Quote:      From Horizon 2020 Proposal</vt:lpstr>
      <vt:lpstr>This is happening now!</vt:lpstr>
      <vt:lpstr>With Google Drive,  You can Share/Edit/PBL with Team Members!</vt:lpstr>
      <vt:lpstr>Active Learning is essential!</vt:lpstr>
      <vt:lpstr>PowerPoint Presentation</vt:lpstr>
      <vt:lpstr>Bloom’s Taxonomy Matrix</vt:lpstr>
      <vt:lpstr> Sense Making: ICT and Communication</vt:lpstr>
      <vt:lpstr>PowerPoint Presentation</vt:lpstr>
      <vt:lpstr>10 Needs for Future Education</vt:lpstr>
      <vt:lpstr>A Quote:      From Horizon 2020 Proposal</vt:lpstr>
      <vt:lpstr>Proposing an ICT-Enhanced Learning Environment</vt:lpstr>
      <vt:lpstr>Requirements for ICT-Enhanced Global Learning Environment</vt:lpstr>
      <vt:lpstr>Curriculum Development  for the Future Design</vt:lpstr>
      <vt:lpstr>Curriculum Development  for the Future Design</vt:lpstr>
      <vt:lpstr>SOLUTION</vt:lpstr>
      <vt:lpstr>Collaborative Online Global Learning</vt:lpstr>
      <vt:lpstr>PBL  Social Entrepreneurship</vt:lpstr>
      <vt:lpstr>Team Building/Project Management Forged by ICT ( Flipgrid &amp; Padlet)</vt:lpstr>
      <vt:lpstr>e.g.        Flipgrid &amp; Padlet</vt:lpstr>
      <vt:lpstr>KU-NanYang Polytechnic School of Business Management</vt:lpstr>
      <vt:lpstr>Quality of Learning  enhanced throughout the Course </vt:lpstr>
      <vt:lpstr>KU-NanYang Polytechnic School of Business Management</vt:lpstr>
      <vt:lpstr>KU-NanYang Polytechnic School of Business Management</vt:lpstr>
      <vt:lpstr>Leanstack canvas Model</vt:lpstr>
      <vt:lpstr>Quality of Learning  enhanced throughout the Course </vt:lpstr>
      <vt:lpstr>FINCODA</vt:lpstr>
      <vt:lpstr>Course Final reflection</vt:lpstr>
      <vt:lpstr>Advantages</vt:lpstr>
      <vt:lpstr>Proposing an ICT-enhanced curriculum for global learning environment for Social Entrepreneurship for universities in Asia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Proposing an ICT-enhanced curriculum for global learning environment for Social Entrepreneurship for universities in Asia</dc:title>
  <dc:creator>YAMAMOTO,Toshiyuki</dc:creator>
  <cp:lastModifiedBy>YAMAMOTO,Toshiyuki</cp:lastModifiedBy>
  <cp:revision>30</cp:revision>
  <dcterms:created xsi:type="dcterms:W3CDTF">2019-04-02T03:44:36Z</dcterms:created>
  <dcterms:modified xsi:type="dcterms:W3CDTF">2019-04-03T07:13:01Z</dcterms:modified>
</cp:coreProperties>
</file>