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8"/>
  </p:notesMasterIdLst>
  <p:handoutMasterIdLst>
    <p:handoutMasterId r:id="rId69"/>
  </p:handoutMasterIdLst>
  <p:sldIdLst>
    <p:sldId id="272" r:id="rId2"/>
    <p:sldId id="511" r:id="rId3"/>
    <p:sldId id="512" r:id="rId4"/>
    <p:sldId id="513" r:id="rId5"/>
    <p:sldId id="514" r:id="rId6"/>
    <p:sldId id="510" r:id="rId7"/>
    <p:sldId id="506" r:id="rId8"/>
    <p:sldId id="308" r:id="rId9"/>
    <p:sldId id="309" r:id="rId10"/>
    <p:sldId id="314" r:id="rId11"/>
    <p:sldId id="310" r:id="rId12"/>
    <p:sldId id="316" r:id="rId13"/>
    <p:sldId id="336" r:id="rId14"/>
    <p:sldId id="337" r:id="rId15"/>
    <p:sldId id="338" r:id="rId16"/>
    <p:sldId id="339" r:id="rId17"/>
    <p:sldId id="382" r:id="rId18"/>
    <p:sldId id="341" r:id="rId19"/>
    <p:sldId id="259" r:id="rId20"/>
    <p:sldId id="262" r:id="rId21"/>
    <p:sldId id="271" r:id="rId22"/>
    <p:sldId id="266" r:id="rId23"/>
    <p:sldId id="335" r:id="rId24"/>
    <p:sldId id="342" r:id="rId25"/>
    <p:sldId id="343" r:id="rId26"/>
    <p:sldId id="344" r:id="rId27"/>
    <p:sldId id="402" r:id="rId28"/>
    <p:sldId id="383" r:id="rId29"/>
    <p:sldId id="396" r:id="rId30"/>
    <p:sldId id="397" r:id="rId31"/>
    <p:sldId id="399" r:id="rId32"/>
    <p:sldId id="400" r:id="rId33"/>
    <p:sldId id="351" r:id="rId34"/>
    <p:sldId id="385" r:id="rId35"/>
    <p:sldId id="401" r:id="rId36"/>
    <p:sldId id="406" r:id="rId37"/>
    <p:sldId id="354" r:id="rId38"/>
    <p:sldId id="387" r:id="rId39"/>
    <p:sldId id="404" r:id="rId40"/>
    <p:sldId id="394" r:id="rId41"/>
    <p:sldId id="405" r:id="rId42"/>
    <p:sldId id="372" r:id="rId43"/>
    <p:sldId id="407" r:id="rId44"/>
    <p:sldId id="384" r:id="rId45"/>
    <p:sldId id="318" r:id="rId46"/>
    <p:sldId id="362" r:id="rId47"/>
    <p:sldId id="507" r:id="rId48"/>
    <p:sldId id="417" r:id="rId49"/>
    <p:sldId id="363" r:id="rId50"/>
    <p:sldId id="364" r:id="rId51"/>
    <p:sldId id="367" r:id="rId52"/>
    <p:sldId id="369" r:id="rId53"/>
    <p:sldId id="370" r:id="rId54"/>
    <p:sldId id="371" r:id="rId55"/>
    <p:sldId id="374" r:id="rId56"/>
    <p:sldId id="375" r:id="rId57"/>
    <p:sldId id="376" r:id="rId58"/>
    <p:sldId id="410" r:id="rId59"/>
    <p:sldId id="411" r:id="rId60"/>
    <p:sldId id="378" r:id="rId61"/>
    <p:sldId id="377" r:id="rId62"/>
    <p:sldId id="415" r:id="rId63"/>
    <p:sldId id="380" r:id="rId64"/>
    <p:sldId id="413" r:id="rId65"/>
    <p:sldId id="508" r:id="rId66"/>
    <p:sldId id="509" r:id="rId67"/>
  </p:sldIdLst>
  <p:sldSz cx="12192000" cy="6858000"/>
  <p:notesSz cx="6858000" cy="9926638"/>
  <p:custDataLst>
    <p:tags r:id="rId7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82F22C-2313-4BB0-B03F-514B99329A05}">
          <p14:sldIdLst>
            <p14:sldId id="272"/>
            <p14:sldId id="511"/>
            <p14:sldId id="512"/>
            <p14:sldId id="513"/>
            <p14:sldId id="514"/>
            <p14:sldId id="510"/>
            <p14:sldId id="506"/>
            <p14:sldId id="308"/>
            <p14:sldId id="309"/>
            <p14:sldId id="314"/>
            <p14:sldId id="310"/>
            <p14:sldId id="316"/>
            <p14:sldId id="336"/>
            <p14:sldId id="337"/>
            <p14:sldId id="338"/>
            <p14:sldId id="339"/>
            <p14:sldId id="382"/>
            <p14:sldId id="341"/>
            <p14:sldId id="259"/>
            <p14:sldId id="262"/>
            <p14:sldId id="271"/>
            <p14:sldId id="266"/>
            <p14:sldId id="335"/>
            <p14:sldId id="342"/>
            <p14:sldId id="343"/>
            <p14:sldId id="344"/>
            <p14:sldId id="402"/>
            <p14:sldId id="383"/>
            <p14:sldId id="396"/>
            <p14:sldId id="397"/>
            <p14:sldId id="399"/>
            <p14:sldId id="400"/>
            <p14:sldId id="351"/>
            <p14:sldId id="385"/>
            <p14:sldId id="401"/>
            <p14:sldId id="406"/>
            <p14:sldId id="354"/>
            <p14:sldId id="387"/>
            <p14:sldId id="404"/>
            <p14:sldId id="394"/>
          </p14:sldIdLst>
        </p14:section>
        <p14:section name="Untitled Section" id="{978FD41F-5B85-4F27-9521-7EB8F387B77B}">
          <p14:sldIdLst>
            <p14:sldId id="405"/>
            <p14:sldId id="372"/>
            <p14:sldId id="407"/>
            <p14:sldId id="384"/>
            <p14:sldId id="318"/>
            <p14:sldId id="362"/>
            <p14:sldId id="507"/>
            <p14:sldId id="417"/>
            <p14:sldId id="363"/>
            <p14:sldId id="364"/>
            <p14:sldId id="367"/>
            <p14:sldId id="369"/>
            <p14:sldId id="370"/>
            <p14:sldId id="371"/>
            <p14:sldId id="374"/>
            <p14:sldId id="375"/>
            <p14:sldId id="376"/>
            <p14:sldId id="410"/>
            <p14:sldId id="411"/>
            <p14:sldId id="378"/>
            <p14:sldId id="377"/>
            <p14:sldId id="415"/>
            <p14:sldId id="380"/>
            <p14:sldId id="413"/>
            <p14:sldId id="508"/>
            <p14:sldId id="5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NG" initials="AN" lastIdx="8" clrIdx="0">
    <p:extLst>
      <p:ext uri="{19B8F6BF-5375-455C-9EA6-DF929625EA0E}">
        <p15:presenceInfo xmlns:p15="http://schemas.microsoft.com/office/powerpoint/2012/main" userId="S-1-5-21-2129867641-594358084-1856903913-12109" providerId="AD"/>
      </p:ext>
    </p:extLst>
  </p:cmAuthor>
  <p:cmAuthor id="2" name="ONG BENSON" initials="OB" lastIdx="1" clrIdx="1">
    <p:extLst>
      <p:ext uri="{19B8F6BF-5375-455C-9EA6-DF929625EA0E}">
        <p15:presenceInfo xmlns:p15="http://schemas.microsoft.com/office/powerpoint/2012/main" userId="S-1-5-21-2129867641-594358084-1856903913-198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02" autoAdjust="0"/>
    <p:restoredTop sz="93673" autoAdjust="0"/>
  </p:normalViewPr>
  <p:slideViewPr>
    <p:cSldViewPr snapToGrid="0">
      <p:cViewPr varScale="1">
        <p:scale>
          <a:sx n="86" d="100"/>
          <a:sy n="86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8F045-67EC-4822-B9EA-304D65AF6A20}" type="doc">
      <dgm:prSet loTypeId="urn:microsoft.com/office/officeart/2005/8/layout/orgChart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2E1366-9589-4A52-B571-0A3F7295EAEA}">
      <dgm:prSet/>
      <dgm:spPr/>
      <dgm:t>
        <a:bodyPr/>
        <a:lstStyle/>
        <a:p>
          <a:r>
            <a:rPr lang="en-SG" b="1" dirty="0"/>
            <a:t>Problems</a:t>
          </a:r>
          <a:endParaRPr lang="en-US" b="1" dirty="0"/>
        </a:p>
      </dgm:t>
    </dgm:pt>
    <dgm:pt modelId="{9C4CDCF2-783D-4088-904F-760DFC04FCE9}" type="parTrans" cxnId="{2A967A14-AE75-4E6B-A8E0-9F4132601302}">
      <dgm:prSet/>
      <dgm:spPr/>
      <dgm:t>
        <a:bodyPr/>
        <a:lstStyle/>
        <a:p>
          <a:endParaRPr lang="en-US"/>
        </a:p>
      </dgm:t>
    </dgm:pt>
    <dgm:pt modelId="{5B7DD4C0-6B8C-4C83-9801-B64EF2413523}" type="sibTrans" cxnId="{2A967A14-AE75-4E6B-A8E0-9F4132601302}">
      <dgm:prSet/>
      <dgm:spPr/>
      <dgm:t>
        <a:bodyPr/>
        <a:lstStyle/>
        <a:p>
          <a:endParaRPr lang="en-US"/>
        </a:p>
      </dgm:t>
    </dgm:pt>
    <dgm:pt modelId="{03A3A3E9-9053-4DAB-A876-EE3A10BBA566}">
      <dgm:prSet/>
      <dgm:spPr/>
      <dgm:t>
        <a:bodyPr/>
        <a:lstStyle/>
        <a:p>
          <a:r>
            <a:rPr lang="en-SG" dirty="0"/>
            <a:t>3 high priority problems that your Customer Segments have.</a:t>
          </a:r>
          <a:endParaRPr lang="en-US" dirty="0"/>
        </a:p>
      </dgm:t>
    </dgm:pt>
    <dgm:pt modelId="{3E83380D-965A-4BA4-B199-AA0968F2F727}" type="parTrans" cxnId="{6AB4F1F2-AE4E-405B-B9C1-9D99EE09F5CB}">
      <dgm:prSet/>
      <dgm:spPr/>
      <dgm:t>
        <a:bodyPr/>
        <a:lstStyle/>
        <a:p>
          <a:endParaRPr lang="en-US"/>
        </a:p>
      </dgm:t>
    </dgm:pt>
    <dgm:pt modelId="{BE5479FF-D457-482E-8132-360097EF9FE8}" type="sibTrans" cxnId="{6AB4F1F2-AE4E-405B-B9C1-9D99EE09F5CB}">
      <dgm:prSet/>
      <dgm:spPr/>
      <dgm:t>
        <a:bodyPr/>
        <a:lstStyle/>
        <a:p>
          <a:endParaRPr lang="en-US"/>
        </a:p>
      </dgm:t>
    </dgm:pt>
    <dgm:pt modelId="{78DA8389-0CFE-44AF-BCCE-AD8A1C07E95B}">
      <dgm:prSet/>
      <dgm:spPr/>
      <dgm:t>
        <a:bodyPr/>
        <a:lstStyle/>
        <a:p>
          <a:r>
            <a:rPr lang="en-SG" b="0" i="0" baseline="0" dirty="0"/>
            <a:t>Existing alternatives used to solve these problems.</a:t>
          </a:r>
          <a:endParaRPr lang="en-US" dirty="0"/>
        </a:p>
      </dgm:t>
    </dgm:pt>
    <dgm:pt modelId="{266B5506-84ED-4778-83F4-B8101D9F6644}" type="parTrans" cxnId="{DABAA1DE-5906-4174-B237-DAA640B43027}">
      <dgm:prSet/>
      <dgm:spPr/>
      <dgm:t>
        <a:bodyPr/>
        <a:lstStyle/>
        <a:p>
          <a:endParaRPr lang="en-US"/>
        </a:p>
      </dgm:t>
    </dgm:pt>
    <dgm:pt modelId="{00DC61A9-B467-4E77-919C-DB88869E2CBC}" type="sibTrans" cxnId="{DABAA1DE-5906-4174-B237-DAA640B43027}">
      <dgm:prSet/>
      <dgm:spPr/>
      <dgm:t>
        <a:bodyPr/>
        <a:lstStyle/>
        <a:p>
          <a:endParaRPr lang="en-US"/>
        </a:p>
      </dgm:t>
    </dgm:pt>
    <dgm:pt modelId="{23F0439F-CDC0-4AEA-9516-B50A1A2995A0}" type="pres">
      <dgm:prSet presAssocID="{E8B8F045-67EC-4822-B9EA-304D65AF6A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BC42EC-A4E3-4B4C-A4E2-F204252FFF5B}" type="pres">
      <dgm:prSet presAssocID="{FF2E1366-9589-4A52-B571-0A3F7295EAEA}" presName="hierRoot1" presStyleCnt="0">
        <dgm:presLayoutVars>
          <dgm:hierBranch val="init"/>
        </dgm:presLayoutVars>
      </dgm:prSet>
      <dgm:spPr/>
    </dgm:pt>
    <dgm:pt modelId="{40FEA54C-40B8-4F38-B088-97D96018143D}" type="pres">
      <dgm:prSet presAssocID="{FF2E1366-9589-4A52-B571-0A3F7295EAEA}" presName="rootComposite1" presStyleCnt="0"/>
      <dgm:spPr/>
    </dgm:pt>
    <dgm:pt modelId="{9BA56C39-32C8-4FEA-B769-16979AFB05A7}" type="pres">
      <dgm:prSet presAssocID="{FF2E1366-9589-4A52-B571-0A3F7295EAEA}" presName="rootText1" presStyleLbl="node0" presStyleIdx="0" presStyleCnt="1">
        <dgm:presLayoutVars>
          <dgm:chPref val="3"/>
        </dgm:presLayoutVars>
      </dgm:prSet>
      <dgm:spPr/>
    </dgm:pt>
    <dgm:pt modelId="{A395E724-5C66-4858-8BA7-46AAF64E26CF}" type="pres">
      <dgm:prSet presAssocID="{FF2E1366-9589-4A52-B571-0A3F7295EAEA}" presName="rootConnector1" presStyleLbl="node1" presStyleIdx="0" presStyleCnt="0"/>
      <dgm:spPr/>
    </dgm:pt>
    <dgm:pt modelId="{86875266-80D4-47AF-8323-2AB83888A326}" type="pres">
      <dgm:prSet presAssocID="{FF2E1366-9589-4A52-B571-0A3F7295EAEA}" presName="hierChild2" presStyleCnt="0"/>
      <dgm:spPr/>
    </dgm:pt>
    <dgm:pt modelId="{B83CE2A5-0AB1-44A0-8220-5C0175DE68CE}" type="pres">
      <dgm:prSet presAssocID="{3E83380D-965A-4BA4-B199-AA0968F2F727}" presName="Name37" presStyleLbl="parChTrans1D2" presStyleIdx="0" presStyleCnt="2"/>
      <dgm:spPr/>
    </dgm:pt>
    <dgm:pt modelId="{E69688BC-FC7D-4E5D-908B-FD83F281D7D9}" type="pres">
      <dgm:prSet presAssocID="{03A3A3E9-9053-4DAB-A876-EE3A10BBA566}" presName="hierRoot2" presStyleCnt="0">
        <dgm:presLayoutVars>
          <dgm:hierBranch val="init"/>
        </dgm:presLayoutVars>
      </dgm:prSet>
      <dgm:spPr/>
    </dgm:pt>
    <dgm:pt modelId="{922EA589-4574-438B-A6FC-2E7F28B6C52C}" type="pres">
      <dgm:prSet presAssocID="{03A3A3E9-9053-4DAB-A876-EE3A10BBA566}" presName="rootComposite" presStyleCnt="0"/>
      <dgm:spPr/>
    </dgm:pt>
    <dgm:pt modelId="{EECDE9A2-223B-454A-BDE9-DCEFA4C90550}" type="pres">
      <dgm:prSet presAssocID="{03A3A3E9-9053-4DAB-A876-EE3A10BBA566}" presName="rootText" presStyleLbl="node2" presStyleIdx="0" presStyleCnt="2">
        <dgm:presLayoutVars>
          <dgm:chPref val="3"/>
        </dgm:presLayoutVars>
      </dgm:prSet>
      <dgm:spPr/>
    </dgm:pt>
    <dgm:pt modelId="{DDC2E9B1-5593-483C-B04A-733471B2F34F}" type="pres">
      <dgm:prSet presAssocID="{03A3A3E9-9053-4DAB-A876-EE3A10BBA566}" presName="rootConnector" presStyleLbl="node2" presStyleIdx="0" presStyleCnt="2"/>
      <dgm:spPr/>
    </dgm:pt>
    <dgm:pt modelId="{D486F64B-1154-492A-BD90-49B7C68AF58D}" type="pres">
      <dgm:prSet presAssocID="{03A3A3E9-9053-4DAB-A876-EE3A10BBA566}" presName="hierChild4" presStyleCnt="0"/>
      <dgm:spPr/>
    </dgm:pt>
    <dgm:pt modelId="{5B4F184C-977D-450D-9C30-809BF65A3978}" type="pres">
      <dgm:prSet presAssocID="{03A3A3E9-9053-4DAB-A876-EE3A10BBA566}" presName="hierChild5" presStyleCnt="0"/>
      <dgm:spPr/>
    </dgm:pt>
    <dgm:pt modelId="{2E65AF67-B4D3-49AC-BB25-43BBD299B5E4}" type="pres">
      <dgm:prSet presAssocID="{266B5506-84ED-4778-83F4-B8101D9F6644}" presName="Name37" presStyleLbl="parChTrans1D2" presStyleIdx="1" presStyleCnt="2"/>
      <dgm:spPr/>
    </dgm:pt>
    <dgm:pt modelId="{C0A15262-4790-4C66-A4D6-AD1653E3EFD4}" type="pres">
      <dgm:prSet presAssocID="{78DA8389-0CFE-44AF-BCCE-AD8A1C07E95B}" presName="hierRoot2" presStyleCnt="0">
        <dgm:presLayoutVars>
          <dgm:hierBranch val="init"/>
        </dgm:presLayoutVars>
      </dgm:prSet>
      <dgm:spPr/>
    </dgm:pt>
    <dgm:pt modelId="{BF16D5F8-BBE8-4CC0-B8EC-75911FCC9E1C}" type="pres">
      <dgm:prSet presAssocID="{78DA8389-0CFE-44AF-BCCE-AD8A1C07E95B}" presName="rootComposite" presStyleCnt="0"/>
      <dgm:spPr/>
    </dgm:pt>
    <dgm:pt modelId="{5DF72A65-6EF6-4FFE-9BE2-ECC498E242F5}" type="pres">
      <dgm:prSet presAssocID="{78DA8389-0CFE-44AF-BCCE-AD8A1C07E95B}" presName="rootText" presStyleLbl="node2" presStyleIdx="1" presStyleCnt="2">
        <dgm:presLayoutVars>
          <dgm:chPref val="3"/>
        </dgm:presLayoutVars>
      </dgm:prSet>
      <dgm:spPr/>
    </dgm:pt>
    <dgm:pt modelId="{6BE84D2F-EDBD-4839-9799-F21E272FDA80}" type="pres">
      <dgm:prSet presAssocID="{78DA8389-0CFE-44AF-BCCE-AD8A1C07E95B}" presName="rootConnector" presStyleLbl="node2" presStyleIdx="1" presStyleCnt="2"/>
      <dgm:spPr/>
    </dgm:pt>
    <dgm:pt modelId="{9353502A-DA78-44A9-907C-F06D2B004074}" type="pres">
      <dgm:prSet presAssocID="{78DA8389-0CFE-44AF-BCCE-AD8A1C07E95B}" presName="hierChild4" presStyleCnt="0"/>
      <dgm:spPr/>
    </dgm:pt>
    <dgm:pt modelId="{FB39CEF6-4BC3-4697-B110-505FF518F5BF}" type="pres">
      <dgm:prSet presAssocID="{78DA8389-0CFE-44AF-BCCE-AD8A1C07E95B}" presName="hierChild5" presStyleCnt="0"/>
      <dgm:spPr/>
    </dgm:pt>
    <dgm:pt modelId="{24CB6EF0-2150-42C9-B50A-C10F3B31AE96}" type="pres">
      <dgm:prSet presAssocID="{FF2E1366-9589-4A52-B571-0A3F7295EAEA}" presName="hierChild3" presStyleCnt="0"/>
      <dgm:spPr/>
    </dgm:pt>
  </dgm:ptLst>
  <dgm:cxnLst>
    <dgm:cxn modelId="{A0C55905-B5A6-4742-A108-9DB944CDC6EF}" type="presOf" srcId="{FF2E1366-9589-4A52-B571-0A3F7295EAEA}" destId="{A395E724-5C66-4858-8BA7-46AAF64E26CF}" srcOrd="1" destOrd="0" presId="urn:microsoft.com/office/officeart/2005/8/layout/orgChart1"/>
    <dgm:cxn modelId="{C49B4414-DA23-470B-9354-EDFD0D23E4F8}" type="presOf" srcId="{266B5506-84ED-4778-83F4-B8101D9F6644}" destId="{2E65AF67-B4D3-49AC-BB25-43BBD299B5E4}" srcOrd="0" destOrd="0" presId="urn:microsoft.com/office/officeart/2005/8/layout/orgChart1"/>
    <dgm:cxn modelId="{2A967A14-AE75-4E6B-A8E0-9F4132601302}" srcId="{E8B8F045-67EC-4822-B9EA-304D65AF6A20}" destId="{FF2E1366-9589-4A52-B571-0A3F7295EAEA}" srcOrd="0" destOrd="0" parTransId="{9C4CDCF2-783D-4088-904F-760DFC04FCE9}" sibTransId="{5B7DD4C0-6B8C-4C83-9801-B64EF2413523}"/>
    <dgm:cxn modelId="{2150B021-C8D5-4EDF-BC5F-AE93E2EC7A5B}" type="presOf" srcId="{3E83380D-965A-4BA4-B199-AA0968F2F727}" destId="{B83CE2A5-0AB1-44A0-8220-5C0175DE68CE}" srcOrd="0" destOrd="0" presId="urn:microsoft.com/office/officeart/2005/8/layout/orgChart1"/>
    <dgm:cxn modelId="{89884024-A2BF-4DB6-A97A-333E6A65AC06}" type="presOf" srcId="{78DA8389-0CFE-44AF-BCCE-AD8A1C07E95B}" destId="{6BE84D2F-EDBD-4839-9799-F21E272FDA80}" srcOrd="1" destOrd="0" presId="urn:microsoft.com/office/officeart/2005/8/layout/orgChart1"/>
    <dgm:cxn modelId="{6582B33B-2C6F-4BB8-8B0C-9E48A30B763E}" type="presOf" srcId="{03A3A3E9-9053-4DAB-A876-EE3A10BBA566}" destId="{DDC2E9B1-5593-483C-B04A-733471B2F34F}" srcOrd="1" destOrd="0" presId="urn:microsoft.com/office/officeart/2005/8/layout/orgChart1"/>
    <dgm:cxn modelId="{64543393-D1D2-46C5-84FB-FD29555969EA}" type="presOf" srcId="{03A3A3E9-9053-4DAB-A876-EE3A10BBA566}" destId="{EECDE9A2-223B-454A-BDE9-DCEFA4C90550}" srcOrd="0" destOrd="0" presId="urn:microsoft.com/office/officeart/2005/8/layout/orgChart1"/>
    <dgm:cxn modelId="{EBEA2D94-293F-4365-B13E-55DCAEAE2088}" type="presOf" srcId="{FF2E1366-9589-4A52-B571-0A3F7295EAEA}" destId="{9BA56C39-32C8-4FEA-B769-16979AFB05A7}" srcOrd="0" destOrd="0" presId="urn:microsoft.com/office/officeart/2005/8/layout/orgChart1"/>
    <dgm:cxn modelId="{50AD79B3-7EC5-4130-8069-24F4A17A864D}" type="presOf" srcId="{78DA8389-0CFE-44AF-BCCE-AD8A1C07E95B}" destId="{5DF72A65-6EF6-4FFE-9BE2-ECC498E242F5}" srcOrd="0" destOrd="0" presId="urn:microsoft.com/office/officeart/2005/8/layout/orgChart1"/>
    <dgm:cxn modelId="{54E6B9C3-F89C-4B76-9A1B-C21ED7476EA9}" type="presOf" srcId="{E8B8F045-67EC-4822-B9EA-304D65AF6A20}" destId="{23F0439F-CDC0-4AEA-9516-B50A1A2995A0}" srcOrd="0" destOrd="0" presId="urn:microsoft.com/office/officeart/2005/8/layout/orgChart1"/>
    <dgm:cxn modelId="{DABAA1DE-5906-4174-B237-DAA640B43027}" srcId="{FF2E1366-9589-4A52-B571-0A3F7295EAEA}" destId="{78DA8389-0CFE-44AF-BCCE-AD8A1C07E95B}" srcOrd="1" destOrd="0" parTransId="{266B5506-84ED-4778-83F4-B8101D9F6644}" sibTransId="{00DC61A9-B467-4E77-919C-DB88869E2CBC}"/>
    <dgm:cxn modelId="{6AB4F1F2-AE4E-405B-B9C1-9D99EE09F5CB}" srcId="{FF2E1366-9589-4A52-B571-0A3F7295EAEA}" destId="{03A3A3E9-9053-4DAB-A876-EE3A10BBA566}" srcOrd="0" destOrd="0" parTransId="{3E83380D-965A-4BA4-B199-AA0968F2F727}" sibTransId="{BE5479FF-D457-482E-8132-360097EF9FE8}"/>
    <dgm:cxn modelId="{BB0858CD-0409-4284-AA3F-F2CE8BF32594}" type="presParOf" srcId="{23F0439F-CDC0-4AEA-9516-B50A1A2995A0}" destId="{31BC42EC-A4E3-4B4C-A4E2-F204252FFF5B}" srcOrd="0" destOrd="0" presId="urn:microsoft.com/office/officeart/2005/8/layout/orgChart1"/>
    <dgm:cxn modelId="{638EF319-149A-4184-BC4E-FB59F4FB2268}" type="presParOf" srcId="{31BC42EC-A4E3-4B4C-A4E2-F204252FFF5B}" destId="{40FEA54C-40B8-4F38-B088-97D96018143D}" srcOrd="0" destOrd="0" presId="urn:microsoft.com/office/officeart/2005/8/layout/orgChart1"/>
    <dgm:cxn modelId="{01CC235C-6A68-4092-9C1E-4CE35E074DAC}" type="presParOf" srcId="{40FEA54C-40B8-4F38-B088-97D96018143D}" destId="{9BA56C39-32C8-4FEA-B769-16979AFB05A7}" srcOrd="0" destOrd="0" presId="urn:microsoft.com/office/officeart/2005/8/layout/orgChart1"/>
    <dgm:cxn modelId="{DA7004A6-B448-4A57-9FE5-B3C783974B55}" type="presParOf" srcId="{40FEA54C-40B8-4F38-B088-97D96018143D}" destId="{A395E724-5C66-4858-8BA7-46AAF64E26CF}" srcOrd="1" destOrd="0" presId="urn:microsoft.com/office/officeart/2005/8/layout/orgChart1"/>
    <dgm:cxn modelId="{F26CB315-9AB8-4F0B-86BC-1B65994D9985}" type="presParOf" srcId="{31BC42EC-A4E3-4B4C-A4E2-F204252FFF5B}" destId="{86875266-80D4-47AF-8323-2AB83888A326}" srcOrd="1" destOrd="0" presId="urn:microsoft.com/office/officeart/2005/8/layout/orgChart1"/>
    <dgm:cxn modelId="{780E44E1-F926-4853-B472-2D30B726E72F}" type="presParOf" srcId="{86875266-80D4-47AF-8323-2AB83888A326}" destId="{B83CE2A5-0AB1-44A0-8220-5C0175DE68CE}" srcOrd="0" destOrd="0" presId="urn:microsoft.com/office/officeart/2005/8/layout/orgChart1"/>
    <dgm:cxn modelId="{F757FF27-0B74-4CDD-91A5-384AB0CC8B2F}" type="presParOf" srcId="{86875266-80D4-47AF-8323-2AB83888A326}" destId="{E69688BC-FC7D-4E5D-908B-FD83F281D7D9}" srcOrd="1" destOrd="0" presId="urn:microsoft.com/office/officeart/2005/8/layout/orgChart1"/>
    <dgm:cxn modelId="{2FD00A6D-C0BF-47B4-B743-A1E735C6AA4B}" type="presParOf" srcId="{E69688BC-FC7D-4E5D-908B-FD83F281D7D9}" destId="{922EA589-4574-438B-A6FC-2E7F28B6C52C}" srcOrd="0" destOrd="0" presId="urn:microsoft.com/office/officeart/2005/8/layout/orgChart1"/>
    <dgm:cxn modelId="{44C11E23-1D21-43EC-9161-7F76160EBA47}" type="presParOf" srcId="{922EA589-4574-438B-A6FC-2E7F28B6C52C}" destId="{EECDE9A2-223B-454A-BDE9-DCEFA4C90550}" srcOrd="0" destOrd="0" presId="urn:microsoft.com/office/officeart/2005/8/layout/orgChart1"/>
    <dgm:cxn modelId="{AB0AEF7A-2C12-48BE-A27A-6A0C54A98A9E}" type="presParOf" srcId="{922EA589-4574-438B-A6FC-2E7F28B6C52C}" destId="{DDC2E9B1-5593-483C-B04A-733471B2F34F}" srcOrd="1" destOrd="0" presId="urn:microsoft.com/office/officeart/2005/8/layout/orgChart1"/>
    <dgm:cxn modelId="{C7BDA3F2-0E44-4EE1-A455-A50BBBF7618A}" type="presParOf" srcId="{E69688BC-FC7D-4E5D-908B-FD83F281D7D9}" destId="{D486F64B-1154-492A-BD90-49B7C68AF58D}" srcOrd="1" destOrd="0" presId="urn:microsoft.com/office/officeart/2005/8/layout/orgChart1"/>
    <dgm:cxn modelId="{A25D633C-48BB-4EB8-A338-DD7038F66171}" type="presParOf" srcId="{E69688BC-FC7D-4E5D-908B-FD83F281D7D9}" destId="{5B4F184C-977D-450D-9C30-809BF65A3978}" srcOrd="2" destOrd="0" presId="urn:microsoft.com/office/officeart/2005/8/layout/orgChart1"/>
    <dgm:cxn modelId="{A073C968-0EE0-4263-B1C9-5B448162675B}" type="presParOf" srcId="{86875266-80D4-47AF-8323-2AB83888A326}" destId="{2E65AF67-B4D3-49AC-BB25-43BBD299B5E4}" srcOrd="2" destOrd="0" presId="urn:microsoft.com/office/officeart/2005/8/layout/orgChart1"/>
    <dgm:cxn modelId="{47F38950-C0E4-4718-9BDE-26287AA83588}" type="presParOf" srcId="{86875266-80D4-47AF-8323-2AB83888A326}" destId="{C0A15262-4790-4C66-A4D6-AD1653E3EFD4}" srcOrd="3" destOrd="0" presId="urn:microsoft.com/office/officeart/2005/8/layout/orgChart1"/>
    <dgm:cxn modelId="{4BD18A87-EE75-4169-B1F4-F70AAE629652}" type="presParOf" srcId="{C0A15262-4790-4C66-A4D6-AD1653E3EFD4}" destId="{BF16D5F8-BBE8-4CC0-B8EC-75911FCC9E1C}" srcOrd="0" destOrd="0" presId="urn:microsoft.com/office/officeart/2005/8/layout/orgChart1"/>
    <dgm:cxn modelId="{AB97BBDE-1AFA-40B9-8638-907CF8DD3028}" type="presParOf" srcId="{BF16D5F8-BBE8-4CC0-B8EC-75911FCC9E1C}" destId="{5DF72A65-6EF6-4FFE-9BE2-ECC498E242F5}" srcOrd="0" destOrd="0" presId="urn:microsoft.com/office/officeart/2005/8/layout/orgChart1"/>
    <dgm:cxn modelId="{B24D8D07-44EA-4DA8-85FC-48902279C25C}" type="presParOf" srcId="{BF16D5F8-BBE8-4CC0-B8EC-75911FCC9E1C}" destId="{6BE84D2F-EDBD-4839-9799-F21E272FDA80}" srcOrd="1" destOrd="0" presId="urn:microsoft.com/office/officeart/2005/8/layout/orgChart1"/>
    <dgm:cxn modelId="{A69AED5F-4C3C-4250-B44D-E318E15E6EFE}" type="presParOf" srcId="{C0A15262-4790-4C66-A4D6-AD1653E3EFD4}" destId="{9353502A-DA78-44A9-907C-F06D2B004074}" srcOrd="1" destOrd="0" presId="urn:microsoft.com/office/officeart/2005/8/layout/orgChart1"/>
    <dgm:cxn modelId="{4F692CCC-7B13-439C-8664-8C4BADC584CE}" type="presParOf" srcId="{C0A15262-4790-4C66-A4D6-AD1653E3EFD4}" destId="{FB39CEF6-4BC3-4697-B110-505FF518F5BF}" srcOrd="2" destOrd="0" presId="urn:microsoft.com/office/officeart/2005/8/layout/orgChart1"/>
    <dgm:cxn modelId="{C881B66C-0198-4046-8806-8F1CDD6536B1}" type="presParOf" srcId="{31BC42EC-A4E3-4B4C-A4E2-F204252FFF5B}" destId="{24CB6EF0-2150-42C9-B50A-C10F3B31AE9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B8F045-67EC-4822-B9EA-304D65AF6A20}" type="doc">
      <dgm:prSet loTypeId="urn:microsoft.com/office/officeart/2005/8/layout/orgChart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2E1366-9589-4A52-B571-0A3F7295EAEA}">
      <dgm:prSet/>
      <dgm:spPr/>
      <dgm:t>
        <a:bodyPr/>
        <a:lstStyle/>
        <a:p>
          <a:r>
            <a:rPr lang="en-SG" b="1" dirty="0"/>
            <a:t>Customer Segments</a:t>
          </a:r>
          <a:endParaRPr lang="en-US" b="1" dirty="0"/>
        </a:p>
      </dgm:t>
    </dgm:pt>
    <dgm:pt modelId="{9C4CDCF2-783D-4088-904F-760DFC04FCE9}" type="parTrans" cxnId="{2A967A14-AE75-4E6B-A8E0-9F4132601302}">
      <dgm:prSet/>
      <dgm:spPr/>
      <dgm:t>
        <a:bodyPr/>
        <a:lstStyle/>
        <a:p>
          <a:endParaRPr lang="en-US"/>
        </a:p>
      </dgm:t>
    </dgm:pt>
    <dgm:pt modelId="{5B7DD4C0-6B8C-4C83-9801-B64EF2413523}" type="sibTrans" cxnId="{2A967A14-AE75-4E6B-A8E0-9F4132601302}">
      <dgm:prSet/>
      <dgm:spPr/>
      <dgm:t>
        <a:bodyPr/>
        <a:lstStyle/>
        <a:p>
          <a:endParaRPr lang="en-US"/>
        </a:p>
      </dgm:t>
    </dgm:pt>
    <dgm:pt modelId="{03A3A3E9-9053-4DAB-A876-EE3A10BBA566}">
      <dgm:prSet/>
      <dgm:spPr/>
      <dgm:t>
        <a:bodyPr/>
        <a:lstStyle/>
        <a:p>
          <a:r>
            <a:rPr lang="en-US" dirty="0"/>
            <a:t>Potential market segments	</a:t>
          </a:r>
        </a:p>
      </dgm:t>
    </dgm:pt>
    <dgm:pt modelId="{3E83380D-965A-4BA4-B199-AA0968F2F727}" type="parTrans" cxnId="{6AB4F1F2-AE4E-405B-B9C1-9D99EE09F5CB}">
      <dgm:prSet/>
      <dgm:spPr/>
      <dgm:t>
        <a:bodyPr/>
        <a:lstStyle/>
        <a:p>
          <a:endParaRPr lang="en-US"/>
        </a:p>
      </dgm:t>
    </dgm:pt>
    <dgm:pt modelId="{BE5479FF-D457-482E-8132-360097EF9FE8}" type="sibTrans" cxnId="{6AB4F1F2-AE4E-405B-B9C1-9D99EE09F5CB}">
      <dgm:prSet/>
      <dgm:spPr/>
      <dgm:t>
        <a:bodyPr/>
        <a:lstStyle/>
        <a:p>
          <a:endParaRPr lang="en-US"/>
        </a:p>
      </dgm:t>
    </dgm:pt>
    <dgm:pt modelId="{78DA8389-0CFE-44AF-BCCE-AD8A1C07E95B}">
      <dgm:prSet/>
      <dgm:spPr/>
      <dgm:t>
        <a:bodyPr/>
        <a:lstStyle/>
        <a:p>
          <a:r>
            <a:rPr lang="en-US" dirty="0"/>
            <a:t>Early adopters.</a:t>
          </a:r>
        </a:p>
        <a:p>
          <a:endParaRPr lang="en-US" dirty="0"/>
        </a:p>
      </dgm:t>
    </dgm:pt>
    <dgm:pt modelId="{266B5506-84ED-4778-83F4-B8101D9F6644}" type="parTrans" cxnId="{DABAA1DE-5906-4174-B237-DAA640B43027}">
      <dgm:prSet/>
      <dgm:spPr/>
      <dgm:t>
        <a:bodyPr/>
        <a:lstStyle/>
        <a:p>
          <a:endParaRPr lang="en-US"/>
        </a:p>
      </dgm:t>
    </dgm:pt>
    <dgm:pt modelId="{00DC61A9-B467-4E77-919C-DB88869E2CBC}" type="sibTrans" cxnId="{DABAA1DE-5906-4174-B237-DAA640B43027}">
      <dgm:prSet/>
      <dgm:spPr/>
      <dgm:t>
        <a:bodyPr/>
        <a:lstStyle/>
        <a:p>
          <a:endParaRPr lang="en-US"/>
        </a:p>
      </dgm:t>
    </dgm:pt>
    <dgm:pt modelId="{B96E0D8A-D54C-4819-9BD2-6843E42E8D95}" type="pres">
      <dgm:prSet presAssocID="{E8B8F045-67EC-4822-B9EA-304D65AF6A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88EF13-2DBF-4FD9-8E6D-EDC9C40920E1}" type="pres">
      <dgm:prSet presAssocID="{FF2E1366-9589-4A52-B571-0A3F7295EAEA}" presName="hierRoot1" presStyleCnt="0">
        <dgm:presLayoutVars>
          <dgm:hierBranch val="init"/>
        </dgm:presLayoutVars>
      </dgm:prSet>
      <dgm:spPr/>
    </dgm:pt>
    <dgm:pt modelId="{D81A70A0-879E-4FD2-9B27-3DD056520379}" type="pres">
      <dgm:prSet presAssocID="{FF2E1366-9589-4A52-B571-0A3F7295EAEA}" presName="rootComposite1" presStyleCnt="0"/>
      <dgm:spPr/>
    </dgm:pt>
    <dgm:pt modelId="{7BF33292-9694-4D53-9E16-A436F06309E7}" type="pres">
      <dgm:prSet presAssocID="{FF2E1366-9589-4A52-B571-0A3F7295EAEA}" presName="rootText1" presStyleLbl="node0" presStyleIdx="0" presStyleCnt="1">
        <dgm:presLayoutVars>
          <dgm:chPref val="3"/>
        </dgm:presLayoutVars>
      </dgm:prSet>
      <dgm:spPr/>
    </dgm:pt>
    <dgm:pt modelId="{AFA59879-006D-4CD8-9C02-01962353DC5A}" type="pres">
      <dgm:prSet presAssocID="{FF2E1366-9589-4A52-B571-0A3F7295EAEA}" presName="rootConnector1" presStyleLbl="node1" presStyleIdx="0" presStyleCnt="0"/>
      <dgm:spPr/>
    </dgm:pt>
    <dgm:pt modelId="{02D6239F-8AFC-4633-BEA2-476CBD4C8485}" type="pres">
      <dgm:prSet presAssocID="{FF2E1366-9589-4A52-B571-0A3F7295EAEA}" presName="hierChild2" presStyleCnt="0"/>
      <dgm:spPr/>
    </dgm:pt>
    <dgm:pt modelId="{B95034E7-AFDE-4F16-BD2A-6F549F1C3D26}" type="pres">
      <dgm:prSet presAssocID="{3E83380D-965A-4BA4-B199-AA0968F2F727}" presName="Name37" presStyleLbl="parChTrans1D2" presStyleIdx="0" presStyleCnt="2"/>
      <dgm:spPr/>
    </dgm:pt>
    <dgm:pt modelId="{1DF953BD-6881-46D4-82F1-0CA1FB2E05F9}" type="pres">
      <dgm:prSet presAssocID="{03A3A3E9-9053-4DAB-A876-EE3A10BBA566}" presName="hierRoot2" presStyleCnt="0">
        <dgm:presLayoutVars>
          <dgm:hierBranch val="init"/>
        </dgm:presLayoutVars>
      </dgm:prSet>
      <dgm:spPr/>
    </dgm:pt>
    <dgm:pt modelId="{389D22B3-876D-42D4-B205-FDAC89EE96B8}" type="pres">
      <dgm:prSet presAssocID="{03A3A3E9-9053-4DAB-A876-EE3A10BBA566}" presName="rootComposite" presStyleCnt="0"/>
      <dgm:spPr/>
    </dgm:pt>
    <dgm:pt modelId="{B04243A9-6C4D-4D71-8A6A-F76CAB0E3833}" type="pres">
      <dgm:prSet presAssocID="{03A3A3E9-9053-4DAB-A876-EE3A10BBA566}" presName="rootText" presStyleLbl="node2" presStyleIdx="0" presStyleCnt="2">
        <dgm:presLayoutVars>
          <dgm:chPref val="3"/>
        </dgm:presLayoutVars>
      </dgm:prSet>
      <dgm:spPr/>
    </dgm:pt>
    <dgm:pt modelId="{4B508BEB-D35E-4822-B70B-E6064C457622}" type="pres">
      <dgm:prSet presAssocID="{03A3A3E9-9053-4DAB-A876-EE3A10BBA566}" presName="rootConnector" presStyleLbl="node2" presStyleIdx="0" presStyleCnt="2"/>
      <dgm:spPr/>
    </dgm:pt>
    <dgm:pt modelId="{7EAA4D07-05CF-4341-B6AA-1C2F0EC578C1}" type="pres">
      <dgm:prSet presAssocID="{03A3A3E9-9053-4DAB-A876-EE3A10BBA566}" presName="hierChild4" presStyleCnt="0"/>
      <dgm:spPr/>
    </dgm:pt>
    <dgm:pt modelId="{3B8ED935-FFC6-4ECB-AF24-4E775F088EC8}" type="pres">
      <dgm:prSet presAssocID="{03A3A3E9-9053-4DAB-A876-EE3A10BBA566}" presName="hierChild5" presStyleCnt="0"/>
      <dgm:spPr/>
    </dgm:pt>
    <dgm:pt modelId="{CD44DC0A-FC7E-4FBE-A666-308D50801334}" type="pres">
      <dgm:prSet presAssocID="{266B5506-84ED-4778-83F4-B8101D9F6644}" presName="Name37" presStyleLbl="parChTrans1D2" presStyleIdx="1" presStyleCnt="2"/>
      <dgm:spPr/>
    </dgm:pt>
    <dgm:pt modelId="{53812238-E61D-465C-98D3-B193DCF0C8BC}" type="pres">
      <dgm:prSet presAssocID="{78DA8389-0CFE-44AF-BCCE-AD8A1C07E95B}" presName="hierRoot2" presStyleCnt="0">
        <dgm:presLayoutVars>
          <dgm:hierBranch val="init"/>
        </dgm:presLayoutVars>
      </dgm:prSet>
      <dgm:spPr/>
    </dgm:pt>
    <dgm:pt modelId="{2DF116D3-B069-418D-878A-CCEAC099B264}" type="pres">
      <dgm:prSet presAssocID="{78DA8389-0CFE-44AF-BCCE-AD8A1C07E95B}" presName="rootComposite" presStyleCnt="0"/>
      <dgm:spPr/>
    </dgm:pt>
    <dgm:pt modelId="{EDA009CB-9991-4E0F-AE99-40ABEE015B32}" type="pres">
      <dgm:prSet presAssocID="{78DA8389-0CFE-44AF-BCCE-AD8A1C07E95B}" presName="rootText" presStyleLbl="node2" presStyleIdx="1" presStyleCnt="2">
        <dgm:presLayoutVars>
          <dgm:chPref val="3"/>
        </dgm:presLayoutVars>
      </dgm:prSet>
      <dgm:spPr/>
    </dgm:pt>
    <dgm:pt modelId="{1352D29F-150E-47F5-A424-CE25AC3E1FD8}" type="pres">
      <dgm:prSet presAssocID="{78DA8389-0CFE-44AF-BCCE-AD8A1C07E95B}" presName="rootConnector" presStyleLbl="node2" presStyleIdx="1" presStyleCnt="2"/>
      <dgm:spPr/>
    </dgm:pt>
    <dgm:pt modelId="{2073DF78-2BB9-403B-862C-32E72709EDDA}" type="pres">
      <dgm:prSet presAssocID="{78DA8389-0CFE-44AF-BCCE-AD8A1C07E95B}" presName="hierChild4" presStyleCnt="0"/>
      <dgm:spPr/>
    </dgm:pt>
    <dgm:pt modelId="{5F7043DE-9AB3-4539-9F28-65C3EC82C404}" type="pres">
      <dgm:prSet presAssocID="{78DA8389-0CFE-44AF-BCCE-AD8A1C07E95B}" presName="hierChild5" presStyleCnt="0"/>
      <dgm:spPr/>
    </dgm:pt>
    <dgm:pt modelId="{6FD7ADF6-CB04-48DD-8AE7-DDAFD3B43E3C}" type="pres">
      <dgm:prSet presAssocID="{FF2E1366-9589-4A52-B571-0A3F7295EAEA}" presName="hierChild3" presStyleCnt="0"/>
      <dgm:spPr/>
    </dgm:pt>
  </dgm:ptLst>
  <dgm:cxnLst>
    <dgm:cxn modelId="{CF9FA002-01F0-414C-B5D3-1F4924720A0D}" type="presOf" srcId="{03A3A3E9-9053-4DAB-A876-EE3A10BBA566}" destId="{4B508BEB-D35E-4822-B70B-E6064C457622}" srcOrd="1" destOrd="0" presId="urn:microsoft.com/office/officeart/2005/8/layout/orgChart1"/>
    <dgm:cxn modelId="{2A967A14-AE75-4E6B-A8E0-9F4132601302}" srcId="{E8B8F045-67EC-4822-B9EA-304D65AF6A20}" destId="{FF2E1366-9589-4A52-B571-0A3F7295EAEA}" srcOrd="0" destOrd="0" parTransId="{9C4CDCF2-783D-4088-904F-760DFC04FCE9}" sibTransId="{5B7DD4C0-6B8C-4C83-9801-B64EF2413523}"/>
    <dgm:cxn modelId="{1AFC0536-1440-4793-B96F-0676CA7760E3}" type="presOf" srcId="{78DA8389-0CFE-44AF-BCCE-AD8A1C07E95B}" destId="{1352D29F-150E-47F5-A424-CE25AC3E1FD8}" srcOrd="1" destOrd="0" presId="urn:microsoft.com/office/officeart/2005/8/layout/orgChart1"/>
    <dgm:cxn modelId="{E7F5E245-A61D-4E9C-AAE7-5C4F3559CA89}" type="presOf" srcId="{FF2E1366-9589-4A52-B571-0A3F7295EAEA}" destId="{7BF33292-9694-4D53-9E16-A436F06309E7}" srcOrd="0" destOrd="0" presId="urn:microsoft.com/office/officeart/2005/8/layout/orgChart1"/>
    <dgm:cxn modelId="{6FEFB357-2216-4894-B506-755AEC55FDDB}" type="presOf" srcId="{E8B8F045-67EC-4822-B9EA-304D65AF6A20}" destId="{B96E0D8A-D54C-4819-9BD2-6843E42E8D95}" srcOrd="0" destOrd="0" presId="urn:microsoft.com/office/officeart/2005/8/layout/orgChart1"/>
    <dgm:cxn modelId="{1F2C7867-706F-478C-B291-F956FA3F2AD6}" type="presOf" srcId="{266B5506-84ED-4778-83F4-B8101D9F6644}" destId="{CD44DC0A-FC7E-4FBE-A666-308D50801334}" srcOrd="0" destOrd="0" presId="urn:microsoft.com/office/officeart/2005/8/layout/orgChart1"/>
    <dgm:cxn modelId="{761EE979-8CA8-4FE5-8E73-1A2C28F462C7}" type="presOf" srcId="{03A3A3E9-9053-4DAB-A876-EE3A10BBA566}" destId="{B04243A9-6C4D-4D71-8A6A-F76CAB0E3833}" srcOrd="0" destOrd="0" presId="urn:microsoft.com/office/officeart/2005/8/layout/orgChart1"/>
    <dgm:cxn modelId="{008C6394-E9A6-4D02-8BDE-CF90A64644E5}" type="presOf" srcId="{78DA8389-0CFE-44AF-BCCE-AD8A1C07E95B}" destId="{EDA009CB-9991-4E0F-AE99-40ABEE015B32}" srcOrd="0" destOrd="0" presId="urn:microsoft.com/office/officeart/2005/8/layout/orgChart1"/>
    <dgm:cxn modelId="{4869B8B9-E227-4611-BABF-38C262A1FE16}" type="presOf" srcId="{3E83380D-965A-4BA4-B199-AA0968F2F727}" destId="{B95034E7-AFDE-4F16-BD2A-6F549F1C3D26}" srcOrd="0" destOrd="0" presId="urn:microsoft.com/office/officeart/2005/8/layout/orgChart1"/>
    <dgm:cxn modelId="{DABAA1DE-5906-4174-B237-DAA640B43027}" srcId="{FF2E1366-9589-4A52-B571-0A3F7295EAEA}" destId="{78DA8389-0CFE-44AF-BCCE-AD8A1C07E95B}" srcOrd="1" destOrd="0" parTransId="{266B5506-84ED-4778-83F4-B8101D9F6644}" sibTransId="{00DC61A9-B467-4E77-919C-DB88869E2CBC}"/>
    <dgm:cxn modelId="{46DA9CDF-2242-418B-8685-2194028125FE}" type="presOf" srcId="{FF2E1366-9589-4A52-B571-0A3F7295EAEA}" destId="{AFA59879-006D-4CD8-9C02-01962353DC5A}" srcOrd="1" destOrd="0" presId="urn:microsoft.com/office/officeart/2005/8/layout/orgChart1"/>
    <dgm:cxn modelId="{6AB4F1F2-AE4E-405B-B9C1-9D99EE09F5CB}" srcId="{FF2E1366-9589-4A52-B571-0A3F7295EAEA}" destId="{03A3A3E9-9053-4DAB-A876-EE3A10BBA566}" srcOrd="0" destOrd="0" parTransId="{3E83380D-965A-4BA4-B199-AA0968F2F727}" sibTransId="{BE5479FF-D457-482E-8132-360097EF9FE8}"/>
    <dgm:cxn modelId="{AF64A458-2928-4AD7-A522-B46C310C614E}" type="presParOf" srcId="{B96E0D8A-D54C-4819-9BD2-6843E42E8D95}" destId="{9788EF13-2DBF-4FD9-8E6D-EDC9C40920E1}" srcOrd="0" destOrd="0" presId="urn:microsoft.com/office/officeart/2005/8/layout/orgChart1"/>
    <dgm:cxn modelId="{E4C502A7-ACAB-4EDC-96EA-3AB03D7F23D5}" type="presParOf" srcId="{9788EF13-2DBF-4FD9-8E6D-EDC9C40920E1}" destId="{D81A70A0-879E-4FD2-9B27-3DD056520379}" srcOrd="0" destOrd="0" presId="urn:microsoft.com/office/officeart/2005/8/layout/orgChart1"/>
    <dgm:cxn modelId="{ED7A11A5-8F3C-4A31-B12F-B47DE074692C}" type="presParOf" srcId="{D81A70A0-879E-4FD2-9B27-3DD056520379}" destId="{7BF33292-9694-4D53-9E16-A436F06309E7}" srcOrd="0" destOrd="0" presId="urn:microsoft.com/office/officeart/2005/8/layout/orgChart1"/>
    <dgm:cxn modelId="{9E1F8CB0-5DDC-488A-BCE4-C989C90A5F71}" type="presParOf" srcId="{D81A70A0-879E-4FD2-9B27-3DD056520379}" destId="{AFA59879-006D-4CD8-9C02-01962353DC5A}" srcOrd="1" destOrd="0" presId="urn:microsoft.com/office/officeart/2005/8/layout/orgChart1"/>
    <dgm:cxn modelId="{EC8006EC-A87A-484A-B8EE-9D2895D82788}" type="presParOf" srcId="{9788EF13-2DBF-4FD9-8E6D-EDC9C40920E1}" destId="{02D6239F-8AFC-4633-BEA2-476CBD4C8485}" srcOrd="1" destOrd="0" presId="urn:microsoft.com/office/officeart/2005/8/layout/orgChart1"/>
    <dgm:cxn modelId="{8F047C85-18EA-4FA1-80CD-BACF3D340798}" type="presParOf" srcId="{02D6239F-8AFC-4633-BEA2-476CBD4C8485}" destId="{B95034E7-AFDE-4F16-BD2A-6F549F1C3D26}" srcOrd="0" destOrd="0" presId="urn:microsoft.com/office/officeart/2005/8/layout/orgChart1"/>
    <dgm:cxn modelId="{A7E7DABE-4685-4EC3-ADF1-2EC5D0E62CFC}" type="presParOf" srcId="{02D6239F-8AFC-4633-BEA2-476CBD4C8485}" destId="{1DF953BD-6881-46D4-82F1-0CA1FB2E05F9}" srcOrd="1" destOrd="0" presId="urn:microsoft.com/office/officeart/2005/8/layout/orgChart1"/>
    <dgm:cxn modelId="{0670D907-9772-4EFB-8459-ADDA810B8D7D}" type="presParOf" srcId="{1DF953BD-6881-46D4-82F1-0CA1FB2E05F9}" destId="{389D22B3-876D-42D4-B205-FDAC89EE96B8}" srcOrd="0" destOrd="0" presId="urn:microsoft.com/office/officeart/2005/8/layout/orgChart1"/>
    <dgm:cxn modelId="{7ED6011A-6089-4E6F-9ACF-9D161FC31A9A}" type="presParOf" srcId="{389D22B3-876D-42D4-B205-FDAC89EE96B8}" destId="{B04243A9-6C4D-4D71-8A6A-F76CAB0E3833}" srcOrd="0" destOrd="0" presId="urn:microsoft.com/office/officeart/2005/8/layout/orgChart1"/>
    <dgm:cxn modelId="{6FDA9428-9820-475B-8F90-2E4533CA59CF}" type="presParOf" srcId="{389D22B3-876D-42D4-B205-FDAC89EE96B8}" destId="{4B508BEB-D35E-4822-B70B-E6064C457622}" srcOrd="1" destOrd="0" presId="urn:microsoft.com/office/officeart/2005/8/layout/orgChart1"/>
    <dgm:cxn modelId="{A3C6DDD5-7310-4EB7-98C3-4511995B07F8}" type="presParOf" srcId="{1DF953BD-6881-46D4-82F1-0CA1FB2E05F9}" destId="{7EAA4D07-05CF-4341-B6AA-1C2F0EC578C1}" srcOrd="1" destOrd="0" presId="urn:microsoft.com/office/officeart/2005/8/layout/orgChart1"/>
    <dgm:cxn modelId="{CADAA7BA-0741-4A4B-9770-0E2DD0743670}" type="presParOf" srcId="{1DF953BD-6881-46D4-82F1-0CA1FB2E05F9}" destId="{3B8ED935-FFC6-4ECB-AF24-4E775F088EC8}" srcOrd="2" destOrd="0" presId="urn:microsoft.com/office/officeart/2005/8/layout/orgChart1"/>
    <dgm:cxn modelId="{A9CFAA28-4052-4113-B911-5533B6A96976}" type="presParOf" srcId="{02D6239F-8AFC-4633-BEA2-476CBD4C8485}" destId="{CD44DC0A-FC7E-4FBE-A666-308D50801334}" srcOrd="2" destOrd="0" presId="urn:microsoft.com/office/officeart/2005/8/layout/orgChart1"/>
    <dgm:cxn modelId="{30829CD8-65A5-4D01-90FF-176751BCDA30}" type="presParOf" srcId="{02D6239F-8AFC-4633-BEA2-476CBD4C8485}" destId="{53812238-E61D-465C-98D3-B193DCF0C8BC}" srcOrd="3" destOrd="0" presId="urn:microsoft.com/office/officeart/2005/8/layout/orgChart1"/>
    <dgm:cxn modelId="{DAFB5805-877D-4849-9097-EA6589E43246}" type="presParOf" srcId="{53812238-E61D-465C-98D3-B193DCF0C8BC}" destId="{2DF116D3-B069-418D-878A-CCEAC099B264}" srcOrd="0" destOrd="0" presId="urn:microsoft.com/office/officeart/2005/8/layout/orgChart1"/>
    <dgm:cxn modelId="{E428FC44-E5A1-4184-A856-D9DF05C080AE}" type="presParOf" srcId="{2DF116D3-B069-418D-878A-CCEAC099B264}" destId="{EDA009CB-9991-4E0F-AE99-40ABEE015B32}" srcOrd="0" destOrd="0" presId="urn:microsoft.com/office/officeart/2005/8/layout/orgChart1"/>
    <dgm:cxn modelId="{2131549F-27AF-41BD-8488-F622021DDA42}" type="presParOf" srcId="{2DF116D3-B069-418D-878A-CCEAC099B264}" destId="{1352D29F-150E-47F5-A424-CE25AC3E1FD8}" srcOrd="1" destOrd="0" presId="urn:microsoft.com/office/officeart/2005/8/layout/orgChart1"/>
    <dgm:cxn modelId="{A7D98B8B-1BA8-4765-9799-E582CF3AEE5F}" type="presParOf" srcId="{53812238-E61D-465C-98D3-B193DCF0C8BC}" destId="{2073DF78-2BB9-403B-862C-32E72709EDDA}" srcOrd="1" destOrd="0" presId="urn:microsoft.com/office/officeart/2005/8/layout/orgChart1"/>
    <dgm:cxn modelId="{B290C2FB-DEBD-408F-91C4-D40F7D326617}" type="presParOf" srcId="{53812238-E61D-465C-98D3-B193DCF0C8BC}" destId="{5F7043DE-9AB3-4539-9F28-65C3EC82C404}" srcOrd="2" destOrd="0" presId="urn:microsoft.com/office/officeart/2005/8/layout/orgChart1"/>
    <dgm:cxn modelId="{E935FFC1-E6A5-4B6B-BF87-16EA0923479F}" type="presParOf" srcId="{9788EF13-2DBF-4FD9-8E6D-EDC9C40920E1}" destId="{6FD7ADF6-CB04-48DD-8AE7-DDAFD3B43E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E68620-CA85-4BC2-A848-06A494BE2952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69CDB0-9055-40D3-BC6E-A5B0D852939A}">
      <dgm:prSet/>
      <dgm:spPr/>
      <dgm:t>
        <a:bodyPr/>
        <a:lstStyle/>
        <a:p>
          <a:r>
            <a:rPr lang="en-SG" b="1" i="0" baseline="0" dirty="0"/>
            <a:t>Unique Value Proposition</a:t>
          </a:r>
          <a:endParaRPr lang="en-US" dirty="0"/>
        </a:p>
      </dgm:t>
    </dgm:pt>
    <dgm:pt modelId="{BFB0BA21-94D1-45AD-B789-EF2BA3C01BCD}" type="parTrans" cxnId="{54D44AD8-797A-4E0F-999E-E47550826E76}">
      <dgm:prSet/>
      <dgm:spPr/>
      <dgm:t>
        <a:bodyPr/>
        <a:lstStyle/>
        <a:p>
          <a:endParaRPr lang="en-US" sz="3400"/>
        </a:p>
      </dgm:t>
    </dgm:pt>
    <dgm:pt modelId="{001506BC-F965-44EB-9E66-E68CC0B1AF1B}" type="sibTrans" cxnId="{54D44AD8-797A-4E0F-999E-E47550826E76}">
      <dgm:prSet/>
      <dgm:spPr/>
      <dgm:t>
        <a:bodyPr/>
        <a:lstStyle/>
        <a:p>
          <a:endParaRPr lang="en-US"/>
        </a:p>
      </dgm:t>
    </dgm:pt>
    <dgm:pt modelId="{95F60AD0-DC80-44CA-A185-CF43A4D0015F}">
      <dgm:prSet/>
      <dgm:spPr/>
      <dgm:t>
        <a:bodyPr/>
        <a:lstStyle/>
        <a:p>
          <a:r>
            <a:rPr lang="en-SG" dirty="0"/>
            <a:t>A promise of value to be delivered.</a:t>
          </a:r>
          <a:endParaRPr lang="en-US" dirty="0"/>
        </a:p>
      </dgm:t>
    </dgm:pt>
    <dgm:pt modelId="{39B9598F-8AC8-4E5C-BAAD-3AB48F0161F2}" type="parTrans" cxnId="{1DB406AC-C2F2-43AB-AD7A-F03B5F3E6755}">
      <dgm:prSet/>
      <dgm:spPr/>
      <dgm:t>
        <a:bodyPr/>
        <a:lstStyle/>
        <a:p>
          <a:endParaRPr lang="en-US" sz="3400"/>
        </a:p>
      </dgm:t>
    </dgm:pt>
    <dgm:pt modelId="{4B7B1CB7-0070-4BCF-9287-782F53754DE5}" type="sibTrans" cxnId="{1DB406AC-C2F2-43AB-AD7A-F03B5F3E6755}">
      <dgm:prSet/>
      <dgm:spPr/>
      <dgm:t>
        <a:bodyPr/>
        <a:lstStyle/>
        <a:p>
          <a:endParaRPr lang="en-US"/>
        </a:p>
      </dgm:t>
    </dgm:pt>
    <dgm:pt modelId="{75D2902C-92EA-4EB9-B4F1-85397E534B8C}">
      <dgm:prSet/>
      <dgm:spPr/>
      <dgm:t>
        <a:bodyPr/>
        <a:lstStyle/>
        <a:p>
          <a:r>
            <a:rPr lang="en-SG" dirty="0"/>
            <a:t>Why are you different?</a:t>
          </a:r>
          <a:endParaRPr lang="en-US" dirty="0"/>
        </a:p>
      </dgm:t>
    </dgm:pt>
    <dgm:pt modelId="{F67AD188-216A-41EA-BC3B-95DD4DCB7304}" type="parTrans" cxnId="{99DFF705-47D9-44A7-9A8B-4563261C2BB7}">
      <dgm:prSet/>
      <dgm:spPr/>
      <dgm:t>
        <a:bodyPr/>
        <a:lstStyle/>
        <a:p>
          <a:endParaRPr lang="en-US" sz="3400"/>
        </a:p>
      </dgm:t>
    </dgm:pt>
    <dgm:pt modelId="{A9FA38A4-D675-436C-9EBF-7E83BEC66DA6}" type="sibTrans" cxnId="{99DFF705-47D9-44A7-9A8B-4563261C2BB7}">
      <dgm:prSet/>
      <dgm:spPr/>
      <dgm:t>
        <a:bodyPr/>
        <a:lstStyle/>
        <a:p>
          <a:endParaRPr lang="en-US"/>
        </a:p>
      </dgm:t>
    </dgm:pt>
    <dgm:pt modelId="{E6B283B3-43B7-4A2B-A03F-9DCFBFA1BD23}">
      <dgm:prSet/>
      <dgm:spPr/>
      <dgm:t>
        <a:bodyPr/>
        <a:lstStyle/>
        <a:p>
          <a:r>
            <a:rPr lang="en-SG" dirty="0"/>
            <a:t>Why should your Customer Segments buy/invest time in you?</a:t>
          </a:r>
          <a:endParaRPr lang="en-US" dirty="0"/>
        </a:p>
      </dgm:t>
    </dgm:pt>
    <dgm:pt modelId="{7894F9E0-AD6E-485F-A64F-9D23D2375C9A}" type="parTrans" cxnId="{73814D3F-1047-4DAA-AF93-2B1900207AB3}">
      <dgm:prSet/>
      <dgm:spPr/>
      <dgm:t>
        <a:bodyPr/>
        <a:lstStyle/>
        <a:p>
          <a:endParaRPr lang="en-US" sz="3400"/>
        </a:p>
      </dgm:t>
    </dgm:pt>
    <dgm:pt modelId="{953D0C95-C0CC-4B7D-903B-ED1E958A9A67}" type="sibTrans" cxnId="{73814D3F-1047-4DAA-AF93-2B1900207AB3}">
      <dgm:prSet/>
      <dgm:spPr/>
      <dgm:t>
        <a:bodyPr/>
        <a:lstStyle/>
        <a:p>
          <a:endParaRPr lang="en-US"/>
        </a:p>
      </dgm:t>
    </dgm:pt>
    <dgm:pt modelId="{AF39C8FB-92C0-4F92-B87C-154A0F6A1197}" type="pres">
      <dgm:prSet presAssocID="{28E68620-CA85-4BC2-A848-06A494BE2952}" presName="Name0" presStyleCnt="0">
        <dgm:presLayoutVars>
          <dgm:dir/>
          <dgm:resizeHandles val="exact"/>
        </dgm:presLayoutVars>
      </dgm:prSet>
      <dgm:spPr/>
    </dgm:pt>
    <dgm:pt modelId="{F253DC8C-DEFE-430F-A034-2AF05D4E37CE}" type="pres">
      <dgm:prSet presAssocID="{28E68620-CA85-4BC2-A848-06A494BE2952}" presName="cycle" presStyleCnt="0"/>
      <dgm:spPr/>
    </dgm:pt>
    <dgm:pt modelId="{0E9DD390-1B2D-4444-AAA7-811DDB843FDD}" type="pres">
      <dgm:prSet presAssocID="{2B69CDB0-9055-40D3-BC6E-A5B0D852939A}" presName="nodeFirstNode" presStyleLbl="node1" presStyleIdx="0" presStyleCnt="4">
        <dgm:presLayoutVars>
          <dgm:bulletEnabled val="1"/>
        </dgm:presLayoutVars>
      </dgm:prSet>
      <dgm:spPr/>
    </dgm:pt>
    <dgm:pt modelId="{6043B403-76D3-4FD0-93A6-90744DF8A242}" type="pres">
      <dgm:prSet presAssocID="{001506BC-F965-44EB-9E66-E68CC0B1AF1B}" presName="sibTransFirstNode" presStyleLbl="bgShp" presStyleIdx="0" presStyleCnt="1"/>
      <dgm:spPr/>
    </dgm:pt>
    <dgm:pt modelId="{51391094-AD65-49DB-A079-C6513A91867D}" type="pres">
      <dgm:prSet presAssocID="{95F60AD0-DC80-44CA-A185-CF43A4D0015F}" presName="nodeFollowingNodes" presStyleLbl="node1" presStyleIdx="1" presStyleCnt="4">
        <dgm:presLayoutVars>
          <dgm:bulletEnabled val="1"/>
        </dgm:presLayoutVars>
      </dgm:prSet>
      <dgm:spPr/>
    </dgm:pt>
    <dgm:pt modelId="{EF951859-9FA0-43D1-B2B8-6AFEAE6CF91B}" type="pres">
      <dgm:prSet presAssocID="{75D2902C-92EA-4EB9-B4F1-85397E534B8C}" presName="nodeFollowingNodes" presStyleLbl="node1" presStyleIdx="2" presStyleCnt="4">
        <dgm:presLayoutVars>
          <dgm:bulletEnabled val="1"/>
        </dgm:presLayoutVars>
      </dgm:prSet>
      <dgm:spPr/>
    </dgm:pt>
    <dgm:pt modelId="{C4536026-CFC8-4558-9158-7A74427C45D7}" type="pres">
      <dgm:prSet presAssocID="{E6B283B3-43B7-4A2B-A03F-9DCFBFA1BD23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99DFF705-47D9-44A7-9A8B-4563261C2BB7}" srcId="{28E68620-CA85-4BC2-A848-06A494BE2952}" destId="{75D2902C-92EA-4EB9-B4F1-85397E534B8C}" srcOrd="2" destOrd="0" parTransId="{F67AD188-216A-41EA-BC3B-95DD4DCB7304}" sibTransId="{A9FA38A4-D675-436C-9EBF-7E83BEC66DA6}"/>
    <dgm:cxn modelId="{5D1AF813-6B41-477A-9F63-7BA4FB410672}" type="presOf" srcId="{75D2902C-92EA-4EB9-B4F1-85397E534B8C}" destId="{EF951859-9FA0-43D1-B2B8-6AFEAE6CF91B}" srcOrd="0" destOrd="0" presId="urn:microsoft.com/office/officeart/2005/8/layout/cycle3"/>
    <dgm:cxn modelId="{73814D3F-1047-4DAA-AF93-2B1900207AB3}" srcId="{28E68620-CA85-4BC2-A848-06A494BE2952}" destId="{E6B283B3-43B7-4A2B-A03F-9DCFBFA1BD23}" srcOrd="3" destOrd="0" parTransId="{7894F9E0-AD6E-485F-A64F-9D23D2375C9A}" sibTransId="{953D0C95-C0CC-4B7D-903B-ED1E958A9A67}"/>
    <dgm:cxn modelId="{AAEA9447-5711-4626-BA43-B21A423FE2E4}" type="presOf" srcId="{95F60AD0-DC80-44CA-A185-CF43A4D0015F}" destId="{51391094-AD65-49DB-A079-C6513A91867D}" srcOrd="0" destOrd="0" presId="urn:microsoft.com/office/officeart/2005/8/layout/cycle3"/>
    <dgm:cxn modelId="{36A3E17E-CF63-4C0D-BB57-B2C85A33273C}" type="presOf" srcId="{28E68620-CA85-4BC2-A848-06A494BE2952}" destId="{AF39C8FB-92C0-4F92-B87C-154A0F6A1197}" srcOrd="0" destOrd="0" presId="urn:microsoft.com/office/officeart/2005/8/layout/cycle3"/>
    <dgm:cxn modelId="{1DB406AC-C2F2-43AB-AD7A-F03B5F3E6755}" srcId="{28E68620-CA85-4BC2-A848-06A494BE2952}" destId="{95F60AD0-DC80-44CA-A185-CF43A4D0015F}" srcOrd="1" destOrd="0" parTransId="{39B9598F-8AC8-4E5C-BAAD-3AB48F0161F2}" sibTransId="{4B7B1CB7-0070-4BCF-9287-782F53754DE5}"/>
    <dgm:cxn modelId="{54D44AD8-797A-4E0F-999E-E47550826E76}" srcId="{28E68620-CA85-4BC2-A848-06A494BE2952}" destId="{2B69CDB0-9055-40D3-BC6E-A5B0D852939A}" srcOrd="0" destOrd="0" parTransId="{BFB0BA21-94D1-45AD-B789-EF2BA3C01BCD}" sibTransId="{001506BC-F965-44EB-9E66-E68CC0B1AF1B}"/>
    <dgm:cxn modelId="{ECF2AADA-84BB-4292-A924-EA01FCA4BDA0}" type="presOf" srcId="{001506BC-F965-44EB-9E66-E68CC0B1AF1B}" destId="{6043B403-76D3-4FD0-93A6-90744DF8A242}" srcOrd="0" destOrd="0" presId="urn:microsoft.com/office/officeart/2005/8/layout/cycle3"/>
    <dgm:cxn modelId="{6353C8DC-A8E8-4409-8EDC-DB5C96BB5FFB}" type="presOf" srcId="{E6B283B3-43B7-4A2B-A03F-9DCFBFA1BD23}" destId="{C4536026-CFC8-4558-9158-7A74427C45D7}" srcOrd="0" destOrd="0" presId="urn:microsoft.com/office/officeart/2005/8/layout/cycle3"/>
    <dgm:cxn modelId="{49EA3CE4-562D-4103-A4F3-1F6C46337046}" type="presOf" srcId="{2B69CDB0-9055-40D3-BC6E-A5B0D852939A}" destId="{0E9DD390-1B2D-4444-AAA7-811DDB843FDD}" srcOrd="0" destOrd="0" presId="urn:microsoft.com/office/officeart/2005/8/layout/cycle3"/>
    <dgm:cxn modelId="{44EEC164-5C88-46E2-8137-F795F29CDC9A}" type="presParOf" srcId="{AF39C8FB-92C0-4F92-B87C-154A0F6A1197}" destId="{F253DC8C-DEFE-430F-A034-2AF05D4E37CE}" srcOrd="0" destOrd="0" presId="urn:microsoft.com/office/officeart/2005/8/layout/cycle3"/>
    <dgm:cxn modelId="{45A6ECFF-1812-4009-AA9F-14B9673C7AA1}" type="presParOf" srcId="{F253DC8C-DEFE-430F-A034-2AF05D4E37CE}" destId="{0E9DD390-1B2D-4444-AAA7-811DDB843FDD}" srcOrd="0" destOrd="0" presId="urn:microsoft.com/office/officeart/2005/8/layout/cycle3"/>
    <dgm:cxn modelId="{FEE4FF00-0028-4248-BA35-4A394B6A601D}" type="presParOf" srcId="{F253DC8C-DEFE-430F-A034-2AF05D4E37CE}" destId="{6043B403-76D3-4FD0-93A6-90744DF8A242}" srcOrd="1" destOrd="0" presId="urn:microsoft.com/office/officeart/2005/8/layout/cycle3"/>
    <dgm:cxn modelId="{601E1260-7DDF-4A9B-8D54-5AB04D014A12}" type="presParOf" srcId="{F253DC8C-DEFE-430F-A034-2AF05D4E37CE}" destId="{51391094-AD65-49DB-A079-C6513A91867D}" srcOrd="2" destOrd="0" presId="urn:microsoft.com/office/officeart/2005/8/layout/cycle3"/>
    <dgm:cxn modelId="{4E931B0C-CA83-4121-B4B4-C2C0A95201DF}" type="presParOf" srcId="{F253DC8C-DEFE-430F-A034-2AF05D4E37CE}" destId="{EF951859-9FA0-43D1-B2B8-6AFEAE6CF91B}" srcOrd="3" destOrd="0" presId="urn:microsoft.com/office/officeart/2005/8/layout/cycle3"/>
    <dgm:cxn modelId="{7B32BD03-C90F-4507-A237-0BCD9C651999}" type="presParOf" srcId="{F253DC8C-DEFE-430F-A034-2AF05D4E37CE}" destId="{C4536026-CFC8-4558-9158-7A74427C45D7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469759-0DC0-44EF-BC40-3DFE42395019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64FFF8-8E31-4891-98C4-E78DABFEC956}">
      <dgm:prSet/>
      <dgm:spPr/>
      <dgm:t>
        <a:bodyPr/>
        <a:lstStyle/>
        <a:p>
          <a:r>
            <a:rPr lang="en-SG" b="1" dirty="0"/>
            <a:t>Solutions</a:t>
          </a:r>
          <a:endParaRPr lang="en-US" dirty="0"/>
        </a:p>
      </dgm:t>
    </dgm:pt>
    <dgm:pt modelId="{B9BABD3D-4242-4462-8E7A-6F48C38B9087}" type="parTrans" cxnId="{97C236F4-FD71-434A-B5EF-3F940525692B}">
      <dgm:prSet/>
      <dgm:spPr/>
      <dgm:t>
        <a:bodyPr/>
        <a:lstStyle/>
        <a:p>
          <a:endParaRPr lang="en-US"/>
        </a:p>
      </dgm:t>
    </dgm:pt>
    <dgm:pt modelId="{98C5AAE2-1A00-4C58-BBC0-183166D3673F}" type="sibTrans" cxnId="{97C236F4-FD71-434A-B5EF-3F940525692B}">
      <dgm:prSet/>
      <dgm:spPr/>
      <dgm:t>
        <a:bodyPr/>
        <a:lstStyle/>
        <a:p>
          <a:endParaRPr lang="en-US"/>
        </a:p>
      </dgm:t>
    </dgm:pt>
    <dgm:pt modelId="{5E12D1AA-9298-40D2-8564-F4D5B2206909}">
      <dgm:prSet/>
      <dgm:spPr/>
      <dgm:t>
        <a:bodyPr/>
        <a:lstStyle/>
        <a:p>
          <a:r>
            <a:rPr lang="en-SG" i="0" baseline="0" dirty="0"/>
            <a:t>3 Fe</a:t>
          </a:r>
          <a:r>
            <a:rPr lang="en-SG" dirty="0"/>
            <a:t>atures of your product/service that solve the 3 problems.</a:t>
          </a:r>
          <a:endParaRPr lang="en-US" dirty="0"/>
        </a:p>
      </dgm:t>
    </dgm:pt>
    <dgm:pt modelId="{220F6556-0C98-4507-A86B-9D23B0B1A219}" type="parTrans" cxnId="{DE17C950-F7C5-4749-9C92-11389385A887}">
      <dgm:prSet/>
      <dgm:spPr/>
      <dgm:t>
        <a:bodyPr/>
        <a:lstStyle/>
        <a:p>
          <a:endParaRPr lang="en-US"/>
        </a:p>
      </dgm:t>
    </dgm:pt>
    <dgm:pt modelId="{37F4DE04-88B1-4C01-8FB1-626C7428A0E5}" type="sibTrans" cxnId="{DE17C950-F7C5-4749-9C92-11389385A887}">
      <dgm:prSet/>
      <dgm:spPr/>
      <dgm:t>
        <a:bodyPr/>
        <a:lstStyle/>
        <a:p>
          <a:endParaRPr lang="en-US"/>
        </a:p>
      </dgm:t>
    </dgm:pt>
    <dgm:pt modelId="{9DF7469B-B809-4984-924D-5BB3E7B26BEA}">
      <dgm:prSet/>
      <dgm:spPr/>
      <dgm:t>
        <a:bodyPr/>
        <a:lstStyle/>
        <a:p>
          <a:r>
            <a:rPr lang="en-SG" i="0" baseline="0" dirty="0"/>
            <a:t>“</a:t>
          </a:r>
          <a:r>
            <a:rPr lang="en-SG" i="1" baseline="0" dirty="0"/>
            <a:t>Go Out The Building”.</a:t>
          </a:r>
          <a:endParaRPr lang="en-US" dirty="0"/>
        </a:p>
      </dgm:t>
    </dgm:pt>
    <dgm:pt modelId="{F4E2F91C-5B2E-4B67-8F2B-0A5AEAB23B16}" type="parTrans" cxnId="{01750419-7144-438D-AE66-EF5D9BFC0727}">
      <dgm:prSet/>
      <dgm:spPr/>
      <dgm:t>
        <a:bodyPr/>
        <a:lstStyle/>
        <a:p>
          <a:endParaRPr lang="en-US"/>
        </a:p>
      </dgm:t>
    </dgm:pt>
    <dgm:pt modelId="{DB6C66FC-F5C1-4F14-B804-E73C18FBA006}" type="sibTrans" cxnId="{01750419-7144-438D-AE66-EF5D9BFC0727}">
      <dgm:prSet/>
      <dgm:spPr/>
      <dgm:t>
        <a:bodyPr/>
        <a:lstStyle/>
        <a:p>
          <a:endParaRPr lang="en-US"/>
        </a:p>
      </dgm:t>
    </dgm:pt>
    <dgm:pt modelId="{5700D464-DEFC-46C6-8932-E5FC7BC08220}" type="pres">
      <dgm:prSet presAssocID="{00469759-0DC0-44EF-BC40-3DFE42395019}" presName="Name0" presStyleCnt="0">
        <dgm:presLayoutVars>
          <dgm:dir/>
          <dgm:resizeHandles val="exact"/>
        </dgm:presLayoutVars>
      </dgm:prSet>
      <dgm:spPr/>
    </dgm:pt>
    <dgm:pt modelId="{BE0E95DD-1E9D-4F89-B45C-BA9EC9E9FC3A}" type="pres">
      <dgm:prSet presAssocID="{3064FFF8-8E31-4891-98C4-E78DABFEC956}" presName="parAndChTx" presStyleLbl="node1" presStyleIdx="0" presStyleCnt="1">
        <dgm:presLayoutVars>
          <dgm:bulletEnabled val="1"/>
        </dgm:presLayoutVars>
      </dgm:prSet>
      <dgm:spPr/>
    </dgm:pt>
  </dgm:ptLst>
  <dgm:cxnLst>
    <dgm:cxn modelId="{01750419-7144-438D-AE66-EF5D9BFC0727}" srcId="{3064FFF8-8E31-4891-98C4-E78DABFEC956}" destId="{9DF7469B-B809-4984-924D-5BB3E7B26BEA}" srcOrd="1" destOrd="0" parTransId="{F4E2F91C-5B2E-4B67-8F2B-0A5AEAB23B16}" sibTransId="{DB6C66FC-F5C1-4F14-B804-E73C18FBA006}"/>
    <dgm:cxn modelId="{DE17C950-F7C5-4749-9C92-11389385A887}" srcId="{3064FFF8-8E31-4891-98C4-E78DABFEC956}" destId="{5E12D1AA-9298-40D2-8564-F4D5B2206909}" srcOrd="0" destOrd="0" parTransId="{220F6556-0C98-4507-A86B-9D23B0B1A219}" sibTransId="{37F4DE04-88B1-4C01-8FB1-626C7428A0E5}"/>
    <dgm:cxn modelId="{A5871E57-3340-4596-94E5-4072D6F0E47C}" type="presOf" srcId="{3064FFF8-8E31-4891-98C4-E78DABFEC956}" destId="{BE0E95DD-1E9D-4F89-B45C-BA9EC9E9FC3A}" srcOrd="0" destOrd="0" presId="urn:microsoft.com/office/officeart/2005/8/layout/hChevron3"/>
    <dgm:cxn modelId="{3513E080-719E-4B71-8267-5B473F48088D}" type="presOf" srcId="{9DF7469B-B809-4984-924D-5BB3E7B26BEA}" destId="{BE0E95DD-1E9D-4F89-B45C-BA9EC9E9FC3A}" srcOrd="0" destOrd="2" presId="urn:microsoft.com/office/officeart/2005/8/layout/hChevron3"/>
    <dgm:cxn modelId="{1BCDBF88-5932-4038-8210-3CF788E8E828}" type="presOf" srcId="{5E12D1AA-9298-40D2-8564-F4D5B2206909}" destId="{BE0E95DD-1E9D-4F89-B45C-BA9EC9E9FC3A}" srcOrd="0" destOrd="1" presId="urn:microsoft.com/office/officeart/2005/8/layout/hChevron3"/>
    <dgm:cxn modelId="{9D648D89-DF8F-4FEC-97E4-FEBFEF842F90}" type="presOf" srcId="{00469759-0DC0-44EF-BC40-3DFE42395019}" destId="{5700D464-DEFC-46C6-8932-E5FC7BC08220}" srcOrd="0" destOrd="0" presId="urn:microsoft.com/office/officeart/2005/8/layout/hChevron3"/>
    <dgm:cxn modelId="{97C236F4-FD71-434A-B5EF-3F940525692B}" srcId="{00469759-0DC0-44EF-BC40-3DFE42395019}" destId="{3064FFF8-8E31-4891-98C4-E78DABFEC956}" srcOrd="0" destOrd="0" parTransId="{B9BABD3D-4242-4462-8E7A-6F48C38B9087}" sibTransId="{98C5AAE2-1A00-4C58-BBC0-183166D3673F}"/>
    <dgm:cxn modelId="{94979D35-351F-4B48-9F35-01DFF3A88FE3}" type="presParOf" srcId="{5700D464-DEFC-46C6-8932-E5FC7BC08220}" destId="{BE0E95DD-1E9D-4F89-B45C-BA9EC9E9FC3A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E25187-293F-4827-85E1-2E322375D2A1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3FFEDD-5FAC-4BD2-BF51-95A12C6DA569}">
      <dgm:prSet custT="1"/>
      <dgm:spPr/>
      <dgm:t>
        <a:bodyPr/>
        <a:lstStyle/>
        <a:p>
          <a:r>
            <a:rPr lang="en-SG" sz="3200" b="1" dirty="0"/>
            <a:t>Key Metrics</a:t>
          </a:r>
          <a:endParaRPr lang="en-US" sz="3200" b="1" dirty="0"/>
        </a:p>
      </dgm:t>
    </dgm:pt>
    <dgm:pt modelId="{02F2C002-00AC-4D95-87D2-033486CC177C}" type="parTrans" cxnId="{24360C95-703C-4636-A494-18D6025ABA94}">
      <dgm:prSet/>
      <dgm:spPr/>
      <dgm:t>
        <a:bodyPr/>
        <a:lstStyle/>
        <a:p>
          <a:endParaRPr lang="en-US"/>
        </a:p>
      </dgm:t>
    </dgm:pt>
    <dgm:pt modelId="{A7D52AE5-D562-4327-AD10-349A84E3A929}" type="sibTrans" cxnId="{24360C95-703C-4636-A494-18D6025ABA94}">
      <dgm:prSet/>
      <dgm:spPr/>
      <dgm:t>
        <a:bodyPr/>
        <a:lstStyle/>
        <a:p>
          <a:endParaRPr lang="en-US"/>
        </a:p>
      </dgm:t>
    </dgm:pt>
    <dgm:pt modelId="{9B5EF62A-9A75-4482-B883-70EDD6037829}">
      <dgm:prSet custT="1"/>
      <dgm:spPr/>
      <dgm:t>
        <a:bodyPr/>
        <a:lstStyle/>
        <a:p>
          <a:r>
            <a:rPr lang="en-SG" sz="2400" dirty="0"/>
            <a:t>used to monitor performance.</a:t>
          </a:r>
          <a:endParaRPr lang="en-US" sz="2400" dirty="0"/>
        </a:p>
      </dgm:t>
    </dgm:pt>
    <dgm:pt modelId="{AD71046B-B569-4C9C-AF53-02E1A1E17ADD}" type="parTrans" cxnId="{E65B4166-A781-45C7-BDDE-8587A98B17DA}">
      <dgm:prSet/>
      <dgm:spPr/>
      <dgm:t>
        <a:bodyPr/>
        <a:lstStyle/>
        <a:p>
          <a:endParaRPr lang="en-US" dirty="0"/>
        </a:p>
      </dgm:t>
    </dgm:pt>
    <dgm:pt modelId="{69BF823A-CA58-4CE9-AC2E-8758DC14F6AB}" type="sibTrans" cxnId="{E65B4166-A781-45C7-BDDE-8587A98B17DA}">
      <dgm:prSet/>
      <dgm:spPr/>
      <dgm:t>
        <a:bodyPr/>
        <a:lstStyle/>
        <a:p>
          <a:endParaRPr lang="en-US"/>
        </a:p>
      </dgm:t>
    </dgm:pt>
    <dgm:pt modelId="{FF47CEDA-EDBA-413E-89DA-1B549FCCB376}">
      <dgm:prSet custT="1"/>
      <dgm:spPr/>
      <dgm:t>
        <a:bodyPr/>
        <a:lstStyle/>
        <a:p>
          <a:r>
            <a:rPr lang="en-SG" sz="2400" dirty="0"/>
            <a:t>Analytics through</a:t>
          </a:r>
          <a:endParaRPr lang="en-US" sz="2400" dirty="0"/>
        </a:p>
      </dgm:t>
    </dgm:pt>
    <dgm:pt modelId="{01671B5D-3F9A-4E4B-9B22-2A205DE9E467}" type="parTrans" cxnId="{0C12C2D7-4E01-4495-A916-11F4BDCA696A}">
      <dgm:prSet/>
      <dgm:spPr/>
      <dgm:t>
        <a:bodyPr/>
        <a:lstStyle/>
        <a:p>
          <a:endParaRPr lang="en-US" dirty="0"/>
        </a:p>
      </dgm:t>
    </dgm:pt>
    <dgm:pt modelId="{565E5C46-68FF-486C-B99E-7F7F731B49A7}" type="sibTrans" cxnId="{0C12C2D7-4E01-4495-A916-11F4BDCA696A}">
      <dgm:prSet/>
      <dgm:spPr/>
      <dgm:t>
        <a:bodyPr/>
        <a:lstStyle/>
        <a:p>
          <a:endParaRPr lang="en-US"/>
        </a:p>
      </dgm:t>
    </dgm:pt>
    <dgm:pt modelId="{9FB92EC8-F5DC-492D-9821-0E8B1B03ED7B}">
      <dgm:prSet custT="1"/>
      <dgm:spPr/>
      <dgm:t>
        <a:bodyPr/>
        <a:lstStyle/>
        <a:p>
          <a:r>
            <a:rPr lang="en-SG" sz="2400" dirty="0"/>
            <a:t>Acquisition</a:t>
          </a:r>
          <a:endParaRPr lang="en-US" sz="2400" dirty="0"/>
        </a:p>
      </dgm:t>
    </dgm:pt>
    <dgm:pt modelId="{00DB0F6C-F497-4C52-A56D-8265F8685037}" type="parTrans" cxnId="{E21DA28C-BD6D-4D90-B6F2-B02649CD04E3}">
      <dgm:prSet/>
      <dgm:spPr/>
      <dgm:t>
        <a:bodyPr/>
        <a:lstStyle/>
        <a:p>
          <a:endParaRPr lang="en-US" dirty="0"/>
        </a:p>
      </dgm:t>
    </dgm:pt>
    <dgm:pt modelId="{608D833C-5927-4DBB-AB72-375151827484}" type="sibTrans" cxnId="{E21DA28C-BD6D-4D90-B6F2-B02649CD04E3}">
      <dgm:prSet/>
      <dgm:spPr/>
      <dgm:t>
        <a:bodyPr/>
        <a:lstStyle/>
        <a:p>
          <a:endParaRPr lang="en-US"/>
        </a:p>
      </dgm:t>
    </dgm:pt>
    <dgm:pt modelId="{1FB1C898-8EDE-4DBD-B442-CCFD2B499CEA}">
      <dgm:prSet custT="1"/>
      <dgm:spPr/>
      <dgm:t>
        <a:bodyPr/>
        <a:lstStyle/>
        <a:p>
          <a:r>
            <a:rPr lang="en-SG" sz="2400" dirty="0"/>
            <a:t>Activation</a:t>
          </a:r>
          <a:endParaRPr lang="en-US" sz="2400" dirty="0"/>
        </a:p>
      </dgm:t>
    </dgm:pt>
    <dgm:pt modelId="{C8A19215-848B-443B-A73A-7433CAA0505A}" type="parTrans" cxnId="{60883B01-2CBE-4704-B62F-2E4250AB1591}">
      <dgm:prSet/>
      <dgm:spPr/>
      <dgm:t>
        <a:bodyPr/>
        <a:lstStyle/>
        <a:p>
          <a:endParaRPr lang="en-US" dirty="0"/>
        </a:p>
      </dgm:t>
    </dgm:pt>
    <dgm:pt modelId="{54014772-D1CD-4DE4-9B78-2DA2B3DF6F63}" type="sibTrans" cxnId="{60883B01-2CBE-4704-B62F-2E4250AB1591}">
      <dgm:prSet/>
      <dgm:spPr/>
      <dgm:t>
        <a:bodyPr/>
        <a:lstStyle/>
        <a:p>
          <a:endParaRPr lang="en-US"/>
        </a:p>
      </dgm:t>
    </dgm:pt>
    <dgm:pt modelId="{ED2D45D8-5D8C-431E-A5BF-37F554ACF947}">
      <dgm:prSet custT="1"/>
      <dgm:spPr/>
      <dgm:t>
        <a:bodyPr/>
        <a:lstStyle/>
        <a:p>
          <a:r>
            <a:rPr lang="en-SG" sz="2400" dirty="0"/>
            <a:t>Retention</a:t>
          </a:r>
          <a:endParaRPr lang="en-US" sz="2400" dirty="0"/>
        </a:p>
      </dgm:t>
    </dgm:pt>
    <dgm:pt modelId="{BF7FF537-F334-4424-943F-0581FBE2C0F1}" type="parTrans" cxnId="{3A0B0BCA-79C1-437A-90CD-2BCF99FE2FB3}">
      <dgm:prSet/>
      <dgm:spPr/>
      <dgm:t>
        <a:bodyPr/>
        <a:lstStyle/>
        <a:p>
          <a:endParaRPr lang="en-US" dirty="0"/>
        </a:p>
      </dgm:t>
    </dgm:pt>
    <dgm:pt modelId="{0C961100-97F9-4A45-889B-081901572B68}" type="sibTrans" cxnId="{3A0B0BCA-79C1-437A-90CD-2BCF99FE2FB3}">
      <dgm:prSet/>
      <dgm:spPr/>
      <dgm:t>
        <a:bodyPr/>
        <a:lstStyle/>
        <a:p>
          <a:endParaRPr lang="en-US"/>
        </a:p>
      </dgm:t>
    </dgm:pt>
    <dgm:pt modelId="{070CDE4F-B603-434E-A112-687160D406E2}">
      <dgm:prSet custT="1"/>
      <dgm:spPr/>
      <dgm:t>
        <a:bodyPr/>
        <a:lstStyle/>
        <a:p>
          <a:r>
            <a:rPr lang="en-SG" sz="2400" dirty="0"/>
            <a:t>Revenue</a:t>
          </a:r>
          <a:endParaRPr lang="en-US" sz="2400" dirty="0"/>
        </a:p>
      </dgm:t>
    </dgm:pt>
    <dgm:pt modelId="{E300778F-A77A-4CE3-9CB1-0E925733AEFD}" type="parTrans" cxnId="{DF3A2586-9010-41E5-A12E-F3836E7D593A}">
      <dgm:prSet/>
      <dgm:spPr/>
      <dgm:t>
        <a:bodyPr/>
        <a:lstStyle/>
        <a:p>
          <a:endParaRPr lang="en-US" dirty="0"/>
        </a:p>
      </dgm:t>
    </dgm:pt>
    <dgm:pt modelId="{591F8810-D059-4A19-A437-2B535E80F611}" type="sibTrans" cxnId="{DF3A2586-9010-41E5-A12E-F3836E7D593A}">
      <dgm:prSet/>
      <dgm:spPr/>
      <dgm:t>
        <a:bodyPr/>
        <a:lstStyle/>
        <a:p>
          <a:endParaRPr lang="en-US"/>
        </a:p>
      </dgm:t>
    </dgm:pt>
    <dgm:pt modelId="{5CE513AA-F84D-4335-8008-D77980A3BFC2}">
      <dgm:prSet custT="1"/>
      <dgm:spPr/>
      <dgm:t>
        <a:bodyPr/>
        <a:lstStyle/>
        <a:p>
          <a:r>
            <a:rPr lang="en-SG" sz="2400" dirty="0"/>
            <a:t>Referral</a:t>
          </a:r>
          <a:endParaRPr lang="en-US" sz="2400" dirty="0"/>
        </a:p>
      </dgm:t>
    </dgm:pt>
    <dgm:pt modelId="{4931BC1B-A686-490F-BCE9-E79EDF153063}" type="parTrans" cxnId="{D6E366D5-E494-4F0C-AE6F-8063E7777B8B}">
      <dgm:prSet/>
      <dgm:spPr/>
      <dgm:t>
        <a:bodyPr/>
        <a:lstStyle/>
        <a:p>
          <a:endParaRPr lang="en-US" dirty="0"/>
        </a:p>
      </dgm:t>
    </dgm:pt>
    <dgm:pt modelId="{C22274EC-6363-42EC-A639-FC02E3080C73}" type="sibTrans" cxnId="{D6E366D5-E494-4F0C-AE6F-8063E7777B8B}">
      <dgm:prSet/>
      <dgm:spPr/>
      <dgm:t>
        <a:bodyPr/>
        <a:lstStyle/>
        <a:p>
          <a:endParaRPr lang="en-US"/>
        </a:p>
      </dgm:t>
    </dgm:pt>
    <dgm:pt modelId="{2B205E1A-D4F7-4FBE-8154-A58CEEC767C1}" type="pres">
      <dgm:prSet presAssocID="{29E25187-293F-4827-85E1-2E322375D2A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E4C79A6-64BE-462E-91E5-D94CF1A090AA}" type="pres">
      <dgm:prSet presAssocID="{653FFEDD-5FAC-4BD2-BF51-95A12C6DA569}" presName="root1" presStyleCnt="0"/>
      <dgm:spPr/>
    </dgm:pt>
    <dgm:pt modelId="{2A95EEB3-E7EB-4C72-976C-1FA18A2D4A24}" type="pres">
      <dgm:prSet presAssocID="{653FFEDD-5FAC-4BD2-BF51-95A12C6DA569}" presName="LevelOneTextNode" presStyleLbl="node0" presStyleIdx="0" presStyleCnt="1" custScaleX="132156" custScaleY="172433">
        <dgm:presLayoutVars>
          <dgm:chPref val="3"/>
        </dgm:presLayoutVars>
      </dgm:prSet>
      <dgm:spPr/>
    </dgm:pt>
    <dgm:pt modelId="{4BA04045-2707-4793-84BC-3A570352FA6C}" type="pres">
      <dgm:prSet presAssocID="{653FFEDD-5FAC-4BD2-BF51-95A12C6DA569}" presName="level2hierChild" presStyleCnt="0"/>
      <dgm:spPr/>
    </dgm:pt>
    <dgm:pt modelId="{91DF9741-E5FC-4C08-8FFD-331B9320FD7F}" type="pres">
      <dgm:prSet presAssocID="{AD71046B-B569-4C9C-AF53-02E1A1E17ADD}" presName="conn2-1" presStyleLbl="parChTrans1D2" presStyleIdx="0" presStyleCnt="2"/>
      <dgm:spPr/>
    </dgm:pt>
    <dgm:pt modelId="{C63C76B6-EB67-44C5-879A-76494BF5E432}" type="pres">
      <dgm:prSet presAssocID="{AD71046B-B569-4C9C-AF53-02E1A1E17ADD}" presName="connTx" presStyleLbl="parChTrans1D2" presStyleIdx="0" presStyleCnt="2"/>
      <dgm:spPr/>
    </dgm:pt>
    <dgm:pt modelId="{CE495173-BA11-4BE4-A985-C78E0874EC3D}" type="pres">
      <dgm:prSet presAssocID="{9B5EF62A-9A75-4482-B883-70EDD6037829}" presName="root2" presStyleCnt="0"/>
      <dgm:spPr/>
    </dgm:pt>
    <dgm:pt modelId="{D88B640D-4343-40A5-BF05-C410E5E2DE99}" type="pres">
      <dgm:prSet presAssocID="{9B5EF62A-9A75-4482-B883-70EDD6037829}" presName="LevelTwoTextNode" presStyleLbl="node2" presStyleIdx="0" presStyleCnt="2" custScaleX="145244" custScaleY="199650">
        <dgm:presLayoutVars>
          <dgm:chPref val="3"/>
        </dgm:presLayoutVars>
      </dgm:prSet>
      <dgm:spPr/>
    </dgm:pt>
    <dgm:pt modelId="{AB94A6B5-ED59-48E6-85AE-034DCD4D05FB}" type="pres">
      <dgm:prSet presAssocID="{9B5EF62A-9A75-4482-B883-70EDD6037829}" presName="level3hierChild" presStyleCnt="0"/>
      <dgm:spPr/>
    </dgm:pt>
    <dgm:pt modelId="{CED3EADD-D11C-4F59-965C-D785A6E27493}" type="pres">
      <dgm:prSet presAssocID="{01671B5D-3F9A-4E4B-9B22-2A205DE9E467}" presName="conn2-1" presStyleLbl="parChTrans1D2" presStyleIdx="1" presStyleCnt="2"/>
      <dgm:spPr/>
    </dgm:pt>
    <dgm:pt modelId="{990DEF5F-858C-49F2-8950-5426BDC2FDE4}" type="pres">
      <dgm:prSet presAssocID="{01671B5D-3F9A-4E4B-9B22-2A205DE9E467}" presName="connTx" presStyleLbl="parChTrans1D2" presStyleIdx="1" presStyleCnt="2"/>
      <dgm:spPr/>
    </dgm:pt>
    <dgm:pt modelId="{2C66413C-DA60-4305-ABEB-3FA2BF67510D}" type="pres">
      <dgm:prSet presAssocID="{FF47CEDA-EDBA-413E-89DA-1B549FCCB376}" presName="root2" presStyleCnt="0"/>
      <dgm:spPr/>
    </dgm:pt>
    <dgm:pt modelId="{E26EFD17-6AA3-4085-B5A6-6FA2A290C3C8}" type="pres">
      <dgm:prSet presAssocID="{FF47CEDA-EDBA-413E-89DA-1B549FCCB376}" presName="LevelTwoTextNode" presStyleLbl="node2" presStyleIdx="1" presStyleCnt="2" custScaleX="145244" custScaleY="199650">
        <dgm:presLayoutVars>
          <dgm:chPref val="3"/>
        </dgm:presLayoutVars>
      </dgm:prSet>
      <dgm:spPr/>
    </dgm:pt>
    <dgm:pt modelId="{49851A91-E9BF-4331-BF06-0F96EE1552DD}" type="pres">
      <dgm:prSet presAssocID="{FF47CEDA-EDBA-413E-89DA-1B549FCCB376}" presName="level3hierChild" presStyleCnt="0"/>
      <dgm:spPr/>
    </dgm:pt>
    <dgm:pt modelId="{9519CC6F-641C-4BC7-8896-E9710BEE2656}" type="pres">
      <dgm:prSet presAssocID="{00DB0F6C-F497-4C52-A56D-8265F8685037}" presName="conn2-1" presStyleLbl="parChTrans1D3" presStyleIdx="0" presStyleCnt="5"/>
      <dgm:spPr/>
    </dgm:pt>
    <dgm:pt modelId="{1650D920-AFBC-4842-BF59-AB6969E621B3}" type="pres">
      <dgm:prSet presAssocID="{00DB0F6C-F497-4C52-A56D-8265F8685037}" presName="connTx" presStyleLbl="parChTrans1D3" presStyleIdx="0" presStyleCnt="5"/>
      <dgm:spPr/>
    </dgm:pt>
    <dgm:pt modelId="{50AC2878-BC4B-4834-B59B-9688F88377A2}" type="pres">
      <dgm:prSet presAssocID="{9FB92EC8-F5DC-492D-9821-0E8B1B03ED7B}" presName="root2" presStyleCnt="0"/>
      <dgm:spPr/>
    </dgm:pt>
    <dgm:pt modelId="{95A56FC5-5ADD-4FB4-A505-B90B155DDE90}" type="pres">
      <dgm:prSet presAssocID="{9FB92EC8-F5DC-492D-9821-0E8B1B03ED7B}" presName="LevelTwoTextNode" presStyleLbl="node3" presStyleIdx="0" presStyleCnt="5" custScaleX="163005">
        <dgm:presLayoutVars>
          <dgm:chPref val="3"/>
        </dgm:presLayoutVars>
      </dgm:prSet>
      <dgm:spPr/>
    </dgm:pt>
    <dgm:pt modelId="{9BA11347-E59E-4C80-921F-F50F986E6881}" type="pres">
      <dgm:prSet presAssocID="{9FB92EC8-F5DC-492D-9821-0E8B1B03ED7B}" presName="level3hierChild" presStyleCnt="0"/>
      <dgm:spPr/>
    </dgm:pt>
    <dgm:pt modelId="{A0019668-601D-4C00-856C-4861B65D46E4}" type="pres">
      <dgm:prSet presAssocID="{C8A19215-848B-443B-A73A-7433CAA0505A}" presName="conn2-1" presStyleLbl="parChTrans1D3" presStyleIdx="1" presStyleCnt="5"/>
      <dgm:spPr/>
    </dgm:pt>
    <dgm:pt modelId="{4A1058C4-6421-4686-99EF-FDEE320D5A0D}" type="pres">
      <dgm:prSet presAssocID="{C8A19215-848B-443B-A73A-7433CAA0505A}" presName="connTx" presStyleLbl="parChTrans1D3" presStyleIdx="1" presStyleCnt="5"/>
      <dgm:spPr/>
    </dgm:pt>
    <dgm:pt modelId="{072FE968-AF94-4F28-90A8-55FB1E17E84D}" type="pres">
      <dgm:prSet presAssocID="{1FB1C898-8EDE-4DBD-B442-CCFD2B499CEA}" presName="root2" presStyleCnt="0"/>
      <dgm:spPr/>
    </dgm:pt>
    <dgm:pt modelId="{11D4BCBC-98D8-44AC-A96A-0BAC779DF4D4}" type="pres">
      <dgm:prSet presAssocID="{1FB1C898-8EDE-4DBD-B442-CCFD2B499CEA}" presName="LevelTwoTextNode" presStyleLbl="node3" presStyleIdx="1" presStyleCnt="5" custScaleX="163005">
        <dgm:presLayoutVars>
          <dgm:chPref val="3"/>
        </dgm:presLayoutVars>
      </dgm:prSet>
      <dgm:spPr/>
    </dgm:pt>
    <dgm:pt modelId="{8A9ABAB1-BBC9-4713-AE76-1026F41DC071}" type="pres">
      <dgm:prSet presAssocID="{1FB1C898-8EDE-4DBD-B442-CCFD2B499CEA}" presName="level3hierChild" presStyleCnt="0"/>
      <dgm:spPr/>
    </dgm:pt>
    <dgm:pt modelId="{39AD923B-2E31-4BF8-835F-9F1871C759B8}" type="pres">
      <dgm:prSet presAssocID="{BF7FF537-F334-4424-943F-0581FBE2C0F1}" presName="conn2-1" presStyleLbl="parChTrans1D3" presStyleIdx="2" presStyleCnt="5"/>
      <dgm:spPr/>
    </dgm:pt>
    <dgm:pt modelId="{2C7BCF70-E427-499B-9478-B3CD020556A8}" type="pres">
      <dgm:prSet presAssocID="{BF7FF537-F334-4424-943F-0581FBE2C0F1}" presName="connTx" presStyleLbl="parChTrans1D3" presStyleIdx="2" presStyleCnt="5"/>
      <dgm:spPr/>
    </dgm:pt>
    <dgm:pt modelId="{7F15CA7B-1D55-49FD-8D86-89CC09F4F062}" type="pres">
      <dgm:prSet presAssocID="{ED2D45D8-5D8C-431E-A5BF-37F554ACF947}" presName="root2" presStyleCnt="0"/>
      <dgm:spPr/>
    </dgm:pt>
    <dgm:pt modelId="{E6632410-E15D-4E2C-A5E5-6602BFE25847}" type="pres">
      <dgm:prSet presAssocID="{ED2D45D8-5D8C-431E-A5BF-37F554ACF947}" presName="LevelTwoTextNode" presStyleLbl="node3" presStyleIdx="2" presStyleCnt="5" custScaleX="163005">
        <dgm:presLayoutVars>
          <dgm:chPref val="3"/>
        </dgm:presLayoutVars>
      </dgm:prSet>
      <dgm:spPr/>
    </dgm:pt>
    <dgm:pt modelId="{F1FA9B44-60DD-4089-9689-A71AB84FB971}" type="pres">
      <dgm:prSet presAssocID="{ED2D45D8-5D8C-431E-A5BF-37F554ACF947}" presName="level3hierChild" presStyleCnt="0"/>
      <dgm:spPr/>
    </dgm:pt>
    <dgm:pt modelId="{243157F0-4F02-41D8-94CE-813674A500A9}" type="pres">
      <dgm:prSet presAssocID="{E300778F-A77A-4CE3-9CB1-0E925733AEFD}" presName="conn2-1" presStyleLbl="parChTrans1D3" presStyleIdx="3" presStyleCnt="5"/>
      <dgm:spPr/>
    </dgm:pt>
    <dgm:pt modelId="{447B3955-B658-4B3F-BEED-1D028C91AEA7}" type="pres">
      <dgm:prSet presAssocID="{E300778F-A77A-4CE3-9CB1-0E925733AEFD}" presName="connTx" presStyleLbl="parChTrans1D3" presStyleIdx="3" presStyleCnt="5"/>
      <dgm:spPr/>
    </dgm:pt>
    <dgm:pt modelId="{4A38136B-65E2-42CF-8C22-D708BCBECD5E}" type="pres">
      <dgm:prSet presAssocID="{070CDE4F-B603-434E-A112-687160D406E2}" presName="root2" presStyleCnt="0"/>
      <dgm:spPr/>
    </dgm:pt>
    <dgm:pt modelId="{0CA03481-6643-4235-B649-AFD03BD60833}" type="pres">
      <dgm:prSet presAssocID="{070CDE4F-B603-434E-A112-687160D406E2}" presName="LevelTwoTextNode" presStyleLbl="node3" presStyleIdx="3" presStyleCnt="5" custScaleX="163005">
        <dgm:presLayoutVars>
          <dgm:chPref val="3"/>
        </dgm:presLayoutVars>
      </dgm:prSet>
      <dgm:spPr/>
    </dgm:pt>
    <dgm:pt modelId="{23B5175B-67B0-40F2-A8C5-7429AAAF7930}" type="pres">
      <dgm:prSet presAssocID="{070CDE4F-B603-434E-A112-687160D406E2}" presName="level3hierChild" presStyleCnt="0"/>
      <dgm:spPr/>
    </dgm:pt>
    <dgm:pt modelId="{9CDC14BE-2E46-4DD5-BF36-81D329765160}" type="pres">
      <dgm:prSet presAssocID="{4931BC1B-A686-490F-BCE9-E79EDF153063}" presName="conn2-1" presStyleLbl="parChTrans1D3" presStyleIdx="4" presStyleCnt="5"/>
      <dgm:spPr/>
    </dgm:pt>
    <dgm:pt modelId="{DA1E743F-9097-4AE7-853A-859CC525653B}" type="pres">
      <dgm:prSet presAssocID="{4931BC1B-A686-490F-BCE9-E79EDF153063}" presName="connTx" presStyleLbl="parChTrans1D3" presStyleIdx="4" presStyleCnt="5"/>
      <dgm:spPr/>
    </dgm:pt>
    <dgm:pt modelId="{563F39A6-A373-48C9-8158-D0B1D4717998}" type="pres">
      <dgm:prSet presAssocID="{5CE513AA-F84D-4335-8008-D77980A3BFC2}" presName="root2" presStyleCnt="0"/>
      <dgm:spPr/>
    </dgm:pt>
    <dgm:pt modelId="{184222BB-2525-4EC3-B904-00D775C0CA73}" type="pres">
      <dgm:prSet presAssocID="{5CE513AA-F84D-4335-8008-D77980A3BFC2}" presName="LevelTwoTextNode" presStyleLbl="node3" presStyleIdx="4" presStyleCnt="5" custScaleX="163005">
        <dgm:presLayoutVars>
          <dgm:chPref val="3"/>
        </dgm:presLayoutVars>
      </dgm:prSet>
      <dgm:spPr/>
    </dgm:pt>
    <dgm:pt modelId="{25F843D1-9A4F-48A1-BC93-972A0B28A078}" type="pres">
      <dgm:prSet presAssocID="{5CE513AA-F84D-4335-8008-D77980A3BFC2}" presName="level3hierChild" presStyleCnt="0"/>
      <dgm:spPr/>
    </dgm:pt>
  </dgm:ptLst>
  <dgm:cxnLst>
    <dgm:cxn modelId="{60883B01-2CBE-4704-B62F-2E4250AB1591}" srcId="{FF47CEDA-EDBA-413E-89DA-1B549FCCB376}" destId="{1FB1C898-8EDE-4DBD-B442-CCFD2B499CEA}" srcOrd="1" destOrd="0" parTransId="{C8A19215-848B-443B-A73A-7433CAA0505A}" sibTransId="{54014772-D1CD-4DE4-9B78-2DA2B3DF6F63}"/>
    <dgm:cxn modelId="{F2B1C00C-0FE7-4946-847E-E1D2C277398E}" type="presOf" srcId="{AD71046B-B569-4C9C-AF53-02E1A1E17ADD}" destId="{91DF9741-E5FC-4C08-8FFD-331B9320FD7F}" srcOrd="0" destOrd="0" presId="urn:microsoft.com/office/officeart/2005/8/layout/hierarchy2"/>
    <dgm:cxn modelId="{65AB1D18-CEFA-49A5-801E-A5DFBD3E1C00}" type="presOf" srcId="{29E25187-293F-4827-85E1-2E322375D2A1}" destId="{2B205E1A-D4F7-4FBE-8154-A58CEEC767C1}" srcOrd="0" destOrd="0" presId="urn:microsoft.com/office/officeart/2005/8/layout/hierarchy2"/>
    <dgm:cxn modelId="{61C8BF20-4FD4-4F7C-89D5-A165C0FEF8C2}" type="presOf" srcId="{01671B5D-3F9A-4E4B-9B22-2A205DE9E467}" destId="{CED3EADD-D11C-4F59-965C-D785A6E27493}" srcOrd="0" destOrd="0" presId="urn:microsoft.com/office/officeart/2005/8/layout/hierarchy2"/>
    <dgm:cxn modelId="{F1980522-680B-45D4-B455-8255CAC8EDF6}" type="presOf" srcId="{BF7FF537-F334-4424-943F-0581FBE2C0F1}" destId="{2C7BCF70-E427-499B-9478-B3CD020556A8}" srcOrd="1" destOrd="0" presId="urn:microsoft.com/office/officeart/2005/8/layout/hierarchy2"/>
    <dgm:cxn modelId="{FABC9238-3B2D-402E-85FC-6A08DC4B6022}" type="presOf" srcId="{AD71046B-B569-4C9C-AF53-02E1A1E17ADD}" destId="{C63C76B6-EB67-44C5-879A-76494BF5E432}" srcOrd="1" destOrd="0" presId="urn:microsoft.com/office/officeart/2005/8/layout/hierarchy2"/>
    <dgm:cxn modelId="{28DA9841-3542-47E3-8C18-66F53A5D65F8}" type="presOf" srcId="{9FB92EC8-F5DC-492D-9821-0E8B1B03ED7B}" destId="{95A56FC5-5ADD-4FB4-A505-B90B155DDE90}" srcOrd="0" destOrd="0" presId="urn:microsoft.com/office/officeart/2005/8/layout/hierarchy2"/>
    <dgm:cxn modelId="{5647F651-4FA5-4482-AC63-3A66CEABB7CC}" type="presOf" srcId="{4931BC1B-A686-490F-BCE9-E79EDF153063}" destId="{9CDC14BE-2E46-4DD5-BF36-81D329765160}" srcOrd="0" destOrd="0" presId="urn:microsoft.com/office/officeart/2005/8/layout/hierarchy2"/>
    <dgm:cxn modelId="{75B07B58-83B9-4447-BFF7-1D679D4DD813}" type="presOf" srcId="{E300778F-A77A-4CE3-9CB1-0E925733AEFD}" destId="{447B3955-B658-4B3F-BEED-1D028C91AEA7}" srcOrd="1" destOrd="0" presId="urn:microsoft.com/office/officeart/2005/8/layout/hierarchy2"/>
    <dgm:cxn modelId="{4D0A175D-FFB3-4681-A87A-37EC298AE37E}" type="presOf" srcId="{C8A19215-848B-443B-A73A-7433CAA0505A}" destId="{4A1058C4-6421-4686-99EF-FDEE320D5A0D}" srcOrd="1" destOrd="0" presId="urn:microsoft.com/office/officeart/2005/8/layout/hierarchy2"/>
    <dgm:cxn modelId="{D86B4162-6181-4D36-BB6A-002B47AD1A7D}" type="presOf" srcId="{4931BC1B-A686-490F-BCE9-E79EDF153063}" destId="{DA1E743F-9097-4AE7-853A-859CC525653B}" srcOrd="1" destOrd="0" presId="urn:microsoft.com/office/officeart/2005/8/layout/hierarchy2"/>
    <dgm:cxn modelId="{E65B4166-A781-45C7-BDDE-8587A98B17DA}" srcId="{653FFEDD-5FAC-4BD2-BF51-95A12C6DA569}" destId="{9B5EF62A-9A75-4482-B883-70EDD6037829}" srcOrd="0" destOrd="0" parTransId="{AD71046B-B569-4C9C-AF53-02E1A1E17ADD}" sibTransId="{69BF823A-CA58-4CE9-AC2E-8758DC14F6AB}"/>
    <dgm:cxn modelId="{CDC9846B-93D9-47BE-B5BA-A3B3A7038B43}" type="presOf" srcId="{9B5EF62A-9A75-4482-B883-70EDD6037829}" destId="{D88B640D-4343-40A5-BF05-C410E5E2DE99}" srcOrd="0" destOrd="0" presId="urn:microsoft.com/office/officeart/2005/8/layout/hierarchy2"/>
    <dgm:cxn modelId="{3F65566C-3003-40BA-9F4F-0AD962007555}" type="presOf" srcId="{1FB1C898-8EDE-4DBD-B442-CCFD2B499CEA}" destId="{11D4BCBC-98D8-44AC-A96A-0BAC779DF4D4}" srcOrd="0" destOrd="0" presId="urn:microsoft.com/office/officeart/2005/8/layout/hierarchy2"/>
    <dgm:cxn modelId="{0E36197B-E4AD-4184-AE16-69390B3FACEB}" type="presOf" srcId="{00DB0F6C-F497-4C52-A56D-8265F8685037}" destId="{9519CC6F-641C-4BC7-8896-E9710BEE2656}" srcOrd="0" destOrd="0" presId="urn:microsoft.com/office/officeart/2005/8/layout/hierarchy2"/>
    <dgm:cxn modelId="{6239A384-463E-4FF8-BE89-798C6E1BB083}" type="presOf" srcId="{653FFEDD-5FAC-4BD2-BF51-95A12C6DA569}" destId="{2A95EEB3-E7EB-4C72-976C-1FA18A2D4A24}" srcOrd="0" destOrd="0" presId="urn:microsoft.com/office/officeart/2005/8/layout/hierarchy2"/>
    <dgm:cxn modelId="{DF3A2586-9010-41E5-A12E-F3836E7D593A}" srcId="{FF47CEDA-EDBA-413E-89DA-1B549FCCB376}" destId="{070CDE4F-B603-434E-A112-687160D406E2}" srcOrd="3" destOrd="0" parTransId="{E300778F-A77A-4CE3-9CB1-0E925733AEFD}" sibTransId="{591F8810-D059-4A19-A437-2B535E80F611}"/>
    <dgm:cxn modelId="{A9332488-55CB-49D3-A128-C03D268D5458}" type="presOf" srcId="{E300778F-A77A-4CE3-9CB1-0E925733AEFD}" destId="{243157F0-4F02-41D8-94CE-813674A500A9}" srcOrd="0" destOrd="0" presId="urn:microsoft.com/office/officeart/2005/8/layout/hierarchy2"/>
    <dgm:cxn modelId="{AF8C848B-0877-4BA4-8252-FBFE59EA2FEE}" type="presOf" srcId="{070CDE4F-B603-434E-A112-687160D406E2}" destId="{0CA03481-6643-4235-B649-AFD03BD60833}" srcOrd="0" destOrd="0" presId="urn:microsoft.com/office/officeart/2005/8/layout/hierarchy2"/>
    <dgm:cxn modelId="{E21DA28C-BD6D-4D90-B6F2-B02649CD04E3}" srcId="{FF47CEDA-EDBA-413E-89DA-1B549FCCB376}" destId="{9FB92EC8-F5DC-492D-9821-0E8B1B03ED7B}" srcOrd="0" destOrd="0" parTransId="{00DB0F6C-F497-4C52-A56D-8265F8685037}" sibTransId="{608D833C-5927-4DBB-AB72-375151827484}"/>
    <dgm:cxn modelId="{24360C95-703C-4636-A494-18D6025ABA94}" srcId="{29E25187-293F-4827-85E1-2E322375D2A1}" destId="{653FFEDD-5FAC-4BD2-BF51-95A12C6DA569}" srcOrd="0" destOrd="0" parTransId="{02F2C002-00AC-4D95-87D2-033486CC177C}" sibTransId="{A7D52AE5-D562-4327-AD10-349A84E3A929}"/>
    <dgm:cxn modelId="{C55B759D-E21B-4D49-88CB-90CDA5839A23}" type="presOf" srcId="{00DB0F6C-F497-4C52-A56D-8265F8685037}" destId="{1650D920-AFBC-4842-BF59-AB6969E621B3}" srcOrd="1" destOrd="0" presId="urn:microsoft.com/office/officeart/2005/8/layout/hierarchy2"/>
    <dgm:cxn modelId="{71DEFBA6-9FE4-4588-BDED-73DFE3C42E41}" type="presOf" srcId="{ED2D45D8-5D8C-431E-A5BF-37F554ACF947}" destId="{E6632410-E15D-4E2C-A5E5-6602BFE25847}" srcOrd="0" destOrd="0" presId="urn:microsoft.com/office/officeart/2005/8/layout/hierarchy2"/>
    <dgm:cxn modelId="{9FA250C9-A28E-49A6-B4DE-7297F54CE064}" type="presOf" srcId="{BF7FF537-F334-4424-943F-0581FBE2C0F1}" destId="{39AD923B-2E31-4BF8-835F-9F1871C759B8}" srcOrd="0" destOrd="0" presId="urn:microsoft.com/office/officeart/2005/8/layout/hierarchy2"/>
    <dgm:cxn modelId="{3A0B0BCA-79C1-437A-90CD-2BCF99FE2FB3}" srcId="{FF47CEDA-EDBA-413E-89DA-1B549FCCB376}" destId="{ED2D45D8-5D8C-431E-A5BF-37F554ACF947}" srcOrd="2" destOrd="0" parTransId="{BF7FF537-F334-4424-943F-0581FBE2C0F1}" sibTransId="{0C961100-97F9-4A45-889B-081901572B68}"/>
    <dgm:cxn modelId="{D6E366D5-E494-4F0C-AE6F-8063E7777B8B}" srcId="{FF47CEDA-EDBA-413E-89DA-1B549FCCB376}" destId="{5CE513AA-F84D-4335-8008-D77980A3BFC2}" srcOrd="4" destOrd="0" parTransId="{4931BC1B-A686-490F-BCE9-E79EDF153063}" sibTransId="{C22274EC-6363-42EC-A639-FC02E3080C73}"/>
    <dgm:cxn modelId="{0C12C2D7-4E01-4495-A916-11F4BDCA696A}" srcId="{653FFEDD-5FAC-4BD2-BF51-95A12C6DA569}" destId="{FF47CEDA-EDBA-413E-89DA-1B549FCCB376}" srcOrd="1" destOrd="0" parTransId="{01671B5D-3F9A-4E4B-9B22-2A205DE9E467}" sibTransId="{565E5C46-68FF-486C-B99E-7F7F731B49A7}"/>
    <dgm:cxn modelId="{3BFAB9DE-7B86-48E4-8796-08208A90FF00}" type="presOf" srcId="{FF47CEDA-EDBA-413E-89DA-1B549FCCB376}" destId="{E26EFD17-6AA3-4085-B5A6-6FA2A290C3C8}" srcOrd="0" destOrd="0" presId="urn:microsoft.com/office/officeart/2005/8/layout/hierarchy2"/>
    <dgm:cxn modelId="{0DB6EFE3-C221-4D8B-BD20-3348BF3BB2E7}" type="presOf" srcId="{01671B5D-3F9A-4E4B-9B22-2A205DE9E467}" destId="{990DEF5F-858C-49F2-8950-5426BDC2FDE4}" srcOrd="1" destOrd="0" presId="urn:microsoft.com/office/officeart/2005/8/layout/hierarchy2"/>
    <dgm:cxn modelId="{363C12ED-9D0E-4B44-B0A3-DB4EBA004B99}" type="presOf" srcId="{C8A19215-848B-443B-A73A-7433CAA0505A}" destId="{A0019668-601D-4C00-856C-4861B65D46E4}" srcOrd="0" destOrd="0" presId="urn:microsoft.com/office/officeart/2005/8/layout/hierarchy2"/>
    <dgm:cxn modelId="{61EEB2F0-2B86-4224-B860-4D2009C0ABA6}" type="presOf" srcId="{5CE513AA-F84D-4335-8008-D77980A3BFC2}" destId="{184222BB-2525-4EC3-B904-00D775C0CA73}" srcOrd="0" destOrd="0" presId="urn:microsoft.com/office/officeart/2005/8/layout/hierarchy2"/>
    <dgm:cxn modelId="{8883B7B6-77DD-4B7F-8426-20388D3DF6F1}" type="presParOf" srcId="{2B205E1A-D4F7-4FBE-8154-A58CEEC767C1}" destId="{3E4C79A6-64BE-462E-91E5-D94CF1A090AA}" srcOrd="0" destOrd="0" presId="urn:microsoft.com/office/officeart/2005/8/layout/hierarchy2"/>
    <dgm:cxn modelId="{D2F3DEF6-B92A-41D2-906D-9BE7D446BC6E}" type="presParOf" srcId="{3E4C79A6-64BE-462E-91E5-D94CF1A090AA}" destId="{2A95EEB3-E7EB-4C72-976C-1FA18A2D4A24}" srcOrd="0" destOrd="0" presId="urn:microsoft.com/office/officeart/2005/8/layout/hierarchy2"/>
    <dgm:cxn modelId="{A8261CC9-1C6C-4F95-B34C-69AC38047894}" type="presParOf" srcId="{3E4C79A6-64BE-462E-91E5-D94CF1A090AA}" destId="{4BA04045-2707-4793-84BC-3A570352FA6C}" srcOrd="1" destOrd="0" presId="urn:microsoft.com/office/officeart/2005/8/layout/hierarchy2"/>
    <dgm:cxn modelId="{A50D93D6-BEA4-4786-B9A8-6C4677B73EE9}" type="presParOf" srcId="{4BA04045-2707-4793-84BC-3A570352FA6C}" destId="{91DF9741-E5FC-4C08-8FFD-331B9320FD7F}" srcOrd="0" destOrd="0" presId="urn:microsoft.com/office/officeart/2005/8/layout/hierarchy2"/>
    <dgm:cxn modelId="{F27EDE51-AC2F-4E78-8F38-91A1FA84F0E0}" type="presParOf" srcId="{91DF9741-E5FC-4C08-8FFD-331B9320FD7F}" destId="{C63C76B6-EB67-44C5-879A-76494BF5E432}" srcOrd="0" destOrd="0" presId="urn:microsoft.com/office/officeart/2005/8/layout/hierarchy2"/>
    <dgm:cxn modelId="{6F1D4786-B437-43D0-9532-54E889C47E05}" type="presParOf" srcId="{4BA04045-2707-4793-84BC-3A570352FA6C}" destId="{CE495173-BA11-4BE4-A985-C78E0874EC3D}" srcOrd="1" destOrd="0" presId="urn:microsoft.com/office/officeart/2005/8/layout/hierarchy2"/>
    <dgm:cxn modelId="{E91E9136-3525-41EF-ACD2-36EC9FD956B1}" type="presParOf" srcId="{CE495173-BA11-4BE4-A985-C78E0874EC3D}" destId="{D88B640D-4343-40A5-BF05-C410E5E2DE99}" srcOrd="0" destOrd="0" presId="urn:microsoft.com/office/officeart/2005/8/layout/hierarchy2"/>
    <dgm:cxn modelId="{0CC3F027-3974-4B97-90BE-2C24B6673248}" type="presParOf" srcId="{CE495173-BA11-4BE4-A985-C78E0874EC3D}" destId="{AB94A6B5-ED59-48E6-85AE-034DCD4D05FB}" srcOrd="1" destOrd="0" presId="urn:microsoft.com/office/officeart/2005/8/layout/hierarchy2"/>
    <dgm:cxn modelId="{5884A648-C4E6-4768-A271-DF00188DDFB5}" type="presParOf" srcId="{4BA04045-2707-4793-84BC-3A570352FA6C}" destId="{CED3EADD-D11C-4F59-965C-D785A6E27493}" srcOrd="2" destOrd="0" presId="urn:microsoft.com/office/officeart/2005/8/layout/hierarchy2"/>
    <dgm:cxn modelId="{23CC039B-CA07-47C6-94C9-0AE1C6082AA2}" type="presParOf" srcId="{CED3EADD-D11C-4F59-965C-D785A6E27493}" destId="{990DEF5F-858C-49F2-8950-5426BDC2FDE4}" srcOrd="0" destOrd="0" presId="urn:microsoft.com/office/officeart/2005/8/layout/hierarchy2"/>
    <dgm:cxn modelId="{6E3986B1-0EF0-4F92-AB31-74A9F595536A}" type="presParOf" srcId="{4BA04045-2707-4793-84BC-3A570352FA6C}" destId="{2C66413C-DA60-4305-ABEB-3FA2BF67510D}" srcOrd="3" destOrd="0" presId="urn:microsoft.com/office/officeart/2005/8/layout/hierarchy2"/>
    <dgm:cxn modelId="{60C136D9-DB38-4CA3-B138-5717C3CC607C}" type="presParOf" srcId="{2C66413C-DA60-4305-ABEB-3FA2BF67510D}" destId="{E26EFD17-6AA3-4085-B5A6-6FA2A290C3C8}" srcOrd="0" destOrd="0" presId="urn:microsoft.com/office/officeart/2005/8/layout/hierarchy2"/>
    <dgm:cxn modelId="{4DDF2913-AD9F-468D-BC93-CCA3ECFF5057}" type="presParOf" srcId="{2C66413C-DA60-4305-ABEB-3FA2BF67510D}" destId="{49851A91-E9BF-4331-BF06-0F96EE1552DD}" srcOrd="1" destOrd="0" presId="urn:microsoft.com/office/officeart/2005/8/layout/hierarchy2"/>
    <dgm:cxn modelId="{144DFEBB-E6EE-4C7F-B642-FF7D69AFB937}" type="presParOf" srcId="{49851A91-E9BF-4331-BF06-0F96EE1552DD}" destId="{9519CC6F-641C-4BC7-8896-E9710BEE2656}" srcOrd="0" destOrd="0" presId="urn:microsoft.com/office/officeart/2005/8/layout/hierarchy2"/>
    <dgm:cxn modelId="{E62C5030-8323-40F7-B989-5F32743853B1}" type="presParOf" srcId="{9519CC6F-641C-4BC7-8896-E9710BEE2656}" destId="{1650D920-AFBC-4842-BF59-AB6969E621B3}" srcOrd="0" destOrd="0" presId="urn:microsoft.com/office/officeart/2005/8/layout/hierarchy2"/>
    <dgm:cxn modelId="{FC4956ED-1B4C-4D9C-9727-6F4975397153}" type="presParOf" srcId="{49851A91-E9BF-4331-BF06-0F96EE1552DD}" destId="{50AC2878-BC4B-4834-B59B-9688F88377A2}" srcOrd="1" destOrd="0" presId="urn:microsoft.com/office/officeart/2005/8/layout/hierarchy2"/>
    <dgm:cxn modelId="{7076D916-A0A3-4B11-A7BA-5FB1956691D7}" type="presParOf" srcId="{50AC2878-BC4B-4834-B59B-9688F88377A2}" destId="{95A56FC5-5ADD-4FB4-A505-B90B155DDE90}" srcOrd="0" destOrd="0" presId="urn:microsoft.com/office/officeart/2005/8/layout/hierarchy2"/>
    <dgm:cxn modelId="{034D22C5-BB72-44E1-BB97-591E20AFBE30}" type="presParOf" srcId="{50AC2878-BC4B-4834-B59B-9688F88377A2}" destId="{9BA11347-E59E-4C80-921F-F50F986E6881}" srcOrd="1" destOrd="0" presId="urn:microsoft.com/office/officeart/2005/8/layout/hierarchy2"/>
    <dgm:cxn modelId="{4D9E066F-EC2C-4DF2-BA12-8377D135C633}" type="presParOf" srcId="{49851A91-E9BF-4331-BF06-0F96EE1552DD}" destId="{A0019668-601D-4C00-856C-4861B65D46E4}" srcOrd="2" destOrd="0" presId="urn:microsoft.com/office/officeart/2005/8/layout/hierarchy2"/>
    <dgm:cxn modelId="{C13485E5-1A8E-4B44-B915-8500D65E1CC3}" type="presParOf" srcId="{A0019668-601D-4C00-856C-4861B65D46E4}" destId="{4A1058C4-6421-4686-99EF-FDEE320D5A0D}" srcOrd="0" destOrd="0" presId="urn:microsoft.com/office/officeart/2005/8/layout/hierarchy2"/>
    <dgm:cxn modelId="{65E979E6-5C0F-43E4-B6F4-AC3F55CC8BA5}" type="presParOf" srcId="{49851A91-E9BF-4331-BF06-0F96EE1552DD}" destId="{072FE968-AF94-4F28-90A8-55FB1E17E84D}" srcOrd="3" destOrd="0" presId="urn:microsoft.com/office/officeart/2005/8/layout/hierarchy2"/>
    <dgm:cxn modelId="{4B135668-416B-42C0-91DB-0342BA2B24DC}" type="presParOf" srcId="{072FE968-AF94-4F28-90A8-55FB1E17E84D}" destId="{11D4BCBC-98D8-44AC-A96A-0BAC779DF4D4}" srcOrd="0" destOrd="0" presId="urn:microsoft.com/office/officeart/2005/8/layout/hierarchy2"/>
    <dgm:cxn modelId="{4B238531-D7C9-4A2A-A33E-571D76D1A18E}" type="presParOf" srcId="{072FE968-AF94-4F28-90A8-55FB1E17E84D}" destId="{8A9ABAB1-BBC9-4713-AE76-1026F41DC071}" srcOrd="1" destOrd="0" presId="urn:microsoft.com/office/officeart/2005/8/layout/hierarchy2"/>
    <dgm:cxn modelId="{B641DCA4-988E-4E46-A422-E92D25FB1BF4}" type="presParOf" srcId="{49851A91-E9BF-4331-BF06-0F96EE1552DD}" destId="{39AD923B-2E31-4BF8-835F-9F1871C759B8}" srcOrd="4" destOrd="0" presId="urn:microsoft.com/office/officeart/2005/8/layout/hierarchy2"/>
    <dgm:cxn modelId="{FAA8BB18-4FE8-4A05-8766-24E6AFF55086}" type="presParOf" srcId="{39AD923B-2E31-4BF8-835F-9F1871C759B8}" destId="{2C7BCF70-E427-499B-9478-B3CD020556A8}" srcOrd="0" destOrd="0" presId="urn:microsoft.com/office/officeart/2005/8/layout/hierarchy2"/>
    <dgm:cxn modelId="{2EDB4B13-3A6E-4F33-BD36-5D89E3AB0C3A}" type="presParOf" srcId="{49851A91-E9BF-4331-BF06-0F96EE1552DD}" destId="{7F15CA7B-1D55-49FD-8D86-89CC09F4F062}" srcOrd="5" destOrd="0" presId="urn:microsoft.com/office/officeart/2005/8/layout/hierarchy2"/>
    <dgm:cxn modelId="{918D9C9B-E31A-4283-BF1C-E28ADC6DAED3}" type="presParOf" srcId="{7F15CA7B-1D55-49FD-8D86-89CC09F4F062}" destId="{E6632410-E15D-4E2C-A5E5-6602BFE25847}" srcOrd="0" destOrd="0" presId="urn:microsoft.com/office/officeart/2005/8/layout/hierarchy2"/>
    <dgm:cxn modelId="{4066A647-5B02-4D3F-99CE-AD36BE757E8C}" type="presParOf" srcId="{7F15CA7B-1D55-49FD-8D86-89CC09F4F062}" destId="{F1FA9B44-60DD-4089-9689-A71AB84FB971}" srcOrd="1" destOrd="0" presId="urn:microsoft.com/office/officeart/2005/8/layout/hierarchy2"/>
    <dgm:cxn modelId="{A8E02F60-8241-4A33-9B5C-8A731D7428DA}" type="presParOf" srcId="{49851A91-E9BF-4331-BF06-0F96EE1552DD}" destId="{243157F0-4F02-41D8-94CE-813674A500A9}" srcOrd="6" destOrd="0" presId="urn:microsoft.com/office/officeart/2005/8/layout/hierarchy2"/>
    <dgm:cxn modelId="{BB12FC76-7D3A-4579-BA70-932B46438608}" type="presParOf" srcId="{243157F0-4F02-41D8-94CE-813674A500A9}" destId="{447B3955-B658-4B3F-BEED-1D028C91AEA7}" srcOrd="0" destOrd="0" presId="urn:microsoft.com/office/officeart/2005/8/layout/hierarchy2"/>
    <dgm:cxn modelId="{2FC88DFD-9706-4867-A74A-1484AFE204D7}" type="presParOf" srcId="{49851A91-E9BF-4331-BF06-0F96EE1552DD}" destId="{4A38136B-65E2-42CF-8C22-D708BCBECD5E}" srcOrd="7" destOrd="0" presId="urn:microsoft.com/office/officeart/2005/8/layout/hierarchy2"/>
    <dgm:cxn modelId="{4A60C90F-8729-4E10-AA35-3752207884B6}" type="presParOf" srcId="{4A38136B-65E2-42CF-8C22-D708BCBECD5E}" destId="{0CA03481-6643-4235-B649-AFD03BD60833}" srcOrd="0" destOrd="0" presId="urn:microsoft.com/office/officeart/2005/8/layout/hierarchy2"/>
    <dgm:cxn modelId="{5B3BF9CD-7C90-49D0-8F20-01816086EB01}" type="presParOf" srcId="{4A38136B-65E2-42CF-8C22-D708BCBECD5E}" destId="{23B5175B-67B0-40F2-A8C5-7429AAAF7930}" srcOrd="1" destOrd="0" presId="urn:microsoft.com/office/officeart/2005/8/layout/hierarchy2"/>
    <dgm:cxn modelId="{5CAF0129-1E14-4007-BF50-1EA2D6630BE0}" type="presParOf" srcId="{49851A91-E9BF-4331-BF06-0F96EE1552DD}" destId="{9CDC14BE-2E46-4DD5-BF36-81D329765160}" srcOrd="8" destOrd="0" presId="urn:microsoft.com/office/officeart/2005/8/layout/hierarchy2"/>
    <dgm:cxn modelId="{12672682-794C-406A-8A27-0CB48336DD57}" type="presParOf" srcId="{9CDC14BE-2E46-4DD5-BF36-81D329765160}" destId="{DA1E743F-9097-4AE7-853A-859CC525653B}" srcOrd="0" destOrd="0" presId="urn:microsoft.com/office/officeart/2005/8/layout/hierarchy2"/>
    <dgm:cxn modelId="{5E3D30C7-254D-4F7B-95E5-759A0FB7BF2F}" type="presParOf" srcId="{49851A91-E9BF-4331-BF06-0F96EE1552DD}" destId="{563F39A6-A373-48C9-8158-D0B1D4717998}" srcOrd="9" destOrd="0" presId="urn:microsoft.com/office/officeart/2005/8/layout/hierarchy2"/>
    <dgm:cxn modelId="{C7A374C3-0249-44E8-A648-CEF7A3A26838}" type="presParOf" srcId="{563F39A6-A373-48C9-8158-D0B1D4717998}" destId="{184222BB-2525-4EC3-B904-00D775C0CA73}" srcOrd="0" destOrd="0" presId="urn:microsoft.com/office/officeart/2005/8/layout/hierarchy2"/>
    <dgm:cxn modelId="{64716873-E43F-4EFA-A61D-9694EF7F4632}" type="presParOf" srcId="{563F39A6-A373-48C9-8158-D0B1D4717998}" destId="{25F843D1-9A4F-48A1-BC93-972A0B28A0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6DC89A-1466-4524-AC22-72BE5C8A908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7D35AB-FC82-4B27-A966-47818E11BED8}">
      <dgm:prSet custT="1"/>
      <dgm:spPr/>
      <dgm:t>
        <a:bodyPr/>
        <a:lstStyle/>
        <a:p>
          <a:r>
            <a:rPr lang="en-SG" sz="3200" b="0" i="0" baseline="0" dirty="0"/>
            <a:t>Rev</a:t>
          </a:r>
          <a:r>
            <a:rPr lang="en-SG" sz="3200" dirty="0"/>
            <a:t>enue Streams</a:t>
          </a:r>
          <a:endParaRPr lang="en-US" sz="3200" dirty="0"/>
        </a:p>
      </dgm:t>
    </dgm:pt>
    <dgm:pt modelId="{3FE7C3C6-30C1-46A8-8E0D-0A9751F7AF73}" type="parTrans" cxnId="{9877F48B-14AE-4164-89AC-09A0A9C3BEF9}">
      <dgm:prSet/>
      <dgm:spPr/>
      <dgm:t>
        <a:bodyPr/>
        <a:lstStyle/>
        <a:p>
          <a:endParaRPr lang="en-US"/>
        </a:p>
      </dgm:t>
    </dgm:pt>
    <dgm:pt modelId="{6B8A2FAF-22A5-429B-A15A-C6B0B23A5CDF}" type="sibTrans" cxnId="{9877F48B-14AE-4164-89AC-09A0A9C3BEF9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605582BE-68CC-42EA-B471-1E28A20AD506}">
      <dgm:prSet custT="1"/>
      <dgm:spPr/>
      <dgm:t>
        <a:bodyPr/>
        <a:lstStyle/>
        <a:p>
          <a:r>
            <a:rPr lang="en-SG" sz="2800" dirty="0"/>
            <a:t>Depending on the type of business model.</a:t>
          </a:r>
          <a:endParaRPr lang="en-US" sz="2800" dirty="0"/>
        </a:p>
      </dgm:t>
    </dgm:pt>
    <dgm:pt modelId="{1E1C68D6-7077-4525-ADE3-AB22B5BDD3A0}" type="parTrans" cxnId="{D3E299C7-F4AE-4046-BE7B-2B10100D4A47}">
      <dgm:prSet/>
      <dgm:spPr/>
      <dgm:t>
        <a:bodyPr/>
        <a:lstStyle/>
        <a:p>
          <a:endParaRPr lang="en-US"/>
        </a:p>
      </dgm:t>
    </dgm:pt>
    <dgm:pt modelId="{DDD9615E-1CBE-4C54-9E31-7A7C40CE5D59}" type="sibTrans" cxnId="{D3E299C7-F4AE-4046-BE7B-2B10100D4A47}">
      <dgm:prSet/>
      <dgm:spPr/>
      <dgm:t>
        <a:bodyPr/>
        <a:lstStyle/>
        <a:p>
          <a:endParaRPr lang="en-US"/>
        </a:p>
      </dgm:t>
    </dgm:pt>
    <dgm:pt modelId="{E377DF8A-C98E-4499-A04A-6FD008113A84}">
      <dgm:prSet custT="1"/>
      <dgm:spPr/>
      <dgm:t>
        <a:bodyPr/>
        <a:lstStyle/>
        <a:p>
          <a:r>
            <a:rPr lang="en-SG" sz="2800" dirty="0"/>
            <a:t>Liquidity or Profitability</a:t>
          </a:r>
          <a:endParaRPr lang="en-US" sz="2400" dirty="0"/>
        </a:p>
      </dgm:t>
    </dgm:pt>
    <dgm:pt modelId="{06BFF076-8137-490E-A6CB-247D24957A3B}" type="parTrans" cxnId="{7F0CA1E3-520B-402E-A1DE-B19D7DFF47DC}">
      <dgm:prSet/>
      <dgm:spPr/>
      <dgm:t>
        <a:bodyPr/>
        <a:lstStyle/>
        <a:p>
          <a:endParaRPr lang="en-US"/>
        </a:p>
      </dgm:t>
    </dgm:pt>
    <dgm:pt modelId="{7C8CA750-BDC1-43AD-B36C-D71A9DD0C877}" type="sibTrans" cxnId="{7F0CA1E3-520B-402E-A1DE-B19D7DFF47DC}">
      <dgm:prSet/>
      <dgm:spPr/>
      <dgm:t>
        <a:bodyPr/>
        <a:lstStyle/>
        <a:p>
          <a:endParaRPr lang="en-US"/>
        </a:p>
      </dgm:t>
    </dgm:pt>
    <dgm:pt modelId="{535CCC34-5E6A-4936-B316-3A158A596D1E}">
      <dgm:prSet custT="1"/>
      <dgm:spPr/>
      <dgm:t>
        <a:bodyPr/>
        <a:lstStyle/>
        <a:p>
          <a:r>
            <a:rPr lang="en-SG" sz="3200" dirty="0"/>
            <a:t>Cost Structure</a:t>
          </a:r>
          <a:endParaRPr lang="en-US" sz="3200" dirty="0"/>
        </a:p>
      </dgm:t>
    </dgm:pt>
    <dgm:pt modelId="{3AB29BBC-5A78-4FA2-9892-0CEFCBBE6349}" type="parTrans" cxnId="{CF314DA2-BBCF-4BC7-9880-29EB04DEB82D}">
      <dgm:prSet/>
      <dgm:spPr/>
      <dgm:t>
        <a:bodyPr/>
        <a:lstStyle/>
        <a:p>
          <a:endParaRPr lang="en-US"/>
        </a:p>
      </dgm:t>
    </dgm:pt>
    <dgm:pt modelId="{345FFC52-C6C3-4FF2-8A0F-C9F2C0018635}" type="sibTrans" cxnId="{CF314DA2-BBCF-4BC7-9880-29EB04DEB82D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676173DC-7E7A-42EF-891F-B1D3FE7BA52C}">
      <dgm:prSet custT="1"/>
      <dgm:spPr/>
      <dgm:t>
        <a:bodyPr/>
        <a:lstStyle/>
        <a:p>
          <a:r>
            <a:rPr lang="en-SG" sz="2800" dirty="0"/>
            <a:t>Fixed</a:t>
          </a:r>
          <a:endParaRPr lang="en-US" sz="2800" dirty="0"/>
        </a:p>
      </dgm:t>
    </dgm:pt>
    <dgm:pt modelId="{E84E8393-86BF-40D5-81E6-62D927EECCAD}" type="parTrans" cxnId="{0C2EEC2C-C684-428D-8CB1-353BF60CE5F1}">
      <dgm:prSet/>
      <dgm:spPr/>
      <dgm:t>
        <a:bodyPr/>
        <a:lstStyle/>
        <a:p>
          <a:endParaRPr lang="en-US"/>
        </a:p>
      </dgm:t>
    </dgm:pt>
    <dgm:pt modelId="{90AC74FB-4533-4990-850F-091395520141}" type="sibTrans" cxnId="{0C2EEC2C-C684-428D-8CB1-353BF60CE5F1}">
      <dgm:prSet/>
      <dgm:spPr/>
      <dgm:t>
        <a:bodyPr/>
        <a:lstStyle/>
        <a:p>
          <a:endParaRPr lang="en-US"/>
        </a:p>
      </dgm:t>
    </dgm:pt>
    <dgm:pt modelId="{C640A97A-280D-4BD7-8F0A-EDD27FA32D6F}">
      <dgm:prSet custT="1"/>
      <dgm:spPr/>
      <dgm:t>
        <a:bodyPr/>
        <a:lstStyle/>
        <a:p>
          <a:r>
            <a:rPr lang="en-SG" sz="2800" dirty="0"/>
            <a:t>Variable</a:t>
          </a:r>
          <a:endParaRPr lang="en-US" sz="2800" dirty="0"/>
        </a:p>
      </dgm:t>
    </dgm:pt>
    <dgm:pt modelId="{202A6251-3F7F-43AC-BBBE-30F18D7E05FF}" type="parTrans" cxnId="{E702A78D-3B45-4975-AD14-5B651D4C4680}">
      <dgm:prSet/>
      <dgm:spPr/>
      <dgm:t>
        <a:bodyPr/>
        <a:lstStyle/>
        <a:p>
          <a:endParaRPr lang="en-US"/>
        </a:p>
      </dgm:t>
    </dgm:pt>
    <dgm:pt modelId="{22C13846-181F-4CAA-BD53-9329A48ADDB3}" type="sibTrans" cxnId="{E702A78D-3B45-4975-AD14-5B651D4C4680}">
      <dgm:prSet/>
      <dgm:spPr/>
      <dgm:t>
        <a:bodyPr/>
        <a:lstStyle/>
        <a:p>
          <a:endParaRPr lang="en-US"/>
        </a:p>
      </dgm:t>
    </dgm:pt>
    <dgm:pt modelId="{DB99BEE2-ECFB-4FD1-B1B6-51FBBFE627F4}">
      <dgm:prSet custT="1"/>
      <dgm:spPr/>
      <dgm:t>
        <a:bodyPr/>
        <a:lstStyle/>
        <a:p>
          <a:r>
            <a:rPr lang="en-SG" sz="2800" dirty="0"/>
            <a:t>Burnt Rate</a:t>
          </a:r>
          <a:endParaRPr lang="en-US" sz="2000" dirty="0"/>
        </a:p>
      </dgm:t>
    </dgm:pt>
    <dgm:pt modelId="{0CF36AC6-6879-40AB-97A1-350CFF477688}" type="parTrans" cxnId="{48F7500B-08BE-45E3-A653-018102204874}">
      <dgm:prSet/>
      <dgm:spPr/>
      <dgm:t>
        <a:bodyPr/>
        <a:lstStyle/>
        <a:p>
          <a:endParaRPr lang="en-US"/>
        </a:p>
      </dgm:t>
    </dgm:pt>
    <dgm:pt modelId="{76A407F1-E1FC-430C-A45B-E4B957742EC3}" type="sibTrans" cxnId="{48F7500B-08BE-45E3-A653-018102204874}">
      <dgm:prSet/>
      <dgm:spPr/>
      <dgm:t>
        <a:bodyPr/>
        <a:lstStyle/>
        <a:p>
          <a:endParaRPr lang="en-US"/>
        </a:p>
      </dgm:t>
    </dgm:pt>
    <dgm:pt modelId="{13D9D9E9-5E75-4B51-B676-B829238C916E}" type="pres">
      <dgm:prSet presAssocID="{526DC89A-1466-4524-AC22-72BE5C8A9084}" presName="Name0" presStyleCnt="0">
        <dgm:presLayoutVars>
          <dgm:animLvl val="lvl"/>
          <dgm:resizeHandles val="exact"/>
        </dgm:presLayoutVars>
      </dgm:prSet>
      <dgm:spPr/>
    </dgm:pt>
    <dgm:pt modelId="{3BB49F55-7848-4996-A7BA-0272AF15CD17}" type="pres">
      <dgm:prSet presAssocID="{117D35AB-FC82-4B27-A966-47818E11BED8}" presName="compositeNode" presStyleCnt="0">
        <dgm:presLayoutVars>
          <dgm:bulletEnabled val="1"/>
        </dgm:presLayoutVars>
      </dgm:prSet>
      <dgm:spPr/>
    </dgm:pt>
    <dgm:pt modelId="{AF615777-8C4E-49FA-90CE-C7678435A9C9}" type="pres">
      <dgm:prSet presAssocID="{117D35AB-FC82-4B27-A966-47818E11BED8}" presName="bgRect" presStyleLbl="alignNode1" presStyleIdx="0" presStyleCnt="2"/>
      <dgm:spPr/>
    </dgm:pt>
    <dgm:pt modelId="{C75BAA96-F14C-4607-A9E1-294B717DBAF8}" type="pres">
      <dgm:prSet presAssocID="{6B8A2FAF-22A5-429B-A15A-C6B0B23A5CDF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86D7FE6C-439E-4B7A-9895-E87EAEBC488A}" type="pres">
      <dgm:prSet presAssocID="{117D35AB-FC82-4B27-A966-47818E11BED8}" presName="nodeRect" presStyleLbl="alignNode1" presStyleIdx="0" presStyleCnt="2">
        <dgm:presLayoutVars>
          <dgm:bulletEnabled val="1"/>
        </dgm:presLayoutVars>
      </dgm:prSet>
      <dgm:spPr/>
    </dgm:pt>
    <dgm:pt modelId="{5725590A-3FA8-49C7-9D5B-16F1F3A71E77}" type="pres">
      <dgm:prSet presAssocID="{6B8A2FAF-22A5-429B-A15A-C6B0B23A5CDF}" presName="sibTrans" presStyleCnt="0"/>
      <dgm:spPr/>
    </dgm:pt>
    <dgm:pt modelId="{AC3CD03B-87F7-45E9-BCB7-496662A1E83A}" type="pres">
      <dgm:prSet presAssocID="{535CCC34-5E6A-4936-B316-3A158A596D1E}" presName="compositeNode" presStyleCnt="0">
        <dgm:presLayoutVars>
          <dgm:bulletEnabled val="1"/>
        </dgm:presLayoutVars>
      </dgm:prSet>
      <dgm:spPr/>
    </dgm:pt>
    <dgm:pt modelId="{A8DDDD2F-5F37-46FF-8BB5-7918E52068F9}" type="pres">
      <dgm:prSet presAssocID="{535CCC34-5E6A-4936-B316-3A158A596D1E}" presName="bgRect" presStyleLbl="alignNode1" presStyleIdx="1" presStyleCnt="2"/>
      <dgm:spPr/>
    </dgm:pt>
    <dgm:pt modelId="{92BE4236-4971-45E7-B78C-A4F0D0A7B4FE}" type="pres">
      <dgm:prSet presAssocID="{345FFC52-C6C3-4FF2-8A0F-C9F2C0018635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19C60A41-B7D7-4B5C-A67F-41509EB230BD}" type="pres">
      <dgm:prSet presAssocID="{535CCC34-5E6A-4936-B316-3A158A596D1E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48F7500B-08BE-45E3-A653-018102204874}" srcId="{535CCC34-5E6A-4936-B316-3A158A596D1E}" destId="{DB99BEE2-ECFB-4FD1-B1B6-51FBBFE627F4}" srcOrd="2" destOrd="0" parTransId="{0CF36AC6-6879-40AB-97A1-350CFF477688}" sibTransId="{76A407F1-E1FC-430C-A45B-E4B957742EC3}"/>
    <dgm:cxn modelId="{F1A97A1A-B583-42A1-8AD5-E8E5724468CD}" type="presOf" srcId="{345FFC52-C6C3-4FF2-8A0F-C9F2C0018635}" destId="{92BE4236-4971-45E7-B78C-A4F0D0A7B4FE}" srcOrd="0" destOrd="0" presId="urn:microsoft.com/office/officeart/2016/7/layout/LinearBlockProcessNumbered"/>
    <dgm:cxn modelId="{5331B122-BC22-47A1-8C8D-CAFC7E3C4633}" type="presOf" srcId="{526DC89A-1466-4524-AC22-72BE5C8A9084}" destId="{13D9D9E9-5E75-4B51-B676-B829238C916E}" srcOrd="0" destOrd="0" presId="urn:microsoft.com/office/officeart/2016/7/layout/LinearBlockProcessNumbered"/>
    <dgm:cxn modelId="{0C2EEC2C-C684-428D-8CB1-353BF60CE5F1}" srcId="{535CCC34-5E6A-4936-B316-3A158A596D1E}" destId="{676173DC-7E7A-42EF-891F-B1D3FE7BA52C}" srcOrd="0" destOrd="0" parTransId="{E84E8393-86BF-40D5-81E6-62D927EECCAD}" sibTransId="{90AC74FB-4533-4990-850F-091395520141}"/>
    <dgm:cxn modelId="{46609234-AF68-49BF-AAA5-CDB9078B2A5F}" type="presOf" srcId="{117D35AB-FC82-4B27-A966-47818E11BED8}" destId="{86D7FE6C-439E-4B7A-9895-E87EAEBC488A}" srcOrd="1" destOrd="0" presId="urn:microsoft.com/office/officeart/2016/7/layout/LinearBlockProcessNumbered"/>
    <dgm:cxn modelId="{5C3A0A35-EEE1-4A98-B97F-D3BF4CBA2647}" type="presOf" srcId="{117D35AB-FC82-4B27-A966-47818E11BED8}" destId="{AF615777-8C4E-49FA-90CE-C7678435A9C9}" srcOrd="0" destOrd="0" presId="urn:microsoft.com/office/officeart/2016/7/layout/LinearBlockProcessNumbered"/>
    <dgm:cxn modelId="{C92D004C-5979-49FF-8EC0-5817DCF2EF60}" type="presOf" srcId="{676173DC-7E7A-42EF-891F-B1D3FE7BA52C}" destId="{19C60A41-B7D7-4B5C-A67F-41509EB230BD}" srcOrd="0" destOrd="1" presId="urn:microsoft.com/office/officeart/2016/7/layout/LinearBlockProcessNumbered"/>
    <dgm:cxn modelId="{2AA14E51-0D4E-4ADA-9BCC-869129079589}" type="presOf" srcId="{535CCC34-5E6A-4936-B316-3A158A596D1E}" destId="{A8DDDD2F-5F37-46FF-8BB5-7918E52068F9}" srcOrd="0" destOrd="0" presId="urn:microsoft.com/office/officeart/2016/7/layout/LinearBlockProcessNumbered"/>
    <dgm:cxn modelId="{997A857D-4A90-4ED7-99A6-95F7FD70B5C7}" type="presOf" srcId="{535CCC34-5E6A-4936-B316-3A158A596D1E}" destId="{19C60A41-B7D7-4B5C-A67F-41509EB230BD}" srcOrd="1" destOrd="0" presId="urn:microsoft.com/office/officeart/2016/7/layout/LinearBlockProcessNumbered"/>
    <dgm:cxn modelId="{9877F48B-14AE-4164-89AC-09A0A9C3BEF9}" srcId="{526DC89A-1466-4524-AC22-72BE5C8A9084}" destId="{117D35AB-FC82-4B27-A966-47818E11BED8}" srcOrd="0" destOrd="0" parTransId="{3FE7C3C6-30C1-46A8-8E0D-0A9751F7AF73}" sibTransId="{6B8A2FAF-22A5-429B-A15A-C6B0B23A5CDF}"/>
    <dgm:cxn modelId="{E702A78D-3B45-4975-AD14-5B651D4C4680}" srcId="{535CCC34-5E6A-4936-B316-3A158A596D1E}" destId="{C640A97A-280D-4BD7-8F0A-EDD27FA32D6F}" srcOrd="1" destOrd="0" parTransId="{202A6251-3F7F-43AC-BBBE-30F18D7E05FF}" sibTransId="{22C13846-181F-4CAA-BD53-9329A48ADDB3}"/>
    <dgm:cxn modelId="{3A218592-EB85-46D9-977C-47F0F30AEC69}" type="presOf" srcId="{6B8A2FAF-22A5-429B-A15A-C6B0B23A5CDF}" destId="{C75BAA96-F14C-4607-A9E1-294B717DBAF8}" srcOrd="0" destOrd="0" presId="urn:microsoft.com/office/officeart/2016/7/layout/LinearBlockProcessNumbered"/>
    <dgm:cxn modelId="{9B3DD998-D209-4543-A4F1-7BA9942189D9}" type="presOf" srcId="{605582BE-68CC-42EA-B471-1E28A20AD506}" destId="{86D7FE6C-439E-4B7A-9895-E87EAEBC488A}" srcOrd="0" destOrd="1" presId="urn:microsoft.com/office/officeart/2016/7/layout/LinearBlockProcessNumbered"/>
    <dgm:cxn modelId="{CF314DA2-BBCF-4BC7-9880-29EB04DEB82D}" srcId="{526DC89A-1466-4524-AC22-72BE5C8A9084}" destId="{535CCC34-5E6A-4936-B316-3A158A596D1E}" srcOrd="1" destOrd="0" parTransId="{3AB29BBC-5A78-4FA2-9892-0CEFCBBE6349}" sibTransId="{345FFC52-C6C3-4FF2-8A0F-C9F2C0018635}"/>
    <dgm:cxn modelId="{6AA671BE-3CFE-474B-92A6-B03061CA9674}" type="presOf" srcId="{C640A97A-280D-4BD7-8F0A-EDD27FA32D6F}" destId="{19C60A41-B7D7-4B5C-A67F-41509EB230BD}" srcOrd="0" destOrd="2" presId="urn:microsoft.com/office/officeart/2016/7/layout/LinearBlockProcessNumbered"/>
    <dgm:cxn modelId="{D3E299C7-F4AE-4046-BE7B-2B10100D4A47}" srcId="{117D35AB-FC82-4B27-A966-47818E11BED8}" destId="{605582BE-68CC-42EA-B471-1E28A20AD506}" srcOrd="0" destOrd="0" parTransId="{1E1C68D6-7077-4525-ADE3-AB22B5BDD3A0}" sibTransId="{DDD9615E-1CBE-4C54-9E31-7A7C40CE5D59}"/>
    <dgm:cxn modelId="{F01845CB-4511-4A8E-B181-4AEC5AAE1742}" type="presOf" srcId="{DB99BEE2-ECFB-4FD1-B1B6-51FBBFE627F4}" destId="{19C60A41-B7D7-4B5C-A67F-41509EB230BD}" srcOrd="0" destOrd="3" presId="urn:microsoft.com/office/officeart/2016/7/layout/LinearBlockProcessNumbered"/>
    <dgm:cxn modelId="{0C69B6CE-EBA2-4702-9ADA-2F101EDA23DD}" type="presOf" srcId="{E377DF8A-C98E-4499-A04A-6FD008113A84}" destId="{86D7FE6C-439E-4B7A-9895-E87EAEBC488A}" srcOrd="0" destOrd="2" presId="urn:microsoft.com/office/officeart/2016/7/layout/LinearBlockProcessNumbered"/>
    <dgm:cxn modelId="{7F0CA1E3-520B-402E-A1DE-B19D7DFF47DC}" srcId="{117D35AB-FC82-4B27-A966-47818E11BED8}" destId="{E377DF8A-C98E-4499-A04A-6FD008113A84}" srcOrd="1" destOrd="0" parTransId="{06BFF076-8137-490E-A6CB-247D24957A3B}" sibTransId="{7C8CA750-BDC1-43AD-B36C-D71A9DD0C877}"/>
    <dgm:cxn modelId="{2EE857FC-D021-4B30-97D4-94530527DD2F}" type="presParOf" srcId="{13D9D9E9-5E75-4B51-B676-B829238C916E}" destId="{3BB49F55-7848-4996-A7BA-0272AF15CD17}" srcOrd="0" destOrd="0" presId="urn:microsoft.com/office/officeart/2016/7/layout/LinearBlockProcessNumbered"/>
    <dgm:cxn modelId="{B99ADEF4-9F58-4228-BC16-9380251AC258}" type="presParOf" srcId="{3BB49F55-7848-4996-A7BA-0272AF15CD17}" destId="{AF615777-8C4E-49FA-90CE-C7678435A9C9}" srcOrd="0" destOrd="0" presId="urn:microsoft.com/office/officeart/2016/7/layout/LinearBlockProcessNumbered"/>
    <dgm:cxn modelId="{4C167AC6-01BF-467C-B0CC-665DBAD457CE}" type="presParOf" srcId="{3BB49F55-7848-4996-A7BA-0272AF15CD17}" destId="{C75BAA96-F14C-4607-A9E1-294B717DBAF8}" srcOrd="1" destOrd="0" presId="urn:microsoft.com/office/officeart/2016/7/layout/LinearBlockProcessNumbered"/>
    <dgm:cxn modelId="{384FAC48-AE11-4DE3-8A9A-4124654C66D6}" type="presParOf" srcId="{3BB49F55-7848-4996-A7BA-0272AF15CD17}" destId="{86D7FE6C-439E-4B7A-9895-E87EAEBC488A}" srcOrd="2" destOrd="0" presId="urn:microsoft.com/office/officeart/2016/7/layout/LinearBlockProcessNumbered"/>
    <dgm:cxn modelId="{762CC834-A8C3-4041-BE1F-478E8B25C375}" type="presParOf" srcId="{13D9D9E9-5E75-4B51-B676-B829238C916E}" destId="{5725590A-3FA8-49C7-9D5B-16F1F3A71E77}" srcOrd="1" destOrd="0" presId="urn:microsoft.com/office/officeart/2016/7/layout/LinearBlockProcessNumbered"/>
    <dgm:cxn modelId="{1A365941-09DB-41F3-8E78-CA8D84F37DF1}" type="presParOf" srcId="{13D9D9E9-5E75-4B51-B676-B829238C916E}" destId="{AC3CD03B-87F7-45E9-BCB7-496662A1E83A}" srcOrd="2" destOrd="0" presId="urn:microsoft.com/office/officeart/2016/7/layout/LinearBlockProcessNumbered"/>
    <dgm:cxn modelId="{A3629339-A1E0-41A3-861C-552CF2D5B0DF}" type="presParOf" srcId="{AC3CD03B-87F7-45E9-BCB7-496662A1E83A}" destId="{A8DDDD2F-5F37-46FF-8BB5-7918E52068F9}" srcOrd="0" destOrd="0" presId="urn:microsoft.com/office/officeart/2016/7/layout/LinearBlockProcessNumbered"/>
    <dgm:cxn modelId="{8993AC6A-1283-4F3D-A729-CBCF3CD69526}" type="presParOf" srcId="{AC3CD03B-87F7-45E9-BCB7-496662A1E83A}" destId="{92BE4236-4971-45E7-B78C-A4F0D0A7B4FE}" srcOrd="1" destOrd="0" presId="urn:microsoft.com/office/officeart/2016/7/layout/LinearBlockProcessNumbered"/>
    <dgm:cxn modelId="{0B65A9E4-D028-43AA-BB95-EC422CD32DCA}" type="presParOf" srcId="{AC3CD03B-87F7-45E9-BCB7-496662A1E83A}" destId="{19C60A41-B7D7-4B5C-A67F-41509EB230B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06F18-D957-466F-BB08-15923815ECD8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AF588F-5DA8-425B-8510-35BBEEC6460D}">
      <dgm:prSet custT="1"/>
      <dgm:spPr/>
      <dgm:t>
        <a:bodyPr/>
        <a:lstStyle/>
        <a:p>
          <a:r>
            <a:rPr lang="en-SG" sz="3200" b="1" dirty="0"/>
            <a:t>Unfair Advantage</a:t>
          </a:r>
          <a:endParaRPr lang="en-US" sz="3200" dirty="0"/>
        </a:p>
      </dgm:t>
    </dgm:pt>
    <dgm:pt modelId="{CD1F28CC-63CC-4436-B119-0622A4BE5621}" type="parTrans" cxnId="{3F5B69D6-12F7-4D07-8B93-ACA4848CABF7}">
      <dgm:prSet/>
      <dgm:spPr/>
      <dgm:t>
        <a:bodyPr/>
        <a:lstStyle/>
        <a:p>
          <a:endParaRPr lang="en-US"/>
        </a:p>
      </dgm:t>
    </dgm:pt>
    <dgm:pt modelId="{6E72A039-4F88-44CE-966F-4AC421DC1D51}" type="sibTrans" cxnId="{3F5B69D6-12F7-4D07-8B93-ACA4848CABF7}">
      <dgm:prSet/>
      <dgm:spPr/>
      <dgm:t>
        <a:bodyPr/>
        <a:lstStyle/>
        <a:p>
          <a:endParaRPr lang="en-US"/>
        </a:p>
      </dgm:t>
    </dgm:pt>
    <dgm:pt modelId="{6F07CC44-9F58-41F7-B545-CC36643923D5}">
      <dgm:prSet custT="1"/>
      <dgm:spPr/>
      <dgm:t>
        <a:bodyPr/>
        <a:lstStyle/>
        <a:p>
          <a:r>
            <a:rPr lang="en-SG" sz="2800" i="1" dirty="0"/>
            <a:t>What you have that no one else can buy.</a:t>
          </a:r>
          <a:endParaRPr lang="en-US" sz="2800" dirty="0"/>
        </a:p>
      </dgm:t>
    </dgm:pt>
    <dgm:pt modelId="{E61424A2-ACE9-48A3-8D9E-37026B6077EF}" type="parTrans" cxnId="{8A368414-449D-4912-8451-0311B51F8F50}">
      <dgm:prSet/>
      <dgm:spPr/>
      <dgm:t>
        <a:bodyPr/>
        <a:lstStyle/>
        <a:p>
          <a:endParaRPr lang="en-US"/>
        </a:p>
      </dgm:t>
    </dgm:pt>
    <dgm:pt modelId="{2D215E3B-EBA5-4385-934A-5DF544861A4D}" type="sibTrans" cxnId="{8A368414-449D-4912-8451-0311B51F8F50}">
      <dgm:prSet/>
      <dgm:spPr/>
      <dgm:t>
        <a:bodyPr/>
        <a:lstStyle/>
        <a:p>
          <a:endParaRPr lang="en-US"/>
        </a:p>
      </dgm:t>
    </dgm:pt>
    <dgm:pt modelId="{B2A24FCC-D3C6-4742-BF48-6FF61D984DC5}">
      <dgm:prSet custT="1"/>
      <dgm:spPr/>
      <dgm:t>
        <a:bodyPr/>
        <a:lstStyle/>
        <a:p>
          <a:r>
            <a:rPr lang="en-SG" sz="2800" i="1" dirty="0"/>
            <a:t>“The only real competitive advantage is that which cannot be copied and cannot be bought.” – Jason Cohen.</a:t>
          </a:r>
          <a:endParaRPr lang="en-US" sz="2800" dirty="0"/>
        </a:p>
      </dgm:t>
    </dgm:pt>
    <dgm:pt modelId="{6A554534-BDFF-4591-9F44-2A9C0C9891B5}" type="parTrans" cxnId="{722F8E3A-8BD0-4631-B3E5-5497CF29CC8B}">
      <dgm:prSet/>
      <dgm:spPr/>
      <dgm:t>
        <a:bodyPr/>
        <a:lstStyle/>
        <a:p>
          <a:endParaRPr lang="en-US"/>
        </a:p>
      </dgm:t>
    </dgm:pt>
    <dgm:pt modelId="{C5F5F0AF-8E7E-4EFA-A216-C2E6D2E1F769}" type="sibTrans" cxnId="{722F8E3A-8BD0-4631-B3E5-5497CF29CC8B}">
      <dgm:prSet/>
      <dgm:spPr/>
      <dgm:t>
        <a:bodyPr/>
        <a:lstStyle/>
        <a:p>
          <a:endParaRPr lang="en-US"/>
        </a:p>
      </dgm:t>
    </dgm:pt>
    <dgm:pt modelId="{7D71651C-CD0A-474A-98AA-7227F1E0CBBA}">
      <dgm:prSet custT="1"/>
      <dgm:spPr/>
      <dgm:t>
        <a:bodyPr/>
        <a:lstStyle/>
        <a:p>
          <a:r>
            <a:rPr lang="en-SG" sz="2800" i="1" dirty="0"/>
            <a:t>insider information;</a:t>
          </a:r>
          <a:endParaRPr lang="en-US" sz="2800" dirty="0"/>
        </a:p>
      </dgm:t>
    </dgm:pt>
    <dgm:pt modelId="{47CBF549-D50E-49C6-9A20-C530316AC778}" type="parTrans" cxnId="{A9816FD5-87A0-4610-9862-D28E24414184}">
      <dgm:prSet/>
      <dgm:spPr/>
      <dgm:t>
        <a:bodyPr/>
        <a:lstStyle/>
        <a:p>
          <a:endParaRPr lang="en-US"/>
        </a:p>
      </dgm:t>
    </dgm:pt>
    <dgm:pt modelId="{D9995FDD-3D45-457F-BA92-C65117B6DCAF}" type="sibTrans" cxnId="{A9816FD5-87A0-4610-9862-D28E24414184}">
      <dgm:prSet/>
      <dgm:spPr/>
      <dgm:t>
        <a:bodyPr/>
        <a:lstStyle/>
        <a:p>
          <a:endParaRPr lang="en-US"/>
        </a:p>
      </dgm:t>
    </dgm:pt>
    <dgm:pt modelId="{CF182D1C-299A-4B52-B4A2-EBF5520995C5}">
      <dgm:prSet custT="1"/>
      <dgm:spPr/>
      <dgm:t>
        <a:bodyPr/>
        <a:lstStyle/>
        <a:p>
          <a:r>
            <a:rPr lang="en-SG" sz="2800" i="1" dirty="0"/>
            <a:t>a dream team;</a:t>
          </a:r>
          <a:endParaRPr lang="en-US" sz="2800" dirty="0"/>
        </a:p>
      </dgm:t>
    </dgm:pt>
    <dgm:pt modelId="{93E242FF-3C58-402B-9759-8D5732FA87B1}" type="parTrans" cxnId="{A2828AED-70CA-4792-BE7D-A8BF72CF7893}">
      <dgm:prSet/>
      <dgm:spPr/>
      <dgm:t>
        <a:bodyPr/>
        <a:lstStyle/>
        <a:p>
          <a:endParaRPr lang="en-US"/>
        </a:p>
      </dgm:t>
    </dgm:pt>
    <dgm:pt modelId="{C43BF79F-4636-42BD-9AE3-D4FE39276400}" type="sibTrans" cxnId="{A2828AED-70CA-4792-BE7D-A8BF72CF7893}">
      <dgm:prSet/>
      <dgm:spPr/>
      <dgm:t>
        <a:bodyPr/>
        <a:lstStyle/>
        <a:p>
          <a:endParaRPr lang="en-US"/>
        </a:p>
      </dgm:t>
    </dgm:pt>
    <dgm:pt modelId="{0BB70B51-7C70-462F-9285-1E3E42772A2F}">
      <dgm:prSet custT="1"/>
      <dgm:spPr/>
      <dgm:t>
        <a:bodyPr/>
        <a:lstStyle/>
        <a:p>
          <a:r>
            <a:rPr lang="en-SG" sz="2800" i="1" dirty="0"/>
            <a:t>getting expert endorsements;</a:t>
          </a:r>
          <a:endParaRPr lang="en-US" sz="2800" dirty="0"/>
        </a:p>
      </dgm:t>
    </dgm:pt>
    <dgm:pt modelId="{CA69CD28-A7BA-4DE1-8083-14005728B00C}" type="parTrans" cxnId="{844318AC-34F9-410F-BF01-44160D2DAC94}">
      <dgm:prSet/>
      <dgm:spPr/>
      <dgm:t>
        <a:bodyPr/>
        <a:lstStyle/>
        <a:p>
          <a:endParaRPr lang="en-US"/>
        </a:p>
      </dgm:t>
    </dgm:pt>
    <dgm:pt modelId="{1E9CD917-9775-4B61-B914-0084C2102A1B}" type="sibTrans" cxnId="{844318AC-34F9-410F-BF01-44160D2DAC94}">
      <dgm:prSet/>
      <dgm:spPr/>
      <dgm:t>
        <a:bodyPr/>
        <a:lstStyle/>
        <a:p>
          <a:endParaRPr lang="en-US"/>
        </a:p>
      </dgm:t>
    </dgm:pt>
    <dgm:pt modelId="{6E91A240-8A12-4818-8266-F7035F1C2C7A}">
      <dgm:prSet custT="1"/>
      <dgm:spPr/>
      <dgm:t>
        <a:bodyPr/>
        <a:lstStyle/>
        <a:p>
          <a:r>
            <a:rPr lang="en-SG" sz="2800" i="1" dirty="0"/>
            <a:t>exclusivity;</a:t>
          </a:r>
          <a:endParaRPr lang="en-US" sz="2800" dirty="0"/>
        </a:p>
      </dgm:t>
    </dgm:pt>
    <dgm:pt modelId="{31872AA3-2D0B-4768-863E-C3BEAB800224}" type="parTrans" cxnId="{A8DA0D7F-2639-44F8-AD45-0EF2CBF9BE5B}">
      <dgm:prSet/>
      <dgm:spPr/>
      <dgm:t>
        <a:bodyPr/>
        <a:lstStyle/>
        <a:p>
          <a:endParaRPr lang="en-US"/>
        </a:p>
      </dgm:t>
    </dgm:pt>
    <dgm:pt modelId="{C329CE3D-85F5-44FE-B132-701F48103E8D}" type="sibTrans" cxnId="{A8DA0D7F-2639-44F8-AD45-0EF2CBF9BE5B}">
      <dgm:prSet/>
      <dgm:spPr/>
      <dgm:t>
        <a:bodyPr/>
        <a:lstStyle/>
        <a:p>
          <a:endParaRPr lang="en-US"/>
        </a:p>
      </dgm:t>
    </dgm:pt>
    <dgm:pt modelId="{EE90E5D3-7D1D-4C37-9AB2-A4F009896902}">
      <dgm:prSet custT="1"/>
      <dgm:spPr/>
      <dgm:t>
        <a:bodyPr/>
        <a:lstStyle/>
        <a:p>
          <a:r>
            <a:rPr lang="en-SG" sz="2800" i="1" dirty="0"/>
            <a:t>existing customers etc.</a:t>
          </a:r>
          <a:endParaRPr lang="en-US" sz="2000" dirty="0"/>
        </a:p>
      </dgm:t>
    </dgm:pt>
    <dgm:pt modelId="{205DFF40-2338-489A-ABF3-6B64EBE2A999}" type="parTrans" cxnId="{C6B9A29D-B76E-4C7C-84E9-BEB2651BB53E}">
      <dgm:prSet/>
      <dgm:spPr/>
      <dgm:t>
        <a:bodyPr/>
        <a:lstStyle/>
        <a:p>
          <a:endParaRPr lang="en-US"/>
        </a:p>
      </dgm:t>
    </dgm:pt>
    <dgm:pt modelId="{5A605688-3086-4A80-8AE8-EEE7CDA5C125}" type="sibTrans" cxnId="{C6B9A29D-B76E-4C7C-84E9-BEB2651BB53E}">
      <dgm:prSet/>
      <dgm:spPr/>
      <dgm:t>
        <a:bodyPr/>
        <a:lstStyle/>
        <a:p>
          <a:endParaRPr lang="en-US"/>
        </a:p>
      </dgm:t>
    </dgm:pt>
    <dgm:pt modelId="{B9A1CAC1-1B16-40C7-9A54-3BE6703AE2B6}" type="pres">
      <dgm:prSet presAssocID="{BC006F18-D957-466F-BB08-15923815ECD8}" presName="Name0" presStyleCnt="0">
        <dgm:presLayoutVars>
          <dgm:dir/>
          <dgm:resizeHandles val="exact"/>
        </dgm:presLayoutVars>
      </dgm:prSet>
      <dgm:spPr/>
    </dgm:pt>
    <dgm:pt modelId="{8E8E2429-B96C-4B15-BF80-3AB0284BC306}" type="pres">
      <dgm:prSet presAssocID="{BFAF588F-5DA8-425B-8510-35BBEEC6460D}" presName="node" presStyleLbl="node1" presStyleIdx="0" presStyleCnt="1" custScaleY="122296" custLinFactNeighborX="-49" custLinFactNeighborY="5749">
        <dgm:presLayoutVars>
          <dgm:bulletEnabled val="1"/>
        </dgm:presLayoutVars>
      </dgm:prSet>
      <dgm:spPr/>
    </dgm:pt>
  </dgm:ptLst>
  <dgm:cxnLst>
    <dgm:cxn modelId="{7CBBCD0F-B94E-403B-9071-478476066FDE}" type="presOf" srcId="{EE90E5D3-7D1D-4C37-9AB2-A4F009896902}" destId="{8E8E2429-B96C-4B15-BF80-3AB0284BC306}" srcOrd="0" destOrd="7" presId="urn:microsoft.com/office/officeart/2016/7/layout/RepeatingBendingProcessNew"/>
    <dgm:cxn modelId="{8A368414-449D-4912-8451-0311B51F8F50}" srcId="{BFAF588F-5DA8-425B-8510-35BBEEC6460D}" destId="{6F07CC44-9F58-41F7-B545-CC36643923D5}" srcOrd="0" destOrd="0" parTransId="{E61424A2-ACE9-48A3-8D9E-37026B6077EF}" sibTransId="{2D215E3B-EBA5-4385-934A-5DF544861A4D}"/>
    <dgm:cxn modelId="{15D0081F-35C6-4D08-869F-5B1A7F4598BB}" type="presOf" srcId="{B2A24FCC-D3C6-4742-BF48-6FF61D984DC5}" destId="{8E8E2429-B96C-4B15-BF80-3AB0284BC306}" srcOrd="0" destOrd="2" presId="urn:microsoft.com/office/officeart/2016/7/layout/RepeatingBendingProcessNew"/>
    <dgm:cxn modelId="{E5145024-CD7F-4439-908A-C304110EF8C0}" type="presOf" srcId="{0BB70B51-7C70-462F-9285-1E3E42772A2F}" destId="{8E8E2429-B96C-4B15-BF80-3AB0284BC306}" srcOrd="0" destOrd="5" presId="urn:microsoft.com/office/officeart/2016/7/layout/RepeatingBendingProcessNew"/>
    <dgm:cxn modelId="{722F8E3A-8BD0-4631-B3E5-5497CF29CC8B}" srcId="{BFAF588F-5DA8-425B-8510-35BBEEC6460D}" destId="{B2A24FCC-D3C6-4742-BF48-6FF61D984DC5}" srcOrd="1" destOrd="0" parTransId="{6A554534-BDFF-4591-9F44-2A9C0C9891B5}" sibTransId="{C5F5F0AF-8E7E-4EFA-A216-C2E6D2E1F769}"/>
    <dgm:cxn modelId="{E5BB694C-FA8F-4624-8FF2-0860B9153AE8}" type="presOf" srcId="{BC006F18-D957-466F-BB08-15923815ECD8}" destId="{B9A1CAC1-1B16-40C7-9A54-3BE6703AE2B6}" srcOrd="0" destOrd="0" presId="urn:microsoft.com/office/officeart/2016/7/layout/RepeatingBendingProcessNew"/>
    <dgm:cxn modelId="{3AF17A4E-892E-4F05-88FF-C3A0FA5AC8BE}" type="presOf" srcId="{BFAF588F-5DA8-425B-8510-35BBEEC6460D}" destId="{8E8E2429-B96C-4B15-BF80-3AB0284BC306}" srcOrd="0" destOrd="0" presId="urn:microsoft.com/office/officeart/2016/7/layout/RepeatingBendingProcessNew"/>
    <dgm:cxn modelId="{0016EF79-BC43-4B93-B357-F0111BCC9CC3}" type="presOf" srcId="{7D71651C-CD0A-474A-98AA-7227F1E0CBBA}" destId="{8E8E2429-B96C-4B15-BF80-3AB0284BC306}" srcOrd="0" destOrd="3" presId="urn:microsoft.com/office/officeart/2016/7/layout/RepeatingBendingProcessNew"/>
    <dgm:cxn modelId="{A8DA0D7F-2639-44F8-AD45-0EF2CBF9BE5B}" srcId="{B2A24FCC-D3C6-4742-BF48-6FF61D984DC5}" destId="{6E91A240-8A12-4818-8266-F7035F1C2C7A}" srcOrd="3" destOrd="0" parTransId="{31872AA3-2D0B-4768-863E-C3BEAB800224}" sibTransId="{C329CE3D-85F5-44FE-B132-701F48103E8D}"/>
    <dgm:cxn modelId="{6D4AE781-8BE8-4A06-B284-12135C7BB707}" type="presOf" srcId="{CF182D1C-299A-4B52-B4A2-EBF5520995C5}" destId="{8E8E2429-B96C-4B15-BF80-3AB0284BC306}" srcOrd="0" destOrd="4" presId="urn:microsoft.com/office/officeart/2016/7/layout/RepeatingBendingProcessNew"/>
    <dgm:cxn modelId="{C6B9A29D-B76E-4C7C-84E9-BEB2651BB53E}" srcId="{B2A24FCC-D3C6-4742-BF48-6FF61D984DC5}" destId="{EE90E5D3-7D1D-4C37-9AB2-A4F009896902}" srcOrd="4" destOrd="0" parTransId="{205DFF40-2338-489A-ABF3-6B64EBE2A999}" sibTransId="{5A605688-3086-4A80-8AE8-EEE7CDA5C125}"/>
    <dgm:cxn modelId="{844318AC-34F9-410F-BF01-44160D2DAC94}" srcId="{B2A24FCC-D3C6-4742-BF48-6FF61D984DC5}" destId="{0BB70B51-7C70-462F-9285-1E3E42772A2F}" srcOrd="2" destOrd="0" parTransId="{CA69CD28-A7BA-4DE1-8083-14005728B00C}" sibTransId="{1E9CD917-9775-4B61-B914-0084C2102A1B}"/>
    <dgm:cxn modelId="{A9816FD5-87A0-4610-9862-D28E24414184}" srcId="{B2A24FCC-D3C6-4742-BF48-6FF61D984DC5}" destId="{7D71651C-CD0A-474A-98AA-7227F1E0CBBA}" srcOrd="0" destOrd="0" parTransId="{47CBF549-D50E-49C6-9A20-C530316AC778}" sibTransId="{D9995FDD-3D45-457F-BA92-C65117B6DCAF}"/>
    <dgm:cxn modelId="{3F5B69D6-12F7-4D07-8B93-ACA4848CABF7}" srcId="{BC006F18-D957-466F-BB08-15923815ECD8}" destId="{BFAF588F-5DA8-425B-8510-35BBEEC6460D}" srcOrd="0" destOrd="0" parTransId="{CD1F28CC-63CC-4436-B119-0622A4BE5621}" sibTransId="{6E72A039-4F88-44CE-966F-4AC421DC1D51}"/>
    <dgm:cxn modelId="{FD2F96E3-AC9F-4F48-8180-18C0342679B8}" type="presOf" srcId="{6E91A240-8A12-4818-8266-F7035F1C2C7A}" destId="{8E8E2429-B96C-4B15-BF80-3AB0284BC306}" srcOrd="0" destOrd="6" presId="urn:microsoft.com/office/officeart/2016/7/layout/RepeatingBendingProcessNew"/>
    <dgm:cxn modelId="{A2828AED-70CA-4792-BE7D-A8BF72CF7893}" srcId="{B2A24FCC-D3C6-4742-BF48-6FF61D984DC5}" destId="{CF182D1C-299A-4B52-B4A2-EBF5520995C5}" srcOrd="1" destOrd="0" parTransId="{93E242FF-3C58-402B-9759-8D5732FA87B1}" sibTransId="{C43BF79F-4636-42BD-9AE3-D4FE39276400}"/>
    <dgm:cxn modelId="{944046EE-D4D4-48E6-BEEB-B817CE8E3572}" type="presOf" srcId="{6F07CC44-9F58-41F7-B545-CC36643923D5}" destId="{8E8E2429-B96C-4B15-BF80-3AB0284BC306}" srcOrd="0" destOrd="1" presId="urn:microsoft.com/office/officeart/2016/7/layout/RepeatingBendingProcessNew"/>
    <dgm:cxn modelId="{21DF42F7-30F8-4A31-85DF-A0EB832EF844}" type="presParOf" srcId="{B9A1CAC1-1B16-40C7-9A54-3BE6703AE2B6}" destId="{8E8E2429-B96C-4B15-BF80-3AB0284BC306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5AF67-B4D3-49AC-BB25-43BBD299B5E4}">
      <dsp:nvSpPr>
        <dsp:cNvPr id="0" name=""/>
        <dsp:cNvSpPr/>
      </dsp:nvSpPr>
      <dsp:spPr>
        <a:xfrm>
          <a:off x="5089525" y="1485229"/>
          <a:ext cx="1796679" cy="62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820"/>
              </a:lnTo>
              <a:lnTo>
                <a:pt x="1796679" y="311820"/>
              </a:lnTo>
              <a:lnTo>
                <a:pt x="1796679" y="62364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3CE2A5-0AB1-44A0-8220-5C0175DE68CE}">
      <dsp:nvSpPr>
        <dsp:cNvPr id="0" name=""/>
        <dsp:cNvSpPr/>
      </dsp:nvSpPr>
      <dsp:spPr>
        <a:xfrm>
          <a:off x="3292845" y="1485229"/>
          <a:ext cx="1796679" cy="623640"/>
        </a:xfrm>
        <a:custGeom>
          <a:avLst/>
          <a:gdLst/>
          <a:ahLst/>
          <a:cxnLst/>
          <a:rect l="0" t="0" r="0" b="0"/>
          <a:pathLst>
            <a:path>
              <a:moveTo>
                <a:pt x="1796679" y="0"/>
              </a:moveTo>
              <a:lnTo>
                <a:pt x="1796679" y="311820"/>
              </a:lnTo>
              <a:lnTo>
                <a:pt x="0" y="311820"/>
              </a:lnTo>
              <a:lnTo>
                <a:pt x="0" y="623640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56C39-32C8-4FEA-B769-16979AFB05A7}">
      <dsp:nvSpPr>
        <dsp:cNvPr id="0" name=""/>
        <dsp:cNvSpPr/>
      </dsp:nvSpPr>
      <dsp:spPr>
        <a:xfrm>
          <a:off x="3604666" y="370"/>
          <a:ext cx="2969717" cy="1484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700" b="1" kern="1200" dirty="0"/>
            <a:t>Problems</a:t>
          </a:r>
          <a:endParaRPr lang="en-US" sz="2700" b="1" kern="1200" dirty="0"/>
        </a:p>
      </dsp:txBody>
      <dsp:txXfrm>
        <a:off x="3604666" y="370"/>
        <a:ext cx="2969717" cy="1484858"/>
      </dsp:txXfrm>
    </dsp:sp>
    <dsp:sp modelId="{EECDE9A2-223B-454A-BDE9-DCEFA4C90550}">
      <dsp:nvSpPr>
        <dsp:cNvPr id="0" name=""/>
        <dsp:cNvSpPr/>
      </dsp:nvSpPr>
      <dsp:spPr>
        <a:xfrm>
          <a:off x="1807986" y="2108870"/>
          <a:ext cx="2969717" cy="14848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700" kern="1200" dirty="0"/>
            <a:t>3 high priority problems that your Customer Segments have.</a:t>
          </a:r>
          <a:endParaRPr lang="en-US" sz="2700" kern="1200" dirty="0"/>
        </a:p>
      </dsp:txBody>
      <dsp:txXfrm>
        <a:off x="1807986" y="2108870"/>
        <a:ext cx="2969717" cy="1484858"/>
      </dsp:txXfrm>
    </dsp:sp>
    <dsp:sp modelId="{5DF72A65-6EF6-4FFE-9BE2-ECC498E242F5}">
      <dsp:nvSpPr>
        <dsp:cNvPr id="0" name=""/>
        <dsp:cNvSpPr/>
      </dsp:nvSpPr>
      <dsp:spPr>
        <a:xfrm>
          <a:off x="5401345" y="2108870"/>
          <a:ext cx="2969717" cy="14848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700" b="0" i="0" kern="1200" baseline="0" dirty="0"/>
            <a:t>Existing alternatives used to solve these problems.</a:t>
          </a:r>
          <a:endParaRPr lang="en-US" sz="2700" kern="1200" dirty="0"/>
        </a:p>
      </dsp:txBody>
      <dsp:txXfrm>
        <a:off x="5401345" y="2108870"/>
        <a:ext cx="2969717" cy="14848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4DC0A-FC7E-4FBE-A666-308D50801334}">
      <dsp:nvSpPr>
        <dsp:cNvPr id="0" name=""/>
        <dsp:cNvSpPr/>
      </dsp:nvSpPr>
      <dsp:spPr>
        <a:xfrm>
          <a:off x="5089525" y="1485229"/>
          <a:ext cx="1796679" cy="623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820"/>
              </a:lnTo>
              <a:lnTo>
                <a:pt x="1796679" y="311820"/>
              </a:lnTo>
              <a:lnTo>
                <a:pt x="1796679" y="623640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034E7-AFDE-4F16-BD2A-6F549F1C3D26}">
      <dsp:nvSpPr>
        <dsp:cNvPr id="0" name=""/>
        <dsp:cNvSpPr/>
      </dsp:nvSpPr>
      <dsp:spPr>
        <a:xfrm>
          <a:off x="3292845" y="1485229"/>
          <a:ext cx="1796679" cy="623640"/>
        </a:xfrm>
        <a:custGeom>
          <a:avLst/>
          <a:gdLst/>
          <a:ahLst/>
          <a:cxnLst/>
          <a:rect l="0" t="0" r="0" b="0"/>
          <a:pathLst>
            <a:path>
              <a:moveTo>
                <a:pt x="1796679" y="0"/>
              </a:moveTo>
              <a:lnTo>
                <a:pt x="1796679" y="311820"/>
              </a:lnTo>
              <a:lnTo>
                <a:pt x="0" y="311820"/>
              </a:lnTo>
              <a:lnTo>
                <a:pt x="0" y="623640"/>
              </a:lnTo>
            </a:path>
          </a:pathLst>
        </a:custGeom>
        <a:noFill/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33292-9694-4D53-9E16-A436F06309E7}">
      <dsp:nvSpPr>
        <dsp:cNvPr id="0" name=""/>
        <dsp:cNvSpPr/>
      </dsp:nvSpPr>
      <dsp:spPr>
        <a:xfrm>
          <a:off x="3604666" y="370"/>
          <a:ext cx="2969717" cy="1484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400" b="1" kern="1200" dirty="0"/>
            <a:t>Customer Segments</a:t>
          </a:r>
          <a:endParaRPr lang="en-US" sz="3400" b="1" kern="1200" dirty="0"/>
        </a:p>
      </dsp:txBody>
      <dsp:txXfrm>
        <a:off x="3604666" y="370"/>
        <a:ext cx="2969717" cy="1484858"/>
      </dsp:txXfrm>
    </dsp:sp>
    <dsp:sp modelId="{B04243A9-6C4D-4D71-8A6A-F76CAB0E3833}">
      <dsp:nvSpPr>
        <dsp:cNvPr id="0" name=""/>
        <dsp:cNvSpPr/>
      </dsp:nvSpPr>
      <dsp:spPr>
        <a:xfrm>
          <a:off x="1807986" y="2108870"/>
          <a:ext cx="2969717" cy="14848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Potential market segments	</a:t>
          </a:r>
        </a:p>
      </dsp:txBody>
      <dsp:txXfrm>
        <a:off x="1807986" y="2108870"/>
        <a:ext cx="2969717" cy="1484858"/>
      </dsp:txXfrm>
    </dsp:sp>
    <dsp:sp modelId="{EDA009CB-9991-4E0F-AE99-40ABEE015B32}">
      <dsp:nvSpPr>
        <dsp:cNvPr id="0" name=""/>
        <dsp:cNvSpPr/>
      </dsp:nvSpPr>
      <dsp:spPr>
        <a:xfrm>
          <a:off x="5401345" y="2108870"/>
          <a:ext cx="2969717" cy="14848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Early adopters.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5401345" y="2108870"/>
        <a:ext cx="2969717" cy="1484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3B403-76D3-4FD0-93A6-90744DF8A242}">
      <dsp:nvSpPr>
        <dsp:cNvPr id="0" name=""/>
        <dsp:cNvSpPr/>
      </dsp:nvSpPr>
      <dsp:spPr>
        <a:xfrm>
          <a:off x="831953" y="283434"/>
          <a:ext cx="4641642" cy="4641642"/>
        </a:xfrm>
        <a:prstGeom prst="circularArrow">
          <a:avLst>
            <a:gd name="adj1" fmla="val 4668"/>
            <a:gd name="adj2" fmla="val 272909"/>
            <a:gd name="adj3" fmla="val 12982409"/>
            <a:gd name="adj4" fmla="val 17928728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DD390-1B2D-4444-AAA7-811DDB843FDD}">
      <dsp:nvSpPr>
        <dsp:cNvPr id="0" name=""/>
        <dsp:cNvSpPr/>
      </dsp:nvSpPr>
      <dsp:spPr>
        <a:xfrm>
          <a:off x="1667214" y="377203"/>
          <a:ext cx="2971120" cy="1485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200" b="1" i="0" kern="1200" baseline="0" dirty="0"/>
            <a:t>Unique Value Proposition</a:t>
          </a:r>
          <a:endParaRPr lang="en-US" sz="2200" kern="1200" dirty="0"/>
        </a:p>
      </dsp:txBody>
      <dsp:txXfrm>
        <a:off x="1739733" y="449722"/>
        <a:ext cx="2826082" cy="1340522"/>
      </dsp:txXfrm>
    </dsp:sp>
    <dsp:sp modelId="{51391094-AD65-49DB-A079-C6513A91867D}">
      <dsp:nvSpPr>
        <dsp:cNvPr id="0" name=""/>
        <dsp:cNvSpPr/>
      </dsp:nvSpPr>
      <dsp:spPr>
        <a:xfrm>
          <a:off x="3333872" y="2043861"/>
          <a:ext cx="2971120" cy="1485560"/>
        </a:xfrm>
        <a:prstGeom prst="roundRect">
          <a:avLst/>
        </a:prstGeom>
        <a:solidFill>
          <a:schemeClr val="accent2">
            <a:hueOff val="2079554"/>
            <a:satOff val="11835"/>
            <a:lumOff val="366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200" kern="1200" dirty="0"/>
            <a:t>A promise of value to be delivered.</a:t>
          </a:r>
          <a:endParaRPr lang="en-US" sz="2200" kern="1200" dirty="0"/>
        </a:p>
      </dsp:txBody>
      <dsp:txXfrm>
        <a:off x="3406391" y="2116380"/>
        <a:ext cx="2826082" cy="1340522"/>
      </dsp:txXfrm>
    </dsp:sp>
    <dsp:sp modelId="{EF951859-9FA0-43D1-B2B8-6AFEAE6CF91B}">
      <dsp:nvSpPr>
        <dsp:cNvPr id="0" name=""/>
        <dsp:cNvSpPr/>
      </dsp:nvSpPr>
      <dsp:spPr>
        <a:xfrm>
          <a:off x="1667214" y="3710519"/>
          <a:ext cx="2971120" cy="1485560"/>
        </a:xfrm>
        <a:prstGeom prst="roundRect">
          <a:avLst/>
        </a:prstGeom>
        <a:solidFill>
          <a:schemeClr val="accent2">
            <a:hueOff val="4159108"/>
            <a:satOff val="23669"/>
            <a:lumOff val="732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200" kern="1200" dirty="0"/>
            <a:t>Why are you different?</a:t>
          </a:r>
          <a:endParaRPr lang="en-US" sz="2200" kern="1200" dirty="0"/>
        </a:p>
      </dsp:txBody>
      <dsp:txXfrm>
        <a:off x="1739733" y="3783038"/>
        <a:ext cx="2826082" cy="1340522"/>
      </dsp:txXfrm>
    </dsp:sp>
    <dsp:sp modelId="{C4536026-CFC8-4558-9158-7A74427C45D7}">
      <dsp:nvSpPr>
        <dsp:cNvPr id="0" name=""/>
        <dsp:cNvSpPr/>
      </dsp:nvSpPr>
      <dsp:spPr>
        <a:xfrm>
          <a:off x="556" y="2043861"/>
          <a:ext cx="2971120" cy="1485560"/>
        </a:xfrm>
        <a:prstGeom prst="round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200" kern="1200" dirty="0"/>
            <a:t>Why should your Customer Segments buy/invest time in you?</a:t>
          </a:r>
          <a:endParaRPr lang="en-US" sz="2200" kern="1200" dirty="0"/>
        </a:p>
      </dsp:txBody>
      <dsp:txXfrm>
        <a:off x="73075" y="2116380"/>
        <a:ext cx="2826082" cy="1340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E95DD-1E9D-4F89-B45C-BA9EC9E9FC3A}">
      <dsp:nvSpPr>
        <dsp:cNvPr id="0" name=""/>
        <dsp:cNvSpPr/>
      </dsp:nvSpPr>
      <dsp:spPr>
        <a:xfrm>
          <a:off x="4970" y="0"/>
          <a:ext cx="10169109" cy="3594100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744" tIns="137160" rIns="1434974" bIns="13716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5400" b="1" kern="1200" dirty="0"/>
            <a:t>Solutions</a:t>
          </a:r>
          <a:endParaRPr lang="en-US" sz="54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4200" i="0" kern="1200" baseline="0" dirty="0"/>
            <a:t>3 Fe</a:t>
          </a:r>
          <a:r>
            <a:rPr lang="en-SG" sz="4200" kern="1200" dirty="0"/>
            <a:t>atures of your product/service that solve the 3 problems.</a:t>
          </a:r>
          <a:endParaRPr lang="en-US" sz="4200" kern="1200" dirty="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4200" i="0" kern="1200" baseline="0" dirty="0"/>
            <a:t>“</a:t>
          </a:r>
          <a:r>
            <a:rPr lang="en-SG" sz="4200" i="1" kern="1200" baseline="0" dirty="0"/>
            <a:t>Go Out The Building”.</a:t>
          </a:r>
          <a:endParaRPr lang="en-US" sz="4200" kern="1200" dirty="0"/>
        </a:p>
      </dsp:txBody>
      <dsp:txXfrm>
        <a:off x="4970" y="0"/>
        <a:ext cx="9719847" cy="35941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5EEB3-E7EB-4C72-976C-1FA18A2D4A24}">
      <dsp:nvSpPr>
        <dsp:cNvPr id="0" name=""/>
        <dsp:cNvSpPr/>
      </dsp:nvSpPr>
      <dsp:spPr>
        <a:xfrm>
          <a:off x="1946364" y="732202"/>
          <a:ext cx="1596400" cy="10414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b="1" kern="1200" dirty="0"/>
            <a:t>Key Metrics</a:t>
          </a:r>
          <a:endParaRPr lang="en-US" sz="3200" b="1" kern="1200" dirty="0"/>
        </a:p>
      </dsp:txBody>
      <dsp:txXfrm>
        <a:off x="1976867" y="762705"/>
        <a:ext cx="1535394" cy="980460"/>
      </dsp:txXfrm>
    </dsp:sp>
    <dsp:sp modelId="{91DF9741-E5FC-4C08-8FFD-331B9320FD7F}">
      <dsp:nvSpPr>
        <dsp:cNvPr id="0" name=""/>
        <dsp:cNvSpPr/>
      </dsp:nvSpPr>
      <dsp:spPr>
        <a:xfrm rot="18402050">
          <a:off x="3380110" y="913699"/>
          <a:ext cx="808495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808495" y="15124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64146" y="908611"/>
        <a:ext cx="40424" cy="40424"/>
      </dsp:txXfrm>
    </dsp:sp>
    <dsp:sp modelId="{D88B640D-4343-40A5-BF05-C410E5E2DE99}">
      <dsp:nvSpPr>
        <dsp:cNvPr id="0" name=""/>
        <dsp:cNvSpPr/>
      </dsp:nvSpPr>
      <dsp:spPr>
        <a:xfrm>
          <a:off x="4025952" y="1784"/>
          <a:ext cx="1754499" cy="120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kern="1200" dirty="0"/>
            <a:t>used to monitor performance.</a:t>
          </a:r>
          <a:endParaRPr lang="en-US" sz="2400" kern="1200" dirty="0"/>
        </a:p>
      </dsp:txBody>
      <dsp:txXfrm>
        <a:off x="4061270" y="37102"/>
        <a:ext cx="1683863" cy="1135217"/>
      </dsp:txXfrm>
    </dsp:sp>
    <dsp:sp modelId="{CED3EADD-D11C-4F59-965C-D785A6E27493}">
      <dsp:nvSpPr>
        <dsp:cNvPr id="0" name=""/>
        <dsp:cNvSpPr/>
      </dsp:nvSpPr>
      <dsp:spPr>
        <a:xfrm rot="3197950">
          <a:off x="3380110" y="1561924"/>
          <a:ext cx="808495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808495" y="15124"/>
              </a:lnTo>
            </a:path>
          </a:pathLst>
        </a:custGeom>
        <a:noFill/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764146" y="1556836"/>
        <a:ext cx="40424" cy="40424"/>
      </dsp:txXfrm>
    </dsp:sp>
    <dsp:sp modelId="{E26EFD17-6AA3-4085-B5A6-6FA2A290C3C8}">
      <dsp:nvSpPr>
        <dsp:cNvPr id="0" name=""/>
        <dsp:cNvSpPr/>
      </dsp:nvSpPr>
      <dsp:spPr>
        <a:xfrm>
          <a:off x="4025952" y="1298235"/>
          <a:ext cx="1754499" cy="1205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kern="1200" dirty="0"/>
            <a:t>Analytics through</a:t>
          </a:r>
          <a:endParaRPr lang="en-US" sz="2400" kern="1200" dirty="0"/>
        </a:p>
      </dsp:txBody>
      <dsp:txXfrm>
        <a:off x="4061270" y="1333553"/>
        <a:ext cx="1683863" cy="1135217"/>
      </dsp:txXfrm>
    </dsp:sp>
    <dsp:sp modelId="{9519CC6F-641C-4BC7-8896-E9710BEE2656}">
      <dsp:nvSpPr>
        <dsp:cNvPr id="0" name=""/>
        <dsp:cNvSpPr/>
      </dsp:nvSpPr>
      <dsp:spPr>
        <a:xfrm rot="17350740">
          <a:off x="5286647" y="1191456"/>
          <a:ext cx="1470796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1470796" y="15124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985275" y="1169810"/>
        <a:ext cx="73539" cy="73539"/>
      </dsp:txXfrm>
    </dsp:sp>
    <dsp:sp modelId="{95A56FC5-5ADD-4FB4-A505-B90B155DDE90}">
      <dsp:nvSpPr>
        <dsp:cNvPr id="0" name=""/>
        <dsp:cNvSpPr/>
      </dsp:nvSpPr>
      <dsp:spPr>
        <a:xfrm>
          <a:off x="6263638" y="210007"/>
          <a:ext cx="1969046" cy="603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kern="1200" dirty="0"/>
            <a:t>Acquisition</a:t>
          </a:r>
          <a:endParaRPr lang="en-US" sz="2400" kern="1200" dirty="0"/>
        </a:p>
      </dsp:txBody>
      <dsp:txXfrm>
        <a:off x="6281328" y="227697"/>
        <a:ext cx="1933666" cy="568603"/>
      </dsp:txXfrm>
    </dsp:sp>
    <dsp:sp modelId="{A0019668-601D-4C00-856C-4861B65D46E4}">
      <dsp:nvSpPr>
        <dsp:cNvPr id="0" name=""/>
        <dsp:cNvSpPr/>
      </dsp:nvSpPr>
      <dsp:spPr>
        <a:xfrm rot="18289469">
          <a:off x="5598987" y="1538746"/>
          <a:ext cx="846116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846116" y="15124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000892" y="1532718"/>
        <a:ext cx="42305" cy="42305"/>
      </dsp:txXfrm>
    </dsp:sp>
    <dsp:sp modelId="{11D4BCBC-98D8-44AC-A96A-0BAC779DF4D4}">
      <dsp:nvSpPr>
        <dsp:cNvPr id="0" name=""/>
        <dsp:cNvSpPr/>
      </dsp:nvSpPr>
      <dsp:spPr>
        <a:xfrm>
          <a:off x="6263638" y="904588"/>
          <a:ext cx="1969046" cy="603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kern="1200" dirty="0"/>
            <a:t>Activation</a:t>
          </a:r>
          <a:endParaRPr lang="en-US" sz="2400" kern="1200" dirty="0"/>
        </a:p>
      </dsp:txBody>
      <dsp:txXfrm>
        <a:off x="6281328" y="922278"/>
        <a:ext cx="1933666" cy="568603"/>
      </dsp:txXfrm>
    </dsp:sp>
    <dsp:sp modelId="{39AD923B-2E31-4BF8-835F-9F1871C759B8}">
      <dsp:nvSpPr>
        <dsp:cNvPr id="0" name=""/>
        <dsp:cNvSpPr/>
      </dsp:nvSpPr>
      <dsp:spPr>
        <a:xfrm>
          <a:off x="5780451" y="1886037"/>
          <a:ext cx="483186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483186" y="15124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009965" y="1889081"/>
        <a:ext cx="24159" cy="24159"/>
      </dsp:txXfrm>
    </dsp:sp>
    <dsp:sp modelId="{E6632410-E15D-4E2C-A5E5-6602BFE25847}">
      <dsp:nvSpPr>
        <dsp:cNvPr id="0" name=""/>
        <dsp:cNvSpPr/>
      </dsp:nvSpPr>
      <dsp:spPr>
        <a:xfrm>
          <a:off x="6263638" y="1599169"/>
          <a:ext cx="1969046" cy="603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kern="1200" dirty="0"/>
            <a:t>Retention</a:t>
          </a:r>
          <a:endParaRPr lang="en-US" sz="2400" kern="1200" dirty="0"/>
        </a:p>
      </dsp:txBody>
      <dsp:txXfrm>
        <a:off x="6281328" y="1616859"/>
        <a:ext cx="1933666" cy="568603"/>
      </dsp:txXfrm>
    </dsp:sp>
    <dsp:sp modelId="{243157F0-4F02-41D8-94CE-813674A500A9}">
      <dsp:nvSpPr>
        <dsp:cNvPr id="0" name=""/>
        <dsp:cNvSpPr/>
      </dsp:nvSpPr>
      <dsp:spPr>
        <a:xfrm rot="3310531">
          <a:off x="5598987" y="2233327"/>
          <a:ext cx="846116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846116" y="15124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000892" y="2227299"/>
        <a:ext cx="42305" cy="42305"/>
      </dsp:txXfrm>
    </dsp:sp>
    <dsp:sp modelId="{0CA03481-6643-4235-B649-AFD03BD60833}">
      <dsp:nvSpPr>
        <dsp:cNvPr id="0" name=""/>
        <dsp:cNvSpPr/>
      </dsp:nvSpPr>
      <dsp:spPr>
        <a:xfrm>
          <a:off x="6263638" y="2293750"/>
          <a:ext cx="1969046" cy="603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kern="1200" dirty="0"/>
            <a:t>Revenue</a:t>
          </a:r>
          <a:endParaRPr lang="en-US" sz="2400" kern="1200" dirty="0"/>
        </a:p>
      </dsp:txBody>
      <dsp:txXfrm>
        <a:off x="6281328" y="2311440"/>
        <a:ext cx="1933666" cy="568603"/>
      </dsp:txXfrm>
    </dsp:sp>
    <dsp:sp modelId="{9CDC14BE-2E46-4DD5-BF36-81D329765160}">
      <dsp:nvSpPr>
        <dsp:cNvPr id="0" name=""/>
        <dsp:cNvSpPr/>
      </dsp:nvSpPr>
      <dsp:spPr>
        <a:xfrm rot="4249260">
          <a:off x="5286647" y="2580618"/>
          <a:ext cx="1470796" cy="30248"/>
        </a:xfrm>
        <a:custGeom>
          <a:avLst/>
          <a:gdLst/>
          <a:ahLst/>
          <a:cxnLst/>
          <a:rect l="0" t="0" r="0" b="0"/>
          <a:pathLst>
            <a:path>
              <a:moveTo>
                <a:pt x="0" y="15124"/>
              </a:moveTo>
              <a:lnTo>
                <a:pt x="1470796" y="15124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985275" y="2558972"/>
        <a:ext cx="73539" cy="73539"/>
      </dsp:txXfrm>
    </dsp:sp>
    <dsp:sp modelId="{184222BB-2525-4EC3-B904-00D775C0CA73}">
      <dsp:nvSpPr>
        <dsp:cNvPr id="0" name=""/>
        <dsp:cNvSpPr/>
      </dsp:nvSpPr>
      <dsp:spPr>
        <a:xfrm>
          <a:off x="6263638" y="2988332"/>
          <a:ext cx="1969046" cy="6039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2400" kern="1200" dirty="0"/>
            <a:t>Referral</a:t>
          </a:r>
          <a:endParaRPr lang="en-US" sz="2400" kern="1200" dirty="0"/>
        </a:p>
      </dsp:txBody>
      <dsp:txXfrm>
        <a:off x="6281328" y="3006022"/>
        <a:ext cx="1933666" cy="568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15777-8C4E-49FA-90CE-C7678435A9C9}">
      <dsp:nvSpPr>
        <dsp:cNvPr id="0" name=""/>
        <dsp:cNvSpPr/>
      </dsp:nvSpPr>
      <dsp:spPr>
        <a:xfrm>
          <a:off x="3180" y="0"/>
          <a:ext cx="4890715" cy="3594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094" tIns="0" rIns="483094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b="0" i="0" kern="1200" baseline="0" dirty="0"/>
            <a:t>Rev</a:t>
          </a:r>
          <a:r>
            <a:rPr lang="en-SG" sz="3200" kern="1200" dirty="0"/>
            <a:t>enue Streams</a:t>
          </a:r>
          <a:endParaRPr lang="en-US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kern="1200" dirty="0"/>
            <a:t>Depending on the type of business model.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kern="1200" dirty="0"/>
            <a:t>Liquidity or Profitability</a:t>
          </a:r>
          <a:endParaRPr lang="en-US" sz="2400" kern="1200" dirty="0"/>
        </a:p>
      </dsp:txBody>
      <dsp:txXfrm>
        <a:off x="3180" y="1437640"/>
        <a:ext cx="4890715" cy="2156460"/>
      </dsp:txXfrm>
    </dsp:sp>
    <dsp:sp modelId="{C75BAA96-F14C-4607-A9E1-294B717DBAF8}">
      <dsp:nvSpPr>
        <dsp:cNvPr id="0" name=""/>
        <dsp:cNvSpPr/>
      </dsp:nvSpPr>
      <dsp:spPr>
        <a:xfrm>
          <a:off x="3180" y="0"/>
          <a:ext cx="4890715" cy="1437640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094" tIns="165100" rIns="48309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01</a:t>
          </a:r>
        </a:p>
      </dsp:txBody>
      <dsp:txXfrm>
        <a:off x="3180" y="0"/>
        <a:ext cx="4890715" cy="1437640"/>
      </dsp:txXfrm>
    </dsp:sp>
    <dsp:sp modelId="{A8DDDD2F-5F37-46FF-8BB5-7918E52068F9}">
      <dsp:nvSpPr>
        <dsp:cNvPr id="0" name=""/>
        <dsp:cNvSpPr/>
      </dsp:nvSpPr>
      <dsp:spPr>
        <a:xfrm>
          <a:off x="5285153" y="0"/>
          <a:ext cx="4890715" cy="3594100"/>
        </a:xfrm>
        <a:prstGeom prst="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accent2">
              <a:hueOff val="6238661"/>
              <a:satOff val="35504"/>
              <a:lumOff val="10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094" tIns="0" rIns="483094" bIns="33020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kern="1200" dirty="0"/>
            <a:t>Cost Structure</a:t>
          </a:r>
          <a:endParaRPr lang="en-US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kern="1200" dirty="0"/>
            <a:t>Fixed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kern="1200" dirty="0"/>
            <a:t>Variable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kern="1200" dirty="0"/>
            <a:t>Burnt Rate</a:t>
          </a:r>
          <a:endParaRPr lang="en-US" sz="2000" kern="1200" dirty="0"/>
        </a:p>
      </dsp:txBody>
      <dsp:txXfrm>
        <a:off x="5285153" y="1437640"/>
        <a:ext cx="4890715" cy="2156460"/>
      </dsp:txXfrm>
    </dsp:sp>
    <dsp:sp modelId="{92BE4236-4971-45E7-B78C-A4F0D0A7B4FE}">
      <dsp:nvSpPr>
        <dsp:cNvPr id="0" name=""/>
        <dsp:cNvSpPr/>
      </dsp:nvSpPr>
      <dsp:spPr>
        <a:xfrm>
          <a:off x="5285153" y="0"/>
          <a:ext cx="4890715" cy="1437640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094" tIns="165100" rIns="48309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02</a:t>
          </a:r>
        </a:p>
      </dsp:txBody>
      <dsp:txXfrm>
        <a:off x="5285153" y="0"/>
        <a:ext cx="4890715" cy="1437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2429-B96C-4B15-BF80-3AB0284BC306}">
      <dsp:nvSpPr>
        <dsp:cNvPr id="0" name=""/>
        <dsp:cNvSpPr/>
      </dsp:nvSpPr>
      <dsp:spPr>
        <a:xfrm>
          <a:off x="0" y="830657"/>
          <a:ext cx="6661203" cy="48878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6405" tIns="342619" rIns="326405" bIns="342619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3200" b="1" kern="1200" dirty="0"/>
            <a:t>Unfair Advantage</a:t>
          </a:r>
          <a:endParaRPr lang="en-US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i="1" kern="1200" dirty="0"/>
            <a:t>What you have that no one else can buy.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i="1" kern="1200" dirty="0"/>
            <a:t>“The only real competitive advantage is that which cannot be copied and cannot be bought.” – Jason Cohen.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i="1" kern="1200" dirty="0"/>
            <a:t>insider information;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i="1" kern="1200" dirty="0"/>
            <a:t>a dream team;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i="1" kern="1200" dirty="0"/>
            <a:t>getting expert endorsements;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i="1" kern="1200" dirty="0"/>
            <a:t>exclusivity;</a:t>
          </a:r>
          <a:endParaRPr lang="en-US" sz="28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2800" i="1" kern="1200" dirty="0"/>
            <a:t>existing customers etc.</a:t>
          </a:r>
          <a:endParaRPr lang="en-US" sz="2000" kern="1200" dirty="0"/>
        </a:p>
      </dsp:txBody>
      <dsp:txXfrm>
        <a:off x="0" y="830657"/>
        <a:ext cx="6661203" cy="4887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AE6A15-1ED4-42AF-8BEC-99AD7A90F6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A35E2-4550-4C8D-8DC2-E61DBC3493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94A57-2A4F-4BC4-832C-4F1D89B0587C}" type="datetimeFigureOut">
              <a:rPr lang="en-SG" smtClean="0"/>
              <a:t>3/4/19</a:t>
            </a:fld>
            <a:endParaRPr lang="en-S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3EF03-C6E7-4C91-BED0-ACBD6C237F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5210-0ACF-47C2-BAA0-4D7E82DF4F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3EDA4-0AE6-44BC-9392-FCB61A37B04A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4459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4/3/19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7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The object will be shown to the participants.  It is a clip for squeezing toothpaste from the bottom of the tube.  More information:  http://tubemate.com/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0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1A1D30-C0A0-4124-A783-34D9F15FA0FE}" type="datetime1">
              <a:rPr lang="en-US" smtClean="0"/>
              <a:t>4/3/19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4C83D9-77CF-4179-B1FD-1A0DA9617888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117A37-0E60-4BDF-9179-2A391F55FD0E}"/>
              </a:ext>
            </a:extLst>
          </p:cNvPr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5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4/3/19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4/3/19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4/3/19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460E77-8B57-4709-94F4-DA0D60BAA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19575" y="6356351"/>
            <a:ext cx="1493649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DCB740-6776-4EE9-99FD-96D592FA5A23}" type="datetime1">
              <a:rPr lang="en-US" smtClean="0"/>
              <a:t>4/3/19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5312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4/3/19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4/3/19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4/3/19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4/3/19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5197C5C-1CD1-417D-A89C-14747F5222C7}" type="datetime1">
              <a:rPr lang="en-US" smtClean="0"/>
              <a:t>4/3/19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57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359EFBB-CFA1-4AA8-9123-F0B52DBD84FE}" type="datetime1">
              <a:rPr lang="en-US" smtClean="0"/>
              <a:t>4/3/19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4/3/19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355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www,keanstack,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www,keanstack,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5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35xfEGAu-I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mailto:benson_ong@nyp.edu.s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benson_ong@nyp.edu.s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80203" y="1098388"/>
            <a:ext cx="6002986" cy="4394988"/>
          </a:xfrm>
        </p:spPr>
        <p:txBody>
          <a:bodyPr>
            <a:normAutofit/>
          </a:bodyPr>
          <a:lstStyle/>
          <a:p>
            <a:r>
              <a:rPr lang="en-US" sz="7800" dirty="0">
                <a:latin typeface="Calibri" panose="020F0502020204030204" pitchFamily="34" charset="0"/>
                <a:cs typeface="Calibri" panose="020F0502020204030204" pitchFamily="34" charset="0"/>
              </a:rPr>
              <a:t>Lean </a:t>
            </a:r>
            <a:br>
              <a:rPr lang="en-US" sz="7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800" dirty="0">
                <a:latin typeface="Calibri" panose="020F0502020204030204" pitchFamily="34" charset="0"/>
                <a:cs typeface="Calibri" panose="020F0502020204030204" pitchFamily="34" charset="0"/>
              </a:rPr>
              <a:t>Business </a:t>
            </a:r>
            <a:br>
              <a:rPr lang="en-US" sz="7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800" dirty="0"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br>
              <a:rPr lang="en-US" sz="7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800" dirty="0">
                <a:latin typeface="Calibri" panose="020F0502020204030204" pitchFamily="34" charset="0"/>
                <a:cs typeface="Calibri" panose="020F0502020204030204" pitchFamily="34" charset="0"/>
              </a:rPr>
              <a:t>Canvas</a:t>
            </a:r>
            <a:endParaRPr lang="en-US" sz="7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797" y="4565002"/>
            <a:ext cx="2858467" cy="600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7096" y="242270"/>
            <a:ext cx="10416903" cy="1143000"/>
          </a:xfrm>
        </p:spPr>
        <p:txBody>
          <a:bodyPr>
            <a:normAutofit/>
          </a:bodyPr>
          <a:lstStyle/>
          <a:p>
            <a:r>
              <a:rPr lang="en-SG" altLang="zh-CN" sz="4000" dirty="0"/>
              <a:t>Activity #2 – Potato chips love affair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267096" y="1546578"/>
            <a:ext cx="9965348" cy="35394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A: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B: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C: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SG" sz="3200" noProof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you still buy the same?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Why?.</a:t>
            </a:r>
            <a:endParaRPr kumimoji="0" lang="en-SG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6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1154" y="242270"/>
            <a:ext cx="10612846" cy="1143000"/>
          </a:xfrm>
        </p:spPr>
        <p:txBody>
          <a:bodyPr>
            <a:normAutofit/>
          </a:bodyPr>
          <a:lstStyle/>
          <a:p>
            <a:r>
              <a:rPr lang="en-SG" sz="4000" dirty="0"/>
              <a:t>Reasons for Activity #2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071154" y="1546578"/>
            <a:ext cx="10161290" cy="35394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To illustrate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Customers purchase with a purpose.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Customers have many choices.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Customers are caught by product which is ‘interesting’.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Customers look beyond features of the product.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Some customers are quick to try new products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Price may not influence the purchase decision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70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756" y="242270"/>
            <a:ext cx="10521244" cy="1143000"/>
          </a:xfrm>
        </p:spPr>
        <p:txBody>
          <a:bodyPr>
            <a:normAutofit/>
          </a:bodyPr>
          <a:lstStyle/>
          <a:p>
            <a:r>
              <a:rPr lang="en-SG" altLang="zh-CN" sz="4000" dirty="0"/>
              <a:t>Why Product Fails?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62756" y="1546578"/>
            <a:ext cx="10069688" cy="403187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owners focus wrongly on product.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SG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Customers don’t care about product, they only want to solve their </a:t>
            </a: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problems. </a:t>
            </a:r>
          </a:p>
          <a:p>
            <a:pPr>
              <a:defRPr/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Investors don’t care about the product.  They care about sales and tractions which determine the profitability.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SG" sz="32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70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To Reduce Risk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SG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a successful product is fundamentally about risk mitigation.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alt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biggest risk for most business idea is building something no body wants.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alt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next risk is building a business model that cannot scale.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208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 dirty="0"/>
              <a:t>Planning –  1</a:t>
            </a:r>
            <a:r>
              <a:rPr lang="en-US" baseline="30000" dirty="0"/>
              <a:t>st</a:t>
            </a:r>
            <a:r>
              <a:rPr lang="en-US" dirty="0"/>
              <a:t> of 3 Stages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4144" y="1955857"/>
            <a:ext cx="6306309" cy="4772658"/>
          </a:xfrm>
        </p:spPr>
        <p:txBody>
          <a:bodyPr>
            <a:normAutofit/>
          </a:bodyPr>
          <a:lstStyle/>
          <a:p>
            <a:pPr marL="169987" indent="0" defTabSz="536575">
              <a:spcBef>
                <a:spcPts val="1000"/>
              </a:spcBef>
              <a:buNone/>
            </a:pPr>
            <a:r>
              <a:rPr lang="en-SG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Problem-Solution Fit</a:t>
            </a:r>
          </a:p>
          <a:p>
            <a:pPr marL="873057" indent="-715963" defTabSz="536575">
              <a:spcBef>
                <a:spcPts val="1000"/>
              </a:spcBef>
            </a:pPr>
            <a:r>
              <a:rPr lang="en-SG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Questions:  Do I have a problem worth solving?</a:t>
            </a:r>
          </a:p>
          <a:p>
            <a:pPr marL="1591684" lvl="2" indent="-715963" defTabSz="536575">
              <a:spcBef>
                <a:spcPts val="1000"/>
              </a:spcBef>
            </a:pPr>
            <a:r>
              <a:rPr lang="en-SG" altLang="en-US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it be solved?  (feasible)</a:t>
            </a:r>
          </a:p>
          <a:p>
            <a:pPr marL="1591684" lvl="2" indent="-715963" defTabSz="536575">
              <a:spcBef>
                <a:spcPts val="1000"/>
              </a:spcBef>
            </a:pPr>
            <a:r>
              <a:rPr lang="en-SG" altLang="en-US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something customers want?  (must have)</a:t>
            </a:r>
          </a:p>
          <a:p>
            <a:pPr marL="1591684" lvl="2" indent="-715963" defTabSz="536575">
              <a:spcBef>
                <a:spcPts val="1000"/>
              </a:spcBef>
            </a:pPr>
            <a:r>
              <a:rPr lang="en-SG" altLang="en-US" sz="2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they pay for it?  If not, who will?  (viable)</a:t>
            </a:r>
          </a:p>
          <a:p>
            <a:pPr marL="3146164" lvl="6" indent="-715963" defTabSz="536575">
              <a:spcBef>
                <a:spcPts val="1000"/>
              </a:spcBef>
            </a:pPr>
            <a:endParaRPr lang="en-SG" altLang="en-US" i="1" dirty="0">
              <a:solidFill>
                <a:schemeClr val="tx1"/>
              </a:solidFill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fld id="{BEAF120A-9D2A-4684-B1FE-3F8001A4071B}" type="slidenum">
              <a:rPr lang="en-US" smtClean="0">
                <a:latin typeface="Times New Roman" pitchFamily="18" charset="0"/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latin typeface="Times New Roman" pitchFamily="18" charset="0"/>
            </a:endParaRPr>
          </a:p>
        </p:txBody>
      </p:sp>
      <p:pic>
        <p:nvPicPr>
          <p:cNvPr id="71" name="Graphic 70" descr="Checkmark">
            <a:extLst>
              <a:ext uri="{FF2B5EF4-FFF2-40B4-BE49-F238E27FC236}">
                <a16:creationId xmlns:a16="http://schemas.microsoft.com/office/drawing/2014/main" id="{2221CE2A-C297-4686-9DC2-17E48C099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0787" y="1600709"/>
            <a:ext cx="3656581" cy="3656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31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 dirty="0"/>
              <a:t>Planning – 2</a:t>
            </a:r>
            <a:r>
              <a:rPr lang="en-US" baseline="30000" dirty="0"/>
              <a:t>nd</a:t>
            </a:r>
            <a:r>
              <a:rPr lang="en-US" dirty="0"/>
              <a:t> of 3 Stages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5051" y="2443140"/>
            <a:ext cx="6306309" cy="3930227"/>
          </a:xfrm>
        </p:spPr>
        <p:txBody>
          <a:bodyPr>
            <a:normAutofit/>
          </a:bodyPr>
          <a:lstStyle/>
          <a:p>
            <a:pPr marL="169987" indent="0" defTabSz="536575">
              <a:spcBef>
                <a:spcPts val="1000"/>
              </a:spcBef>
              <a:buNone/>
            </a:pPr>
            <a:r>
              <a:rPr lang="en-SG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Product-Market Fit</a:t>
            </a:r>
          </a:p>
          <a:p>
            <a:pPr marL="873057" indent="-715963" defTabSz="536575">
              <a:spcBef>
                <a:spcPts val="1000"/>
              </a:spcBef>
            </a:pPr>
            <a:r>
              <a:rPr lang="en-SG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Question:  Have I built something people want?</a:t>
            </a:r>
          </a:p>
          <a:p>
            <a:pPr marL="1774564" lvl="2" indent="-715963" defTabSz="536575">
              <a:spcBef>
                <a:spcPts val="1000"/>
              </a:spcBef>
            </a:pPr>
            <a:r>
              <a:rPr lang="en-SG" altLang="en-US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I use to test traction?</a:t>
            </a:r>
          </a:p>
          <a:p>
            <a:pPr marL="3551197" lvl="7" indent="-715963" defTabSz="536575">
              <a:spcBef>
                <a:spcPts val="1000"/>
              </a:spcBef>
            </a:pPr>
            <a:endParaRPr lang="en-SG" altLang="en-US" i="1" dirty="0">
              <a:solidFill>
                <a:schemeClr val="tx1"/>
              </a:solidFill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fld id="{BEAF120A-9D2A-4684-B1FE-3F8001A4071B}" type="slidenum">
              <a:rPr lang="en-US" smtClean="0">
                <a:latin typeface="Times New Roman" pitchFamily="18" charset="0"/>
              </a:rPr>
              <a:pPr>
                <a:spcAft>
                  <a:spcPts val="600"/>
                </a:spcAft>
              </a:pPr>
              <a:t>15</a:t>
            </a:fld>
            <a:endParaRPr lang="en-US" dirty="0">
              <a:latin typeface="Times New Roman" pitchFamily="18" charset="0"/>
            </a:endParaRPr>
          </a:p>
        </p:txBody>
      </p:sp>
      <p:pic>
        <p:nvPicPr>
          <p:cNvPr id="71" name="Graphic 70" descr="Bullseye">
            <a:extLst>
              <a:ext uri="{FF2B5EF4-FFF2-40B4-BE49-F238E27FC236}">
                <a16:creationId xmlns:a16="http://schemas.microsoft.com/office/drawing/2014/main" id="{1A1D6E8B-D261-41C7-B8E4-C1DB89759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0787" y="1600709"/>
            <a:ext cx="3656581" cy="3656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9705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en-US" dirty="0"/>
              <a:t>Planning – 3</a:t>
            </a:r>
            <a:r>
              <a:rPr lang="en-US" baseline="30000" dirty="0"/>
              <a:t>rd</a:t>
            </a:r>
            <a:r>
              <a:rPr lang="en-US" dirty="0"/>
              <a:t> of 3 Stages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1445" y="2443142"/>
            <a:ext cx="6306309" cy="3930227"/>
          </a:xfrm>
        </p:spPr>
        <p:txBody>
          <a:bodyPr>
            <a:normAutofit/>
          </a:bodyPr>
          <a:lstStyle/>
          <a:p>
            <a:pPr marL="78547" indent="0" defTabSz="536575">
              <a:spcBef>
                <a:spcPts val="1000"/>
              </a:spcBef>
              <a:buNone/>
            </a:pPr>
            <a:r>
              <a:rPr lang="en-SG" alt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</a:p>
          <a:p>
            <a:pPr marL="535747" indent="-457200" defTabSz="536575">
              <a:spcBef>
                <a:spcPts val="1000"/>
              </a:spcBef>
            </a:pPr>
            <a:r>
              <a:rPr lang="en-SG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Questions:  How do I accelerate growth?</a:t>
            </a:r>
          </a:p>
          <a:p>
            <a:pPr marL="0" indent="0" defTabSz="536575">
              <a:spcBef>
                <a:spcPts val="1000"/>
              </a:spcBef>
              <a:buNone/>
            </a:pPr>
            <a:endParaRPr lang="en-SG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46164" lvl="6" indent="-715963" defTabSz="536575">
              <a:spcBef>
                <a:spcPts val="1000"/>
              </a:spcBef>
            </a:pPr>
            <a:endParaRPr lang="en-SG" altLang="en-US" i="1" dirty="0">
              <a:solidFill>
                <a:schemeClr val="tx1"/>
              </a:solidFill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fld id="{BEAF120A-9D2A-4684-B1FE-3F8001A4071B}" type="slidenum">
              <a:rPr lang="en-US" smtClean="0">
                <a:latin typeface="Times New Roman" pitchFamily="18" charset="0"/>
              </a:rPr>
              <a:pPr>
                <a:spcAft>
                  <a:spcPts val="600"/>
                </a:spcAft>
              </a:pPr>
              <a:t>16</a:t>
            </a:fld>
            <a:endParaRPr lang="en-US" dirty="0">
              <a:latin typeface="Times New Roman" pitchFamily="18" charset="0"/>
            </a:endParaRPr>
          </a:p>
        </p:txBody>
      </p:sp>
      <p:pic>
        <p:nvPicPr>
          <p:cNvPr id="71" name="Graphic 70" descr="Checklist">
            <a:extLst>
              <a:ext uri="{FF2B5EF4-FFF2-40B4-BE49-F238E27FC236}">
                <a16:creationId xmlns:a16="http://schemas.microsoft.com/office/drawing/2014/main" id="{148E21F2-B3EA-4AF0-950E-767DF98D1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0787" y="1600709"/>
            <a:ext cx="3656581" cy="3656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8240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–3 Stages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61879-A8EE-4B06-8917-82680750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527" y="2298094"/>
            <a:ext cx="8711939" cy="2261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E19D7C-E648-4F5C-BB1A-2E849748C46C}"/>
              </a:ext>
            </a:extLst>
          </p:cNvPr>
          <p:cNvSpPr txBox="1"/>
          <p:nvPr/>
        </p:nvSpPr>
        <p:spPr>
          <a:xfrm>
            <a:off x="6961239" y="5235677"/>
            <a:ext cx="392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Sources:  Running Lean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950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Business Planning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GB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Lean Business Model Canvas</a:t>
            </a:r>
          </a:p>
          <a:p>
            <a:pPr marL="1526030" lvl="2" indent="-715963" defTabSz="536575">
              <a:spcBef>
                <a:spcPts val="1000"/>
              </a:spcBef>
            </a:pPr>
            <a:r>
              <a:rPr lang="en-GB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tool to help you plan your business quickly.</a:t>
            </a:r>
          </a:p>
          <a:p>
            <a:pPr marL="1526030" lvl="2" indent="-715963" defTabSz="536575"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Solution: 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www.leanstack.com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92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The Business Model Canvas </a:t>
            </a:r>
            <a:br>
              <a:rPr lang="en-SG" dirty="0"/>
            </a:b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16234"/>
            <a:ext cx="9995442" cy="4732315"/>
          </a:xfrm>
        </p:spPr>
        <p:txBody>
          <a:bodyPr>
            <a:normAutofit/>
          </a:bodyPr>
          <a:lstStyle/>
          <a:p>
            <a:r>
              <a:rPr lang="en-SG" sz="3500" dirty="0"/>
              <a:t>Original:  Alex Osterwalder’s Business Model Canvas</a:t>
            </a:r>
          </a:p>
          <a:p>
            <a:r>
              <a:rPr lang="en-SG" sz="3500" dirty="0"/>
              <a:t>It allows user to describe, design, challenge, invent, and pivot  his business model.</a:t>
            </a:r>
          </a:p>
          <a:p>
            <a:r>
              <a:rPr lang="en-SG" sz="3500" dirty="0"/>
              <a:t>Structured into 9 components, the user can clearly identify and develop the business model for their ideas</a:t>
            </a:r>
          </a:p>
          <a:p>
            <a:endParaRPr lang="en-SG" sz="2400" dirty="0"/>
          </a:p>
          <a:p>
            <a:endParaRPr lang="en-SG" sz="2400" dirty="0"/>
          </a:p>
          <a:p>
            <a:endParaRPr lang="en-SG" sz="2400" dirty="0"/>
          </a:p>
          <a:p>
            <a:endParaRPr lang="en-SG" sz="2400" dirty="0"/>
          </a:p>
          <a:p>
            <a:endParaRPr lang="en-SG" sz="2400" dirty="0"/>
          </a:p>
          <a:p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365540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</a:t>
            </a:r>
            <a:r>
              <a:rPr lang="en-SG" i="1" dirty="0"/>
              <a:t>Original  </a:t>
            </a:r>
            <a:r>
              <a:rPr lang="en-SG" dirty="0"/>
              <a:t>Business Model Canvas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077" t="17561" r="28059" b="6558"/>
          <a:stretch/>
        </p:blipFill>
        <p:spPr>
          <a:xfrm>
            <a:off x="2703091" y="1770339"/>
            <a:ext cx="6911172" cy="44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</a:t>
            </a:r>
            <a:r>
              <a:rPr lang="en-SG" i="1" dirty="0"/>
              <a:t>Original  </a:t>
            </a:r>
            <a:r>
              <a:rPr lang="en-SG" dirty="0"/>
              <a:t>Business Model Canvas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077" t="17561" r="28059" b="6558"/>
          <a:stretch/>
        </p:blipFill>
        <p:spPr>
          <a:xfrm>
            <a:off x="2703091" y="1770339"/>
            <a:ext cx="6911172" cy="44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</a:t>
            </a:r>
            <a:r>
              <a:rPr lang="en-SG" b="1" i="1" u="sng" dirty="0"/>
              <a:t>LEAN </a:t>
            </a:r>
            <a:r>
              <a:rPr lang="en-SG" dirty="0"/>
              <a:t>Business Model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851" y="1554480"/>
            <a:ext cx="9760617" cy="4519749"/>
          </a:xfrm>
        </p:spPr>
        <p:txBody>
          <a:bodyPr>
            <a:normAutofit/>
          </a:bodyPr>
          <a:lstStyle/>
          <a:p>
            <a:r>
              <a:rPr lang="en-SG" sz="3600" dirty="0"/>
              <a:t>Modified from the Business Model Canvas</a:t>
            </a:r>
          </a:p>
          <a:p>
            <a:r>
              <a:rPr lang="en-SG" sz="3600" dirty="0"/>
              <a:t>As the name implies “LEAN”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G" sz="2800" dirty="0"/>
              <a:t>Focus on the 2 main factors – Problems and Customers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G" sz="2800" dirty="0"/>
              <a:t>Time is of the essence – no time for detailed business plans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G" sz="2800" dirty="0"/>
              <a:t>Allows for flexibility in planning the appropriate strategies</a:t>
            </a:r>
          </a:p>
        </p:txBody>
      </p:sp>
    </p:spTree>
    <p:extLst>
      <p:ext uri="{BB962C8B-B14F-4D97-AF65-F5344CB8AC3E}">
        <p14:creationId xmlns:p14="http://schemas.microsoft.com/office/powerpoint/2010/main" val="194193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</a:t>
            </a:r>
            <a:r>
              <a:rPr lang="en-SG" b="1" i="1" dirty="0"/>
              <a:t>LEAN </a:t>
            </a:r>
            <a:r>
              <a:rPr lang="en-SG" dirty="0"/>
              <a:t>Business Model Canvas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4" y="1338940"/>
            <a:ext cx="7290473" cy="4601098"/>
          </a:xfrm>
        </p:spPr>
      </p:pic>
    </p:spTree>
    <p:extLst>
      <p:ext uri="{BB962C8B-B14F-4D97-AF65-F5344CB8AC3E}">
        <p14:creationId xmlns:p14="http://schemas.microsoft.com/office/powerpoint/2010/main" val="3100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8582" y="282612"/>
            <a:ext cx="10972800" cy="1143000"/>
          </a:xfrm>
        </p:spPr>
        <p:txBody>
          <a:bodyPr>
            <a:normAutofit/>
          </a:bodyPr>
          <a:lstStyle/>
          <a:p>
            <a:r>
              <a:rPr lang="en-SG" altLang="zh-CN" sz="4000" dirty="0"/>
              <a:t>Lean Business Model Canvas (LBMC)</a:t>
            </a:r>
            <a:endParaRPr lang="en-US" sz="40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F3ED8D3-01A9-4F8A-8E8A-9E0CAA775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756471"/>
              </p:ext>
            </p:extLst>
          </p:nvPr>
        </p:nvGraphicFramePr>
        <p:xfrm>
          <a:off x="1489166" y="854112"/>
          <a:ext cx="9991633" cy="514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4" imgW="6415996" imgH="4533784" progId="AcroExch.Document.DC">
                  <p:embed/>
                </p:oleObj>
              </mc:Choice>
              <mc:Fallback>
                <p:oleObj name="Acrobat Document" r:id="rId4" imgW="6415996" imgH="453378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166" y="854112"/>
                        <a:ext cx="9991633" cy="5149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46811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59496" y="260649"/>
            <a:ext cx="9316164" cy="1325563"/>
          </a:xfrm>
        </p:spPr>
        <p:txBody>
          <a:bodyPr>
            <a:normAutofit/>
          </a:bodyPr>
          <a:lstStyle/>
          <a:p>
            <a:r>
              <a:rPr lang="en-US" dirty="0"/>
              <a:t>Lean Business Model Canvas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SG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Outcome:</a:t>
            </a:r>
          </a:p>
          <a:p>
            <a:pPr marL="1526030" lvl="2" indent="-715963" defTabSz="536575">
              <a:spcBef>
                <a:spcPts val="1000"/>
              </a:spcBef>
            </a:pPr>
            <a:r>
              <a:rPr lang="en-SG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tool for brainstorming business models, prioritising where to start.</a:t>
            </a:r>
          </a:p>
          <a:p>
            <a:pPr marL="1526030" lvl="2" indent="-715963" defTabSz="536575">
              <a:spcBef>
                <a:spcPts val="1000"/>
              </a:spcBef>
            </a:pPr>
            <a:r>
              <a:rPr lang="en-SG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competence in self-directed research and collaborative learning.</a:t>
            </a:r>
          </a:p>
          <a:p>
            <a:pPr marL="715963" indent="-715963" defTabSz="536575">
              <a:spcBef>
                <a:spcPts val="1000"/>
              </a:spcBef>
            </a:pPr>
            <a:endParaRPr lang="en-SG" altLang="en-US" sz="3600" dirty="0">
              <a:solidFill>
                <a:prstClr val="black"/>
              </a:solidFill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23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Lean Business Model Canvas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SG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</a:p>
          <a:p>
            <a:pPr marL="1526030" lvl="2" indent="-715963" defTabSz="536575">
              <a:spcBef>
                <a:spcPts val="1000"/>
              </a:spcBef>
            </a:pPr>
            <a:r>
              <a:rPr lang="en-SG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it takes little time.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</a:p>
          <a:p>
            <a:pPr marL="1526030" lvl="2" indent="-715963" defTabSz="536575">
              <a:spcBef>
                <a:spcPts val="1000"/>
              </a:spcBef>
            </a:pPr>
            <a:r>
              <a:rPr lang="en-SG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Forces you to pick your words carefully and get to the points.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408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Lean Business Model Canvas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SG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</a:p>
          <a:p>
            <a:pPr marL="1526030" lvl="2" indent="-715963" defTabSz="536575">
              <a:spcBef>
                <a:spcPts val="1000"/>
              </a:spcBef>
            </a:pPr>
            <a:r>
              <a:rPr lang="en-SG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Easily shared with others for comments and suggestions.</a:t>
            </a:r>
          </a:p>
          <a:p>
            <a:pPr marL="1526030" lvl="2" indent="-715963" defTabSz="536575">
              <a:spcBef>
                <a:spcPts val="1000"/>
              </a:spcBef>
            </a:pPr>
            <a:r>
              <a:rPr lang="en-SG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Frequently updated.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27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Set Up Your Own Canvas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Solution: 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file"/>
              </a:rPr>
              <a:t>www.leanstack.com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526030" lvl="2" indent="-715963" defTabSz="536575">
              <a:spcBef>
                <a:spcPts val="1000"/>
              </a:spcBef>
            </a:pPr>
            <a:r>
              <a:rPr lang="en-GB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 business planning – anywhere, any time.</a:t>
            </a:r>
          </a:p>
          <a:p>
            <a:pPr marL="1526030" lvl="2" indent="-715963" defTabSz="536575">
              <a:spcBef>
                <a:spcPts val="1000"/>
              </a:spcBef>
            </a:pPr>
            <a:r>
              <a:rPr lang="en-GB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collaboration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551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7096" y="242270"/>
            <a:ext cx="10416903" cy="1143000"/>
          </a:xfrm>
        </p:spPr>
        <p:txBody>
          <a:bodyPr>
            <a:normAutofit/>
          </a:bodyPr>
          <a:lstStyle/>
          <a:p>
            <a:r>
              <a:rPr lang="en-SG" altLang="zh-CN" sz="4000" dirty="0"/>
              <a:t>Back to activity #2 – group Discussion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267096" y="1546578"/>
            <a:ext cx="9965348" cy="403187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recall what we have discussed during Activity #2?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you are a new potato chip producers, complete the following elements in the Lean Business Model Canvas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Problems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Customers Segment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Unique Value Proposition</a:t>
            </a:r>
          </a:p>
          <a:p>
            <a:pPr marL="914400" lvl="1" indent="-457200" defTabSz="914400">
              <a:buFont typeface="Arial" panose="020B0604020202020204" pitchFamily="34" charset="0"/>
              <a:buChar char="•"/>
              <a:defRPr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7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Lean Business model canvas</a:t>
            </a:r>
            <a:endParaRPr lang="en-US" dirty="0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30AF3154-7B88-4623-BB53-B26AF0739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875102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460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</a:t>
            </a:r>
            <a:r>
              <a:rPr lang="en-SG" b="1" i="1" u="sng" dirty="0"/>
              <a:t>LEAN </a:t>
            </a:r>
            <a:r>
              <a:rPr lang="en-SG" dirty="0"/>
              <a:t>Business Model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851" y="1554480"/>
            <a:ext cx="9760617" cy="4519749"/>
          </a:xfrm>
        </p:spPr>
        <p:txBody>
          <a:bodyPr>
            <a:normAutofit/>
          </a:bodyPr>
          <a:lstStyle/>
          <a:p>
            <a:r>
              <a:rPr lang="en-SG" sz="3600" dirty="0"/>
              <a:t>Modified from the Business Model Canvas</a:t>
            </a:r>
          </a:p>
          <a:p>
            <a:r>
              <a:rPr lang="en-SG" sz="3600" dirty="0"/>
              <a:t>As the name implies “LEAN”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G" sz="2800" dirty="0"/>
              <a:t>Focus on the 2 main factors – Problems and Customers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G" sz="2800" dirty="0"/>
              <a:t>Time is of the essence – no time for detailed business plans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SG" sz="2800" dirty="0"/>
              <a:t>Allows for flexibility in planning the appropriate strategies</a:t>
            </a:r>
          </a:p>
        </p:txBody>
      </p:sp>
    </p:spTree>
    <p:extLst>
      <p:ext uri="{BB962C8B-B14F-4D97-AF65-F5344CB8AC3E}">
        <p14:creationId xmlns:p14="http://schemas.microsoft.com/office/powerpoint/2010/main" val="28366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altLang="zh-CN" dirty="0"/>
              <a:t>Lean Business model canvas</a:t>
            </a:r>
            <a:endParaRPr lang="en-US" dirty="0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30AF3154-7B88-4623-BB53-B26AF0739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668827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562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Lean Business model canvas</a:t>
            </a:r>
            <a:endParaRPr lang="en-US" dirty="0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D95D5C1D-EB27-4010-BF6C-243B48C4E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203582"/>
              </p:ext>
            </p:extLst>
          </p:nvPr>
        </p:nvGraphicFramePr>
        <p:xfrm>
          <a:off x="765175" y="481013"/>
          <a:ext cx="6305550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698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Lean Business Model Canvas</a:t>
            </a:r>
            <a:endParaRPr lang="en-US" dirty="0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0C5DF30A-B8AE-417E-B65A-C38DFB161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005911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841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#1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dirty="0">
              <a:latin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471940-C360-4AE1-AAE5-8B58910C5EF6}"/>
              </a:ext>
            </a:extLst>
          </p:cNvPr>
          <p:cNvGrpSpPr/>
          <p:nvPr/>
        </p:nvGrpSpPr>
        <p:grpSpPr>
          <a:xfrm>
            <a:off x="1883139" y="1242410"/>
            <a:ext cx="8915400" cy="4597993"/>
            <a:chOff x="1883139" y="1242410"/>
            <a:chExt cx="8915400" cy="45979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AA514E-0EB6-4112-B834-9519BFA7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3139" y="1242410"/>
              <a:ext cx="8915400" cy="4597993"/>
            </a:xfrm>
            <a:prstGeom prst="rect">
              <a:avLst/>
            </a:prstGeom>
          </p:spPr>
        </p:pic>
        <p:sp>
          <p:nvSpPr>
            <p:cNvPr id="4" name="Multiplication Sign 3">
              <a:extLst>
                <a:ext uri="{FF2B5EF4-FFF2-40B4-BE49-F238E27FC236}">
                  <a16:creationId xmlns:a16="http://schemas.microsoft.com/office/drawing/2014/main" id="{E8C6AD73-027C-4F74-BAE8-1839CE4316D0}"/>
                </a:ext>
              </a:extLst>
            </p:cNvPr>
            <p:cNvSpPr/>
            <p:nvPr/>
          </p:nvSpPr>
          <p:spPr>
            <a:xfrm>
              <a:off x="2457450" y="2185988"/>
              <a:ext cx="585788" cy="8429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7" name="Multiplication Sign 6">
              <a:extLst>
                <a:ext uri="{FF2B5EF4-FFF2-40B4-BE49-F238E27FC236}">
                  <a16:creationId xmlns:a16="http://schemas.microsoft.com/office/drawing/2014/main" id="{111F38FE-8CF3-44A8-8EB5-091ADFB86C70}"/>
                </a:ext>
              </a:extLst>
            </p:cNvPr>
            <p:cNvSpPr/>
            <p:nvPr/>
          </p:nvSpPr>
          <p:spPr>
            <a:xfrm>
              <a:off x="5939280" y="2222507"/>
              <a:ext cx="585788" cy="8429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8" name="Multiplication Sign 7">
              <a:extLst>
                <a:ext uri="{FF2B5EF4-FFF2-40B4-BE49-F238E27FC236}">
                  <a16:creationId xmlns:a16="http://schemas.microsoft.com/office/drawing/2014/main" id="{CB6AC87F-C9D2-43AB-8DDC-E28EBB524980}"/>
                </a:ext>
              </a:extLst>
            </p:cNvPr>
            <p:cNvSpPr/>
            <p:nvPr/>
          </p:nvSpPr>
          <p:spPr>
            <a:xfrm>
              <a:off x="2427627" y="3413459"/>
              <a:ext cx="585788" cy="8429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70F34B9E-32CE-40E1-AFAF-8F647415AB74}"/>
                </a:ext>
              </a:extLst>
            </p:cNvPr>
            <p:cNvSpPr/>
            <p:nvPr/>
          </p:nvSpPr>
          <p:spPr>
            <a:xfrm>
              <a:off x="4227149" y="2185988"/>
              <a:ext cx="585788" cy="8429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0" name="Multiplication Sign 9">
              <a:extLst>
                <a:ext uri="{FF2B5EF4-FFF2-40B4-BE49-F238E27FC236}">
                  <a16:creationId xmlns:a16="http://schemas.microsoft.com/office/drawing/2014/main" id="{B52A6B4A-8D62-45A1-9A70-0920B3FF1715}"/>
                </a:ext>
              </a:extLst>
            </p:cNvPr>
            <p:cNvSpPr/>
            <p:nvPr/>
          </p:nvSpPr>
          <p:spPr>
            <a:xfrm>
              <a:off x="9441656" y="2176531"/>
              <a:ext cx="585788" cy="8429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1" name="Multiplication Sign 10">
              <a:extLst>
                <a:ext uri="{FF2B5EF4-FFF2-40B4-BE49-F238E27FC236}">
                  <a16:creationId xmlns:a16="http://schemas.microsoft.com/office/drawing/2014/main" id="{7751D96E-B943-4E2B-A589-629FA970923D}"/>
                </a:ext>
              </a:extLst>
            </p:cNvPr>
            <p:cNvSpPr/>
            <p:nvPr/>
          </p:nvSpPr>
          <p:spPr>
            <a:xfrm>
              <a:off x="9471479" y="3703617"/>
              <a:ext cx="585788" cy="842962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8149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038" y="4914900"/>
            <a:ext cx="10274497" cy="10616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100" spc="800" dirty="0"/>
              <a:t>Channel &amp; key metrics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spcAft>
                <a:spcPts val="600"/>
              </a:spcAft>
            </a:pPr>
            <a:fld id="{BEAF120A-9D2A-4684-B1FE-3F8001A4071B}" type="slidenum">
              <a:rPr lang="en-US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34</a:t>
            </a:fld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A514E-0EB6-4112-B834-9519BFA7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42" y="705463"/>
            <a:ext cx="7786688" cy="4134911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AE2CFD8B-F676-4580-8860-4BC5959C4F36}"/>
              </a:ext>
            </a:extLst>
          </p:cNvPr>
          <p:cNvSpPr/>
          <p:nvPr/>
        </p:nvSpPr>
        <p:spPr>
          <a:xfrm>
            <a:off x="7647712" y="2688744"/>
            <a:ext cx="593724" cy="5429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FB4DAA99-3589-41F8-B686-59F1F4308791}"/>
              </a:ext>
            </a:extLst>
          </p:cNvPr>
          <p:cNvSpPr/>
          <p:nvPr/>
        </p:nvSpPr>
        <p:spPr>
          <a:xfrm>
            <a:off x="4679659" y="2712721"/>
            <a:ext cx="593724" cy="5429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028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CN" dirty="0"/>
              <a:t>Lean business model canvas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5051" y="2443140"/>
            <a:ext cx="6306309" cy="3930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defTabSz="914400" fontAlgn="auto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Tx/>
              <a:tabLst/>
              <a:defRPr/>
            </a:pPr>
            <a:r>
              <a:rPr lang="en-US" sz="3400" dirty="0"/>
              <a:t>Channels</a:t>
            </a:r>
          </a:p>
          <a:p>
            <a:pPr marL="457200" lvl="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3400" dirty="0"/>
              <a:t>ways for you to reach your Customer Segments.</a:t>
            </a:r>
          </a:p>
          <a:p>
            <a:pPr lvl="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DED282A4-9B5B-416B-9BE3-15AB9C256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0787" y="1600709"/>
            <a:ext cx="3656581" cy="3656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7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Lean business model canvas</a:t>
            </a: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73F63B10-A17B-4A41-BE15-413D06658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66184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677AEBC-D75C-4D48-A688-4D25657E2E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2394"/>
          <a:stretch/>
        </p:blipFill>
        <p:spPr>
          <a:xfrm>
            <a:off x="7432930" y="2426054"/>
            <a:ext cx="3606818" cy="3468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1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Channels &amp; Key metrics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Video:  </a:t>
            </a:r>
            <a:r>
              <a:rPr lang="en-SG" sz="3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B</a:t>
            </a:r>
            <a:r>
              <a:rPr lang="en-SG" sz="3200" u="sng" dirty="0">
                <a:solidFill>
                  <a:srgbClr val="0563C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anking 2020 – Technology Disruption Banking</a:t>
            </a:r>
            <a:r>
              <a:rPr lang="en-SG" sz="3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 </a:t>
            </a:r>
            <a:endParaRPr lang="en-SG" sz="3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15963" indent="-715963" defTabSz="536575">
              <a:spcBef>
                <a:spcPts val="1000"/>
              </a:spcBef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Discuss:</a:t>
            </a:r>
          </a:p>
          <a:p>
            <a:pPr lvl="2" defTabSz="536575">
              <a:spcBef>
                <a:spcPts val="1000"/>
              </a:spcBef>
            </a:pPr>
            <a:r>
              <a:rPr lang="en-SG" sz="28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New Banking Channels</a:t>
            </a:r>
          </a:p>
          <a:p>
            <a:pPr lvl="2" defTabSz="536575">
              <a:spcBef>
                <a:spcPts val="1000"/>
              </a:spcBef>
            </a:pPr>
            <a:r>
              <a:rPr lang="en-SG" sz="28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Analytics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021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038" y="4914900"/>
            <a:ext cx="10274497" cy="106162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6100" spc="800" dirty="0"/>
              <a:t>Revenue &amp; </a:t>
            </a:r>
            <a:br>
              <a:rPr lang="en-US" sz="6100" spc="800" dirty="0"/>
            </a:br>
            <a:r>
              <a:rPr lang="en-US" sz="6100" spc="800" dirty="0"/>
              <a:t>Cost structure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spcAft>
                <a:spcPts val="600"/>
              </a:spcAft>
            </a:pPr>
            <a:fld id="{BEAF120A-9D2A-4684-B1FE-3F8001A4071B}" type="slidenum">
              <a:rPr lang="en-US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38</a:t>
            </a:fld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A514E-0EB6-4112-B834-9519BFA7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42" y="705463"/>
            <a:ext cx="7786688" cy="4134911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AE2CFD8B-F676-4580-8860-4BC5959C4F36}"/>
              </a:ext>
            </a:extLst>
          </p:cNvPr>
          <p:cNvSpPr/>
          <p:nvPr/>
        </p:nvSpPr>
        <p:spPr>
          <a:xfrm>
            <a:off x="7804466" y="3785045"/>
            <a:ext cx="593724" cy="5429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FB4DAA99-3589-41F8-B686-59F1F4308791}"/>
              </a:ext>
            </a:extLst>
          </p:cNvPr>
          <p:cNvSpPr/>
          <p:nvPr/>
        </p:nvSpPr>
        <p:spPr>
          <a:xfrm>
            <a:off x="3908951" y="3761966"/>
            <a:ext cx="593724" cy="5429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662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Lean business model canvas</a:t>
            </a:r>
            <a:endParaRPr lang="en-US" dirty="0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28D26E1E-831D-4B6B-B49B-BDC7C1D63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112832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637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The </a:t>
            </a:r>
            <a:r>
              <a:rPr lang="en-SG" b="1" i="1" dirty="0"/>
              <a:t>LEAN </a:t>
            </a:r>
            <a:r>
              <a:rPr lang="en-SG" dirty="0"/>
              <a:t>Business Model Canvas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4" y="1338940"/>
            <a:ext cx="7290473" cy="4601098"/>
          </a:xfrm>
        </p:spPr>
      </p:pic>
    </p:spTree>
    <p:extLst>
      <p:ext uri="{BB962C8B-B14F-4D97-AF65-F5344CB8AC3E}">
        <p14:creationId xmlns:p14="http://schemas.microsoft.com/office/powerpoint/2010/main" val="22265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038" y="4914900"/>
            <a:ext cx="10274497" cy="10616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100" spc="800" dirty="0"/>
              <a:t>Unfair advantage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spcAft>
                <a:spcPts val="600"/>
              </a:spcAft>
            </a:pPr>
            <a:fld id="{BEAF120A-9D2A-4684-B1FE-3F8001A4071B}" type="slidenum">
              <a:rPr lang="en-US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40</a:t>
            </a:fld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A514E-0EB6-4112-B834-9519BFA7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42" y="705463"/>
            <a:ext cx="7786688" cy="4134911"/>
          </a:xfrm>
          <a:prstGeom prst="rect">
            <a:avLst/>
          </a:prstGeom>
        </p:spPr>
      </p:pic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AE2CFD8B-F676-4580-8860-4BC5959C4F36}"/>
              </a:ext>
            </a:extLst>
          </p:cNvPr>
          <p:cNvSpPr/>
          <p:nvPr/>
        </p:nvSpPr>
        <p:spPr>
          <a:xfrm>
            <a:off x="7634649" y="1643063"/>
            <a:ext cx="593724" cy="5429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059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Lean business </a:t>
            </a:r>
            <a:br>
              <a:rPr lang="en-US" altLang="zh-CN" dirty="0"/>
            </a:br>
            <a:r>
              <a:rPr lang="en-US" altLang="zh-CN" dirty="0"/>
              <a:t>model canvas</a:t>
            </a:r>
            <a:endParaRPr lang="en-US" dirty="0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1BE7898E-5E35-48CD-9CA4-5952FBFF9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735514"/>
              </p:ext>
            </p:extLst>
          </p:nvPr>
        </p:nvGraphicFramePr>
        <p:xfrm>
          <a:off x="765050" y="154442"/>
          <a:ext cx="6667715" cy="608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414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Reinforcement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this?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problem does it solve?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feature that solve this problem?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its UVP?</a:t>
            </a:r>
          </a:p>
          <a:p>
            <a:pPr marL="715963" indent="-715963" defTabSz="536575">
              <a:spcBef>
                <a:spcPts val="1000"/>
              </a:spcBef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963" indent="-715963" defTabSz="536575">
              <a:spcBef>
                <a:spcPts val="1000"/>
              </a:spcBef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963" indent="-715963" defTabSz="536575">
              <a:spcBef>
                <a:spcPts val="1000"/>
              </a:spcBef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lvl="2" indent="0" defTabSz="536575">
              <a:spcBef>
                <a:spcPts val="1000"/>
              </a:spcBef>
              <a:buNone/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6043" lvl="2" indent="-715963" defTabSz="536575">
              <a:spcBef>
                <a:spcPts val="1000"/>
              </a:spcBef>
            </a:pPr>
            <a:endParaRPr lang="en-GB" altLang="en-U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CA2F9-3BE7-4C33-BA95-0F1F432F5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313" y="1168530"/>
            <a:ext cx="4255002" cy="22604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5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74038" y="4914900"/>
            <a:ext cx="10274497" cy="10616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100" spc="800" dirty="0"/>
              <a:t>Your First canvas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spcAft>
                <a:spcPts val="600"/>
              </a:spcAft>
            </a:pPr>
            <a:fld id="{BEAF120A-9D2A-4684-B1FE-3F8001A4071B}" type="slidenum">
              <a:rPr lang="en-US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pPr defTabSz="914400">
                <a:spcAft>
                  <a:spcPts val="600"/>
                </a:spcAft>
              </a:pPr>
              <a:t>43</a:t>
            </a:fld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A514E-0EB6-4112-B834-9519BFA7C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42" y="705463"/>
            <a:ext cx="7786688" cy="4134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96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LBMC – The Meta Principles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9138" indent="-719138"/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The usage of LBMC involves the following 3 steps:</a:t>
            </a:r>
          </a:p>
          <a:p>
            <a:pPr marL="1529205" lvl="2" indent="-719138"/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Document Your Plan A.</a:t>
            </a:r>
          </a:p>
          <a:p>
            <a:pPr marL="1529205" lvl="2" indent="-719138"/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Identify the Riskiest Part of Your Plan</a:t>
            </a:r>
          </a:p>
          <a:p>
            <a:pPr marL="1529205" lvl="2" indent="-719138"/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Systematically Test Your Plan</a:t>
            </a:r>
          </a:p>
          <a:p>
            <a:pPr lvl="1"/>
            <a:endParaRPr lang="en-SG" dirty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26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0206" y="333710"/>
            <a:ext cx="10972800" cy="1143000"/>
          </a:xfrm>
        </p:spPr>
        <p:txBody>
          <a:bodyPr>
            <a:normAutofit/>
          </a:bodyPr>
          <a:lstStyle/>
          <a:p>
            <a:r>
              <a:rPr lang="en-SG" altLang="zh-CN" sz="4000" dirty="0"/>
              <a:t>The 3 Smart Ways for Viable Business Idea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95" y="1755232"/>
            <a:ext cx="3911318" cy="400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0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LBMC – Test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Qualitative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</a:t>
            </a:r>
          </a:p>
          <a:p>
            <a:pPr marL="640080" lvl="2" indent="0" defTabSz="536575">
              <a:spcBef>
                <a:spcPts val="1000"/>
              </a:spcBef>
              <a:buNone/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6043" lvl="2" indent="-715963" defTabSz="536575">
              <a:spcBef>
                <a:spcPts val="1000"/>
              </a:spcBef>
            </a:pPr>
            <a:endParaRPr lang="en-GB" altLang="en-U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3556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8417" y="1231506"/>
            <a:ext cx="78185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10000" spc="800" dirty="0"/>
              <a:t>TIPS</a:t>
            </a:r>
            <a:endParaRPr lang="en-US" sz="10000" spc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7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canvas - TIP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Segment &amp; Problems </a:t>
            </a:r>
          </a:p>
          <a:p>
            <a:pPr marL="1356043" lvl="2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validate?</a:t>
            </a:r>
          </a:p>
          <a:p>
            <a:pPr marL="1356043" lvl="2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validate with some friends who are in your customer segments by using WhatsApp or other social media?</a:t>
            </a:r>
          </a:p>
          <a:p>
            <a:pPr marL="640080" lvl="2" indent="0" defTabSz="536575">
              <a:spcBef>
                <a:spcPts val="1000"/>
              </a:spcBef>
              <a:buNone/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6043" lvl="2" indent="-715963" defTabSz="536575">
              <a:spcBef>
                <a:spcPts val="1000"/>
              </a:spcBef>
            </a:pPr>
            <a:endParaRPr lang="en-GB" altLang="en-U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24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canvas - TIP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536575">
              <a:spcBef>
                <a:spcPts val="1000"/>
              </a:spcBef>
              <a:buNone/>
            </a:pPr>
            <a:r>
              <a:rPr lang="en-SG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Segments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Customers/Users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Adopters</a:t>
            </a:r>
          </a:p>
          <a:p>
            <a:pPr marL="640080" lvl="2" indent="0" defTabSz="536575">
              <a:spcBef>
                <a:spcPts val="1000"/>
              </a:spcBef>
              <a:buNone/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6043" lvl="2" indent="-715963" defTabSz="536575">
              <a:spcBef>
                <a:spcPts val="1000"/>
              </a:spcBef>
            </a:pPr>
            <a:endParaRPr lang="en-GB" altLang="en-U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49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8582" y="282612"/>
            <a:ext cx="10972800" cy="1143000"/>
          </a:xfrm>
        </p:spPr>
        <p:txBody>
          <a:bodyPr>
            <a:normAutofit/>
          </a:bodyPr>
          <a:lstStyle/>
          <a:p>
            <a:r>
              <a:rPr lang="en-SG" altLang="zh-CN" sz="4000" dirty="0"/>
              <a:t>Lean Business Model Canvas (LBMC)</a:t>
            </a:r>
            <a:endParaRPr lang="en-US" sz="40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F3ED8D3-01A9-4F8A-8E8A-9E0CAA77544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89166" y="854112"/>
          <a:ext cx="9991633" cy="514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Acrobat Document" r:id="rId4" imgW="6415996" imgH="4533784" progId="AcroExch.Document.DC">
                  <p:embed/>
                </p:oleObj>
              </mc:Choice>
              <mc:Fallback>
                <p:oleObj name="Acrobat Document" r:id="rId4" imgW="6415996" imgH="4533784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F3ED8D3-01A9-4F8A-8E8A-9E0CAA775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9166" y="854112"/>
                        <a:ext cx="9991633" cy="5149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240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canvas - TIP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536575">
              <a:spcBef>
                <a:spcPts val="1000"/>
              </a:spcBef>
              <a:buNone/>
            </a:pPr>
            <a:r>
              <a:rPr lang="en-SG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</a:p>
          <a:p>
            <a:pPr marL="719138" indent="-719138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Roots cause of the problems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main problems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Alternatives</a:t>
            </a:r>
          </a:p>
          <a:p>
            <a:pPr marL="640080" lvl="2" indent="0" defTabSz="536575">
              <a:spcBef>
                <a:spcPts val="1000"/>
              </a:spcBef>
              <a:buNone/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6043" lvl="2" indent="-715963" defTabSz="536575">
              <a:spcBef>
                <a:spcPts val="1000"/>
              </a:spcBef>
            </a:pPr>
            <a:endParaRPr lang="en-GB" altLang="en-U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50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canvas - TIP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Autofit/>
          </a:bodyPr>
          <a:lstStyle/>
          <a:p>
            <a:pPr marL="0" indent="0" defTabSz="536575">
              <a:spcBef>
                <a:spcPts val="1000"/>
              </a:spcBef>
              <a:buNone/>
            </a:pPr>
            <a:r>
              <a:rPr lang="en-SG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 Value Proposition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you are different and worth buying?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value your product is uniquely delivering to the buyer?</a:t>
            </a:r>
          </a:p>
          <a:p>
            <a:pPr marL="1356043" lvl="2" indent="-715963" defTabSz="536575">
              <a:spcBef>
                <a:spcPts val="1000"/>
              </a:spcBef>
            </a:pPr>
            <a:endParaRPr lang="en-GB" altLang="en-U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51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canvas - TIP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</a:t>
            </a:r>
          </a:p>
          <a:p>
            <a:pPr marL="1356043" lvl="2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Brainstorm for ideas to solve the problems.</a:t>
            </a:r>
          </a:p>
          <a:p>
            <a:pPr marL="1356043" lvl="2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3 main features of your solution?</a:t>
            </a:r>
          </a:p>
          <a:p>
            <a:pPr marL="1356043" lvl="2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 it!</a:t>
            </a:r>
          </a:p>
          <a:p>
            <a:pPr marL="640080" lvl="2" indent="0" defTabSz="536575">
              <a:spcBef>
                <a:spcPts val="1000"/>
              </a:spcBef>
              <a:buNone/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6043" lvl="2" indent="-715963" defTabSz="536575">
              <a:spcBef>
                <a:spcPts val="1000"/>
              </a:spcBef>
            </a:pPr>
            <a:endParaRPr lang="en-GB" altLang="en-U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52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8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Discussion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Verification </a:t>
            </a:r>
          </a:p>
          <a:p>
            <a:pPr marL="1356043" lvl="2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you verify your solution?</a:t>
            </a:r>
          </a:p>
          <a:p>
            <a:pPr marL="1356043" lvl="2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use Carousel, Gumtree and other e-commerce sites or other apps to verify?</a:t>
            </a:r>
          </a:p>
          <a:p>
            <a:pPr marL="1356043" lvl="2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price they are willing to pay?</a:t>
            </a:r>
          </a:p>
          <a:p>
            <a:pPr marL="640080" lvl="2" indent="0" defTabSz="536575">
              <a:spcBef>
                <a:spcPts val="1000"/>
              </a:spcBef>
              <a:buNone/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6043" lvl="2" indent="-715963" defTabSz="536575">
              <a:spcBef>
                <a:spcPts val="1000"/>
              </a:spcBef>
            </a:pPr>
            <a:endParaRPr lang="en-GB" altLang="en-U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53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6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first canvas - TIP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1678" y="1632204"/>
            <a:ext cx="10178322" cy="3593591"/>
          </a:xfrm>
        </p:spPr>
        <p:txBody>
          <a:bodyPr>
            <a:noAutofit/>
          </a:bodyPr>
          <a:lstStyle/>
          <a:p>
            <a:pPr marL="0" indent="0" defTabSz="536575">
              <a:spcBef>
                <a:spcPts val="1000"/>
              </a:spcBef>
              <a:buNone/>
            </a:pPr>
            <a:r>
              <a:rPr lang="en-SG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</a:t>
            </a: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features to solve the 3 problems.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concepts of</a:t>
            </a:r>
          </a:p>
          <a:p>
            <a:pPr marL="1356043" lvl="2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Must-have</a:t>
            </a:r>
          </a:p>
          <a:p>
            <a:pPr marL="1356043" lvl="2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Benefits</a:t>
            </a:r>
          </a:p>
          <a:p>
            <a:pPr marL="1356043" lvl="2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Delighters</a:t>
            </a:r>
          </a:p>
          <a:p>
            <a:pPr marL="715963" indent="-715963" defTabSz="536575">
              <a:spcBef>
                <a:spcPts val="1000"/>
              </a:spcBef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Viable Product (MVP) – Prototype</a:t>
            </a:r>
          </a:p>
          <a:p>
            <a:pPr marL="640080" lvl="2" indent="0" defTabSz="536575">
              <a:spcBef>
                <a:spcPts val="1000"/>
              </a:spcBef>
              <a:buNone/>
            </a:pPr>
            <a:endParaRPr lang="en-SG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56043" lvl="2" indent="-715963" defTabSz="536575">
              <a:spcBef>
                <a:spcPts val="1000"/>
              </a:spcBef>
            </a:pPr>
            <a:endParaRPr lang="en-GB" altLang="en-U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AF120A-9D2A-4684-B1FE-3F8001A4071B}" type="slidenum">
              <a:rPr lang="en-US" smtClean="0">
                <a:latin typeface="Times New Roman" pitchFamily="18" charset="0"/>
              </a:rPr>
              <a:pPr/>
              <a:t>54</a:t>
            </a:fld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756" y="242270"/>
            <a:ext cx="10521244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first canvas - TIP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756" y="1546578"/>
            <a:ext cx="10069688" cy="39087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SG" sz="3200" b="1" dirty="0">
                <a:latin typeface="Calibri" panose="020F0502020204030204" pitchFamily="34" charset="0"/>
                <a:cs typeface="Calibri" panose="020F0502020204030204" pitchFamily="34" charset="0"/>
              </a:rPr>
              <a:t>Key Metrics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The key numbers that tells you how your product is doing in real time, before you get the sales report.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The key numbers are used to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Measure progress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Identify hot spots in your customers’ preference.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G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756" y="242270"/>
            <a:ext cx="10521244" cy="1143000"/>
          </a:xfrm>
        </p:spPr>
        <p:txBody>
          <a:bodyPr>
            <a:normAutofit/>
          </a:bodyPr>
          <a:lstStyle/>
          <a:p>
            <a:r>
              <a:rPr lang="en-SG" altLang="zh-CN" sz="4000" dirty="0"/>
              <a:t>Key Metrics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62756" y="1546578"/>
            <a:ext cx="10069688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Dave McClure’s Start-up Metrics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4D6D9-6BFC-4D75-9825-B36486D12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46" y="2259314"/>
            <a:ext cx="6261135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754" y="242270"/>
            <a:ext cx="10521245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first canvas - TIP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5028" y="1546578"/>
            <a:ext cx="10187415" cy="37856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SG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Revenue  Streams and Cost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What are the revenue streams?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What are the cost?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Revenue = Price x Quantity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Profit = Revenue – Cost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SG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S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754" y="242270"/>
            <a:ext cx="10521245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first canvas - TIP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5028" y="1546578"/>
            <a:ext cx="10187415" cy="32932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SG" sz="3200" b="1" dirty="0">
                <a:latin typeface="Calibri" panose="020F0502020204030204" pitchFamily="34" charset="0"/>
                <a:cs typeface="Calibri" panose="020F0502020204030204" pitchFamily="34" charset="0"/>
              </a:rPr>
              <a:t>Channels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How can the Customer Segments gain access to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Product/service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SG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S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754" y="242270"/>
            <a:ext cx="10521245" cy="1143000"/>
          </a:xfrm>
        </p:spPr>
        <p:txBody>
          <a:bodyPr>
            <a:normAutofit/>
          </a:bodyPr>
          <a:lstStyle/>
          <a:p>
            <a:r>
              <a:rPr lang="en-US" sz="4000" dirty="0"/>
              <a:t>The first canvas - TIP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5028" y="1546578"/>
            <a:ext cx="10187415" cy="230832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SG" sz="3200" b="1" dirty="0">
                <a:latin typeface="Calibri" panose="020F0502020204030204" pitchFamily="34" charset="0"/>
                <a:cs typeface="Calibri" panose="020F0502020204030204" pitchFamily="34" charset="0"/>
              </a:rPr>
              <a:t>Unfair Advantage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SG" sz="3200" dirty="0">
                <a:latin typeface="Calibri" panose="020F0502020204030204" pitchFamily="34" charset="0"/>
                <a:cs typeface="Calibri" panose="020F0502020204030204" pitchFamily="34" charset="0"/>
              </a:rPr>
              <a:t>How can you raise the barrier of entry?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SG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S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SG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E77D1-58F8-4143-8859-2FA7E013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54A6E-1CFD-DB4D-8CBC-F34F444D5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0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7493" y="346024"/>
            <a:ext cx="10972800" cy="1143000"/>
          </a:xfrm>
        </p:spPr>
        <p:txBody>
          <a:bodyPr>
            <a:normAutofit/>
          </a:bodyPr>
          <a:lstStyle/>
          <a:p>
            <a:r>
              <a:rPr lang="en-SG" altLang="zh-CN" sz="4000" dirty="0"/>
              <a:t>Revision - LBMC</a:t>
            </a:r>
            <a:endParaRPr lang="en-US" sz="4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82AE87-C6A9-41FC-98A4-2B41E826521F}"/>
              </a:ext>
            </a:extLst>
          </p:cNvPr>
          <p:cNvGrpSpPr/>
          <p:nvPr/>
        </p:nvGrpSpPr>
        <p:grpSpPr>
          <a:xfrm>
            <a:off x="1344518" y="1385270"/>
            <a:ext cx="9443086" cy="4494669"/>
            <a:chOff x="1344518" y="1385270"/>
            <a:chExt cx="9443086" cy="44946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b="10539"/>
            <a:stretch/>
          </p:blipFill>
          <p:spPr>
            <a:xfrm>
              <a:off x="1344518" y="1385270"/>
              <a:ext cx="9443086" cy="449466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3B3019-BF35-497F-AD5F-9E9A9F5F1C1E}"/>
                </a:ext>
              </a:extLst>
            </p:cNvPr>
            <p:cNvSpPr txBox="1"/>
            <p:nvPr/>
          </p:nvSpPr>
          <p:spPr>
            <a:xfrm>
              <a:off x="1706880" y="2365248"/>
              <a:ext cx="1029449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SG" dirty="0"/>
                <a:t>Purpose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1A651C-E160-4274-A25E-071E268A434B}"/>
                </a:ext>
              </a:extLst>
            </p:cNvPr>
            <p:cNvSpPr txBox="1"/>
            <p:nvPr/>
          </p:nvSpPr>
          <p:spPr>
            <a:xfrm>
              <a:off x="1706879" y="4151503"/>
              <a:ext cx="1462260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SG" dirty="0"/>
                <a:t>Competitors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0D668B-A31F-46C8-942F-BB59CB413430}"/>
                </a:ext>
              </a:extLst>
            </p:cNvPr>
            <p:cNvSpPr txBox="1"/>
            <p:nvPr/>
          </p:nvSpPr>
          <p:spPr>
            <a:xfrm>
              <a:off x="3369647" y="1995916"/>
              <a:ext cx="1336456" cy="9233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SG" dirty="0"/>
                <a:t>Must-Have</a:t>
              </a:r>
            </a:p>
            <a:p>
              <a:r>
                <a:rPr lang="en-SG" dirty="0"/>
                <a:t>Benefits</a:t>
              </a:r>
            </a:p>
            <a:p>
              <a:r>
                <a:rPr lang="en-SG" dirty="0"/>
                <a:t>Delighters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967094-74A8-4551-9379-4DC41043BB5E}"/>
                </a:ext>
              </a:extLst>
            </p:cNvPr>
            <p:cNvSpPr txBox="1"/>
            <p:nvPr/>
          </p:nvSpPr>
          <p:spPr>
            <a:xfrm>
              <a:off x="5268972" y="2214388"/>
              <a:ext cx="1582866" cy="64633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SG" dirty="0"/>
                <a:t>Get them interested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8F3D8B-F89D-4DA4-9078-523F35A0D325}"/>
                </a:ext>
              </a:extLst>
            </p:cNvPr>
            <p:cNvSpPr txBox="1"/>
            <p:nvPr/>
          </p:nvSpPr>
          <p:spPr>
            <a:xfrm>
              <a:off x="8875649" y="2399054"/>
              <a:ext cx="1475359" cy="92333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SG" dirty="0"/>
                <a:t>Customer Profile/</a:t>
              </a:r>
            </a:p>
            <a:p>
              <a:r>
                <a:rPr lang="en-SG" dirty="0"/>
                <a:t>Persona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01A021-4B16-4129-B068-D34EBD33E374}"/>
                </a:ext>
              </a:extLst>
            </p:cNvPr>
            <p:cNvSpPr txBox="1"/>
            <p:nvPr/>
          </p:nvSpPr>
          <p:spPr>
            <a:xfrm>
              <a:off x="8784335" y="4151502"/>
              <a:ext cx="1368323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SG" dirty="0"/>
                <a:t>Easy Target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9AA313-908D-400A-ACB9-7DF1BE79B710}"/>
                </a:ext>
              </a:extLst>
            </p:cNvPr>
            <p:cNvSpPr txBox="1"/>
            <p:nvPr/>
          </p:nvSpPr>
          <p:spPr>
            <a:xfrm>
              <a:off x="3407666" y="3623583"/>
              <a:ext cx="1542602" cy="64633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SG" dirty="0"/>
                <a:t>Performance</a:t>
              </a:r>
            </a:p>
            <a:p>
              <a:r>
                <a:rPr lang="en-SG" dirty="0"/>
                <a:t>Measurements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06DB72-00A3-4FFA-BA01-DF1C924E8C9B}"/>
                </a:ext>
              </a:extLst>
            </p:cNvPr>
            <p:cNvSpPr txBox="1"/>
            <p:nvPr/>
          </p:nvSpPr>
          <p:spPr>
            <a:xfrm>
              <a:off x="7048863" y="2075888"/>
              <a:ext cx="1046953" cy="646331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SG" dirty="0"/>
                <a:t>Prevent </a:t>
              </a:r>
            </a:p>
            <a:p>
              <a:r>
                <a:rPr lang="en-SG" dirty="0"/>
                <a:t>Copycats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9964E3-EE2B-4875-A6E1-0A19A5AD633C}"/>
                </a:ext>
              </a:extLst>
            </p:cNvPr>
            <p:cNvSpPr txBox="1"/>
            <p:nvPr/>
          </p:nvSpPr>
          <p:spPr>
            <a:xfrm>
              <a:off x="7036308" y="3761465"/>
              <a:ext cx="1280159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SG" dirty="0"/>
                <a:t>Tell and Sell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1788DC-60E1-4496-9B0C-C1D24230179F}"/>
                </a:ext>
              </a:extLst>
            </p:cNvPr>
            <p:cNvSpPr txBox="1"/>
            <p:nvPr/>
          </p:nvSpPr>
          <p:spPr>
            <a:xfrm>
              <a:off x="7186312" y="5103398"/>
              <a:ext cx="2023246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SG" dirty="0"/>
                <a:t>Sources of Revenue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80F39E-1E92-4AD6-AA4F-B216522E41F8}"/>
                </a:ext>
              </a:extLst>
            </p:cNvPr>
            <p:cNvSpPr txBox="1"/>
            <p:nvPr/>
          </p:nvSpPr>
          <p:spPr>
            <a:xfrm>
              <a:off x="2810644" y="5026391"/>
              <a:ext cx="1350050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SG" dirty="0"/>
                <a:t>Expense 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08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242270"/>
            <a:ext cx="10972800" cy="1143000"/>
          </a:xfrm>
        </p:spPr>
        <p:txBody>
          <a:bodyPr>
            <a:normAutofit/>
          </a:bodyPr>
          <a:lstStyle/>
          <a:p>
            <a:r>
              <a:rPr lang="en-SG" altLang="zh-CN" sz="4000" dirty="0"/>
              <a:t>The 3 Smart Ways for Viable Business Idea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595" y="1755232"/>
            <a:ext cx="3911318" cy="40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6300" spc="800" dirty="0"/>
              <a:t>presentation</a:t>
            </a:r>
            <a:endParaRPr lang="en-US" sz="6300" spc="800" dirty="0"/>
          </a:p>
        </p:txBody>
      </p:sp>
    </p:spTree>
    <p:extLst>
      <p:ext uri="{BB962C8B-B14F-4D97-AF65-F5344CB8AC3E}">
        <p14:creationId xmlns:p14="http://schemas.microsoft.com/office/powerpoint/2010/main" val="30267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1546578"/>
            <a:ext cx="10521244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824835-0D5C-4C11-B35D-5D3380F0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Agile – Experimental mindset – lean business model canvas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4F038D-3A8F-4163-821C-B3CD88A8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02" y="3620425"/>
            <a:ext cx="2967625" cy="11078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BC1601-C8D4-4AA9-8A44-095F8C114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808" y="2907954"/>
            <a:ext cx="1406027" cy="1424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6F073A-B541-4790-BF29-6A1500D06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975" y="1892589"/>
            <a:ext cx="2466975" cy="184785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90F17A41-53FE-4752-B314-0525FD242A0E}"/>
              </a:ext>
            </a:extLst>
          </p:cNvPr>
          <p:cNvSpPr txBox="1">
            <a:spLocks/>
          </p:cNvSpPr>
          <p:nvPr/>
        </p:nvSpPr>
        <p:spPr>
          <a:xfrm>
            <a:off x="1265802" y="4943467"/>
            <a:ext cx="2318836" cy="735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400" dirty="0"/>
              <a:t>The Way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CC0887F-97F5-4FCF-9AA6-07EE511928D1}"/>
              </a:ext>
            </a:extLst>
          </p:cNvPr>
          <p:cNvSpPr txBox="1">
            <a:spLocks/>
          </p:cNvSpPr>
          <p:nvPr/>
        </p:nvSpPr>
        <p:spPr>
          <a:xfrm>
            <a:off x="4936582" y="4481803"/>
            <a:ext cx="2318836" cy="7359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400" dirty="0"/>
              <a:t>attitude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9319B99D-D507-46E0-82C7-F2C8C457A044}"/>
              </a:ext>
            </a:extLst>
          </p:cNvPr>
          <p:cNvSpPr txBox="1">
            <a:spLocks/>
          </p:cNvSpPr>
          <p:nvPr/>
        </p:nvSpPr>
        <p:spPr>
          <a:xfrm>
            <a:off x="8224114" y="3806373"/>
            <a:ext cx="2318836" cy="7359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4400" dirty="0"/>
              <a:t>The tool</a:t>
            </a:r>
          </a:p>
        </p:txBody>
      </p:sp>
    </p:spTree>
    <p:extLst>
      <p:ext uri="{BB962C8B-B14F-4D97-AF65-F5344CB8AC3E}">
        <p14:creationId xmlns:p14="http://schemas.microsoft.com/office/powerpoint/2010/main" val="8279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1460" y="1231506"/>
            <a:ext cx="78185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10000" spc="800" dirty="0"/>
              <a:t>Questions?</a:t>
            </a:r>
            <a:endParaRPr lang="en-US" sz="10000" spc="800" dirty="0"/>
          </a:p>
        </p:txBody>
      </p:sp>
    </p:spTree>
    <p:extLst>
      <p:ext uri="{BB962C8B-B14F-4D97-AF65-F5344CB8AC3E}">
        <p14:creationId xmlns:p14="http://schemas.microsoft.com/office/powerpoint/2010/main" val="12219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7800" spc="800" dirty="0"/>
              <a:t>Reflection- Wish &amp; Like</a:t>
            </a:r>
            <a:endParaRPr lang="en-US" sz="7800" spc="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8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Always pleased to hear from you.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786313" y="1447474"/>
            <a:ext cx="7200899" cy="3963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Benson Ong</a:t>
            </a:r>
          </a:p>
          <a:p>
            <a:pPr marL="16002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M: 	9711-1964</a:t>
            </a:r>
          </a:p>
          <a:p>
            <a:pPr marL="16002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P: 	6550-1180</a:t>
            </a:r>
          </a:p>
          <a:p>
            <a:pPr marL="16002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E: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/>
              </a:rPr>
              <a:t>benson_ong@nyp.edu.sg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9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1677" y="1078378"/>
            <a:ext cx="2917551" cy="4701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Welcome back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786313" y="1447474"/>
            <a:ext cx="7200899" cy="3963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Benson Ong</a:t>
            </a:r>
          </a:p>
          <a:p>
            <a:pPr marL="16002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M: 	9711-1964</a:t>
            </a:r>
          </a:p>
          <a:p>
            <a:pPr marL="16002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P: 	6550-1180</a:t>
            </a:r>
          </a:p>
          <a:p>
            <a:pPr marL="1600200" marR="0" lvl="2" indent="-571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E: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hlinkClick r:id="rId2"/>
              </a:rPr>
              <a:t>benson_ong@nyp.edu.sg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43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754" y="242270"/>
            <a:ext cx="10521245" cy="1143000"/>
          </a:xfrm>
        </p:spPr>
        <p:txBody>
          <a:bodyPr>
            <a:normAutofit/>
          </a:bodyPr>
          <a:lstStyle/>
          <a:p>
            <a:r>
              <a:rPr lang="en-SG" altLang="zh-CN" sz="4000" dirty="0"/>
              <a:t>Activity #2 – Potato chips love affair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62754" y="1720840"/>
            <a:ext cx="10069690" cy="34163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Worksheet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Potato Chips Love Affair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SG" sz="3200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SG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Evaluate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Time:  </a:t>
            </a: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minutes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Mode:  Individual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2754" y="242270"/>
            <a:ext cx="10521245" cy="1143000"/>
          </a:xfrm>
        </p:spPr>
        <p:txBody>
          <a:bodyPr>
            <a:normAutofit/>
          </a:bodyPr>
          <a:lstStyle/>
          <a:p>
            <a:r>
              <a:rPr lang="en-SG" altLang="zh-CN" sz="4000" dirty="0"/>
              <a:t>Activity #2 – Potato chips love affair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162754" y="1546578"/>
            <a:ext cx="10069690" cy="30469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did you buy potato chips?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same purpose, what else would you buy?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the 3 samples, which is your preference?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3 main reasons for their preference.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the reasons for not liking the other 2 samples.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99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1424</Words>
  <Application>Microsoft Macintosh PowerPoint</Application>
  <PresentationFormat>Widescreen</PresentationFormat>
  <Paragraphs>314</Paragraphs>
  <Slides>66</Slides>
  <Notes>4</Notes>
  <HiddenSlides>26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Calibri</vt:lpstr>
      <vt:lpstr>Gill Sans MT</vt:lpstr>
      <vt:lpstr>Impact</vt:lpstr>
      <vt:lpstr>Times New Roman</vt:lpstr>
      <vt:lpstr>Badge</vt:lpstr>
      <vt:lpstr>Acrobat Document</vt:lpstr>
      <vt:lpstr>Lean  Business  Model Canvas</vt:lpstr>
      <vt:lpstr>The Original  Business Model Canvas</vt:lpstr>
      <vt:lpstr>The LEAN Business Model Canvas</vt:lpstr>
      <vt:lpstr>The LEAN Business Model Canvas</vt:lpstr>
      <vt:lpstr>Lean Business Model Canvas (LBMC)</vt:lpstr>
      <vt:lpstr>PowerPoint Presentation</vt:lpstr>
      <vt:lpstr>Welcome back</vt:lpstr>
      <vt:lpstr>Activity #2 – Potato chips love affair</vt:lpstr>
      <vt:lpstr>Activity #2 – Potato chips love affair</vt:lpstr>
      <vt:lpstr>Activity #2 – Potato chips love affair</vt:lpstr>
      <vt:lpstr>Reasons for Activity #2</vt:lpstr>
      <vt:lpstr>Why Product Fails?</vt:lpstr>
      <vt:lpstr>Planning To Reduce Risk</vt:lpstr>
      <vt:lpstr>Planning –  1st of 3 Stages</vt:lpstr>
      <vt:lpstr>Planning – 2nd of 3 Stages</vt:lpstr>
      <vt:lpstr>Planning – 3rd of 3 Stages</vt:lpstr>
      <vt:lpstr>Planning –3 Stages</vt:lpstr>
      <vt:lpstr>Business Planning</vt:lpstr>
      <vt:lpstr>The Business Model Canvas  </vt:lpstr>
      <vt:lpstr>The Original  Business Model Canvas</vt:lpstr>
      <vt:lpstr>The LEAN Business Model Canvas</vt:lpstr>
      <vt:lpstr>The LEAN Business Model Canvas</vt:lpstr>
      <vt:lpstr>Lean Business Model Canvas (LBMC)</vt:lpstr>
      <vt:lpstr>Lean Business Model Canvas</vt:lpstr>
      <vt:lpstr>Lean Business Model Canvas</vt:lpstr>
      <vt:lpstr>Lean Business Model Canvas</vt:lpstr>
      <vt:lpstr>Set Up Your Own Canvas</vt:lpstr>
      <vt:lpstr>Back to activity #2 – group Discussion</vt:lpstr>
      <vt:lpstr>Lean Business model canvas</vt:lpstr>
      <vt:lpstr>Lean Business model canvas</vt:lpstr>
      <vt:lpstr>Lean Business model canvas</vt:lpstr>
      <vt:lpstr>Lean Business Model Canvas</vt:lpstr>
      <vt:lpstr>Presentation #1</vt:lpstr>
      <vt:lpstr>Channel &amp; key metrics</vt:lpstr>
      <vt:lpstr>Lean business model canvas</vt:lpstr>
      <vt:lpstr>Lean business model canvas</vt:lpstr>
      <vt:lpstr>Channels &amp; Key metrics</vt:lpstr>
      <vt:lpstr>Revenue &amp;  Cost structure</vt:lpstr>
      <vt:lpstr>Lean business model canvas</vt:lpstr>
      <vt:lpstr>Unfair advantage</vt:lpstr>
      <vt:lpstr>Lean business  model canvas</vt:lpstr>
      <vt:lpstr>Reinforcement</vt:lpstr>
      <vt:lpstr>Your First canvas</vt:lpstr>
      <vt:lpstr>LBMC – The Meta Principles</vt:lpstr>
      <vt:lpstr>The 3 Smart Ways for Viable Business Idea</vt:lpstr>
      <vt:lpstr>LBMC – Test</vt:lpstr>
      <vt:lpstr>TIPS</vt:lpstr>
      <vt:lpstr>The first canvas - TIP</vt:lpstr>
      <vt:lpstr>The first canvas - TIP</vt:lpstr>
      <vt:lpstr>The first canvas - TIP</vt:lpstr>
      <vt:lpstr>The first canvas - TIP</vt:lpstr>
      <vt:lpstr>The first canvas - TIP</vt:lpstr>
      <vt:lpstr>Group Discussion</vt:lpstr>
      <vt:lpstr>The first canvas - TIP</vt:lpstr>
      <vt:lpstr>The first canvas - TIP</vt:lpstr>
      <vt:lpstr>Key Metrics</vt:lpstr>
      <vt:lpstr>The first canvas - TIP</vt:lpstr>
      <vt:lpstr>The first canvas - TIP</vt:lpstr>
      <vt:lpstr>The first canvas - TIP</vt:lpstr>
      <vt:lpstr>Revision - LBMC</vt:lpstr>
      <vt:lpstr>The 3 Smart Ways for Viable Business Idea</vt:lpstr>
      <vt:lpstr>presentation</vt:lpstr>
      <vt:lpstr>Agile – Experimental mindset – lean business model canvas</vt:lpstr>
      <vt:lpstr>Questions?</vt:lpstr>
      <vt:lpstr>Reflection- Wish &amp; Like</vt:lpstr>
      <vt:lpstr>Always pleased to hear from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 Business  Model Canvas</dc:title>
  <dc:creator>ONG BENSON</dc:creator>
  <cp:lastModifiedBy>YAMAMOTO,Toshiyuki</cp:lastModifiedBy>
  <cp:revision>5</cp:revision>
  <dcterms:created xsi:type="dcterms:W3CDTF">2019-03-18T01:41:21Z</dcterms:created>
  <dcterms:modified xsi:type="dcterms:W3CDTF">2019-04-03T07:16:08Z</dcterms:modified>
</cp:coreProperties>
</file>