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3" r:id="rId4"/>
    <p:sldId id="264" r:id="rId5"/>
    <p:sldId id="265" r:id="rId6"/>
    <p:sldId id="262" r:id="rId7"/>
    <p:sldId id="266" r:id="rId8"/>
    <p:sldId id="268" r:id="rId9"/>
    <p:sldId id="267" r:id="rId10"/>
    <p:sldId id="269" r:id="rId11"/>
    <p:sldId id="271" r:id="rId12"/>
    <p:sldId id="270" r:id="rId13"/>
    <p:sldId id="272" r:id="rId14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7" autoAdjust="0"/>
    <p:restoredTop sz="94660"/>
  </p:normalViewPr>
  <p:slideViewPr>
    <p:cSldViewPr snapToGrid="0">
      <p:cViewPr varScale="1">
        <p:scale>
          <a:sx n="53" d="100"/>
          <a:sy n="53" d="100"/>
        </p:scale>
        <p:origin x="48" y="4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566887F-05EA-4D47-9AD4-8B30E31851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9B929DC-5E51-4007-8217-B9C5B9826C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9FCAC17-A7FE-40C7-8A2A-2EB5373EA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E44AF-9797-4B2C-A975-6905992BFEDC}" type="datetimeFigureOut">
              <a:rPr kumimoji="1" lang="ja-JP" altLang="en-US" smtClean="0"/>
              <a:t>2019/3/31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D2FFFCD-8B7C-4A4B-B169-D5594F2A4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0AD60D1-E886-4E30-9666-E0A12F231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9C9DC-5CA5-48D7-8F7D-B2EB012AA9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8598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8C761E9-65C0-4D81-BB72-31265FC8E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F157D74-2E38-4E66-A42A-A6B3A3A184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331E27B-2A54-43C9-B79D-58BF75B0F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E44AF-9797-4B2C-A975-6905992BFEDC}" type="datetimeFigureOut">
              <a:rPr kumimoji="1" lang="ja-JP" altLang="en-US" smtClean="0"/>
              <a:t>2019/3/31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3CEEA06-4D41-4C64-8E76-77C629649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5CDF0C0-FD8E-44BF-9407-B33475EF3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9C9DC-5CA5-48D7-8F7D-B2EB012AA9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5076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0D2DBFF4-1730-401C-B58E-60BF1C6988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B0FE4E2-5AB1-464B-91F9-E5F7CAC0B9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BE306D6-F15F-4186-8868-6E6A6331D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E44AF-9797-4B2C-A975-6905992BFEDC}" type="datetimeFigureOut">
              <a:rPr kumimoji="1" lang="ja-JP" altLang="en-US" smtClean="0"/>
              <a:t>2019/3/31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8CB6AE2-E23D-4B00-8AE1-184013846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F893E2B-03DB-45C7-9B25-9C819D84A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9C9DC-5CA5-48D7-8F7D-B2EB012AA9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6901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2B498B9-4CAF-4DCD-BF77-16B257770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D39A5E0-F702-41B3-9882-A73C8116AB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546D70A-F11E-41F3-843C-6DD40F9CC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E44AF-9797-4B2C-A975-6905992BFEDC}" type="datetimeFigureOut">
              <a:rPr kumimoji="1" lang="ja-JP" altLang="en-US" smtClean="0"/>
              <a:t>2019/3/31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B05B5B6-1B0B-4E28-B040-A732E896E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6F7BC0F-9DC5-4BB8-945E-DA30A08D8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9C9DC-5CA5-48D7-8F7D-B2EB012AA9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1372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DC503F6-8B62-4379-BE49-6810239B4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ED2E947-9F55-40F2-9F92-1F408666E9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0A3DFE6-77EC-420D-B406-AC54BE308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E44AF-9797-4B2C-A975-6905992BFEDC}" type="datetimeFigureOut">
              <a:rPr kumimoji="1" lang="ja-JP" altLang="en-US" smtClean="0"/>
              <a:t>2019/3/31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FBBBB78-FF40-4ED7-A76E-E9910C0EA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6C869E4-EE7C-47E2-99D2-1CA99E000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9C9DC-5CA5-48D7-8F7D-B2EB012AA9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1964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90311E7-F700-4E0B-9DCF-C3B58D06D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F8BC45D-5E05-466A-8A7D-901EDFA0C5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779D47D-A09C-4288-BB8A-C08852AC1F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D6ED5EF-F12E-4B14-8C16-5E002975B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E44AF-9797-4B2C-A975-6905992BFEDC}" type="datetimeFigureOut">
              <a:rPr kumimoji="1" lang="ja-JP" altLang="en-US" smtClean="0"/>
              <a:t>2019/3/31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C471056-DEAE-4846-8DB4-C5474C590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7040CD0-5E99-4480-A504-3326BDEEF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9C9DC-5CA5-48D7-8F7D-B2EB012AA9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5296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CB2B959-542A-481D-BE48-B98960AAE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73BD453-7B51-4A36-9034-982144F283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F44E56B-95CD-4E2E-8818-9D85C844B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A66EE6D2-69BA-4FFA-9908-A626DCE7E9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7DCAE089-4F1B-448A-AEB4-0CF50F7947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87F5097-8E94-4A66-B33A-FBAD876A5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E44AF-9797-4B2C-A975-6905992BFEDC}" type="datetimeFigureOut">
              <a:rPr kumimoji="1" lang="ja-JP" altLang="en-US" smtClean="0"/>
              <a:t>2019/3/31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1D3821D6-68C2-4ADB-B00F-D1A2F9E17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1E1314D7-9832-44BE-8C07-4C7E025FC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9C9DC-5CA5-48D7-8F7D-B2EB012AA9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188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59E593-321B-4A88-B004-A3F0A6352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FD9D90B-6129-483C-A0BE-648D2E243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E44AF-9797-4B2C-A975-6905992BFEDC}" type="datetimeFigureOut">
              <a:rPr kumimoji="1" lang="ja-JP" altLang="en-US" smtClean="0"/>
              <a:t>2019/3/31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34514CF-FB33-42D5-9175-E42CE8091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E801C85-9CE9-4D67-8548-DB81738AD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9C9DC-5CA5-48D7-8F7D-B2EB012AA9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9970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060747C-CB1A-429A-A1E9-E60FDFA3A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E44AF-9797-4B2C-A975-6905992BFEDC}" type="datetimeFigureOut">
              <a:rPr kumimoji="1" lang="ja-JP" altLang="en-US" smtClean="0"/>
              <a:t>2019/3/31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AC8BE80-96E9-4455-8A8C-F14287ED6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273B167-BE29-45CD-B692-858B8A78E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9C9DC-5CA5-48D7-8F7D-B2EB012AA9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090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5BD6838-CF58-4E0B-AB86-301D101DC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EE729DA-B393-4B90-BA51-B0575026DB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D479FFC-F39D-4035-BC26-DD21AC8176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3942AAC-D1D3-4287-80C0-FF35609E6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E44AF-9797-4B2C-A975-6905992BFEDC}" type="datetimeFigureOut">
              <a:rPr kumimoji="1" lang="ja-JP" altLang="en-US" smtClean="0"/>
              <a:t>2019/3/31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7619E98-CE2D-4C70-B50A-49F162B42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A67901C-401D-4ABA-9628-AD400EF71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9C9DC-5CA5-48D7-8F7D-B2EB012AA9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0117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8961D3B-C936-486B-B961-D0B36AAEF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0828E7CC-BD7E-4DF5-911B-744E6A697F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72C09A6-0D2E-4403-B898-D237773406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B595890-FBE6-4809-916F-86E3EAE48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E44AF-9797-4B2C-A975-6905992BFEDC}" type="datetimeFigureOut">
              <a:rPr kumimoji="1" lang="ja-JP" altLang="en-US" smtClean="0"/>
              <a:t>2019/3/31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87AD1D8-FC0F-4462-A0BC-505A2F324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38F5243-9185-44AE-966C-D516DB2EE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9C9DC-5CA5-48D7-8F7D-B2EB012AA9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0525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65562EAD-8295-4531-A4F6-5EDFC9E93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3356E7D-7630-46C8-8C4D-3796A637AF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6BF49DA-3B49-4FF7-BF1B-AB667C818F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E44AF-9797-4B2C-A975-6905992BFEDC}" type="datetimeFigureOut">
              <a:rPr kumimoji="1" lang="ja-JP" altLang="en-US" smtClean="0"/>
              <a:t>2019/3/31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C08634B-968F-44E7-8365-5BE87BDB0B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77B63FB-1889-4B49-AE48-154248D331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79C9DC-5CA5-48D7-8F7D-B2EB012AA9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8208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EFEC6BD-D3B3-4368-A890-1906D6763A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580588"/>
            <a:ext cx="9954491" cy="1988271"/>
          </a:xfrm>
        </p:spPr>
        <p:txBody>
          <a:bodyPr/>
          <a:lstStyle/>
          <a:p>
            <a:r>
              <a:rPr lang="en-US" altLang="ja-JP" dirty="0"/>
              <a:t>Event Report of ICT-DM2018 Conference</a:t>
            </a:r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5639AD2-0DE1-417B-90A6-DB9C08533D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988271"/>
          </a:xfrm>
        </p:spPr>
        <p:txBody>
          <a:bodyPr>
            <a:normAutofit lnSpcReduction="10000"/>
          </a:bodyPr>
          <a:lstStyle/>
          <a:p>
            <a:r>
              <a:rPr kumimoji="1" lang="en-US" altLang="ja-JP" dirty="0"/>
              <a:t>Hideaki Sone</a:t>
            </a:r>
            <a:br>
              <a:rPr kumimoji="1" lang="en-US" altLang="ja-JP" dirty="0"/>
            </a:br>
            <a:r>
              <a:rPr lang="en-US" altLang="ja-JP" dirty="0" err="1"/>
              <a:t>Cyberscience</a:t>
            </a:r>
            <a:r>
              <a:rPr lang="en-US" altLang="ja-JP" dirty="0"/>
              <a:t> Center, </a:t>
            </a:r>
            <a:r>
              <a:rPr kumimoji="1" lang="en-US" altLang="ja-JP" dirty="0"/>
              <a:t>Tohoku University</a:t>
            </a:r>
          </a:p>
          <a:p>
            <a:endParaRPr kumimoji="1" lang="en-US" altLang="ja-JP" dirty="0"/>
          </a:p>
          <a:p>
            <a:r>
              <a:rPr lang="en-US" altLang="ja-JP" dirty="0"/>
              <a:t>Environmental Computing Workshop and DMCC+/UND Project Meeting at ISGC2019</a:t>
            </a:r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C97EF52-1731-48D6-AE45-6AE5A759A1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2" r="26941"/>
          <a:stretch/>
        </p:blipFill>
        <p:spPr>
          <a:xfrm>
            <a:off x="8489373" y="1468000"/>
            <a:ext cx="3990110" cy="300037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0980682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355CF44-A077-49B0-8A16-86E751603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Awards</a:t>
            </a:r>
            <a:endParaRPr kumimoji="1"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96C3D824-9CC2-4E95-B7AC-EA74F0D0C9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0318" y="228600"/>
            <a:ext cx="2965614" cy="2096792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A95BDBF5-DA17-4C3D-A6E3-780F6D5F9E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2436" y="4080171"/>
            <a:ext cx="2965614" cy="2096792"/>
          </a:xfrm>
          <a:prstGeom prst="rect">
            <a:avLst/>
          </a:prstGeom>
        </p:spPr>
      </p:pic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539E8E5B-5C16-474E-B0AD-3B0BBF99CC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lnSpc>
                <a:spcPct val="80000"/>
              </a:lnSpc>
              <a:buNone/>
              <a:defRPr/>
            </a:pPr>
            <a:r>
              <a:rPr lang="en-US" altLang="ja-JP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anose="03010101010201010101" pitchFamily="66" charset="0"/>
              </a:rPr>
              <a:t>Best Paper Award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altLang="ja-JP" sz="3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Yazan </a:t>
            </a:r>
            <a:r>
              <a:rPr lang="en-US" altLang="ja-JP" sz="3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Qarout</a:t>
            </a:r>
            <a:r>
              <a:rPr lang="en-US" altLang="ja-JP" sz="3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David Lowe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altLang="ja-JP" sz="3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Aston University, UK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altLang="ja-JP" sz="35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'Surprise' Detection in Human Pattern-of-Life </a:t>
            </a:r>
            <a:r>
              <a:rPr lang="en-US" altLang="ja-JP" sz="35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Behaviour</a:t>
            </a:r>
            <a:endParaRPr lang="en-US" altLang="ja-JP" sz="3500" i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buNone/>
              <a:defRPr/>
            </a:pPr>
            <a:endParaRPr lang="en-US" altLang="ja-JP" sz="4800" b="1" dirty="0">
              <a:solidFill>
                <a:schemeClr val="tx1">
                  <a:lumMod val="85000"/>
                  <a:lumOff val="15000"/>
                </a:schemeClr>
              </a:solidFill>
              <a:latin typeface="Monotype Corsiva" panose="03010101010201010101" pitchFamily="66" charset="0"/>
            </a:endParaRPr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altLang="ja-JP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anose="03010101010201010101" pitchFamily="66" charset="0"/>
              </a:rPr>
              <a:t>Best Student Paper Award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altLang="ja-JP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 Le Nguyen,  Yusheng Ji, </a:t>
            </a:r>
            <a:r>
              <a:rPr lang="en-US" altLang="ja-JP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Khanh</a:t>
            </a:r>
            <a:r>
              <a:rPr lang="en-US" altLang="ja-JP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Le, and Thanh-Hung Nguyen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altLang="ja-JP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Institute of Informatics, and SOKENDAI (The Graduate University for Advanced Studies), Japan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altLang="ja-JP" sz="33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Routing in the Vicinity of Multiple Holes in WSNs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07084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3F47CE1-230D-4E2F-AC70-C46099B2C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International Participants</a:t>
            </a:r>
            <a:endParaRPr kumimoji="1" lang="ja-JP" altLang="en-US" dirty="0"/>
          </a:p>
        </p:txBody>
      </p:sp>
      <p:sp>
        <p:nvSpPr>
          <p:cNvPr id="10" name="コンテンツ プレースホルダー 9">
            <a:extLst>
              <a:ext uri="{FF2B5EF4-FFF2-40B4-BE49-F238E27FC236}">
                <a16:creationId xmlns:a16="http://schemas.microsoft.com/office/drawing/2014/main" id="{A0B1A9A4-B69A-449A-85DB-2CB0164DA8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en-US" altLang="ja-JP" dirty="0"/>
              <a:t>14 countries/areas</a:t>
            </a:r>
          </a:p>
          <a:p>
            <a:pPr marL="0" indent="0">
              <a:buNone/>
            </a:pPr>
            <a:r>
              <a:rPr kumimoji="1" lang="en-US" altLang="ja-JP" dirty="0"/>
              <a:t>Many from Asia for the first time</a:t>
            </a:r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kumimoji="1" lang="en-US" altLang="ja-JP" dirty="0"/>
              <a:t>(numbers based on contact address)</a:t>
            </a:r>
            <a:endParaRPr kumimoji="1" lang="ja-JP" altLang="en-US" dirty="0"/>
          </a:p>
        </p:txBody>
      </p:sp>
      <p:graphicFrame>
        <p:nvGraphicFramePr>
          <p:cNvPr id="11" name="コンテンツ プレースホルダー 8">
            <a:extLst>
              <a:ext uri="{FF2B5EF4-FFF2-40B4-BE49-F238E27FC236}">
                <a16:creationId xmlns:a16="http://schemas.microsoft.com/office/drawing/2014/main" id="{E232DB42-1638-49B7-B86D-DA01C3E189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6118387"/>
              </p:ext>
            </p:extLst>
          </p:nvPr>
        </p:nvGraphicFramePr>
        <p:xfrm>
          <a:off x="6961907" y="758537"/>
          <a:ext cx="4717471" cy="57343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09554">
                  <a:extLst>
                    <a:ext uri="{9D8B030D-6E8A-4147-A177-3AD203B41FA5}">
                      <a16:colId xmlns:a16="http://schemas.microsoft.com/office/drawing/2014/main" val="4281032614"/>
                    </a:ext>
                  </a:extLst>
                </a:gridCol>
                <a:gridCol w="1007917">
                  <a:extLst>
                    <a:ext uri="{9D8B030D-6E8A-4147-A177-3AD203B41FA5}">
                      <a16:colId xmlns:a16="http://schemas.microsoft.com/office/drawing/2014/main" val="3089644159"/>
                    </a:ext>
                  </a:extLst>
                </a:gridCol>
              </a:tblGrid>
              <a:tr h="382289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>
                          <a:effectLst/>
                        </a:rPr>
                        <a:t>Australia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u="none" strike="noStrike">
                          <a:effectLst/>
                        </a:rPr>
                        <a:t>1</a:t>
                      </a:r>
                      <a:endParaRPr lang="en-US" altLang="ja-JP" sz="2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2105368591"/>
                  </a:ext>
                </a:extLst>
              </a:tr>
              <a:tr h="382289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>
                          <a:effectLst/>
                        </a:rPr>
                        <a:t>Austria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u="none" strike="noStrike">
                          <a:effectLst/>
                        </a:rPr>
                        <a:t>2</a:t>
                      </a:r>
                      <a:endParaRPr lang="en-US" altLang="ja-JP" sz="2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4180200766"/>
                  </a:ext>
                </a:extLst>
              </a:tr>
              <a:tr h="382289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>
                          <a:effectLst/>
                        </a:rPr>
                        <a:t>China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u="none" strike="noStrike">
                          <a:effectLst/>
                        </a:rPr>
                        <a:t>3</a:t>
                      </a:r>
                      <a:endParaRPr lang="en-US" altLang="ja-JP" sz="2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999595833"/>
                  </a:ext>
                </a:extLst>
              </a:tr>
              <a:tr h="382289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>
                          <a:effectLst/>
                        </a:rPr>
                        <a:t>Germany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u="none" strike="noStrike">
                          <a:effectLst/>
                        </a:rPr>
                        <a:t>5</a:t>
                      </a:r>
                      <a:endParaRPr lang="en-US" altLang="ja-JP" sz="2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268557400"/>
                  </a:ext>
                </a:extLst>
              </a:tr>
              <a:tr h="382289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>
                          <a:effectLst/>
                        </a:rPr>
                        <a:t>India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u="none" strike="noStrike">
                          <a:effectLst/>
                        </a:rPr>
                        <a:t>2</a:t>
                      </a:r>
                      <a:endParaRPr lang="en-US" altLang="ja-JP" sz="2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215360266"/>
                  </a:ext>
                </a:extLst>
              </a:tr>
              <a:tr h="382289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>
                          <a:effectLst/>
                        </a:rPr>
                        <a:t>Indonesia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u="none" strike="noStrike">
                          <a:effectLst/>
                        </a:rPr>
                        <a:t>1</a:t>
                      </a:r>
                      <a:endParaRPr lang="en-US" altLang="ja-JP" sz="2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2480935950"/>
                  </a:ext>
                </a:extLst>
              </a:tr>
              <a:tr h="382289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>
                          <a:effectLst/>
                        </a:rPr>
                        <a:t>Italy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u="none" strike="noStrike">
                          <a:effectLst/>
                        </a:rPr>
                        <a:t>1</a:t>
                      </a:r>
                      <a:endParaRPr lang="en-US" altLang="ja-JP" sz="2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415434343"/>
                  </a:ext>
                </a:extLst>
              </a:tr>
              <a:tr h="382289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>
                          <a:effectLst/>
                        </a:rPr>
                        <a:t>Japan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u="none" strike="noStrike">
                          <a:effectLst/>
                        </a:rPr>
                        <a:t>52</a:t>
                      </a:r>
                      <a:endParaRPr lang="en-US" altLang="ja-JP" sz="2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876319914"/>
                  </a:ext>
                </a:extLst>
              </a:tr>
              <a:tr h="382289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>
                          <a:effectLst/>
                        </a:rPr>
                        <a:t>Norway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u="none" strike="noStrike">
                          <a:effectLst/>
                        </a:rPr>
                        <a:t>4</a:t>
                      </a:r>
                      <a:endParaRPr lang="en-US" altLang="ja-JP" sz="2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4247595411"/>
                  </a:ext>
                </a:extLst>
              </a:tr>
              <a:tr h="382289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>
                          <a:effectLst/>
                        </a:rPr>
                        <a:t>Philippines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u="none" strike="noStrike">
                          <a:effectLst/>
                        </a:rPr>
                        <a:t>1</a:t>
                      </a:r>
                      <a:endParaRPr lang="en-US" altLang="ja-JP" sz="2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524890076"/>
                  </a:ext>
                </a:extLst>
              </a:tr>
              <a:tr h="382289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>
                          <a:effectLst/>
                        </a:rPr>
                        <a:t>Qatar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u="none" strike="noStrike">
                          <a:effectLst/>
                        </a:rPr>
                        <a:t>1</a:t>
                      </a:r>
                      <a:endParaRPr lang="en-US" altLang="ja-JP" sz="2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2381770651"/>
                  </a:ext>
                </a:extLst>
              </a:tr>
              <a:tr h="382289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>
                          <a:effectLst/>
                        </a:rPr>
                        <a:t>Taiwan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u="none" strike="noStrike">
                          <a:effectLst/>
                        </a:rPr>
                        <a:t>3</a:t>
                      </a:r>
                      <a:endParaRPr lang="en-US" altLang="ja-JP" sz="2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2836603553"/>
                  </a:ext>
                </a:extLst>
              </a:tr>
              <a:tr h="382289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>
                          <a:effectLst/>
                        </a:rPr>
                        <a:t>United Kingdom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u="none" strike="noStrike" dirty="0">
                          <a:effectLst/>
                        </a:rPr>
                        <a:t>3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78677612"/>
                  </a:ext>
                </a:extLst>
              </a:tr>
              <a:tr h="382289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>
                          <a:effectLst/>
                        </a:rPr>
                        <a:t>United States of America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u="none" strike="noStrike">
                          <a:effectLst/>
                        </a:rPr>
                        <a:t>1</a:t>
                      </a:r>
                      <a:endParaRPr lang="en-US" altLang="ja-JP" sz="2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3721163353"/>
                  </a:ext>
                </a:extLst>
              </a:tr>
              <a:tr h="382289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>
                          <a:effectLst/>
                        </a:rPr>
                        <a:t>Total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u="none" strike="noStrike" dirty="0">
                          <a:effectLst/>
                        </a:rPr>
                        <a:t>80</a:t>
                      </a:r>
                      <a:endParaRPr lang="en-US" altLang="ja-JP" sz="24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32323205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02625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145BDEE-4059-4335-A086-5338918B3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Excursion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FA3DBB1-282E-4F9D-8A68-001E2E11E7F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ja-JP" b="1" u="sng" dirty="0"/>
              <a:t>Plan 1: </a:t>
            </a:r>
            <a:r>
              <a:rPr lang="en-US" altLang="ja-JP" b="1" u="sng" dirty="0" err="1"/>
              <a:t>Ishinomaki</a:t>
            </a:r>
            <a:r>
              <a:rPr lang="en-US" altLang="ja-JP" b="1" u="sng" dirty="0"/>
              <a:t> (and </a:t>
            </a:r>
            <a:r>
              <a:rPr lang="en-US" altLang="ja-JP" b="1" u="sng" dirty="0" err="1"/>
              <a:t>Onagawa</a:t>
            </a:r>
            <a:r>
              <a:rPr lang="en-US" altLang="ja-JP" b="1" u="sng" dirty="0"/>
              <a:t>)                                               </a:t>
            </a:r>
            <a:endParaRPr lang="ja-JP" altLang="ja-JP" dirty="0"/>
          </a:p>
          <a:p>
            <a:r>
              <a:rPr lang="en-US" altLang="ja-JP" b="1" dirty="0"/>
              <a:t>Time:</a:t>
            </a:r>
            <a:r>
              <a:rPr lang="en-US" altLang="ja-JP" dirty="0"/>
              <a:t> 1-hour train + 30 min (slope) walk</a:t>
            </a:r>
            <a:endParaRPr lang="ja-JP" altLang="ja-JP" dirty="0"/>
          </a:p>
          <a:p>
            <a:r>
              <a:rPr lang="en-US" altLang="ja-JP" b="1" dirty="0"/>
              <a:t>View:</a:t>
            </a:r>
            <a:r>
              <a:rPr lang="en-US" altLang="ja-JP" dirty="0"/>
              <a:t> Landscape from </a:t>
            </a:r>
            <a:r>
              <a:rPr lang="en-US" altLang="ja-JP" dirty="0" err="1"/>
              <a:t>Hiyoriyama</a:t>
            </a:r>
            <a:r>
              <a:rPr lang="en-US" altLang="ja-JP" dirty="0"/>
              <a:t> Park Hill</a:t>
            </a:r>
            <a:endParaRPr lang="ja-JP" altLang="ja-JP" dirty="0"/>
          </a:p>
          <a:p>
            <a:r>
              <a:rPr lang="en-US" altLang="ja-JP" b="1" dirty="0"/>
              <a:t>Visit:</a:t>
            </a:r>
            <a:r>
              <a:rPr lang="en-US" altLang="ja-JP" dirty="0"/>
              <a:t> Information exchange hall (Small exhibition)</a:t>
            </a:r>
            <a:endParaRPr lang="ja-JP" altLang="ja-JP" dirty="0"/>
          </a:p>
          <a:p>
            <a:r>
              <a:rPr lang="en-US" altLang="ja-JP" b="1" dirty="0"/>
              <a:t>Lunch and shopping:</a:t>
            </a:r>
            <a:r>
              <a:rPr lang="en-US" altLang="ja-JP" dirty="0"/>
              <a:t> Local market, or shops on streets</a:t>
            </a:r>
            <a:endParaRPr lang="ja-JP" altLang="ja-JP" dirty="0"/>
          </a:p>
          <a:p>
            <a:r>
              <a:rPr lang="en-US" altLang="ja-JP" b="1" dirty="0"/>
              <a:t>Other:</a:t>
            </a:r>
            <a:r>
              <a:rPr lang="en-US" altLang="ja-JP" dirty="0"/>
              <a:t> Manga museum</a:t>
            </a:r>
            <a:endParaRPr lang="ja-JP" altLang="ja-JP" dirty="0"/>
          </a:p>
          <a:p>
            <a:r>
              <a:rPr lang="en-US" altLang="ja-JP" b="1" dirty="0"/>
              <a:t>Extension:</a:t>
            </a:r>
            <a:r>
              <a:rPr lang="en-US" altLang="ja-JP" dirty="0"/>
              <a:t> </a:t>
            </a:r>
            <a:r>
              <a:rPr lang="en-US" altLang="ja-JP" dirty="0" err="1"/>
              <a:t>Onagawa</a:t>
            </a:r>
            <a:endParaRPr lang="ja-JP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0753D6D-4EFC-422C-A612-39668F93580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ja-JP" b="1" u="sng" dirty="0"/>
              <a:t>Plan 2: Yamamoto</a:t>
            </a:r>
            <a:endParaRPr lang="ja-JP" altLang="ja-JP" dirty="0"/>
          </a:p>
          <a:p>
            <a:r>
              <a:rPr lang="en-US" altLang="ja-JP" b="1" dirty="0"/>
              <a:t>Time:</a:t>
            </a:r>
            <a:r>
              <a:rPr lang="en-US" altLang="ja-JP" dirty="0"/>
              <a:t> 40 min train + bus trip</a:t>
            </a:r>
            <a:endParaRPr lang="ja-JP" altLang="ja-JP" dirty="0"/>
          </a:p>
          <a:p>
            <a:r>
              <a:rPr lang="en-US" altLang="ja-JP" b="1" dirty="0"/>
              <a:t>View:</a:t>
            </a:r>
            <a:r>
              <a:rPr lang="en-US" altLang="ja-JP" dirty="0"/>
              <a:t> Totally redeveloped town, railway, farms, and former town and ruin of former rail station</a:t>
            </a:r>
            <a:endParaRPr lang="ja-JP" altLang="ja-JP" dirty="0"/>
          </a:p>
          <a:p>
            <a:r>
              <a:rPr lang="en-US" altLang="ja-JP" b="1" dirty="0"/>
              <a:t>Visit:</a:t>
            </a:r>
            <a:r>
              <a:rPr lang="en-US" altLang="ja-JP" dirty="0"/>
              <a:t> Former Yamashita Station and MINNANO SHASHINKAN (small exhibition)</a:t>
            </a:r>
            <a:endParaRPr lang="ja-JP" altLang="ja-JP" dirty="0"/>
          </a:p>
          <a:p>
            <a:r>
              <a:rPr lang="en-US" altLang="ja-JP" b="1" dirty="0"/>
              <a:t>Visit:</a:t>
            </a:r>
            <a:r>
              <a:rPr lang="en-US" altLang="ja-JP" dirty="0"/>
              <a:t> Former Nakahama Elementary School</a:t>
            </a:r>
            <a:endParaRPr lang="ja-JP" altLang="ja-JP" dirty="0"/>
          </a:p>
          <a:p>
            <a:r>
              <a:rPr lang="en-US" altLang="ja-JP" b="1" dirty="0"/>
              <a:t>Visit and lunch: </a:t>
            </a:r>
            <a:r>
              <a:rPr lang="en-US" altLang="ja-JP" dirty="0"/>
              <a:t>ICHIGO WORLD Strawberry Farm GRA</a:t>
            </a:r>
            <a:endParaRPr lang="ja-JP" altLang="ja-JP" dirty="0"/>
          </a:p>
          <a:p>
            <a:r>
              <a:rPr lang="en-US" altLang="ja-JP" b="1" dirty="0"/>
              <a:t>Visit: </a:t>
            </a:r>
            <a:r>
              <a:rPr lang="en-US" altLang="ja-JP" dirty="0" err="1"/>
              <a:t>Hidamari</a:t>
            </a:r>
            <a:r>
              <a:rPr lang="en-US" altLang="ja-JP" dirty="0"/>
              <a:t> Hall (Exhibition)</a:t>
            </a:r>
            <a:endParaRPr lang="ja-JP" altLang="ja-JP" dirty="0"/>
          </a:p>
          <a:p>
            <a:endParaRPr kumimoji="1"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4178185B-783A-43F9-ACA0-871817E765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227" y="-526473"/>
            <a:ext cx="3484417" cy="2322945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2B878E73-27D9-4EF9-9DE8-A1D294567F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521" y="-424597"/>
            <a:ext cx="3924806" cy="2250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8224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E5F17889-302C-46F7-909F-08A1227D1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Future ICT-DM</a:t>
            </a:r>
            <a:endParaRPr kumimoji="1" lang="ja-JP" altLang="en-US" dirty="0"/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0061F639-2EF5-4AF6-9E5C-EAE09EDE0F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Not yet announced</a:t>
            </a:r>
          </a:p>
          <a:p>
            <a:r>
              <a:rPr lang="en-US" altLang="ja-JP" dirty="0"/>
              <a:t>Steering Committee will …?</a:t>
            </a:r>
          </a:p>
          <a:p>
            <a:pPr marL="0" indent="0">
              <a:buNone/>
            </a:pPr>
            <a:endParaRPr kumimoji="1" lang="ja-JP" altLang="en-US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DCCAFA8B-9938-47D7-9BA0-7202DAD09A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909" y="2856216"/>
            <a:ext cx="6474764" cy="3636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521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E59B863-6359-42BF-879E-4C31B57A7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8DA5D0DF-3564-4319-B8D1-38F95C950E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346" y="0"/>
            <a:ext cx="9408650" cy="6858000"/>
          </a:xfrm>
        </p:spPr>
      </p:pic>
    </p:spTree>
    <p:extLst>
      <p:ext uri="{BB962C8B-B14F-4D97-AF65-F5344CB8AC3E}">
        <p14:creationId xmlns:p14="http://schemas.microsoft.com/office/powerpoint/2010/main" val="1382379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DEB1B30-FFE4-4914-A078-CE706537E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ICT-DM 2018 in Sendai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17B0269-CBFF-4EEE-AA1E-8FECFCFA94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The 5th International Conference on Information and Communication Technologies for Disaster Management</a:t>
            </a:r>
          </a:p>
          <a:p>
            <a:r>
              <a:rPr lang="en-US" altLang="ja-JP" dirty="0"/>
              <a:t>Emergency services, ad hoc planning, disaster recovery, etc.</a:t>
            </a:r>
            <a:br>
              <a:rPr lang="en-US" altLang="ja-JP" dirty="0"/>
            </a:br>
            <a:r>
              <a:rPr lang="en-US" altLang="ja-JP" dirty="0"/>
              <a:t>Together academics and practitioners</a:t>
            </a:r>
          </a:p>
          <a:p>
            <a:r>
              <a:rPr lang="en-US" altLang="ja-JP" dirty="0"/>
              <a:t>To learn about the latest research developments, share experiences and information</a:t>
            </a:r>
          </a:p>
          <a:p>
            <a:r>
              <a:rPr lang="en-US" altLang="ja-JP" dirty="0"/>
              <a:t>International collaborations </a:t>
            </a:r>
          </a:p>
          <a:p>
            <a:r>
              <a:rPr lang="en-US" altLang="ja-JP" dirty="0"/>
              <a:t>First time in Asia - Past four meetings were held in Europe </a:t>
            </a:r>
          </a:p>
          <a:p>
            <a:r>
              <a:rPr lang="en-US" altLang="ja-JP" dirty="0"/>
              <a:t>Sendai city had the great earthquake and tsunami in 2011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02025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A8E8FB6-4A2A-4662-9CA0-40A2C0495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Local Organizing Committee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7D0C65C-B1B2-4AD1-B0DA-8D6260AABB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altLang="ja-JP" b="1" dirty="0"/>
              <a:t>Hideaki Sone, </a:t>
            </a:r>
            <a:r>
              <a:rPr lang="en-US" altLang="ja-JP" dirty="0"/>
              <a:t>Tohoku University, Japan</a:t>
            </a:r>
          </a:p>
          <a:p>
            <a:pPr fontAlgn="base"/>
            <a:r>
              <a:rPr lang="en-US" altLang="ja-JP" b="1" dirty="0"/>
              <a:t>Yusheng Ji,</a:t>
            </a:r>
            <a:r>
              <a:rPr lang="en-US" altLang="ja-JP" dirty="0"/>
              <a:t> National Institute of Informatics, Japan</a:t>
            </a:r>
            <a:endParaRPr lang="ja-JP" altLang="ja-JP" dirty="0"/>
          </a:p>
          <a:p>
            <a:pPr fontAlgn="base"/>
            <a:r>
              <a:rPr lang="en-US" altLang="ja-JP" b="1" dirty="0"/>
              <a:t>Shigeki Yamada,</a:t>
            </a:r>
            <a:r>
              <a:rPr lang="en-US" altLang="ja-JP" dirty="0"/>
              <a:t> National Institute of Informatics, Japan</a:t>
            </a:r>
          </a:p>
          <a:p>
            <a:pPr fontAlgn="base"/>
            <a:r>
              <a:rPr lang="en-US" altLang="ja-JP" b="1" dirty="0"/>
              <a:t>Kiyoshi Takano, </a:t>
            </a:r>
            <a:r>
              <a:rPr lang="en-US" altLang="ja-JP" dirty="0"/>
              <a:t>University of Tokyo, Japan</a:t>
            </a:r>
          </a:p>
          <a:p>
            <a:pPr fontAlgn="base"/>
            <a:r>
              <a:rPr lang="en-US" altLang="ja-JP" b="1" dirty="0" err="1"/>
              <a:t>Takuo</a:t>
            </a:r>
            <a:r>
              <a:rPr lang="en-US" altLang="ja-JP" b="1" dirty="0"/>
              <a:t> </a:t>
            </a:r>
            <a:r>
              <a:rPr lang="en-US" altLang="ja-JP" b="1" dirty="0" err="1"/>
              <a:t>Suganuma</a:t>
            </a:r>
            <a:r>
              <a:rPr lang="en-US" altLang="ja-JP" b="1" dirty="0"/>
              <a:t>,</a:t>
            </a:r>
            <a:r>
              <a:rPr lang="en-US" altLang="ja-JP" dirty="0"/>
              <a:t> Tohoku University, Japan</a:t>
            </a:r>
            <a:endParaRPr lang="ja-JP" altLang="ja-JP" dirty="0"/>
          </a:p>
          <a:p>
            <a:pPr fontAlgn="base"/>
            <a:r>
              <a:rPr lang="en-US" altLang="ja-JP" b="1" dirty="0" err="1"/>
              <a:t>Celimuge</a:t>
            </a:r>
            <a:r>
              <a:rPr lang="en-US" altLang="ja-JP" b="1" dirty="0"/>
              <a:t> Wu,</a:t>
            </a:r>
            <a:r>
              <a:rPr lang="en-US" altLang="ja-JP" dirty="0"/>
              <a:t> University of Electro-Communications, Japan</a:t>
            </a:r>
          </a:p>
          <a:p>
            <a:pPr fontAlgn="base"/>
            <a:r>
              <a:rPr lang="en-US" altLang="ja-JP" b="1" dirty="0"/>
              <a:t>Osamu Uchida, </a:t>
            </a:r>
            <a:r>
              <a:rPr lang="en-US" altLang="ja-JP" dirty="0"/>
              <a:t>Tokai University, Japan</a:t>
            </a:r>
          </a:p>
          <a:p>
            <a:pPr fontAlgn="base"/>
            <a:r>
              <a:rPr lang="en-US" altLang="ja-JP" b="1" dirty="0"/>
              <a:t>Keisuke </a:t>
            </a:r>
            <a:r>
              <a:rPr lang="en-US" altLang="ja-JP" b="1" dirty="0" err="1"/>
              <a:t>Utsu</a:t>
            </a:r>
            <a:r>
              <a:rPr lang="en-US" altLang="ja-JP" b="1" dirty="0"/>
              <a:t>,</a:t>
            </a:r>
            <a:r>
              <a:rPr lang="en-US" altLang="ja-JP" dirty="0"/>
              <a:t> Tokai University, Japan</a:t>
            </a:r>
            <a:endParaRPr lang="ja-JP" altLang="ja-JP" dirty="0"/>
          </a:p>
          <a:p>
            <a:pPr fontAlgn="base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22970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A8E8FB6-4A2A-4662-9CA0-40A2C0495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Organizing Committee</a:t>
            </a:r>
            <a:endParaRPr kumimoji="1" lang="ja-JP" altLang="en-US" dirty="0"/>
          </a:p>
        </p:txBody>
      </p:sp>
      <p:sp>
        <p:nvSpPr>
          <p:cNvPr id="9" name="コンテンツ プレースホルダー 8">
            <a:extLst>
              <a:ext uri="{FF2B5EF4-FFF2-40B4-BE49-F238E27FC236}">
                <a16:creationId xmlns:a16="http://schemas.microsoft.com/office/drawing/2014/main" id="{CCB47209-CA00-4FEC-8024-7BE9000819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5032375"/>
          </a:xfrm>
        </p:spPr>
        <p:txBody>
          <a:bodyPr>
            <a:normAutofit fontScale="55000" lnSpcReduction="20000"/>
          </a:bodyPr>
          <a:lstStyle/>
          <a:p>
            <a:pPr fontAlgn="base"/>
            <a:r>
              <a:rPr lang="en-US" altLang="ja-JP" b="1" u="sng" dirty="0"/>
              <a:t>General Co-chairs</a:t>
            </a:r>
            <a:br>
              <a:rPr lang="en-US" altLang="ja-JP" dirty="0"/>
            </a:br>
            <a:r>
              <a:rPr lang="en-US" altLang="ja-JP" b="1" dirty="0"/>
              <a:t>Hideaki Sone, </a:t>
            </a:r>
            <a:r>
              <a:rPr lang="en-US" altLang="ja-JP" dirty="0"/>
              <a:t>Tohoku University, Japan</a:t>
            </a:r>
            <a:br>
              <a:rPr lang="en-US" altLang="ja-JP" dirty="0"/>
            </a:br>
            <a:r>
              <a:rPr lang="en-US" altLang="ja-JP" b="1" dirty="0" err="1"/>
              <a:t>Soufiene</a:t>
            </a:r>
            <a:r>
              <a:rPr lang="en-US" altLang="ja-JP" b="1" dirty="0"/>
              <a:t> </a:t>
            </a:r>
            <a:r>
              <a:rPr lang="en-US" altLang="ja-JP" b="1" dirty="0" err="1"/>
              <a:t>Djahel</a:t>
            </a:r>
            <a:r>
              <a:rPr lang="en-US" altLang="ja-JP" b="1" dirty="0"/>
              <a:t>,</a:t>
            </a:r>
            <a:r>
              <a:rPr lang="en-US" altLang="ja-JP" dirty="0"/>
              <a:t> Manchester Metropolitan University, UK</a:t>
            </a:r>
            <a:br>
              <a:rPr lang="en-US" altLang="ja-JP" dirty="0"/>
            </a:br>
            <a:r>
              <a:rPr lang="en-US" altLang="ja-JP" b="1" dirty="0"/>
              <a:t>Yusheng Ji,</a:t>
            </a:r>
            <a:r>
              <a:rPr lang="en-US" altLang="ja-JP" dirty="0"/>
              <a:t> National Institute of Informatics, Japan</a:t>
            </a:r>
            <a:endParaRPr lang="ja-JP" altLang="ja-JP" dirty="0"/>
          </a:p>
          <a:p>
            <a:pPr fontAlgn="base"/>
            <a:r>
              <a:rPr lang="en-US" altLang="ja-JP" b="1" u="sng" dirty="0"/>
              <a:t>Advisory Board</a:t>
            </a:r>
            <a:br>
              <a:rPr lang="en-US" altLang="ja-JP" dirty="0"/>
            </a:br>
            <a:r>
              <a:rPr lang="en-US" altLang="ja-JP" b="1" dirty="0"/>
              <a:t>Shigeki Yamada,</a:t>
            </a:r>
            <a:r>
              <a:rPr lang="en-US" altLang="ja-JP" dirty="0"/>
              <a:t> National Institute of Informatics, Japan</a:t>
            </a:r>
            <a:br>
              <a:rPr lang="en-US" altLang="ja-JP" dirty="0"/>
            </a:br>
            <a:r>
              <a:rPr lang="en-US" altLang="ja-JP" b="1" dirty="0"/>
              <a:t>Kiyoshi Takano, </a:t>
            </a:r>
            <a:r>
              <a:rPr lang="en-US" altLang="ja-JP" dirty="0"/>
              <a:t>University of Tokyo, Japan</a:t>
            </a:r>
            <a:br>
              <a:rPr lang="en-US" altLang="ja-JP" dirty="0"/>
            </a:br>
            <a:r>
              <a:rPr lang="en-US" altLang="ja-JP" b="1" dirty="0" err="1"/>
              <a:t>Takuo</a:t>
            </a:r>
            <a:r>
              <a:rPr lang="en-US" altLang="ja-JP" b="1" dirty="0"/>
              <a:t> </a:t>
            </a:r>
            <a:r>
              <a:rPr lang="en-US" altLang="ja-JP" b="1" dirty="0" err="1"/>
              <a:t>Suganuma</a:t>
            </a:r>
            <a:r>
              <a:rPr lang="en-US" altLang="ja-JP" b="1" dirty="0"/>
              <a:t>,</a:t>
            </a:r>
            <a:r>
              <a:rPr lang="en-US" altLang="ja-JP" dirty="0"/>
              <a:t> Tohoku University, Japan</a:t>
            </a:r>
            <a:endParaRPr lang="ja-JP" altLang="ja-JP" dirty="0"/>
          </a:p>
          <a:p>
            <a:pPr fontAlgn="base"/>
            <a:r>
              <a:rPr lang="en-US" altLang="ja-JP" b="1" u="sng" dirty="0"/>
              <a:t>TPC Co-chairs</a:t>
            </a:r>
            <a:br>
              <a:rPr lang="en-US" altLang="ja-JP" dirty="0"/>
            </a:br>
            <a:r>
              <a:rPr lang="en-US" altLang="ja-JP" b="1" dirty="0" err="1"/>
              <a:t>Celimuge</a:t>
            </a:r>
            <a:r>
              <a:rPr lang="en-US" altLang="ja-JP" b="1" dirty="0"/>
              <a:t> Wu,</a:t>
            </a:r>
            <a:r>
              <a:rPr lang="en-US" altLang="ja-JP" dirty="0"/>
              <a:t> University of Electro-Communications, Japan</a:t>
            </a:r>
            <a:br>
              <a:rPr lang="en-US" altLang="ja-JP" dirty="0"/>
            </a:br>
            <a:r>
              <a:rPr lang="en-US" altLang="ja-JP" b="1" dirty="0"/>
              <a:t>Said </a:t>
            </a:r>
            <a:r>
              <a:rPr lang="en-US" altLang="ja-JP" b="1" dirty="0" err="1"/>
              <a:t>Yahiaoui</a:t>
            </a:r>
            <a:r>
              <a:rPr lang="en-US" altLang="ja-JP" b="1" dirty="0"/>
              <a:t>,</a:t>
            </a:r>
            <a:r>
              <a:rPr lang="en-US" altLang="ja-JP" dirty="0"/>
              <a:t> CERIST, Algeria</a:t>
            </a:r>
            <a:br>
              <a:rPr lang="en-US" altLang="ja-JP" dirty="0"/>
            </a:br>
            <a:r>
              <a:rPr lang="en-US" altLang="ja-JP" b="1" dirty="0"/>
              <a:t>Carlos T. Calafate,</a:t>
            </a:r>
            <a:r>
              <a:rPr lang="en-US" altLang="ja-JP" dirty="0"/>
              <a:t> Technical University of Valencia, Spain</a:t>
            </a:r>
            <a:endParaRPr lang="ja-JP" altLang="ja-JP" dirty="0"/>
          </a:p>
          <a:p>
            <a:pPr fontAlgn="base"/>
            <a:r>
              <a:rPr lang="en-US" altLang="ja-JP" b="1" u="sng" dirty="0"/>
              <a:t>Publication Co-chairs</a:t>
            </a:r>
            <a:br>
              <a:rPr lang="en-US" altLang="ja-JP" dirty="0"/>
            </a:br>
            <a:r>
              <a:rPr lang="en-US" altLang="ja-JP" b="1" dirty="0" err="1"/>
              <a:t>Guohui</a:t>
            </a:r>
            <a:r>
              <a:rPr lang="en-US" altLang="ja-JP" b="1" dirty="0"/>
              <a:t> Zhang,</a:t>
            </a:r>
            <a:r>
              <a:rPr lang="en-US" altLang="ja-JP" dirty="0"/>
              <a:t> University of Hawaii, USA</a:t>
            </a:r>
            <a:br>
              <a:rPr lang="en-US" altLang="ja-JP" dirty="0"/>
            </a:br>
            <a:r>
              <a:rPr lang="en-US" altLang="ja-JP" b="1" dirty="0" err="1"/>
              <a:t>Imane</a:t>
            </a:r>
            <a:r>
              <a:rPr lang="en-US" altLang="ja-JP" b="1" dirty="0"/>
              <a:t> </a:t>
            </a:r>
            <a:r>
              <a:rPr lang="en-US" altLang="ja-JP" b="1" dirty="0" err="1"/>
              <a:t>Horiya</a:t>
            </a:r>
            <a:r>
              <a:rPr lang="en-US" altLang="ja-JP" b="1" dirty="0"/>
              <a:t> Brahmi,</a:t>
            </a:r>
            <a:r>
              <a:rPr lang="en-US" altLang="ja-JP" dirty="0"/>
              <a:t> Tyndall National Institute, Ireland</a:t>
            </a:r>
            <a:br>
              <a:rPr lang="en-US" altLang="ja-JP" dirty="0"/>
            </a:br>
            <a:r>
              <a:rPr lang="en-US" altLang="ja-JP" b="1" dirty="0" err="1"/>
              <a:t>Zhi</a:t>
            </a:r>
            <a:r>
              <a:rPr lang="en-US" altLang="ja-JP" b="1" dirty="0"/>
              <a:t> Liu,</a:t>
            </a:r>
            <a:r>
              <a:rPr lang="en-US" altLang="ja-JP" dirty="0"/>
              <a:t> Shizuoka University, Japan</a:t>
            </a:r>
            <a:endParaRPr lang="ja-JP" altLang="ja-JP" dirty="0"/>
          </a:p>
          <a:p>
            <a:pPr fontAlgn="base"/>
            <a:r>
              <a:rPr lang="en-US" altLang="ja-JP" b="1" u="sng" dirty="0"/>
              <a:t>Publicity Co-chairs</a:t>
            </a:r>
            <a:br>
              <a:rPr lang="en-US" altLang="ja-JP" dirty="0"/>
            </a:br>
            <a:r>
              <a:rPr lang="en-US" altLang="ja-JP" b="1" dirty="0"/>
              <a:t>Cong Chen,</a:t>
            </a:r>
            <a:r>
              <a:rPr lang="en-US" altLang="ja-JP" dirty="0"/>
              <a:t> University of South Florida, USA</a:t>
            </a:r>
            <a:br>
              <a:rPr lang="en-US" altLang="ja-JP" dirty="0"/>
            </a:br>
            <a:r>
              <a:rPr lang="en-US" altLang="ja-JP" b="1" dirty="0" err="1"/>
              <a:t>Nafaa</a:t>
            </a:r>
            <a:r>
              <a:rPr lang="en-US" altLang="ja-JP" b="1" dirty="0"/>
              <a:t> </a:t>
            </a:r>
            <a:r>
              <a:rPr lang="en-US" altLang="ja-JP" b="1" dirty="0" err="1"/>
              <a:t>Jabeur</a:t>
            </a:r>
            <a:r>
              <a:rPr lang="en-US" altLang="ja-JP" b="1" dirty="0"/>
              <a:t>,</a:t>
            </a:r>
            <a:r>
              <a:rPr lang="en-US" altLang="ja-JP" dirty="0"/>
              <a:t> German University of Technology in Oman, Sultanate of Oman</a:t>
            </a:r>
            <a:endParaRPr lang="ja-JP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10" name="コンテンツ プレースホルダー 9">
            <a:extLst>
              <a:ext uri="{FF2B5EF4-FFF2-40B4-BE49-F238E27FC236}">
                <a16:creationId xmlns:a16="http://schemas.microsoft.com/office/drawing/2014/main" id="{E625BEA7-8E0C-468D-8DB0-B0AB495650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5032374"/>
          </a:xfrm>
        </p:spPr>
        <p:txBody>
          <a:bodyPr>
            <a:normAutofit fontScale="55000" lnSpcReduction="20000"/>
          </a:bodyPr>
          <a:lstStyle/>
          <a:p>
            <a:pPr fontAlgn="base"/>
            <a:r>
              <a:rPr lang="en-US" altLang="ja-JP" b="1" dirty="0" err="1"/>
              <a:t>Kun</a:t>
            </a:r>
            <a:r>
              <a:rPr lang="en-US" altLang="ja-JP" b="1" dirty="0"/>
              <a:t> Wang,</a:t>
            </a:r>
            <a:r>
              <a:rPr lang="en-US" altLang="ja-JP" dirty="0"/>
              <a:t> Nanjing University of Posts and Telecommunications, China</a:t>
            </a:r>
            <a:br>
              <a:rPr lang="en-US" altLang="ja-JP" dirty="0"/>
            </a:br>
            <a:r>
              <a:rPr lang="en-US" altLang="ja-JP" b="1" dirty="0"/>
              <a:t>Adam </a:t>
            </a:r>
            <a:r>
              <a:rPr lang="en-US" altLang="ja-JP" b="1" dirty="0" err="1"/>
              <a:t>Widera</a:t>
            </a:r>
            <a:r>
              <a:rPr lang="en-US" altLang="ja-JP" b="1" dirty="0"/>
              <a:t>,</a:t>
            </a:r>
            <a:r>
              <a:rPr lang="en-US" altLang="ja-JP" dirty="0"/>
              <a:t> University of Muenster, Germany</a:t>
            </a:r>
            <a:endParaRPr lang="ja-JP" altLang="ja-JP" dirty="0"/>
          </a:p>
          <a:p>
            <a:pPr fontAlgn="base"/>
            <a:r>
              <a:rPr lang="en-US" altLang="ja-JP" b="1" u="sng" dirty="0"/>
              <a:t>Poster &amp; Demo Co-chairs</a:t>
            </a:r>
            <a:br>
              <a:rPr lang="en-US" altLang="ja-JP" dirty="0"/>
            </a:br>
            <a:r>
              <a:rPr lang="en-US" altLang="ja-JP" b="1" dirty="0"/>
              <a:t>Osamu Uchida, </a:t>
            </a:r>
            <a:r>
              <a:rPr lang="en-US" altLang="ja-JP" dirty="0"/>
              <a:t>Tokai University, Japan</a:t>
            </a:r>
            <a:br>
              <a:rPr lang="en-US" altLang="ja-JP" dirty="0"/>
            </a:br>
            <a:r>
              <a:rPr lang="en-US" altLang="ja-JP" b="1" dirty="0"/>
              <a:t>Keisuke </a:t>
            </a:r>
            <a:r>
              <a:rPr lang="en-US" altLang="ja-JP" b="1" dirty="0" err="1"/>
              <a:t>Utsu</a:t>
            </a:r>
            <a:r>
              <a:rPr lang="en-US" altLang="ja-JP" b="1" dirty="0"/>
              <a:t>,</a:t>
            </a:r>
            <a:r>
              <a:rPr lang="en-US" altLang="ja-JP" dirty="0"/>
              <a:t> Tokai University, Japan</a:t>
            </a:r>
            <a:endParaRPr lang="ja-JP" altLang="ja-JP" dirty="0"/>
          </a:p>
          <a:p>
            <a:r>
              <a:rPr lang="en-US" altLang="ja-JP" b="1" u="sng" dirty="0"/>
              <a:t>Steering Committee</a:t>
            </a:r>
            <a:br>
              <a:rPr lang="en-US" altLang="ja-JP" u="sng" dirty="0"/>
            </a:br>
            <a:r>
              <a:rPr lang="en-US" altLang="ja-JP" b="1" u="sng" dirty="0"/>
              <a:t>– Steering committee co-chairs –</a:t>
            </a:r>
            <a:endParaRPr lang="ja-JP" altLang="ja-JP" dirty="0"/>
          </a:p>
          <a:p>
            <a:pPr fontAlgn="base"/>
            <a:r>
              <a:rPr lang="en-US" altLang="ja-JP" b="1" dirty="0"/>
              <a:t>Nadia </a:t>
            </a:r>
            <a:r>
              <a:rPr lang="en-US" altLang="ja-JP" b="1" dirty="0" err="1"/>
              <a:t>Nouali-Taboudjemat</a:t>
            </a:r>
            <a:r>
              <a:rPr lang="en-US" altLang="ja-JP" b="1" dirty="0"/>
              <a:t>,</a:t>
            </a:r>
            <a:r>
              <a:rPr lang="en-US" altLang="ja-JP" dirty="0"/>
              <a:t> CERIST, Algeria</a:t>
            </a:r>
            <a:br>
              <a:rPr lang="en-US" altLang="ja-JP" dirty="0"/>
            </a:br>
            <a:r>
              <a:rPr lang="en-US" altLang="ja-JP" b="1" dirty="0"/>
              <a:t>Yassine </a:t>
            </a:r>
            <a:r>
              <a:rPr lang="en-US" altLang="ja-JP" b="1" dirty="0" err="1"/>
              <a:t>Hadjadj-Aoul</a:t>
            </a:r>
            <a:r>
              <a:rPr lang="en-US" altLang="ja-JP" b="1" dirty="0"/>
              <a:t>,</a:t>
            </a:r>
            <a:r>
              <a:rPr lang="en-US" altLang="ja-JP" dirty="0"/>
              <a:t> University of Rennes 1, France</a:t>
            </a:r>
            <a:endParaRPr lang="ja-JP" altLang="ja-JP" dirty="0"/>
          </a:p>
          <a:p>
            <a:r>
              <a:rPr lang="en-US" altLang="ja-JP" b="1" u="sng" dirty="0"/>
              <a:t>– Steering committee members –</a:t>
            </a:r>
            <a:br>
              <a:rPr lang="en-US" altLang="ja-JP" dirty="0"/>
            </a:br>
            <a:r>
              <a:rPr lang="en-US" altLang="ja-JP" b="1" dirty="0" err="1"/>
              <a:t>Ahcène</a:t>
            </a:r>
            <a:r>
              <a:rPr lang="en-US" altLang="ja-JP" b="1" dirty="0"/>
              <a:t> </a:t>
            </a:r>
            <a:r>
              <a:rPr lang="en-US" altLang="ja-JP" b="1" dirty="0" err="1"/>
              <a:t>Bendjoudi</a:t>
            </a:r>
            <a:r>
              <a:rPr lang="en-US" altLang="ja-JP" b="1" dirty="0"/>
              <a:t>,</a:t>
            </a:r>
            <a:r>
              <a:rPr lang="en-US" altLang="ja-JP" dirty="0"/>
              <a:t> CERIST, Algeria</a:t>
            </a:r>
            <a:br>
              <a:rPr lang="en-US" altLang="ja-JP" dirty="0"/>
            </a:br>
            <a:r>
              <a:rPr lang="en-US" altLang="ja-JP" b="1" dirty="0"/>
              <a:t>Aris M. </a:t>
            </a:r>
            <a:r>
              <a:rPr lang="en-US" altLang="ja-JP" b="1" dirty="0" err="1"/>
              <a:t>Ouksel</a:t>
            </a:r>
            <a:r>
              <a:rPr lang="en-US" altLang="ja-JP" b="1" dirty="0"/>
              <a:t>,</a:t>
            </a:r>
            <a:r>
              <a:rPr lang="en-US" altLang="ja-JP" dirty="0"/>
              <a:t> University of Illinois at Chicago, USA</a:t>
            </a:r>
            <a:br>
              <a:rPr lang="en-US" altLang="ja-JP" dirty="0"/>
            </a:br>
            <a:r>
              <a:rPr lang="en-US" altLang="ja-JP" b="1" dirty="0"/>
              <a:t>Ivan </a:t>
            </a:r>
            <a:r>
              <a:rPr lang="en-US" altLang="ja-JP" b="1" dirty="0" err="1"/>
              <a:t>Gojmerac</a:t>
            </a:r>
            <a:r>
              <a:rPr lang="en-US" altLang="ja-JP" b="1" dirty="0"/>
              <a:t>, </a:t>
            </a:r>
            <a:r>
              <a:rPr lang="en-US" altLang="ja-JP" dirty="0"/>
              <a:t>AIT Austrian Institute of Technology, Austria</a:t>
            </a:r>
            <a:br>
              <a:rPr lang="en-US" altLang="ja-JP" dirty="0"/>
            </a:br>
            <a:r>
              <a:rPr lang="en-US" altLang="ja-JP" b="1" dirty="0" err="1"/>
              <a:t>Nadjib</a:t>
            </a:r>
            <a:r>
              <a:rPr lang="en-US" altLang="ja-JP" b="1" dirty="0"/>
              <a:t> </a:t>
            </a:r>
            <a:r>
              <a:rPr lang="en-US" altLang="ja-JP" b="1" dirty="0" err="1"/>
              <a:t>Badache</a:t>
            </a:r>
            <a:r>
              <a:rPr lang="en-US" altLang="ja-JP" b="1" dirty="0"/>
              <a:t>,</a:t>
            </a:r>
            <a:r>
              <a:rPr lang="en-US" altLang="ja-JP" dirty="0"/>
              <a:t> CERIST, Algeria</a:t>
            </a:r>
            <a:br>
              <a:rPr lang="en-US" altLang="ja-JP" dirty="0"/>
            </a:br>
            <a:r>
              <a:rPr lang="en-US" altLang="ja-JP" b="1" dirty="0"/>
              <a:t>Omar </a:t>
            </a:r>
            <a:r>
              <a:rPr lang="en-US" altLang="ja-JP" b="1" dirty="0" err="1"/>
              <a:t>Nouali</a:t>
            </a:r>
            <a:r>
              <a:rPr lang="en-US" altLang="ja-JP" b="1" dirty="0"/>
              <a:t>,</a:t>
            </a:r>
            <a:r>
              <a:rPr lang="en-US" altLang="ja-JP" dirty="0"/>
              <a:t> CERIST, Algeria</a:t>
            </a:r>
            <a:br>
              <a:rPr lang="en-US" altLang="ja-JP" dirty="0"/>
            </a:br>
            <a:r>
              <a:rPr lang="en-US" altLang="ja-JP" b="1" dirty="0" err="1"/>
              <a:t>Soufiène</a:t>
            </a:r>
            <a:r>
              <a:rPr lang="en-US" altLang="ja-JP" b="1" dirty="0"/>
              <a:t> </a:t>
            </a:r>
            <a:r>
              <a:rPr lang="en-US" altLang="ja-JP" b="1" dirty="0" err="1"/>
              <a:t>Djahel</a:t>
            </a:r>
            <a:r>
              <a:rPr lang="en-US" altLang="ja-JP" b="1" dirty="0"/>
              <a:t>,</a:t>
            </a:r>
            <a:r>
              <a:rPr lang="en-US" altLang="ja-JP" dirty="0"/>
              <a:t> Manchester Metropolitan University, UK</a:t>
            </a:r>
          </a:p>
          <a:p>
            <a:r>
              <a:rPr lang="en-US" altLang="ja-JP" b="1" u="sng" dirty="0"/>
              <a:t>TPC </a:t>
            </a:r>
            <a:br>
              <a:rPr lang="en-US" altLang="ja-JP" b="1" u="sng" dirty="0"/>
            </a:br>
            <a:r>
              <a:rPr lang="en-US" altLang="ja-JP" b="1" u="sng" dirty="0"/>
              <a:t>65 members</a:t>
            </a:r>
            <a:endParaRPr lang="ja-JP" altLang="ja-JP" dirty="0"/>
          </a:p>
          <a:p>
            <a:endParaRPr lang="en-US" altLang="ja-JP" b="1" dirty="0"/>
          </a:p>
          <a:p>
            <a:endParaRPr lang="ja-JP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09831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D82532F-A933-421A-9A30-5807A048F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Sponsors and financial supporters</a:t>
            </a:r>
            <a:endParaRPr kumimoji="1" lang="ja-JP" altLang="en-US" dirty="0"/>
          </a:p>
        </p:txBody>
      </p:sp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id="{A4CAED6D-5B0C-49A1-90A5-7EAAE5A2A0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50165"/>
            <a:ext cx="10515600" cy="5024621"/>
          </a:xfrm>
        </p:spPr>
      </p:pic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7DE74456-D5E5-437E-9AD4-387BF6449307}"/>
              </a:ext>
            </a:extLst>
          </p:cNvPr>
          <p:cNvSpPr/>
          <p:nvPr/>
        </p:nvSpPr>
        <p:spPr>
          <a:xfrm>
            <a:off x="1276539" y="1385180"/>
            <a:ext cx="5088048" cy="119054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</a:p>
          <a:p>
            <a:pPr algn="ctr"/>
            <a:endParaRPr lang="en-US" altLang="ja-JP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 algn="ctr"/>
            <a:endParaRPr kumimoji="1" lang="en-US" altLang="ja-JP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 algn="ctr"/>
            <a:r>
              <a:rPr lang="en-US" altLang="ja-JP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IEEE Explore</a:t>
            </a:r>
            <a:endParaRPr kumimoji="1" lang="ja-JP" altLang="en-US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ECBF0401-F23D-4B50-AEF0-AA56A596F7BA}"/>
              </a:ext>
            </a:extLst>
          </p:cNvPr>
          <p:cNvSpPr/>
          <p:nvPr/>
        </p:nvSpPr>
        <p:spPr>
          <a:xfrm>
            <a:off x="6554710" y="1419889"/>
            <a:ext cx="2362954" cy="119054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</a:p>
          <a:p>
            <a:pPr algn="ctr"/>
            <a:endParaRPr lang="en-US" altLang="ja-JP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 algn="ctr"/>
            <a:endParaRPr kumimoji="1" lang="en-US" altLang="ja-JP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 algn="ctr"/>
            <a:r>
              <a:rPr lang="en-US" altLang="ja-JP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Steering Committee</a:t>
            </a:r>
            <a:endParaRPr kumimoji="1" lang="ja-JP" altLang="en-US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508AD6D3-0997-44A0-A6CA-A4E9CA4B4315}"/>
              </a:ext>
            </a:extLst>
          </p:cNvPr>
          <p:cNvSpPr/>
          <p:nvPr/>
        </p:nvSpPr>
        <p:spPr>
          <a:xfrm>
            <a:off x="9106273" y="1436488"/>
            <a:ext cx="2138131" cy="119054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</a:p>
          <a:p>
            <a:pPr algn="ctr"/>
            <a:endParaRPr lang="en-US" altLang="ja-JP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 algn="ctr"/>
            <a:endParaRPr kumimoji="1" lang="en-US" altLang="ja-JP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 algn="ctr"/>
            <a:r>
              <a:rPr kumimoji="1" lang="en-US" altLang="ja-JP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Cooperation</a:t>
            </a:r>
            <a:endParaRPr kumimoji="1" lang="ja-JP" altLang="en-US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5CC9A95F-5BD4-4690-A383-5CEA278B4CBA}"/>
              </a:ext>
            </a:extLst>
          </p:cNvPr>
          <p:cNvSpPr/>
          <p:nvPr/>
        </p:nvSpPr>
        <p:spPr>
          <a:xfrm>
            <a:off x="2860896" y="2762051"/>
            <a:ext cx="7106970" cy="181900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</a:p>
          <a:p>
            <a:pPr algn="ctr"/>
            <a:endParaRPr lang="en-US" altLang="ja-JP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 algn="ctr"/>
            <a:endParaRPr kumimoji="1" lang="en-US" altLang="ja-JP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 algn="ctr"/>
            <a:endParaRPr kumimoji="1" lang="en-US" altLang="ja-JP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 algn="ctr"/>
            <a:endParaRPr lang="en-US" altLang="ja-JP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 algn="ctr"/>
            <a:endParaRPr kumimoji="1" lang="en-US" altLang="ja-JP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 algn="ctr"/>
            <a:r>
              <a:rPr lang="en-US" altLang="ja-JP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Tohoku University</a:t>
            </a:r>
            <a:endParaRPr kumimoji="1" lang="ja-JP" altLang="en-US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41A0568C-7865-489A-9500-CC390720D59A}"/>
              </a:ext>
            </a:extLst>
          </p:cNvPr>
          <p:cNvSpPr/>
          <p:nvPr/>
        </p:nvSpPr>
        <p:spPr>
          <a:xfrm>
            <a:off x="3013296" y="4833779"/>
            <a:ext cx="7106970" cy="119054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</a:p>
          <a:p>
            <a:pPr algn="ctr"/>
            <a:endParaRPr lang="en-US" altLang="ja-JP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 algn="ctr"/>
            <a:endParaRPr kumimoji="1" lang="en-US" altLang="ja-JP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 algn="ctr"/>
            <a:endParaRPr kumimoji="1" lang="en-US" altLang="ja-JP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 algn="ctr"/>
            <a:r>
              <a:rPr lang="en-US" altLang="ja-JP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Financial Support</a:t>
            </a:r>
            <a:endParaRPr kumimoji="1" lang="ja-JP" altLang="en-US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113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111D467-00C9-4614-BBEB-C278D4D33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Submission</a:t>
            </a:r>
            <a:endParaRPr kumimoji="1"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BA224FB3-4A0E-4638-84CF-0494F04665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4188981"/>
            <a:ext cx="3674916" cy="2449944"/>
          </a:xfrm>
          <a:prstGeom prst="rect">
            <a:avLst/>
          </a:prstGeom>
        </p:spPr>
      </p:pic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E48AF56-595A-4D53-B64B-7FC80C977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Submissions: </a:t>
            </a:r>
            <a:br>
              <a:rPr lang="en-US" altLang="ja-JP" dirty="0"/>
            </a:br>
            <a:r>
              <a:rPr lang="en-US" altLang="ja-JP" dirty="0"/>
              <a:t>51 full papers and 25 short papers</a:t>
            </a:r>
          </a:p>
          <a:p>
            <a:endParaRPr lang="en-US" altLang="ja-JP" dirty="0"/>
          </a:p>
          <a:p>
            <a:r>
              <a:rPr lang="en-US" altLang="ja-JP" dirty="0"/>
              <a:t>Review by TPC, and acceptance: </a:t>
            </a:r>
            <a:br>
              <a:rPr lang="en-US" altLang="ja-JP" dirty="0"/>
            </a:br>
            <a:r>
              <a:rPr lang="en-US" altLang="ja-JP" dirty="0"/>
              <a:t>18 full papers and 10 short papers = Accept rate36.8%</a:t>
            </a:r>
            <a:br>
              <a:rPr lang="en-US" altLang="ja-JP" dirty="0"/>
            </a:br>
            <a:r>
              <a:rPr lang="en-US" altLang="ja-JP" dirty="0"/>
              <a:t>(Condition &lt; 40%, 2 withdrawal)</a:t>
            </a:r>
            <a:br>
              <a:rPr lang="en-US" altLang="ja-JP" dirty="0"/>
            </a:br>
            <a:r>
              <a:rPr lang="en-US" altLang="ja-JP" dirty="0"/>
              <a:t>- Published on IEEE Xplore</a:t>
            </a:r>
          </a:p>
          <a:p>
            <a:r>
              <a:rPr lang="en-US" altLang="ja-JP" dirty="0"/>
              <a:t>Poster &amp; Demo session: </a:t>
            </a:r>
            <a:br>
              <a:rPr lang="en-US" altLang="ja-JP" dirty="0"/>
            </a:br>
            <a:r>
              <a:rPr lang="en-US" altLang="ja-JP" dirty="0"/>
              <a:t>Planned for young researchers and practitioners</a:t>
            </a:r>
            <a:br>
              <a:rPr lang="en-US" altLang="ja-JP" dirty="0"/>
            </a:br>
            <a:r>
              <a:rPr lang="en-US" altLang="ja-JP" dirty="0"/>
              <a:t>35 presentations</a:t>
            </a:r>
          </a:p>
          <a:p>
            <a:pPr marL="0" indent="0">
              <a:buNone/>
            </a:pP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147271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6D6B7D9C-44C8-44A6-ACD9-C72A18726D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806" y="4694643"/>
            <a:ext cx="3406853" cy="2271235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E46CD250-AD0C-4E9D-8E40-96584003C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Keynotes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C7B7D9A-DC8D-4D99-B08F-10235BC43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b="1" dirty="0"/>
              <a:t>Building Robust Wireless Networks with Relay Node Placement</a:t>
            </a:r>
            <a:br>
              <a:rPr lang="en-US" altLang="ja-JP" b="1" dirty="0"/>
            </a:br>
            <a:r>
              <a:rPr lang="en-US" altLang="ja-JP" b="1" dirty="0"/>
              <a:t>Guoliang </a:t>
            </a:r>
            <a:r>
              <a:rPr lang="en-US" altLang="ja-JP" b="1" dirty="0" err="1"/>
              <a:t>Xue</a:t>
            </a:r>
            <a:r>
              <a:rPr lang="en-US" altLang="ja-JP" b="1" dirty="0"/>
              <a:t>, </a:t>
            </a:r>
            <a:r>
              <a:rPr lang="en-US" altLang="ja-JP" dirty="0"/>
              <a:t>Arizona State University, USA</a:t>
            </a:r>
            <a:endParaRPr lang="ja-JP" altLang="ja-JP" dirty="0"/>
          </a:p>
          <a:p>
            <a:r>
              <a:rPr lang="en-US" altLang="ja-JP" b="1" dirty="0"/>
              <a:t>Application of numerical model on extreme weather and regional climate changes studies</a:t>
            </a:r>
            <a:br>
              <a:rPr lang="en-US" altLang="ja-JP" b="1" dirty="0"/>
            </a:br>
            <a:r>
              <a:rPr lang="en-US" altLang="ja-JP" b="1" dirty="0"/>
              <a:t>Dr. </a:t>
            </a:r>
            <a:r>
              <a:rPr lang="en-US" altLang="ja-JP" b="1" dirty="0" err="1"/>
              <a:t>Chuan</a:t>
            </a:r>
            <a:r>
              <a:rPr lang="en-US" altLang="ja-JP" b="1" dirty="0"/>
              <a:t>-Yao Lin, </a:t>
            </a:r>
            <a:r>
              <a:rPr lang="en-US" altLang="ja-JP" dirty="0"/>
              <a:t>Academia </a:t>
            </a:r>
            <a:r>
              <a:rPr lang="en-US" altLang="ja-JP" dirty="0" err="1"/>
              <a:t>Sinica</a:t>
            </a:r>
            <a:r>
              <a:rPr lang="en-US" altLang="ja-JP" dirty="0"/>
              <a:t>, Taiwan</a:t>
            </a:r>
            <a:endParaRPr lang="ja-JP" altLang="ja-JP" dirty="0"/>
          </a:p>
          <a:p>
            <a:r>
              <a:rPr lang="en-US" altLang="ja-JP" b="1" dirty="0"/>
              <a:t>A Real-Time Tsunami Inundation Forecasting System for Disaster Mitigation and Prevention</a:t>
            </a:r>
            <a:br>
              <a:rPr lang="en-US" altLang="ja-JP" b="1" dirty="0"/>
            </a:br>
            <a:r>
              <a:rPr lang="en-US" altLang="ja-JP" sz="2400" b="1" dirty="0"/>
              <a:t>~Lessons learned from the 2011 East-Japan Great Earthquake ~</a:t>
            </a:r>
            <a:br>
              <a:rPr lang="en-US" altLang="ja-JP" sz="2400" b="1" dirty="0"/>
            </a:br>
            <a:r>
              <a:rPr lang="en-US" altLang="ja-JP" b="1" dirty="0"/>
              <a:t>Hiroaki Kobayashi, </a:t>
            </a:r>
            <a:r>
              <a:rPr lang="en-US" altLang="ja-JP" dirty="0"/>
              <a:t>Tohoku University, Japan</a:t>
            </a:r>
            <a:endParaRPr lang="ja-JP" altLang="ja-JP" dirty="0"/>
          </a:p>
          <a:p>
            <a:endParaRPr lang="en-US" altLang="ja-JP" b="1" dirty="0"/>
          </a:p>
        </p:txBody>
      </p:sp>
    </p:spTree>
    <p:extLst>
      <p:ext uri="{BB962C8B-B14F-4D97-AF65-F5344CB8AC3E}">
        <p14:creationId xmlns:p14="http://schemas.microsoft.com/office/powerpoint/2010/main" val="1778615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059551B-F91A-4635-92FF-B1A4EBA29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Program</a:t>
            </a:r>
            <a:endParaRPr kumimoji="1" lang="ja-JP" altLang="en-US" dirty="0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4D952D2-3332-4CA5-AE77-0EAC7193D1E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ja-JP" dirty="0"/>
              <a:t>Day 1 – Tue, Dec 4</a:t>
            </a:r>
          </a:p>
          <a:p>
            <a:pPr lvl="1"/>
            <a:r>
              <a:rPr kumimoji="1" lang="en-US" altLang="ja-JP" dirty="0"/>
              <a:t>Opening,</a:t>
            </a:r>
            <a:r>
              <a:rPr kumimoji="1" lang="ja-JP" altLang="en-US" dirty="0"/>
              <a:t> </a:t>
            </a:r>
            <a:r>
              <a:rPr lang="en-US" altLang="ja-JP" dirty="0"/>
              <a:t>Keynote </a:t>
            </a:r>
          </a:p>
          <a:p>
            <a:pPr lvl="1"/>
            <a:r>
              <a:rPr kumimoji="1" lang="en-US" altLang="ja-JP" dirty="0"/>
              <a:t>1. AI (4 presentations)</a:t>
            </a:r>
          </a:p>
          <a:p>
            <a:pPr lvl="1"/>
            <a:r>
              <a:rPr lang="en-US" altLang="ja-JP" dirty="0"/>
              <a:t>2. Communications (5)</a:t>
            </a:r>
          </a:p>
          <a:p>
            <a:pPr lvl="1"/>
            <a:r>
              <a:rPr kumimoji="1" lang="en-US" altLang="ja-JP" dirty="0"/>
              <a:t>Reception</a:t>
            </a:r>
          </a:p>
          <a:p>
            <a:r>
              <a:rPr lang="en-US" altLang="ja-JP" dirty="0"/>
              <a:t>Day 2 – Wed, Dec 5</a:t>
            </a:r>
          </a:p>
          <a:p>
            <a:pPr lvl="1"/>
            <a:r>
              <a:rPr kumimoji="1" lang="en-US" altLang="ja-JP" dirty="0"/>
              <a:t>Keynote</a:t>
            </a:r>
          </a:p>
          <a:p>
            <a:pPr lvl="1"/>
            <a:r>
              <a:rPr lang="en-US" altLang="ja-JP" dirty="0"/>
              <a:t>3. </a:t>
            </a:r>
            <a:r>
              <a:rPr lang="en-US" altLang="ja-JP" dirty="0" err="1"/>
              <a:t>Architeture</a:t>
            </a:r>
            <a:r>
              <a:rPr lang="en-US" altLang="ja-JP" dirty="0"/>
              <a:t> and platform (5)</a:t>
            </a:r>
          </a:p>
          <a:p>
            <a:pPr lvl="1"/>
            <a:r>
              <a:rPr kumimoji="1" lang="en-US" altLang="ja-JP" dirty="0"/>
              <a:t>Poster &amp; Demo (18)</a:t>
            </a:r>
          </a:p>
          <a:p>
            <a:pPr lvl="1"/>
            <a:r>
              <a:rPr kumimoji="1" lang="en-US" altLang="ja-JP" dirty="0"/>
              <a:t>4. Flood management (4)</a:t>
            </a:r>
          </a:p>
          <a:p>
            <a:pPr lvl="1"/>
            <a:r>
              <a:rPr lang="en-US" altLang="ja-JP" dirty="0"/>
              <a:t>Banquet</a:t>
            </a:r>
            <a:endParaRPr kumimoji="1" lang="en-US" altLang="ja-JP" dirty="0"/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694FE1AE-895E-4B7C-9A9D-F589C6F8F63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ja-JP" dirty="0"/>
              <a:t>Day 3 – Thu, Dec 6</a:t>
            </a:r>
          </a:p>
          <a:p>
            <a:pPr lvl="1"/>
            <a:r>
              <a:rPr kumimoji="1" lang="en-US" altLang="ja-JP" dirty="0"/>
              <a:t>Keynote</a:t>
            </a:r>
          </a:p>
          <a:p>
            <a:pPr lvl="1"/>
            <a:r>
              <a:rPr lang="en-US" altLang="ja-JP" dirty="0"/>
              <a:t>5. Issues and algorithms (5)</a:t>
            </a:r>
          </a:p>
          <a:p>
            <a:pPr lvl="1"/>
            <a:r>
              <a:rPr lang="en-US" altLang="ja-JP" dirty="0"/>
              <a:t>Poster &amp; Demo (17)</a:t>
            </a:r>
          </a:p>
          <a:p>
            <a:pPr lvl="1"/>
            <a:r>
              <a:rPr kumimoji="1" lang="en-US" altLang="ja-JP" dirty="0"/>
              <a:t>6. Social media (5)</a:t>
            </a:r>
          </a:p>
          <a:p>
            <a:pPr lvl="1"/>
            <a:r>
              <a:rPr lang="en-US" altLang="ja-JP" dirty="0"/>
              <a:t>Closing</a:t>
            </a:r>
          </a:p>
          <a:p>
            <a:r>
              <a:rPr kumimoji="1" lang="en-US" altLang="ja-JP" dirty="0"/>
              <a:t>Day 4 – Fri, Dec 7</a:t>
            </a:r>
          </a:p>
          <a:p>
            <a:pPr lvl="1"/>
            <a:r>
              <a:rPr lang="en-US" altLang="ja-JP" dirty="0"/>
              <a:t>Excursion</a:t>
            </a:r>
            <a:br>
              <a:rPr lang="en-US" altLang="ja-JP" dirty="0"/>
            </a:br>
            <a:endParaRPr kumimoji="1"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E214952C-4219-42DB-A15F-4048F5835A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677" y="7938"/>
            <a:ext cx="2667001" cy="177800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2979692A-1BC5-49FF-A7F9-9A78F0AC66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775" y="0"/>
            <a:ext cx="2758610" cy="1839074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34DA7679-04AA-4025-8B3E-282CDB732C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2522" y="5003783"/>
            <a:ext cx="3228108" cy="1813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7728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482</Words>
  <Application>Microsoft Office PowerPoint</Application>
  <PresentationFormat>ワイド画面</PresentationFormat>
  <Paragraphs>154</Paragraphs>
  <Slides>13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18" baseType="lpstr">
      <vt:lpstr>Monotype Corsiva</vt:lpstr>
      <vt:lpstr>游ゴシック</vt:lpstr>
      <vt:lpstr>游ゴシック Light</vt:lpstr>
      <vt:lpstr>Arial</vt:lpstr>
      <vt:lpstr>Office テーマ</vt:lpstr>
      <vt:lpstr>Event Report of ICT-DM2018 Conference</vt:lpstr>
      <vt:lpstr>PowerPoint プレゼンテーション</vt:lpstr>
      <vt:lpstr>ICT-DM 2018 in Sendai</vt:lpstr>
      <vt:lpstr>Local Organizing Committee</vt:lpstr>
      <vt:lpstr>Organizing Committee</vt:lpstr>
      <vt:lpstr>Sponsors and financial supporters</vt:lpstr>
      <vt:lpstr>Submission</vt:lpstr>
      <vt:lpstr>Keynotes</vt:lpstr>
      <vt:lpstr>Program</vt:lpstr>
      <vt:lpstr>Awards</vt:lpstr>
      <vt:lpstr>International Participants</vt:lpstr>
      <vt:lpstr>Excursion</vt:lpstr>
      <vt:lpstr>Future ICT-DM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Opening</dc:title>
  <dc:creator>Sone Hideaki</dc:creator>
  <cp:lastModifiedBy>Sone Hideaki</cp:lastModifiedBy>
  <cp:revision>26</cp:revision>
  <dcterms:created xsi:type="dcterms:W3CDTF">2018-12-04T00:49:10Z</dcterms:created>
  <dcterms:modified xsi:type="dcterms:W3CDTF">2019-03-31T02:30:27Z</dcterms:modified>
</cp:coreProperties>
</file>