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444" r:id="rId3"/>
    <p:sldId id="445" r:id="rId4"/>
    <p:sldId id="446" r:id="rId5"/>
    <p:sldId id="449" r:id="rId6"/>
    <p:sldId id="448" r:id="rId7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13" autoAdjust="0"/>
    <p:restoredTop sz="73346" autoAdjust="0"/>
  </p:normalViewPr>
  <p:slideViewPr>
    <p:cSldViewPr snapToObjects="1">
      <p:cViewPr varScale="1">
        <p:scale>
          <a:sx n="98" d="100"/>
          <a:sy n="98" d="100"/>
        </p:scale>
        <p:origin x="2240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346388-BA34-1C48-BBCB-AEFFBA9E6553}" type="datetimeFigureOut">
              <a:rPr kumimoji="1" lang="ja-JP" altLang="en-US" smtClean="0"/>
              <a:pPr/>
              <a:t>2019/4/1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4B31FA-04E5-D949-81B8-6554EB3942B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36036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F14E9-3830-D34F-8EA8-AB4757B4D679}" type="datetimeFigureOut">
              <a:rPr kumimoji="1" lang="ja-JP" altLang="en-US" smtClean="0"/>
              <a:pPr/>
              <a:t>2019/4/1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1B6955-49EC-1B49-A94F-4565136099C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61152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1B6955-49EC-1B49-A94F-4565136099C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12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B6955-49EC-1B49-A94F-4565136099C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691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These CA cannot be integrated immediately because each CA covers independent research communities </a:t>
            </a:r>
            <a:r>
              <a:rPr kumimoji="1" lang="en-US" altLang="ja-JP"/>
              <a:t>and follows </a:t>
            </a:r>
            <a:r>
              <a:rPr kumimoji="1" lang="en-US" altLang="ja-JP" dirty="0"/>
              <a:t>different eligibility for certificate issuance.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B6955-49EC-1B49-A94F-4565136099C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0185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1B6955-49EC-1B49-A94F-4565136099C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019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56A5-5846-9E4B-8FE0-9FA7BCCFA457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86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83657-D016-094E-BCDA-587D97675D32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320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91244-7E54-5949-A464-1BD233D4B47F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889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6EE3A-5DC0-A945-956B-ADFC41833E96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98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12192-C2AA-1B4D-8970-F71EB7E745D9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56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DD05A-1E9E-684A-885A-D692A818091B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675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970E-0966-0A4A-8467-F315C006566D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3716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3578-6DA3-004E-9E79-44742C58F205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54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AA248-C063-8741-B2EC-454CD52AC8FB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858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6C580-1C97-1048-B5F5-DE2F36071FD2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467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AB425-F50C-6F4B-940C-A2347E801E3C}" type="datetime3">
              <a:rPr kumimoji="1" lang="ja-JP" altLang="en-US" smtClean="0"/>
              <a:t>平成31年4月1日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09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40AB0-9A0F-DE4B-9C95-0231C81FA77D}" type="datetime3">
              <a:rPr lang="ja-JP" altLang="en-US" smtClean="0"/>
              <a:t>平成31年4月1日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C0B81-79E7-E14A-9CB2-10D47D1C2B9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9" name="図 8" descr="nii_logo_banar.gi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7" y="6072210"/>
            <a:ext cx="1570768" cy="71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7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233213"/>
            <a:ext cx="8496944" cy="2979763"/>
          </a:xfrm>
        </p:spPr>
        <p:txBody>
          <a:bodyPr>
            <a:normAutofit/>
          </a:bodyPr>
          <a:lstStyle/>
          <a:p>
            <a:r>
              <a:rPr kumimoji="1" lang="en-US" altLang="ja-JP" b="1" dirty="0"/>
              <a:t>Review of MICS Audit Guideline</a:t>
            </a:r>
            <a:endParaRPr kumimoji="1" lang="ja-JP" altLang="en-US" b="1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23528" y="4556720"/>
            <a:ext cx="8496944" cy="1752600"/>
          </a:xfrm>
        </p:spPr>
        <p:txBody>
          <a:bodyPr/>
          <a:lstStyle/>
          <a:p>
            <a:r>
              <a:rPr kumimoji="1" lang="en-US" altLang="ja-JP" dirty="0" err="1">
                <a:solidFill>
                  <a:schemeClr val="tx1"/>
                </a:solidFill>
              </a:rPr>
              <a:t>Eisaku</a:t>
            </a:r>
            <a:r>
              <a:rPr kumimoji="1" lang="en-US" altLang="ja-JP" dirty="0">
                <a:solidFill>
                  <a:schemeClr val="tx1"/>
                </a:solidFill>
              </a:rPr>
              <a:t> SAKANE</a:t>
            </a:r>
          </a:p>
          <a:p>
            <a:r>
              <a:rPr lang="en-US" altLang="ja-JP" dirty="0">
                <a:solidFill>
                  <a:schemeClr val="tx1"/>
                </a:solidFill>
              </a:rPr>
              <a:t>National Institute of Informatics, Japan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06158" y="3265597"/>
            <a:ext cx="31238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/>
              <a:t>IGTF All-Hands Meeting</a:t>
            </a:r>
            <a:endParaRPr kumimoji="1" lang="en-US" altLang="ja-JP" dirty="0"/>
          </a:p>
          <a:p>
            <a:pPr algn="ctr"/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April 2019</a:t>
            </a:r>
          </a:p>
          <a:p>
            <a:pPr algn="ctr"/>
            <a:r>
              <a:rPr kumimoji="1" lang="en-US" altLang="ja-JP" dirty="0"/>
              <a:t>Academia </a:t>
            </a:r>
            <a:r>
              <a:rPr kumimoji="1" lang="en-US" altLang="ja-JP" dirty="0" err="1"/>
              <a:t>Sinica</a:t>
            </a:r>
            <a:r>
              <a:rPr kumimoji="1" lang="en-US" altLang="ja-JP" dirty="0"/>
              <a:t>, Taipei, Taiwan</a:t>
            </a:r>
          </a:p>
        </p:txBody>
      </p:sp>
    </p:spTree>
    <p:extLst>
      <p:ext uri="{BB962C8B-B14F-4D97-AF65-F5344CB8AC3E}">
        <p14:creationId xmlns:p14="http://schemas.microsoft.com/office/powerpoint/2010/main" val="2966333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9F77C5-E7B3-5C45-A257-CC8AA0E8F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Auditing matrix and checklist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EB64A7-0037-9A4B-8A40-CF8D19F35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Based on the following matrix and checklist:</a:t>
            </a:r>
          </a:p>
          <a:p>
            <a:pPr lvl="1"/>
            <a:r>
              <a:rPr kumimoji="1" lang="en-US" altLang="ja-JP" dirty="0"/>
              <a:t>AssuranceAssessment-v02</a:t>
            </a:r>
          </a:p>
          <a:p>
            <a:pPr lvl="2"/>
            <a:r>
              <a:rPr lang="en-US" altLang="ja-JP" dirty="0"/>
              <a:t>covers the IGTF Levels of Authentication Assurance</a:t>
            </a:r>
            <a:endParaRPr kumimoji="1" lang="en-US" altLang="ja-JP" dirty="0"/>
          </a:p>
          <a:p>
            <a:pPr lvl="1"/>
            <a:r>
              <a:rPr lang="en-US" altLang="ja-JP" dirty="0"/>
              <a:t>IGTF-CAs-Auditing_v1</a:t>
            </a:r>
          </a:p>
          <a:p>
            <a:pPr lvl="2"/>
            <a:r>
              <a:rPr lang="en-US" altLang="ja-JP" dirty="0"/>
              <a:t>covers the IGTF PKI Technology Guidelines as well as </a:t>
            </a:r>
            <a:r>
              <a:rPr lang="en-US" altLang="ja-JP" dirty="0" err="1"/>
              <a:t>LoAA</a:t>
            </a: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259984-0F18-3C48-9D3A-FCFEECFA7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94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9CA550-9BCA-9B45-8939-ABA316FBE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MICS-based CA audit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39A9F3-5D3C-964A-A086-E11BF54DD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/>
              <a:t>Features of MICS-based CA include:</a:t>
            </a:r>
          </a:p>
          <a:p>
            <a:pPr lvl="1"/>
            <a:r>
              <a:rPr lang="en-US" altLang="ja-JP" dirty="0"/>
              <a:t>using a primary authentication system for initial identity vetting</a:t>
            </a:r>
          </a:p>
          <a:p>
            <a:pPr lvl="1"/>
            <a:r>
              <a:rPr lang="en-US" altLang="ja-JP" dirty="0"/>
              <a:t>leveraging an existing identity management system (</a:t>
            </a:r>
            <a:r>
              <a:rPr lang="en-US" altLang="ja-JP" dirty="0" err="1"/>
              <a:t>IdM</a:t>
            </a:r>
            <a:r>
              <a:rPr lang="en-US" altLang="ja-JP" dirty="0"/>
              <a:t>) as such primary authentication system</a:t>
            </a:r>
          </a:p>
          <a:p>
            <a:pPr lvl="1"/>
            <a:r>
              <a:rPr kumimoji="1" lang="en-US" altLang="ja-JP" dirty="0"/>
              <a:t>interaction </a:t>
            </a:r>
            <a:r>
              <a:rPr lang="en-US" altLang="ja-JP" dirty="0"/>
              <a:t>between MICS RA and such identity management system (</a:t>
            </a:r>
            <a:r>
              <a:rPr lang="en-US" altLang="ja-JP" dirty="0" err="1"/>
              <a:t>IdM</a:t>
            </a:r>
            <a:r>
              <a:rPr lang="en-US" altLang="ja-JP" dirty="0"/>
              <a:t>)</a:t>
            </a:r>
          </a:p>
          <a:p>
            <a:pPr lvl="1"/>
            <a:r>
              <a:rPr lang="en-US" altLang="ja-JP" dirty="0"/>
              <a:t>the </a:t>
            </a:r>
            <a:r>
              <a:rPr lang="en-US" altLang="ja-JP" dirty="0" err="1"/>
              <a:t>IdM</a:t>
            </a:r>
            <a:r>
              <a:rPr lang="en-US" altLang="ja-JP" dirty="0"/>
              <a:t> operated independently from MICS RA</a:t>
            </a:r>
          </a:p>
          <a:p>
            <a:pPr lvl="1"/>
            <a:endParaRPr lang="en-US" altLang="ja-JP" dirty="0"/>
          </a:p>
          <a:p>
            <a:r>
              <a:rPr kumimoji="1" lang="en-US" altLang="ja-JP" dirty="0"/>
              <a:t>It is important to describe the interaction between MICS RA and </a:t>
            </a:r>
            <a:r>
              <a:rPr kumimoji="1" lang="en-US" altLang="ja-JP" dirty="0" err="1"/>
              <a:t>IdM</a:t>
            </a:r>
            <a:r>
              <a:rPr kumimoji="1" lang="en-US" altLang="ja-JP" dirty="0"/>
              <a:t>, and the </a:t>
            </a:r>
            <a:r>
              <a:rPr kumimoji="1" lang="en-US" altLang="ja-JP" dirty="0" err="1"/>
              <a:t>LoA</a:t>
            </a:r>
            <a:r>
              <a:rPr kumimoji="1" lang="en-US" altLang="ja-JP" dirty="0"/>
              <a:t> of the </a:t>
            </a:r>
            <a:r>
              <a:rPr kumimoji="1" lang="en-US" altLang="ja-JP" dirty="0" err="1"/>
              <a:t>IdM</a:t>
            </a:r>
            <a:r>
              <a:rPr kumimoji="1" lang="en-US" altLang="ja-JP" dirty="0"/>
              <a:t>.</a:t>
            </a:r>
          </a:p>
          <a:p>
            <a:pPr lvl="1"/>
            <a:r>
              <a:rPr lang="en-US" altLang="ja-JP" dirty="0"/>
              <a:t>Traceability to a physical person depends on the </a:t>
            </a:r>
            <a:r>
              <a:rPr lang="en-US" altLang="ja-JP" dirty="0" err="1"/>
              <a:t>LoA</a:t>
            </a:r>
            <a:r>
              <a:rPr lang="en-US" altLang="ja-JP" dirty="0"/>
              <a:t> of the </a:t>
            </a:r>
            <a:r>
              <a:rPr lang="en-US" altLang="ja-JP" dirty="0" err="1"/>
              <a:t>IdM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074A67C-B44B-7D4B-A3BE-1C08FCEFD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19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FD7586-C5C4-7147-B589-B89CB1CFC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E6E77B-B532-3544-BB69-DD01107E5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/>
              <a:t>For MICS, it seems that the checklist does not require </a:t>
            </a:r>
            <a:r>
              <a:rPr lang="en-US" altLang="ja-JP" i="1" dirty="0"/>
              <a:t>explicit</a:t>
            </a:r>
            <a:r>
              <a:rPr lang="en-US" altLang="ja-JP" dirty="0"/>
              <a:t> description of the interaction with the </a:t>
            </a:r>
            <a:r>
              <a:rPr lang="en-US" altLang="ja-JP" dirty="0" err="1"/>
              <a:t>IdM</a:t>
            </a:r>
            <a:r>
              <a:rPr lang="en-US" altLang="ja-JP" dirty="0"/>
              <a:t> especially in Section 3.2 Registration Authority.</a:t>
            </a:r>
          </a:p>
          <a:p>
            <a:r>
              <a:rPr kumimoji="1" lang="en-US" altLang="ja-JP" dirty="0"/>
              <a:t>However, it may be no problem because MICS CA will surely mention the interaction and the </a:t>
            </a:r>
            <a:r>
              <a:rPr kumimoji="1" lang="en-US" altLang="ja-JP" dirty="0" err="1"/>
              <a:t>LoA</a:t>
            </a:r>
            <a:r>
              <a:rPr lang="en-US" altLang="ja-JP" dirty="0"/>
              <a:t>.</a:t>
            </a:r>
          </a:p>
          <a:p>
            <a:endParaRPr lang="en-US" altLang="ja-JP" dirty="0"/>
          </a:p>
          <a:p>
            <a:r>
              <a:rPr lang="en-US" altLang="ja-JP" dirty="0"/>
              <a:t>The checklist is almost not needed to modify, however, an annex to the checklist may be useful for MICS.</a:t>
            </a:r>
          </a:p>
          <a:p>
            <a:pPr lvl="1"/>
            <a:r>
              <a:rPr lang="en-US" altLang="ja-JP" dirty="0"/>
              <a:t>the annex specifies needed description of the interaction with </a:t>
            </a:r>
            <a:r>
              <a:rPr lang="en-US" altLang="ja-JP" dirty="0" err="1"/>
              <a:t>IdM</a:t>
            </a:r>
            <a:r>
              <a:rPr lang="en-US" altLang="ja-JP" dirty="0"/>
              <a:t> and the </a:t>
            </a:r>
            <a:r>
              <a:rPr lang="en-US" altLang="ja-JP" dirty="0" err="1"/>
              <a:t>LoA</a:t>
            </a:r>
            <a:r>
              <a:rPr lang="en-US" altLang="ja-JP" dirty="0"/>
              <a:t> of the </a:t>
            </a:r>
            <a:r>
              <a:rPr lang="en-US" altLang="ja-JP" dirty="0" err="1"/>
              <a:t>IdM</a:t>
            </a:r>
            <a:r>
              <a:rPr lang="en-US" altLang="ja-JP" dirty="0"/>
              <a:t>.</a:t>
            </a:r>
          </a:p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0CBFE81-C66C-3A4D-8907-670C77471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4622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82EF95-5620-7541-91DC-0E8571F6F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Comments (cont’d)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7D2079-A3BF-C34C-882B-80CA1A090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/>
              <a:t>The following item in Sec. 3.1.1 CP/CPS in the IGTF CAs auditing checklist should be removed:</a:t>
            </a:r>
            <a:br>
              <a:rPr lang="en-US" altLang="ja-JP" dirty="0"/>
            </a:br>
            <a:r>
              <a:rPr lang="en-US" altLang="ja-JP" dirty="0"/>
              <a:t>(2) Is there a single CA </a:t>
            </a:r>
            <a:r>
              <a:rPr lang="en-US" altLang="ja-JP" dirty="0" err="1"/>
              <a:t>organisation</a:t>
            </a:r>
            <a:r>
              <a:rPr lang="en-US" altLang="ja-JP" dirty="0"/>
              <a:t> per country, large region or international organization?</a:t>
            </a:r>
          </a:p>
          <a:p>
            <a:pPr lvl="1"/>
            <a:r>
              <a:rPr lang="en-US" altLang="ja-JP" dirty="0"/>
              <a:t>There are two CAs, KEK and HPCI, in Japan.</a:t>
            </a:r>
          </a:p>
          <a:p>
            <a:pPr lvl="1"/>
            <a:r>
              <a:rPr lang="en-US" altLang="ja-JP" dirty="0"/>
              <a:t>There is no reference for this item?</a:t>
            </a:r>
          </a:p>
          <a:p>
            <a:pPr lvl="2"/>
            <a:r>
              <a:rPr lang="en-US" altLang="ja-JP" dirty="0"/>
              <a:t>noted in the checklist.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AF209E6-724A-7E49-91D9-6CC889A3B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0688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8BE3F7-7BC5-1048-A10C-12356A1AB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40414F-C3D6-4345-8859-A97B3D2DF9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53BD18A-0C2F-BD4D-99A4-4A1C4C8F7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C0B81-79E7-E14A-9CB2-10D47D1C2B98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00505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11921</TotalTime>
  <Words>281</Words>
  <Application>Microsoft Macintosh PowerPoint</Application>
  <PresentationFormat>画面に合わせる (4:3)</PresentationFormat>
  <Paragraphs>43</Paragraphs>
  <Slides>6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ＭＳ Ｐゴシック</vt:lpstr>
      <vt:lpstr>Arial</vt:lpstr>
      <vt:lpstr>Calibri</vt:lpstr>
      <vt:lpstr>ホワイト</vt:lpstr>
      <vt:lpstr>Review of MICS Audit Guideline</vt:lpstr>
      <vt:lpstr>Auditing matrix and checklist</vt:lpstr>
      <vt:lpstr>MICS-based CA audit</vt:lpstr>
      <vt:lpstr>Comments</vt:lpstr>
      <vt:lpstr>Comments (cont’d)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平成２４年度研究計画</dc:title>
  <dc:creator>SAKANE Eisaku</dc:creator>
  <cp:lastModifiedBy>Microsoft Office User</cp:lastModifiedBy>
  <cp:revision>425</cp:revision>
  <cp:lastPrinted>2017-10-15T00:33:54Z</cp:lastPrinted>
  <dcterms:created xsi:type="dcterms:W3CDTF">2014-10-16T03:58:39Z</dcterms:created>
  <dcterms:modified xsi:type="dcterms:W3CDTF">2019-04-01T00:58:58Z</dcterms:modified>
</cp:coreProperties>
</file>