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26"/>
  </p:notesMasterIdLst>
  <p:sldIdLst>
    <p:sldId id="283" r:id="rId5"/>
    <p:sldId id="294" r:id="rId6"/>
    <p:sldId id="303" r:id="rId7"/>
    <p:sldId id="309" r:id="rId8"/>
    <p:sldId id="310" r:id="rId9"/>
    <p:sldId id="312" r:id="rId10"/>
    <p:sldId id="314" r:id="rId11"/>
    <p:sldId id="311" r:id="rId12"/>
    <p:sldId id="313" r:id="rId13"/>
    <p:sldId id="304" r:id="rId14"/>
    <p:sldId id="308" r:id="rId15"/>
    <p:sldId id="305" r:id="rId16"/>
    <p:sldId id="315" r:id="rId17"/>
    <p:sldId id="317" r:id="rId18"/>
    <p:sldId id="316" r:id="rId19"/>
    <p:sldId id="318" r:id="rId20"/>
    <p:sldId id="307" r:id="rId21"/>
    <p:sldId id="319" r:id="rId22"/>
    <p:sldId id="320" r:id="rId23"/>
    <p:sldId id="298" r:id="rId24"/>
    <p:sldId id="286" r:id="rId25"/>
  </p:sldIdLst>
  <p:sldSz cx="12192000" cy="6858000"/>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791C"/>
    <a:srgbClr val="003F5E"/>
    <a:srgbClr val="F57B20"/>
    <a:srgbClr val="F57A1E"/>
    <a:srgbClr val="013F5E"/>
    <a:srgbClr val="003959"/>
    <a:srgbClr val="ED1556"/>
    <a:srgbClr val="003F5D"/>
    <a:srgbClr val="1C4161"/>
    <a:srgbClr val="0043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96" autoAdjust="0"/>
    <p:restoredTop sz="94660"/>
  </p:normalViewPr>
  <p:slideViewPr>
    <p:cSldViewPr snapToGrid="0">
      <p:cViewPr varScale="1">
        <p:scale>
          <a:sx n="85" d="100"/>
          <a:sy n="85" d="100"/>
        </p:scale>
        <p:origin x="176" y="280"/>
      </p:cViewPr>
      <p:guideLst/>
    </p:cSldViewPr>
  </p:slideViewPr>
  <p:notesTextViewPr>
    <p:cViewPr>
      <p:scale>
        <a:sx n="3" d="2"/>
        <a:sy n="3" d="2"/>
      </p:scale>
      <p:origin x="0" y="0"/>
    </p:cViewPr>
  </p:notesTextViewPr>
  <p:sorterViewPr>
    <p:cViewPr>
      <p:scale>
        <a:sx n="110" d="100"/>
        <a:sy n="11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E41D8A83-A817-41E3-A602-3B517E18334E}" type="datetimeFigureOut">
              <a:rPr lang="en-GB" smtClean="0"/>
              <a:t>01/04/2019</a:t>
            </a:fld>
            <a:endParaRPr lang="en-GB"/>
          </a:p>
        </p:txBody>
      </p:sp>
      <p:sp>
        <p:nvSpPr>
          <p:cNvPr id="4" name="Slide Image Placeholder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9CBC110B-1C27-4A5B-8007-E6BF4BB6C5F7}" type="slidenum">
              <a:rPr lang="en-GB" smtClean="0"/>
              <a:t>‹#›</a:t>
            </a:fld>
            <a:endParaRPr lang="en-GB"/>
          </a:p>
        </p:txBody>
      </p:sp>
    </p:spTree>
    <p:extLst>
      <p:ext uri="{BB962C8B-B14F-4D97-AF65-F5344CB8AC3E}">
        <p14:creationId xmlns:p14="http://schemas.microsoft.com/office/powerpoint/2010/main" val="40317268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1" name="Rectangle 20"/>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18"/>
          <p:cNvSpPr/>
          <p:nvPr userDrawn="1"/>
        </p:nvSpPr>
        <p:spPr>
          <a:xfrm>
            <a:off x="0" y="0"/>
            <a:ext cx="16256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 Placeholder 4"/>
          <p:cNvSpPr>
            <a:spLocks noGrp="1"/>
          </p:cNvSpPr>
          <p:nvPr>
            <p:ph type="body" sz="quarter" idx="11" hasCustomPrompt="1"/>
          </p:nvPr>
        </p:nvSpPr>
        <p:spPr>
          <a:xfrm>
            <a:off x="1240257" y="3625009"/>
            <a:ext cx="6795911" cy="375289"/>
          </a:xfrm>
        </p:spPr>
        <p:txBody>
          <a:bodyPr>
            <a:normAutofit/>
          </a:bodyPr>
          <a:lstStyle>
            <a:lvl1pPr marL="0" indent="0">
              <a:buNone/>
              <a:defRPr sz="2000" b="1" baseline="0"/>
            </a:lvl1pPr>
          </a:lstStyle>
          <a:p>
            <a:pPr lvl="0"/>
            <a:r>
              <a:rPr lang="en-US" dirty="0"/>
              <a:t>Presenter</a:t>
            </a:r>
          </a:p>
        </p:txBody>
      </p:sp>
      <p:sp>
        <p:nvSpPr>
          <p:cNvPr id="7" name="Text Placeholder 6"/>
          <p:cNvSpPr>
            <a:spLocks noGrp="1"/>
          </p:cNvSpPr>
          <p:nvPr>
            <p:ph type="body" sz="quarter" idx="12" hasCustomPrompt="1"/>
          </p:nvPr>
        </p:nvSpPr>
        <p:spPr>
          <a:xfrm>
            <a:off x="1240256" y="5484095"/>
            <a:ext cx="6671027" cy="436340"/>
          </a:xfrm>
        </p:spPr>
        <p:txBody>
          <a:bodyPr>
            <a:normAutofit/>
          </a:bodyPr>
          <a:lstStyle>
            <a:lvl1pPr marL="0" indent="0">
              <a:buNone/>
              <a:defRPr sz="1800"/>
            </a:lvl1pPr>
          </a:lstStyle>
          <a:p>
            <a:pPr lvl="0"/>
            <a:r>
              <a:rPr lang="en-US" dirty="0"/>
              <a:t>Event, Location</a:t>
            </a:r>
            <a:endParaRPr lang="en-GB" dirty="0"/>
          </a:p>
        </p:txBody>
      </p:sp>
      <p:sp>
        <p:nvSpPr>
          <p:cNvPr id="12" name="Text Placeholder 10"/>
          <p:cNvSpPr>
            <a:spLocks noGrp="1"/>
          </p:cNvSpPr>
          <p:nvPr>
            <p:ph type="body" sz="quarter" idx="17" hasCustomPrompt="1"/>
          </p:nvPr>
        </p:nvSpPr>
        <p:spPr>
          <a:xfrm>
            <a:off x="1240257" y="2804346"/>
            <a:ext cx="6683727" cy="503459"/>
          </a:xfrm>
        </p:spPr>
        <p:txBody>
          <a:bodyPr>
            <a:normAutofit/>
          </a:bodyPr>
          <a:lstStyle>
            <a:lvl1pPr marL="0" indent="0">
              <a:buNone/>
              <a:defRPr sz="1950">
                <a:solidFill>
                  <a:srgbClr val="F6791C"/>
                </a:solidFill>
              </a:defRPr>
            </a:lvl1pPr>
          </a:lstStyle>
          <a:p>
            <a:pPr lvl="0"/>
            <a:r>
              <a:rPr lang="en-US" dirty="0"/>
              <a:t>Subtitle</a:t>
            </a:r>
          </a:p>
        </p:txBody>
      </p:sp>
      <p:sp>
        <p:nvSpPr>
          <p:cNvPr id="11" name="Text Placeholder 10"/>
          <p:cNvSpPr>
            <a:spLocks noGrp="1"/>
          </p:cNvSpPr>
          <p:nvPr>
            <p:ph type="body" sz="quarter" idx="14" hasCustomPrompt="1"/>
          </p:nvPr>
        </p:nvSpPr>
        <p:spPr>
          <a:xfrm>
            <a:off x="1240257" y="2398309"/>
            <a:ext cx="6683727" cy="473242"/>
          </a:xfrm>
        </p:spPr>
        <p:txBody>
          <a:bodyPr>
            <a:noAutofit/>
          </a:bodyPr>
          <a:lstStyle>
            <a:lvl1pPr marL="0" indent="0">
              <a:buNone/>
              <a:defRPr sz="2400" b="1"/>
            </a:lvl1pPr>
          </a:lstStyle>
          <a:p>
            <a:pPr lvl="0"/>
            <a:r>
              <a:rPr lang="en-US" dirty="0"/>
              <a:t>Title</a:t>
            </a:r>
          </a:p>
        </p:txBody>
      </p:sp>
      <p:sp>
        <p:nvSpPr>
          <p:cNvPr id="13" name="Text Placeholder 6"/>
          <p:cNvSpPr>
            <a:spLocks noGrp="1"/>
          </p:cNvSpPr>
          <p:nvPr>
            <p:ph type="body" sz="quarter" idx="18" hasCustomPrompt="1"/>
          </p:nvPr>
        </p:nvSpPr>
        <p:spPr>
          <a:xfrm>
            <a:off x="1240256" y="5785332"/>
            <a:ext cx="6671027" cy="428319"/>
          </a:xfrm>
        </p:spPr>
        <p:txBody>
          <a:bodyPr>
            <a:normAutofit/>
          </a:bodyPr>
          <a:lstStyle>
            <a:lvl1pPr marL="0" indent="0">
              <a:buNone/>
              <a:defRPr sz="1800"/>
            </a:lvl1pPr>
          </a:lstStyle>
          <a:p>
            <a:pPr lvl="0"/>
            <a:r>
              <a:rPr lang="en-US" dirty="0"/>
              <a:t>Date</a:t>
            </a:r>
            <a:endParaRPr lang="en-GB" dirty="0"/>
          </a:p>
        </p:txBody>
      </p:sp>
      <p:sp>
        <p:nvSpPr>
          <p:cNvPr id="16" name="Text Placeholder 4"/>
          <p:cNvSpPr>
            <a:spLocks noGrp="1"/>
          </p:cNvSpPr>
          <p:nvPr>
            <p:ph type="body" sz="quarter" idx="19" hasCustomPrompt="1"/>
          </p:nvPr>
        </p:nvSpPr>
        <p:spPr>
          <a:xfrm>
            <a:off x="1240257" y="3947187"/>
            <a:ext cx="6795911" cy="347215"/>
          </a:xfrm>
        </p:spPr>
        <p:txBody>
          <a:bodyPr>
            <a:normAutofit/>
          </a:bodyPr>
          <a:lstStyle>
            <a:lvl1pPr marL="0" indent="0">
              <a:buNone/>
              <a:defRPr sz="1800" b="0" baseline="0"/>
            </a:lvl1pPr>
          </a:lstStyle>
          <a:p>
            <a:pPr lvl="0"/>
            <a:r>
              <a:rPr lang="en-US" dirty="0"/>
              <a:t>Role in Project, AARC (if applicable)</a:t>
            </a:r>
          </a:p>
        </p:txBody>
      </p:sp>
      <p:sp>
        <p:nvSpPr>
          <p:cNvPr id="18" name="Text Placeholder 4"/>
          <p:cNvSpPr>
            <a:spLocks noGrp="1"/>
          </p:cNvSpPr>
          <p:nvPr>
            <p:ph type="body" sz="quarter" idx="20" hasCustomPrompt="1"/>
          </p:nvPr>
        </p:nvSpPr>
        <p:spPr>
          <a:xfrm>
            <a:off x="1240257" y="4249757"/>
            <a:ext cx="8818145" cy="347215"/>
          </a:xfrm>
        </p:spPr>
        <p:txBody>
          <a:bodyPr>
            <a:normAutofit/>
          </a:bodyPr>
          <a:lstStyle>
            <a:lvl1pPr marL="0" indent="0">
              <a:buNone/>
              <a:defRPr sz="1800" b="0" baseline="0"/>
            </a:lvl1pPr>
          </a:lstStyle>
          <a:p>
            <a:pPr lvl="0"/>
            <a:r>
              <a:rPr lang="en-US" dirty="0"/>
              <a:t>Role in Organisation, Organisation Name (if Applicable)</a:t>
            </a:r>
          </a:p>
        </p:txBody>
      </p:sp>
      <p:sp>
        <p:nvSpPr>
          <p:cNvPr id="4" name="Text Placeholder 3"/>
          <p:cNvSpPr>
            <a:spLocks noGrp="1"/>
          </p:cNvSpPr>
          <p:nvPr>
            <p:ph type="body" sz="quarter" idx="21" hasCustomPrompt="1"/>
          </p:nvPr>
        </p:nvSpPr>
        <p:spPr>
          <a:xfrm>
            <a:off x="1486792" y="4765917"/>
            <a:ext cx="1219200" cy="190399"/>
          </a:xfrm>
        </p:spPr>
        <p:txBody>
          <a:bodyPr>
            <a:normAutofit/>
          </a:bodyPr>
          <a:lstStyle>
            <a:lvl1pPr marL="0" indent="0">
              <a:buNone/>
              <a:defRPr sz="600"/>
            </a:lvl1pPr>
          </a:lstStyle>
          <a:p>
            <a:pPr lvl="0"/>
            <a:r>
              <a:rPr lang="en-US" dirty="0"/>
              <a:t>Logo (optional)</a:t>
            </a:r>
            <a:endParaRPr lang="en-GB" dirty="0"/>
          </a:p>
        </p:txBody>
      </p:sp>
      <p:pic>
        <p:nvPicPr>
          <p:cNvPr id="20" name="Picture 1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56358" y="-42332"/>
            <a:ext cx="4389920" cy="6942667"/>
          </a:xfrm>
          <a:prstGeom prst="rect">
            <a:avLst/>
          </a:prstGeom>
        </p:spPr>
      </p:pic>
      <p:pic>
        <p:nvPicPr>
          <p:cNvPr id="22" name="Picture 2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77682" y="480622"/>
            <a:ext cx="1482776" cy="1339714"/>
          </a:xfrm>
          <a:prstGeom prst="rect">
            <a:avLst/>
          </a:prstGeom>
        </p:spPr>
      </p:pic>
      <p:sp>
        <p:nvSpPr>
          <p:cNvPr id="23" name="TextBox 22"/>
          <p:cNvSpPr txBox="1"/>
          <p:nvPr userDrawn="1"/>
        </p:nvSpPr>
        <p:spPr>
          <a:xfrm>
            <a:off x="2818932" y="927797"/>
            <a:ext cx="5918159" cy="353943"/>
          </a:xfrm>
          <a:prstGeom prst="rect">
            <a:avLst/>
          </a:prstGeom>
          <a:noFill/>
        </p:spPr>
        <p:txBody>
          <a:bodyPr wrap="none" rtlCol="0">
            <a:spAutoFit/>
          </a:bodyPr>
          <a:lstStyle/>
          <a:p>
            <a:r>
              <a:rPr lang="en-GB" sz="1700" dirty="0">
                <a:solidFill>
                  <a:srgbClr val="003F5E"/>
                </a:solidFill>
              </a:rPr>
              <a:t>Authentication and Authorisation for Research and Collaboration</a:t>
            </a:r>
          </a:p>
        </p:txBody>
      </p:sp>
    </p:spTree>
    <p:extLst>
      <p:ext uri="{BB962C8B-B14F-4D97-AF65-F5344CB8AC3E}">
        <p14:creationId xmlns:p14="http://schemas.microsoft.com/office/powerpoint/2010/main" val="4164422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5183188" y="1716837"/>
            <a:ext cx="6172200" cy="4144217"/>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GB"/>
          </a:p>
        </p:txBody>
      </p:sp>
      <p:sp>
        <p:nvSpPr>
          <p:cNvPr id="4" name="Text Placeholder 3"/>
          <p:cNvSpPr>
            <a:spLocks noGrp="1"/>
          </p:cNvSpPr>
          <p:nvPr>
            <p:ph type="body" sz="half" idx="2"/>
          </p:nvPr>
        </p:nvSpPr>
        <p:spPr>
          <a:xfrm>
            <a:off x="457202" y="1716837"/>
            <a:ext cx="4314825" cy="4152155"/>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6F576E6A-F32A-4612-884C-86870357C6B4}" type="slidenum">
              <a:rPr lang="en-GB" smtClean="0"/>
              <a:t>‹#›</a:t>
            </a:fld>
            <a:endParaRPr lang="en-GB"/>
          </a:p>
        </p:txBody>
      </p:sp>
      <p:sp>
        <p:nvSpPr>
          <p:cNvPr id="8" name="Title Placeholder 1"/>
          <p:cNvSpPr>
            <a:spLocks noGrp="1"/>
          </p:cNvSpPr>
          <p:nvPr>
            <p:ph type="title"/>
          </p:nvPr>
        </p:nvSpPr>
        <p:spPr>
          <a:xfrm>
            <a:off x="455646" y="74649"/>
            <a:ext cx="9612087" cy="1325563"/>
          </a:xfrm>
          <a:prstGeom prst="rect">
            <a:avLst/>
          </a:prstGeom>
        </p:spPr>
        <p:txBody>
          <a:bodyPr vert="horz" lIns="91440" tIns="45720" rIns="91440" bIns="45720" rtlCol="0" anchor="ctr">
            <a:normAutofit/>
          </a:bodyPr>
          <a:lstStyle/>
          <a:p>
            <a:r>
              <a:rPr lang="en-US"/>
              <a:t>Click to edit Master title style</a:t>
            </a:r>
            <a:endParaRPr lang="en-GB" dirty="0"/>
          </a:p>
        </p:txBody>
      </p:sp>
    </p:spTree>
    <p:extLst>
      <p:ext uri="{BB962C8B-B14F-4D97-AF65-F5344CB8AC3E}">
        <p14:creationId xmlns:p14="http://schemas.microsoft.com/office/powerpoint/2010/main" val="19891881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tyle Guide">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lvl1pPr algn="r">
              <a:defRPr/>
            </a:lvl1pPr>
          </a:lstStyle>
          <a:p>
            <a:fld id="{6F576E6A-F32A-4612-884C-86870357C6B4}" type="slidenum">
              <a:rPr lang="en-GB" smtClean="0"/>
              <a:pPr/>
              <a:t>‹#›</a:t>
            </a:fld>
            <a:endParaRPr lang="en-GB"/>
          </a:p>
        </p:txBody>
      </p:sp>
      <p:sp>
        <p:nvSpPr>
          <p:cNvPr id="2" name="TextBox 1"/>
          <p:cNvSpPr txBox="1"/>
          <p:nvPr userDrawn="1"/>
        </p:nvSpPr>
        <p:spPr>
          <a:xfrm>
            <a:off x="652382" y="304802"/>
            <a:ext cx="3601692" cy="646331"/>
          </a:xfrm>
          <a:prstGeom prst="rect">
            <a:avLst/>
          </a:prstGeom>
          <a:noFill/>
        </p:spPr>
        <p:txBody>
          <a:bodyPr wrap="none" rtlCol="0">
            <a:spAutoFit/>
          </a:bodyPr>
          <a:lstStyle/>
          <a:p>
            <a:r>
              <a:rPr lang="en-GB" sz="1800" b="1" dirty="0">
                <a:solidFill>
                  <a:srgbClr val="003F5D"/>
                </a:solidFill>
              </a:rPr>
              <a:t>Style</a:t>
            </a:r>
            <a:r>
              <a:rPr lang="en-GB" sz="1800" b="1" baseline="0" dirty="0">
                <a:solidFill>
                  <a:srgbClr val="003F5D"/>
                </a:solidFill>
              </a:rPr>
              <a:t> Guide</a:t>
            </a:r>
          </a:p>
          <a:p>
            <a:r>
              <a:rPr lang="en-GB" sz="1800" baseline="0" dirty="0">
                <a:solidFill>
                  <a:srgbClr val="F57A1E"/>
                </a:solidFill>
              </a:rPr>
              <a:t>A Guide to Using the AARC Template</a:t>
            </a:r>
            <a:endParaRPr lang="en-GB" sz="1800" dirty="0">
              <a:solidFill>
                <a:srgbClr val="F57A1E"/>
              </a:solidFill>
            </a:endParaRPr>
          </a:p>
        </p:txBody>
      </p:sp>
      <p:sp>
        <p:nvSpPr>
          <p:cNvPr id="4" name="TextBox 3"/>
          <p:cNvSpPr txBox="1"/>
          <p:nvPr userDrawn="1"/>
        </p:nvSpPr>
        <p:spPr>
          <a:xfrm>
            <a:off x="780366" y="2025770"/>
            <a:ext cx="10149657" cy="2862322"/>
          </a:xfrm>
          <a:prstGeom prst="rect">
            <a:avLst/>
          </a:prstGeom>
          <a:noFill/>
        </p:spPr>
        <p:txBody>
          <a:bodyPr wrap="square" rtlCol="0">
            <a:spAutoFit/>
          </a:bodyPr>
          <a:lstStyle/>
          <a:p>
            <a:pPr marL="214313" indent="-214313">
              <a:buFont typeface="Arial" panose="020B0604020202020204" pitchFamily="34" charset="0"/>
              <a:buChar char="•"/>
            </a:pPr>
            <a:r>
              <a:rPr lang="en-GB" sz="1800" dirty="0">
                <a:solidFill>
                  <a:srgbClr val="003F5D"/>
                </a:solidFill>
              </a:rPr>
              <a:t>This template is to</a:t>
            </a:r>
            <a:r>
              <a:rPr lang="en-GB" sz="1800" baseline="0" dirty="0">
                <a:solidFill>
                  <a:srgbClr val="003F5D"/>
                </a:solidFill>
              </a:rPr>
              <a:t> present information on behalf of the AARC Project</a:t>
            </a:r>
          </a:p>
          <a:p>
            <a:pPr marL="214313" indent="-214313">
              <a:buFont typeface="Arial" panose="020B0604020202020204" pitchFamily="34" charset="0"/>
              <a:buChar char="•"/>
            </a:pPr>
            <a:r>
              <a:rPr lang="en-GB" sz="1800" baseline="0" dirty="0">
                <a:solidFill>
                  <a:srgbClr val="003F5D"/>
                </a:solidFill>
              </a:rPr>
              <a:t>Font is Calibri and will auto-size. Avoid using a font size less than 18pt.  Main font colour is Teal, </a:t>
            </a:r>
            <a:r>
              <a:rPr lang="en-GB" sz="1800" baseline="0" dirty="0">
                <a:solidFill>
                  <a:srgbClr val="F57B20"/>
                </a:solidFill>
              </a:rPr>
              <a:t>highlight colour is Orange and should be used sparingly.</a:t>
            </a:r>
            <a:r>
              <a:rPr lang="en-GB" sz="1800" baseline="0" dirty="0">
                <a:solidFill>
                  <a:srgbClr val="ED1556"/>
                </a:solidFill>
              </a:rPr>
              <a:t> </a:t>
            </a:r>
            <a:r>
              <a:rPr lang="en-GB" sz="1800" baseline="0" dirty="0">
                <a:solidFill>
                  <a:srgbClr val="003F5D"/>
                </a:solidFill>
              </a:rPr>
              <a:t>If the colours are not shown in PowerPoint use the colour picker to select the correct colour from the logo or these samples</a:t>
            </a:r>
            <a:endParaRPr lang="en-GB" sz="1800" baseline="0" dirty="0">
              <a:solidFill>
                <a:srgbClr val="ED1556"/>
              </a:solidFill>
            </a:endParaRPr>
          </a:p>
          <a:p>
            <a:pPr marL="214313" indent="-214313">
              <a:buFont typeface="Arial" panose="020B0604020202020204" pitchFamily="34" charset="0"/>
              <a:buChar char="•"/>
            </a:pPr>
            <a:endParaRPr lang="en-GB" sz="1800" baseline="0" dirty="0">
              <a:solidFill>
                <a:srgbClr val="ED1556"/>
              </a:solidFill>
            </a:endParaRPr>
          </a:p>
          <a:p>
            <a:pPr marL="214313" indent="-214313">
              <a:buFont typeface="Arial" panose="020B0604020202020204" pitchFamily="34" charset="0"/>
              <a:buChar char="•"/>
            </a:pPr>
            <a:r>
              <a:rPr lang="en-GB" sz="1800" baseline="0" dirty="0">
                <a:solidFill>
                  <a:srgbClr val="003F5D"/>
                </a:solidFill>
              </a:rPr>
              <a:t>The title slide has space for the speaker’s own organisation logo which should be no larger than the main AARC logo </a:t>
            </a:r>
          </a:p>
          <a:p>
            <a:pPr marL="214313" indent="-214313">
              <a:buFont typeface="Arial" panose="020B0604020202020204" pitchFamily="34" charset="0"/>
              <a:buChar char="•"/>
            </a:pPr>
            <a:endParaRPr lang="en-GB" sz="1800" baseline="0" dirty="0">
              <a:solidFill>
                <a:srgbClr val="003F5D"/>
              </a:solidFill>
            </a:endParaRPr>
          </a:p>
          <a:p>
            <a:pPr marL="214313" indent="-214313">
              <a:buFont typeface="Arial" panose="020B0604020202020204" pitchFamily="34" charset="0"/>
              <a:buChar char="•"/>
            </a:pPr>
            <a:r>
              <a:rPr lang="en-GB" sz="1800" baseline="0" dirty="0">
                <a:solidFill>
                  <a:srgbClr val="003F5D"/>
                </a:solidFill>
              </a:rPr>
              <a:t>The end slide includes EU logo, copyright, and funding statement and must be included in any slide packs distributed or printed.</a:t>
            </a:r>
          </a:p>
        </p:txBody>
      </p:sp>
      <p:sp>
        <p:nvSpPr>
          <p:cNvPr id="5" name="Oval 4"/>
          <p:cNvSpPr/>
          <p:nvPr userDrawn="1"/>
        </p:nvSpPr>
        <p:spPr>
          <a:xfrm>
            <a:off x="10890209" y="5560973"/>
            <a:ext cx="727243" cy="529390"/>
          </a:xfrm>
          <a:prstGeom prst="ellipse">
            <a:avLst/>
          </a:prstGeom>
          <a:solidFill>
            <a:srgbClr val="003F5D"/>
          </a:solidFill>
          <a:ln>
            <a:solidFill>
              <a:srgbClr val="003F5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9" name="Oval 8"/>
          <p:cNvSpPr/>
          <p:nvPr userDrawn="1"/>
        </p:nvSpPr>
        <p:spPr>
          <a:xfrm>
            <a:off x="9884901" y="5560973"/>
            <a:ext cx="727243" cy="529390"/>
          </a:xfrm>
          <a:prstGeom prst="ellipse">
            <a:avLst/>
          </a:prstGeom>
          <a:solidFill>
            <a:srgbClr val="F6791C"/>
          </a:solidFill>
          <a:ln>
            <a:solidFill>
              <a:srgbClr val="F67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Tree>
    <p:extLst>
      <p:ext uri="{BB962C8B-B14F-4D97-AF65-F5344CB8AC3E}">
        <p14:creationId xmlns:p14="http://schemas.microsoft.com/office/powerpoint/2010/main" val="31780453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losing Slide (Must be included)">
    <p:spTree>
      <p:nvGrpSpPr>
        <p:cNvPr id="1" name=""/>
        <p:cNvGrpSpPr/>
        <p:nvPr/>
      </p:nvGrpSpPr>
      <p:grpSpPr>
        <a:xfrm>
          <a:off x="0" y="0"/>
          <a:ext cx="0" cy="0"/>
          <a:chOff x="0" y="0"/>
          <a:chExt cx="0" cy="0"/>
        </a:xfrm>
      </p:grpSpPr>
      <p:sp>
        <p:nvSpPr>
          <p:cNvPr id="4" name="Rectangle 3"/>
          <p:cNvSpPr/>
          <p:nvPr userDrawn="1"/>
        </p:nvSpPr>
        <p:spPr>
          <a:xfrm>
            <a:off x="-1" y="2"/>
            <a:ext cx="12192001" cy="6858001"/>
          </a:xfrm>
          <a:prstGeom prst="rect">
            <a:avLst/>
          </a:prstGeom>
          <a:solidFill>
            <a:srgbClr val="003F5E"/>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1800" dirty="0"/>
          </a:p>
        </p:txBody>
      </p:sp>
      <p:pic>
        <p:nvPicPr>
          <p:cNvPr id="7" name="Picture 6"/>
          <p:cNvPicPr>
            <a:picLocks noChangeAspect="1"/>
          </p:cNvPicPr>
          <p:nvPr userDrawn="1"/>
        </p:nvPicPr>
        <p:blipFill rotWithShape="1">
          <a:blip r:embed="rId2"/>
          <a:srcRect b="30428"/>
          <a:stretch/>
        </p:blipFill>
        <p:spPr>
          <a:xfrm>
            <a:off x="5217067" y="4837092"/>
            <a:ext cx="1385319" cy="785666"/>
          </a:xfrm>
          <a:prstGeom prst="rect">
            <a:avLst/>
          </a:prstGeom>
        </p:spPr>
      </p:pic>
      <p:pic>
        <p:nvPicPr>
          <p:cNvPr id="20" name="Picture 1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748488" y="5966378"/>
            <a:ext cx="433675" cy="294664"/>
          </a:xfrm>
          <a:prstGeom prst="rect">
            <a:avLst/>
          </a:prstGeom>
        </p:spPr>
      </p:pic>
      <p:sp>
        <p:nvSpPr>
          <p:cNvPr id="8" name="TextBox 7"/>
          <p:cNvSpPr txBox="1"/>
          <p:nvPr userDrawn="1"/>
        </p:nvSpPr>
        <p:spPr>
          <a:xfrm>
            <a:off x="4111444" y="2395574"/>
            <a:ext cx="3748975" cy="1446550"/>
          </a:xfrm>
          <a:prstGeom prst="rect">
            <a:avLst/>
          </a:prstGeom>
          <a:noFill/>
        </p:spPr>
        <p:txBody>
          <a:bodyPr wrap="none" rtlCol="0">
            <a:spAutoFit/>
          </a:bodyPr>
          <a:lstStyle/>
          <a:p>
            <a:pPr algn="ctr"/>
            <a:r>
              <a:rPr lang="en-GB" sz="4400" dirty="0">
                <a:solidFill>
                  <a:schemeClr val="bg1"/>
                </a:solidFill>
              </a:rPr>
              <a:t>Thank you</a:t>
            </a:r>
          </a:p>
          <a:p>
            <a:pPr algn="ctr"/>
            <a:r>
              <a:rPr lang="en-GB" sz="4400" dirty="0">
                <a:solidFill>
                  <a:srgbClr val="F6791C"/>
                </a:solidFill>
              </a:rPr>
              <a:t>Any</a:t>
            </a:r>
            <a:r>
              <a:rPr lang="en-GB" sz="4400" baseline="0" dirty="0">
                <a:solidFill>
                  <a:srgbClr val="F6791C"/>
                </a:solidFill>
              </a:rPr>
              <a:t> Questions?</a:t>
            </a:r>
            <a:endParaRPr lang="en-GB" sz="4400" dirty="0">
              <a:solidFill>
                <a:srgbClr val="F6791C"/>
              </a:solidFill>
            </a:endParaRPr>
          </a:p>
        </p:txBody>
      </p:sp>
      <p:pic>
        <p:nvPicPr>
          <p:cNvPr id="9" name="Picture 8"/>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856357" y="-50222"/>
            <a:ext cx="4394909" cy="6950557"/>
          </a:xfrm>
          <a:prstGeom prst="rect">
            <a:avLst/>
          </a:prstGeom>
        </p:spPr>
      </p:pic>
      <p:sp>
        <p:nvSpPr>
          <p:cNvPr id="25" name="Content Placeholder 24"/>
          <p:cNvSpPr>
            <a:spLocks noGrp="1"/>
          </p:cNvSpPr>
          <p:nvPr>
            <p:ph sz="quarter" idx="11" hasCustomPrompt="1"/>
          </p:nvPr>
        </p:nvSpPr>
        <p:spPr>
          <a:xfrm>
            <a:off x="3763166" y="4113541"/>
            <a:ext cx="4445529" cy="373710"/>
          </a:xfrm>
        </p:spPr>
        <p:txBody>
          <a:bodyPr>
            <a:normAutofit/>
          </a:bodyPr>
          <a:lstStyle>
            <a:lvl1pPr marL="0" indent="0" algn="ctr">
              <a:buNone/>
              <a:defRPr sz="1800">
                <a:solidFill>
                  <a:schemeClr val="bg1"/>
                </a:solidFill>
              </a:defRPr>
            </a:lvl1pPr>
          </a:lstStyle>
          <a:p>
            <a:pPr lvl="0"/>
            <a:r>
              <a:rPr lang="en-US" dirty="0"/>
              <a:t>Presenter email address</a:t>
            </a:r>
            <a:endParaRPr lang="en-GB" dirty="0"/>
          </a:p>
        </p:txBody>
      </p:sp>
      <p:sp>
        <p:nvSpPr>
          <p:cNvPr id="10" name="TextBox 9"/>
          <p:cNvSpPr txBox="1"/>
          <p:nvPr userDrawn="1"/>
        </p:nvSpPr>
        <p:spPr>
          <a:xfrm>
            <a:off x="3091782" y="6289305"/>
            <a:ext cx="5747086" cy="276999"/>
          </a:xfrm>
          <a:prstGeom prst="rect">
            <a:avLst/>
          </a:prstGeom>
          <a:noFill/>
        </p:spPr>
        <p:txBody>
          <a:bodyPr wrap="none" rtlCol="0">
            <a:spAutoFit/>
          </a:bodyPr>
          <a:lstStyle/>
          <a:p>
            <a:pPr algn="ctr"/>
            <a:r>
              <a:rPr lang="en-GB" sz="600" kern="1200" dirty="0">
                <a:solidFill>
                  <a:schemeClr val="bg1"/>
                </a:solidFill>
                <a:effectLst/>
                <a:latin typeface="+mn-lt"/>
                <a:ea typeface="+mn-ea"/>
                <a:cs typeface="+mn-cs"/>
              </a:rPr>
              <a:t>© GÉANT  on behalf of the AARC project.</a:t>
            </a:r>
          </a:p>
          <a:p>
            <a:pPr marL="0" marR="0" indent="0" algn="ctr" defTabSz="914400" rtl="0" eaLnBrk="1" fontAlgn="auto" latinLnBrk="0" hangingPunct="1">
              <a:lnSpc>
                <a:spcPct val="100000"/>
              </a:lnSpc>
              <a:spcBef>
                <a:spcPts val="0"/>
              </a:spcBef>
              <a:spcAft>
                <a:spcPts val="0"/>
              </a:spcAft>
              <a:buClrTx/>
              <a:buSzTx/>
              <a:buFontTx/>
              <a:buNone/>
              <a:tabLst/>
              <a:defRPr/>
            </a:pPr>
            <a:r>
              <a:rPr lang="en-GB" sz="600" kern="1200" dirty="0">
                <a:solidFill>
                  <a:schemeClr val="bg1"/>
                </a:solidFill>
                <a:effectLst/>
                <a:latin typeface="+mn-lt"/>
                <a:ea typeface="+mn-ea"/>
                <a:cs typeface="+mn-cs"/>
              </a:rPr>
              <a:t>The work leading to these results has received funding from the European Union’s Horizon 2020 research and innovation programme under Grant Agreement No. </a:t>
            </a:r>
            <a:r>
              <a:rPr lang="is-IS" sz="600" kern="1200" dirty="0">
                <a:solidFill>
                  <a:schemeClr val="bg1"/>
                </a:solidFill>
                <a:effectLst/>
                <a:latin typeface="+mn-lt"/>
                <a:ea typeface="+mn-ea"/>
                <a:cs typeface="+mn-cs"/>
              </a:rPr>
              <a:t>730941 </a:t>
            </a:r>
            <a:r>
              <a:rPr lang="en-GB" sz="600" kern="1200" dirty="0">
                <a:solidFill>
                  <a:schemeClr val="bg1"/>
                </a:solidFill>
                <a:effectLst/>
                <a:latin typeface="+mn-lt"/>
                <a:ea typeface="+mn-ea"/>
                <a:cs typeface="+mn-cs"/>
              </a:rPr>
              <a:t>(AARC2).</a:t>
            </a:r>
            <a:endParaRPr lang="en-GB" sz="600" dirty="0">
              <a:solidFill>
                <a:schemeClr val="bg1"/>
              </a:solidFill>
            </a:endParaRPr>
          </a:p>
        </p:txBody>
      </p:sp>
      <p:sp>
        <p:nvSpPr>
          <p:cNvPr id="11" name="TextBox 10"/>
          <p:cNvSpPr txBox="1"/>
          <p:nvPr userDrawn="1"/>
        </p:nvSpPr>
        <p:spPr>
          <a:xfrm>
            <a:off x="5273469" y="5591160"/>
            <a:ext cx="1383712" cy="246221"/>
          </a:xfrm>
          <a:prstGeom prst="rect">
            <a:avLst/>
          </a:prstGeom>
          <a:noFill/>
        </p:spPr>
        <p:txBody>
          <a:bodyPr wrap="none" rtlCol="0">
            <a:spAutoFit/>
          </a:bodyPr>
          <a:lstStyle/>
          <a:p>
            <a:r>
              <a:rPr lang="en-GB" sz="1000" dirty="0">
                <a:solidFill>
                  <a:schemeClr val="bg1"/>
                </a:solidFill>
              </a:rPr>
              <a:t>https://aarc-project.eu</a:t>
            </a:r>
          </a:p>
        </p:txBody>
      </p:sp>
    </p:spTree>
    <p:extLst>
      <p:ext uri="{BB962C8B-B14F-4D97-AF65-F5344CB8AC3E}">
        <p14:creationId xmlns:p14="http://schemas.microsoft.com/office/powerpoint/2010/main" val="35123395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sz="2200">
                <a:latin typeface="+mn-lt"/>
              </a:defRPr>
            </a:lvl1pPr>
            <a:lvl2pPr>
              <a:defRPr sz="1800">
                <a:solidFill>
                  <a:srgbClr val="004361"/>
                </a:solidFill>
                <a:latin typeface="+mn-lt"/>
              </a:defRPr>
            </a:lvl2pPr>
            <a:lvl3pPr>
              <a:defRPr sz="1800">
                <a:solidFill>
                  <a:srgbClr val="003F5E"/>
                </a:solidFill>
                <a:latin typeface="+mn-lt"/>
              </a:defRPr>
            </a:lvl3pPr>
            <a:lvl4pPr>
              <a:defRPr sz="1800">
                <a:latin typeface="+mn-lt"/>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6" name="Slide Number Placeholder 5"/>
          <p:cNvSpPr>
            <a:spLocks noGrp="1"/>
          </p:cNvSpPr>
          <p:nvPr>
            <p:ph type="sldNum" sz="quarter" idx="12"/>
          </p:nvPr>
        </p:nvSpPr>
        <p:spPr/>
        <p:txBody>
          <a:bodyPr/>
          <a:lstStyle>
            <a:lvl1pPr algn="r">
              <a:defRPr/>
            </a:lvl1pPr>
          </a:lstStyle>
          <a:p>
            <a:fld id="{6F576E6A-F32A-4612-884C-86870357C6B4}" type="slidenum">
              <a:rPr lang="en-GB" smtClean="0"/>
              <a:pPr/>
              <a:t>‹#›</a:t>
            </a:fld>
            <a:endParaRPr lang="en-GB"/>
          </a:p>
        </p:txBody>
      </p:sp>
      <p:sp>
        <p:nvSpPr>
          <p:cNvPr id="8" name="Title Placeholder 1"/>
          <p:cNvSpPr>
            <a:spLocks noGrp="1"/>
          </p:cNvSpPr>
          <p:nvPr>
            <p:ph type="title"/>
          </p:nvPr>
        </p:nvSpPr>
        <p:spPr>
          <a:xfrm>
            <a:off x="455646" y="74649"/>
            <a:ext cx="9612087" cy="1325563"/>
          </a:xfrm>
          <a:prstGeom prst="rect">
            <a:avLst/>
          </a:prstGeom>
        </p:spPr>
        <p:txBody>
          <a:bodyPr vert="horz" lIns="91440" tIns="45720" rIns="91440" bIns="45720" rtlCol="0" anchor="ctr">
            <a:normAutofit/>
          </a:bodyPr>
          <a:lstStyle/>
          <a:p>
            <a:r>
              <a:rPr lang="en-US"/>
              <a:t>Click to edit Master title style</a:t>
            </a:r>
            <a:endParaRPr lang="en-GB" dirty="0"/>
          </a:p>
        </p:txBody>
      </p:sp>
    </p:spTree>
    <p:extLst>
      <p:ext uri="{BB962C8B-B14F-4D97-AF65-F5344CB8AC3E}">
        <p14:creationId xmlns:p14="http://schemas.microsoft.com/office/powerpoint/2010/main" val="26313993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825625"/>
            <a:ext cx="5562600" cy="4351338"/>
          </a:xfr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172200" y="1825625"/>
            <a:ext cx="5181600" cy="4351338"/>
          </a:xfrm>
        </p:spPr>
        <p:txBody>
          <a:bodyPr/>
          <a:lstStyle>
            <a:lvl1pPr>
              <a:defRPr sz="1500">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7" name="Slide Number Placeholder 6"/>
          <p:cNvSpPr>
            <a:spLocks noGrp="1"/>
          </p:cNvSpPr>
          <p:nvPr>
            <p:ph type="sldNum" sz="quarter" idx="12"/>
          </p:nvPr>
        </p:nvSpPr>
        <p:spPr/>
        <p:txBody>
          <a:bodyPr/>
          <a:lstStyle/>
          <a:p>
            <a:fld id="{6F576E6A-F32A-4612-884C-86870357C6B4}" type="slidenum">
              <a:rPr lang="en-GB" smtClean="0"/>
              <a:t>‹#›</a:t>
            </a:fld>
            <a:endParaRPr lang="en-GB"/>
          </a:p>
        </p:txBody>
      </p:sp>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2710877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82603" y="1681163"/>
            <a:ext cx="5514975"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82601" y="2489204"/>
            <a:ext cx="5553075" cy="37004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2" y="1681163"/>
            <a:ext cx="51831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72202"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sz="quarter" idx="12"/>
          </p:nvPr>
        </p:nvSpPr>
        <p:spPr/>
        <p:txBody>
          <a:bodyPr/>
          <a:lstStyle/>
          <a:p>
            <a:fld id="{6F576E6A-F32A-4612-884C-86870357C6B4}" type="slidenum">
              <a:rPr lang="en-GB" smtClean="0"/>
              <a:t>‹#›</a:t>
            </a:fld>
            <a:endParaRPr lang="en-GB"/>
          </a:p>
        </p:txBody>
      </p:sp>
      <p:sp>
        <p:nvSpPr>
          <p:cNvPr id="10" name="Title Placeholder 1"/>
          <p:cNvSpPr>
            <a:spLocks noGrp="1"/>
          </p:cNvSpPr>
          <p:nvPr>
            <p:ph type="title"/>
          </p:nvPr>
        </p:nvSpPr>
        <p:spPr>
          <a:xfrm>
            <a:off x="455646" y="74649"/>
            <a:ext cx="9612087" cy="1325563"/>
          </a:xfrm>
          <a:prstGeom prst="rect">
            <a:avLst/>
          </a:prstGeom>
        </p:spPr>
        <p:txBody>
          <a:bodyPr vert="horz" lIns="91440" tIns="45720" rIns="91440" bIns="45720" rtlCol="0" anchor="ctr">
            <a:normAutofit/>
          </a:bodyPr>
          <a:lstStyle/>
          <a:p>
            <a:r>
              <a:rPr lang="en-US"/>
              <a:t>Click to edit Master title style</a:t>
            </a:r>
            <a:endParaRPr lang="en-GB" dirty="0"/>
          </a:p>
        </p:txBody>
      </p:sp>
    </p:spTree>
    <p:extLst>
      <p:ext uri="{BB962C8B-B14F-4D97-AF65-F5344CB8AC3E}">
        <p14:creationId xmlns:p14="http://schemas.microsoft.com/office/powerpoint/2010/main" val="8894822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66:33 Text Image Slide">
    <p:spTree>
      <p:nvGrpSpPr>
        <p:cNvPr id="1" name=""/>
        <p:cNvGrpSpPr/>
        <p:nvPr/>
      </p:nvGrpSpPr>
      <p:grpSpPr>
        <a:xfrm>
          <a:off x="0" y="0"/>
          <a:ext cx="0" cy="0"/>
          <a:chOff x="0" y="0"/>
          <a:chExt cx="0" cy="0"/>
        </a:xfrm>
      </p:grpSpPr>
      <p:sp>
        <p:nvSpPr>
          <p:cNvPr id="3" name="Content Placeholder 2"/>
          <p:cNvSpPr>
            <a:spLocks noGrp="1"/>
          </p:cNvSpPr>
          <p:nvPr>
            <p:ph idx="1"/>
          </p:nvPr>
        </p:nvSpPr>
        <p:spPr>
          <a:xfrm>
            <a:off x="444501" y="1524003"/>
            <a:ext cx="7864123" cy="4652963"/>
          </a:xfrm>
        </p:spPr>
        <p:txBody>
          <a:bodyPr/>
          <a:lstStyle>
            <a:lvl1pPr>
              <a:defRPr sz="1500">
                <a:latin typeface="+mn-lt"/>
              </a:defRPr>
            </a:lvl1pPr>
            <a:lvl2pPr>
              <a:defRPr>
                <a:solidFill>
                  <a:srgbClr val="004361"/>
                </a:solidFill>
                <a:latin typeface="+mn-lt"/>
              </a:defRPr>
            </a:lvl2pPr>
            <a:lvl3pPr>
              <a:defRPr>
                <a:solidFill>
                  <a:srgbClr val="003F5E"/>
                </a:solidFill>
                <a:latin typeface="+mn-lt"/>
              </a:defRPr>
            </a:lvl3pPr>
            <a:lvl4pPr>
              <a:defRPr>
                <a:latin typeface="+mn-lt"/>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6" name="Slide Number Placeholder 5"/>
          <p:cNvSpPr>
            <a:spLocks noGrp="1"/>
          </p:cNvSpPr>
          <p:nvPr>
            <p:ph type="sldNum" sz="quarter" idx="12"/>
          </p:nvPr>
        </p:nvSpPr>
        <p:spPr/>
        <p:txBody>
          <a:bodyPr/>
          <a:lstStyle>
            <a:lvl1pPr algn="r">
              <a:defRPr/>
            </a:lvl1pPr>
          </a:lstStyle>
          <a:p>
            <a:fld id="{6F576E6A-F32A-4612-884C-86870357C6B4}" type="slidenum">
              <a:rPr lang="en-GB" smtClean="0"/>
              <a:pPr/>
              <a:t>‹#›</a:t>
            </a:fld>
            <a:endParaRPr lang="en-GB"/>
          </a:p>
        </p:txBody>
      </p:sp>
      <p:sp>
        <p:nvSpPr>
          <p:cNvPr id="8" name="Title Placeholder 1"/>
          <p:cNvSpPr>
            <a:spLocks noGrp="1"/>
          </p:cNvSpPr>
          <p:nvPr>
            <p:ph type="title"/>
          </p:nvPr>
        </p:nvSpPr>
        <p:spPr>
          <a:xfrm>
            <a:off x="455646" y="74649"/>
            <a:ext cx="9612087" cy="1325563"/>
          </a:xfrm>
          <a:prstGeom prst="rect">
            <a:avLst/>
          </a:prstGeom>
        </p:spPr>
        <p:txBody>
          <a:bodyPr vert="horz" lIns="91440" tIns="45720" rIns="91440" bIns="45720" rtlCol="0" anchor="ctr">
            <a:normAutofit/>
          </a:bodyPr>
          <a:lstStyle/>
          <a:p>
            <a:r>
              <a:rPr lang="en-US"/>
              <a:t>Click to edit Master title style</a:t>
            </a:r>
            <a:endParaRPr lang="en-GB" dirty="0"/>
          </a:p>
        </p:txBody>
      </p:sp>
      <p:cxnSp>
        <p:nvCxnSpPr>
          <p:cNvPr id="4" name="Straight Connector 3"/>
          <p:cNvCxnSpPr/>
          <p:nvPr userDrawn="1"/>
        </p:nvCxnSpPr>
        <p:spPr>
          <a:xfrm>
            <a:off x="8319911" y="1532467"/>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a:off x="8602125" y="1532467"/>
            <a:ext cx="3" cy="4682066"/>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36513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6F576E6A-F32A-4612-884C-86870357C6B4}" type="slidenum">
              <a:rPr lang="en-GB" smtClean="0"/>
              <a:t>‹#›</a:t>
            </a:fld>
            <a:endParaRPr lang="en-GB"/>
          </a:p>
        </p:txBody>
      </p:sp>
      <p:sp>
        <p:nvSpPr>
          <p:cNvPr id="6" name="Title Placeholder 1"/>
          <p:cNvSpPr>
            <a:spLocks noGrp="1"/>
          </p:cNvSpPr>
          <p:nvPr>
            <p:ph type="title"/>
          </p:nvPr>
        </p:nvSpPr>
        <p:spPr>
          <a:xfrm>
            <a:off x="455646" y="74649"/>
            <a:ext cx="9612087" cy="1325563"/>
          </a:xfrm>
          <a:prstGeom prst="rect">
            <a:avLst/>
          </a:prstGeom>
        </p:spPr>
        <p:txBody>
          <a:bodyPr vert="horz" lIns="91440" tIns="45720" rIns="91440" bIns="45720" rtlCol="0" anchor="ctr">
            <a:normAutofit/>
          </a:bodyPr>
          <a:lstStyle/>
          <a:p>
            <a:r>
              <a:rPr lang="en-US"/>
              <a:t>Click to edit Master title style</a:t>
            </a:r>
            <a:endParaRPr lang="en-GB" dirty="0"/>
          </a:p>
        </p:txBody>
      </p:sp>
    </p:spTree>
    <p:extLst>
      <p:ext uri="{BB962C8B-B14F-4D97-AF65-F5344CB8AC3E}">
        <p14:creationId xmlns:p14="http://schemas.microsoft.com/office/powerpoint/2010/main" val="22750773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op Image Bar with Text">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6F576E6A-F32A-4612-884C-86870357C6B4}" type="slidenum">
              <a:rPr lang="en-GB" smtClean="0"/>
              <a:t>‹#›</a:t>
            </a:fld>
            <a:endParaRPr lang="en-GB"/>
          </a:p>
        </p:txBody>
      </p:sp>
      <p:sp>
        <p:nvSpPr>
          <p:cNvPr id="5" name="Title Placeholder 1"/>
          <p:cNvSpPr>
            <a:spLocks noGrp="1"/>
          </p:cNvSpPr>
          <p:nvPr>
            <p:ph type="title"/>
          </p:nvPr>
        </p:nvSpPr>
        <p:spPr>
          <a:xfrm>
            <a:off x="455646" y="74649"/>
            <a:ext cx="9612087" cy="1325563"/>
          </a:xfrm>
          <a:prstGeom prst="rect">
            <a:avLst/>
          </a:prstGeom>
        </p:spPr>
        <p:txBody>
          <a:bodyPr vert="horz" lIns="91440" tIns="45720" rIns="91440" bIns="45720" rtlCol="0" anchor="ctr">
            <a:normAutofit/>
          </a:bodyPr>
          <a:lstStyle/>
          <a:p>
            <a:r>
              <a:rPr lang="en-US"/>
              <a:t>Click to edit Master title style</a:t>
            </a:r>
            <a:endParaRPr lang="en-GB" dirty="0"/>
          </a:p>
        </p:txBody>
      </p:sp>
      <p:sp>
        <p:nvSpPr>
          <p:cNvPr id="2" name="Rectangle 1"/>
          <p:cNvSpPr/>
          <p:nvPr userDrawn="1"/>
        </p:nvSpPr>
        <p:spPr>
          <a:xfrm>
            <a:off x="0" y="1676400"/>
            <a:ext cx="12192000" cy="2165684"/>
          </a:xfrm>
          <a:prstGeom prst="rect">
            <a:avLst/>
          </a:prstGeom>
          <a:solidFill>
            <a:srgbClr val="013F5E"/>
          </a:solidFill>
          <a:ln>
            <a:solidFill>
              <a:srgbClr val="013F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6" name="Text Placeholder 5"/>
          <p:cNvSpPr>
            <a:spLocks noGrp="1"/>
          </p:cNvSpPr>
          <p:nvPr>
            <p:ph type="body" sz="quarter" idx="13"/>
          </p:nvPr>
        </p:nvSpPr>
        <p:spPr>
          <a:xfrm>
            <a:off x="470572" y="4083050"/>
            <a:ext cx="11208083" cy="218139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4725052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ottom Image Bar with Text">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6F576E6A-F32A-4612-884C-86870357C6B4}" type="slidenum">
              <a:rPr lang="en-GB" smtClean="0"/>
              <a:t>‹#›</a:t>
            </a:fld>
            <a:endParaRPr lang="en-GB"/>
          </a:p>
        </p:txBody>
      </p:sp>
      <p:sp>
        <p:nvSpPr>
          <p:cNvPr id="5" name="Title Placeholder 1"/>
          <p:cNvSpPr>
            <a:spLocks noGrp="1"/>
          </p:cNvSpPr>
          <p:nvPr>
            <p:ph type="title"/>
          </p:nvPr>
        </p:nvSpPr>
        <p:spPr>
          <a:xfrm>
            <a:off x="455646" y="74649"/>
            <a:ext cx="9612087"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6" name="Rectangle 5"/>
          <p:cNvSpPr/>
          <p:nvPr userDrawn="1"/>
        </p:nvSpPr>
        <p:spPr>
          <a:xfrm>
            <a:off x="0" y="3858126"/>
            <a:ext cx="12192000" cy="2165684"/>
          </a:xfrm>
          <a:prstGeom prst="rect">
            <a:avLst/>
          </a:prstGeom>
          <a:solidFill>
            <a:srgbClr val="004361"/>
          </a:solidFill>
          <a:ln>
            <a:solidFill>
              <a:srgbClr val="013F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7" name="Text Placeholder 6"/>
          <p:cNvSpPr>
            <a:spLocks noGrp="1"/>
          </p:cNvSpPr>
          <p:nvPr>
            <p:ph type="body" sz="quarter" idx="13"/>
          </p:nvPr>
        </p:nvSpPr>
        <p:spPr>
          <a:xfrm>
            <a:off x="448287" y="1524586"/>
            <a:ext cx="11315924" cy="210093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3972521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5183188" y="1651518"/>
            <a:ext cx="6172200" cy="4209532"/>
          </a:xfrm>
        </p:spPr>
        <p:txBody>
          <a:bodyPr/>
          <a:lstStyle>
            <a:lvl1pPr>
              <a:defRPr sz="1800"/>
            </a:lvl1pPr>
            <a:lvl2pPr>
              <a:defRPr sz="1650"/>
            </a:lvl2pPr>
            <a:lvl3pPr>
              <a:defRPr sz="15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ext Placeholder 3"/>
          <p:cNvSpPr>
            <a:spLocks noGrp="1"/>
          </p:cNvSpPr>
          <p:nvPr>
            <p:ph type="body" sz="half" idx="2"/>
          </p:nvPr>
        </p:nvSpPr>
        <p:spPr>
          <a:xfrm>
            <a:off x="457202" y="1642188"/>
            <a:ext cx="4314825" cy="422680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6F576E6A-F32A-4612-884C-86870357C6B4}" type="slidenum">
              <a:rPr lang="en-GB" smtClean="0"/>
              <a:t>‹#›</a:t>
            </a:fld>
            <a:endParaRPr lang="en-GB"/>
          </a:p>
        </p:txBody>
      </p:sp>
      <p:sp>
        <p:nvSpPr>
          <p:cNvPr id="8" name="Title Placeholder 1"/>
          <p:cNvSpPr>
            <a:spLocks noGrp="1"/>
          </p:cNvSpPr>
          <p:nvPr>
            <p:ph type="title"/>
          </p:nvPr>
        </p:nvSpPr>
        <p:spPr>
          <a:xfrm>
            <a:off x="455646" y="74649"/>
            <a:ext cx="9612087"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Tree>
    <p:extLst>
      <p:ext uri="{BB962C8B-B14F-4D97-AF65-F5344CB8AC3E}">
        <p14:creationId xmlns:p14="http://schemas.microsoft.com/office/powerpoint/2010/main" val="13340335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6935" y="203200"/>
            <a:ext cx="9040688" cy="927768"/>
          </a:xfrm>
          <a:prstGeom prst="rect">
            <a:avLst/>
          </a:prstGeom>
        </p:spPr>
        <p:txBody>
          <a:bodyPr vert="horz" lIns="91440" tIns="45720" rIns="91440" bIns="45720" rtlCol="0" anchor="ctr">
            <a:normAutofit/>
          </a:bodyPr>
          <a:lstStyle/>
          <a:p>
            <a:r>
              <a:rPr lang="en-US" dirty="0"/>
              <a:t>Slide Title</a:t>
            </a:r>
            <a:br>
              <a:rPr lang="en-US" dirty="0"/>
            </a:br>
            <a:r>
              <a:rPr lang="en-US" dirty="0"/>
              <a:t>subtitle</a:t>
            </a:r>
            <a:endParaRPr lang="en-GB" dirty="0"/>
          </a:p>
        </p:txBody>
      </p:sp>
      <p:sp>
        <p:nvSpPr>
          <p:cNvPr id="3" name="Text Placeholder 2"/>
          <p:cNvSpPr>
            <a:spLocks noGrp="1"/>
          </p:cNvSpPr>
          <p:nvPr>
            <p:ph type="body" idx="1"/>
          </p:nvPr>
        </p:nvSpPr>
        <p:spPr>
          <a:xfrm>
            <a:off x="444502" y="1439333"/>
            <a:ext cx="10909300" cy="473763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sz="quarter" idx="4"/>
          </p:nvPr>
        </p:nvSpPr>
        <p:spPr>
          <a:xfrm>
            <a:off x="11061812" y="6406019"/>
            <a:ext cx="741021" cy="274873"/>
          </a:xfrm>
          <a:prstGeom prst="rect">
            <a:avLst/>
          </a:prstGeom>
        </p:spPr>
        <p:txBody>
          <a:bodyPr vert="horz" lIns="91440" tIns="45720" rIns="91440" bIns="45720" rtlCol="0" anchor="ctr"/>
          <a:lstStyle>
            <a:lvl1pPr algn="r">
              <a:defRPr sz="675">
                <a:solidFill>
                  <a:schemeClr val="tx1">
                    <a:tint val="75000"/>
                  </a:schemeClr>
                </a:solidFill>
              </a:defRPr>
            </a:lvl1pPr>
          </a:lstStyle>
          <a:p>
            <a:fld id="{6F576E6A-F32A-4612-884C-86870357C6B4}" type="slidenum">
              <a:rPr lang="en-GB" smtClean="0"/>
              <a:pPr/>
              <a:t>‹#›</a:t>
            </a:fld>
            <a:endParaRPr lang="en-GB" dirty="0"/>
          </a:p>
        </p:txBody>
      </p:sp>
      <p:cxnSp>
        <p:nvCxnSpPr>
          <p:cNvPr id="13" name="Straight Connector 12"/>
          <p:cNvCxnSpPr/>
          <p:nvPr userDrawn="1"/>
        </p:nvCxnSpPr>
        <p:spPr>
          <a:xfrm>
            <a:off x="444502" y="6406019"/>
            <a:ext cx="11274749" cy="7229"/>
          </a:xfrm>
          <a:prstGeom prst="line">
            <a:avLst/>
          </a:prstGeom>
          <a:ln w="12700" cap="rnd">
            <a:solidFill>
              <a:srgbClr val="F57B20"/>
            </a:solidFill>
          </a:ln>
        </p:spPr>
        <p:style>
          <a:lnRef idx="1">
            <a:schemeClr val="accent1"/>
          </a:lnRef>
          <a:fillRef idx="0">
            <a:schemeClr val="accent1"/>
          </a:fillRef>
          <a:effectRef idx="0">
            <a:schemeClr val="accent1"/>
          </a:effectRef>
          <a:fontRef idx="minor">
            <a:schemeClr val="tx1"/>
          </a:fontRef>
        </p:style>
      </p:cxnSp>
      <p:sp>
        <p:nvSpPr>
          <p:cNvPr id="5" name="TextBox 4"/>
          <p:cNvSpPr txBox="1"/>
          <p:nvPr userDrawn="1"/>
        </p:nvSpPr>
        <p:spPr>
          <a:xfrm>
            <a:off x="25400" y="6481610"/>
            <a:ext cx="1817512" cy="207749"/>
          </a:xfrm>
          <a:prstGeom prst="rect">
            <a:avLst/>
          </a:prstGeom>
          <a:noFill/>
        </p:spPr>
        <p:txBody>
          <a:bodyPr wrap="square" rtlCol="0">
            <a:spAutoFit/>
          </a:bodyPr>
          <a:lstStyle/>
          <a:p>
            <a:pPr marL="0" marR="0" indent="0" algn="r" defTabSz="685800" rtl="0" eaLnBrk="1" fontAlgn="auto" latinLnBrk="0" hangingPunct="1">
              <a:lnSpc>
                <a:spcPct val="100000"/>
              </a:lnSpc>
              <a:spcBef>
                <a:spcPts val="0"/>
              </a:spcBef>
              <a:spcAft>
                <a:spcPts val="0"/>
              </a:spcAft>
              <a:buClrTx/>
              <a:buSzTx/>
              <a:buFontTx/>
              <a:buNone/>
              <a:tabLst/>
              <a:defRPr/>
            </a:pPr>
            <a:r>
              <a:rPr lang="en-GB" sz="750" baseline="0" dirty="0">
                <a:solidFill>
                  <a:srgbClr val="003F5E"/>
                </a:solidFill>
              </a:rPr>
              <a:t>https://aarc-project.eu</a:t>
            </a:r>
            <a:endParaRPr lang="en-GB" sz="750" dirty="0">
              <a:solidFill>
                <a:srgbClr val="003F5E"/>
              </a:solidFill>
            </a:endParaRPr>
          </a:p>
        </p:txBody>
      </p:sp>
      <p:cxnSp>
        <p:nvCxnSpPr>
          <p:cNvPr id="8" name="Straight Connector 7"/>
          <p:cNvCxnSpPr/>
          <p:nvPr userDrawn="1"/>
        </p:nvCxnSpPr>
        <p:spPr>
          <a:xfrm flipH="1">
            <a:off x="444503" y="1224327"/>
            <a:ext cx="10274297" cy="2887"/>
          </a:xfrm>
          <a:prstGeom prst="line">
            <a:avLst/>
          </a:prstGeom>
          <a:ln w="12700">
            <a:solidFill>
              <a:srgbClr val="003959"/>
            </a:solidFill>
          </a:ln>
        </p:spPr>
        <p:style>
          <a:lnRef idx="1">
            <a:schemeClr val="accent1"/>
          </a:lnRef>
          <a:fillRef idx="0">
            <a:schemeClr val="accent1"/>
          </a:fillRef>
          <a:effectRef idx="0">
            <a:schemeClr val="accent1"/>
          </a:effectRef>
          <a:fontRef idx="minor">
            <a:schemeClr val="tx1"/>
          </a:fontRef>
        </p:style>
      </p:cxnSp>
      <p:pic>
        <p:nvPicPr>
          <p:cNvPr id="21" name="Picture 20"/>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10658149" y="143931"/>
            <a:ext cx="1144684" cy="1034242"/>
          </a:xfrm>
          <a:prstGeom prst="rect">
            <a:avLst/>
          </a:prstGeom>
        </p:spPr>
      </p:pic>
      <p:pic>
        <p:nvPicPr>
          <p:cNvPr id="22" name="Picture 21"/>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468543" y="6460279"/>
            <a:ext cx="331798" cy="299785"/>
          </a:xfrm>
          <a:prstGeom prst="rect">
            <a:avLst/>
          </a:prstGeom>
        </p:spPr>
      </p:pic>
    </p:spTree>
    <p:extLst>
      <p:ext uri="{BB962C8B-B14F-4D97-AF65-F5344CB8AC3E}">
        <p14:creationId xmlns:p14="http://schemas.microsoft.com/office/powerpoint/2010/main" val="176233165"/>
      </p:ext>
    </p:extLst>
  </p:cSld>
  <p:clrMap bg1="lt1" tx1="dk1" bg2="lt2" tx2="dk2" accent1="accent1" accent2="accent2" accent3="accent3" accent4="accent4" accent5="accent5" accent6="accent6" hlink="hlink" folHlink="folHlink"/>
  <p:sldLayoutIdLst>
    <p:sldLayoutId id="2147483658" r:id="rId1"/>
    <p:sldLayoutId id="2147483650" r:id="rId2"/>
    <p:sldLayoutId id="2147483652" r:id="rId3"/>
    <p:sldLayoutId id="2147483653" r:id="rId4"/>
    <p:sldLayoutId id="2147483660" r:id="rId5"/>
    <p:sldLayoutId id="2147483654" r:id="rId6"/>
    <p:sldLayoutId id="2147483655" r:id="rId7"/>
    <p:sldLayoutId id="2147483659" r:id="rId8"/>
    <p:sldLayoutId id="2147483656" r:id="rId9"/>
    <p:sldLayoutId id="2147483657" r:id="rId10"/>
    <p:sldLayoutId id="2147483663" r:id="rId11"/>
    <p:sldLayoutId id="2147483662" r:id="rId12"/>
  </p:sldLayoutIdLst>
  <p:hf sldNum="0" hdr="0" ftr="0"/>
  <p:txStyles>
    <p:titleStyle>
      <a:lvl1pPr algn="l" defTabSz="685800" rtl="0" eaLnBrk="1" latinLnBrk="0" hangingPunct="1">
        <a:lnSpc>
          <a:spcPct val="90000"/>
        </a:lnSpc>
        <a:spcBef>
          <a:spcPct val="0"/>
        </a:spcBef>
        <a:buNone/>
        <a:defRPr sz="2400" b="1" kern="1200">
          <a:solidFill>
            <a:srgbClr val="004361"/>
          </a:solidFill>
          <a:latin typeface="+mn-lt"/>
          <a:ea typeface="Verdana" panose="020B0604030504040204" pitchFamily="34" charset="0"/>
          <a:cs typeface="Verdana" panose="020B060403050404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200" kern="1200">
          <a:solidFill>
            <a:srgbClr val="004360"/>
          </a:solidFill>
          <a:latin typeface="+mn-lt"/>
          <a:ea typeface="Verdana" panose="020B0604030504040204" pitchFamily="34" charset="0"/>
          <a:cs typeface="Verdana" panose="020B060403050404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rgbClr val="004361"/>
          </a:solidFill>
          <a:latin typeface="+mn-lt"/>
          <a:ea typeface="Verdana" panose="020B0604030504040204" pitchFamily="34" charset="0"/>
          <a:cs typeface="Verdana" panose="020B060403050404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800" kern="1200">
          <a:solidFill>
            <a:srgbClr val="003F5E"/>
          </a:solidFill>
          <a:latin typeface="+mn-lt"/>
          <a:ea typeface="Verdana" panose="020B0604030504040204" pitchFamily="34" charset="0"/>
          <a:cs typeface="Verdana" panose="020B060403050404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800" kern="1200">
          <a:solidFill>
            <a:srgbClr val="004360"/>
          </a:solidFill>
          <a:latin typeface="+mn-lt"/>
          <a:ea typeface="Verdana" panose="020B0604030504040204" pitchFamily="34" charset="0"/>
          <a:cs typeface="Verdana" panose="020B060403050404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800" kern="1200">
          <a:solidFill>
            <a:srgbClr val="004360"/>
          </a:solidFill>
          <a:latin typeface="+mn-lt"/>
          <a:ea typeface="Verdana" panose="020B0604030504040204" pitchFamily="34" charset="0"/>
          <a:cs typeface="Verdana" panose="020B060403050404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documents.egi.eu/document/2930"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documents.egi.eu/public/ShowDocument?docid=2930" TargetMode="External"/><Relationship Id="rId2" Type="http://schemas.openxmlformats.org/officeDocument/2006/relationships/hyperlink" Target="https://wiki.egi.eu/wiki/SPG:Drafts:Assessment_Community_IDvetting_adequacy" TargetMode="External"/><Relationship Id="rId1" Type="http://schemas.openxmlformats.org/officeDocument/2006/relationships/slideLayout" Target="../slideLayouts/slideLayout2.xml"/><Relationship Id="rId4" Type="http://schemas.openxmlformats.org/officeDocument/2006/relationships/hyperlink" Target="https://igtf.net/snctfi"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www.igtf.net/ap/authn-assurance"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iki.eugridpma.org/Main/AssuranceAssessment"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gtf.net/ap/authn-assurance/" TargetMode="External"/><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refeds.org/profile/mfa" TargetMode="External"/><Relationship Id="rId2" Type="http://schemas.openxmlformats.org/officeDocument/2006/relationships/hyperlink" Target="https://refeds.org/profile/sfa" TargetMode="External"/><Relationship Id="rId1" Type="http://schemas.openxmlformats.org/officeDocument/2006/relationships/slideLayout" Target="../slideLayouts/slideLayout2.xml"/><Relationship Id="rId4" Type="http://schemas.openxmlformats.org/officeDocument/2006/relationships/hyperlink" Target="https://refeds.org/assurance"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eur-lex.europa.eu/legal-content/EN/TXT/?uri=OJ:JOL_2015_235_R_0002" TargetMode="External"/><Relationship Id="rId2" Type="http://schemas.openxmlformats.org/officeDocument/2006/relationships/hyperlink" Target="https://kantarainitiative.org/confluence/display/LC/Identity+Assurance+Framework"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s://wiki.geant.org/download/attachments/114935014/AARC-I050-ComparisonGuidetoAssuranceMapping.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normAutofit/>
          </a:bodyPr>
          <a:lstStyle/>
          <a:p>
            <a:r>
              <a:rPr lang="en-GB" dirty="0"/>
              <a:t>David Kelsey</a:t>
            </a:r>
          </a:p>
        </p:txBody>
      </p:sp>
      <p:sp>
        <p:nvSpPr>
          <p:cNvPr id="3" name="Text Placeholder 2"/>
          <p:cNvSpPr>
            <a:spLocks noGrp="1"/>
          </p:cNvSpPr>
          <p:nvPr>
            <p:ph type="body" sz="quarter" idx="12"/>
          </p:nvPr>
        </p:nvSpPr>
        <p:spPr/>
        <p:txBody>
          <a:bodyPr/>
          <a:lstStyle/>
          <a:p>
            <a:r>
              <a:rPr lang="en-GB" dirty="0"/>
              <a:t>IGTF All Hands Meeting, ISGC2019, Taipei</a:t>
            </a:r>
          </a:p>
        </p:txBody>
      </p:sp>
      <p:sp>
        <p:nvSpPr>
          <p:cNvPr id="4" name="Text Placeholder 3"/>
          <p:cNvSpPr>
            <a:spLocks noGrp="1"/>
          </p:cNvSpPr>
          <p:nvPr>
            <p:ph type="body" sz="quarter" idx="17"/>
          </p:nvPr>
        </p:nvSpPr>
        <p:spPr/>
        <p:txBody>
          <a:bodyPr>
            <a:normAutofit/>
          </a:bodyPr>
          <a:lstStyle/>
          <a:p>
            <a:endParaRPr lang="en-GB" dirty="0"/>
          </a:p>
        </p:txBody>
      </p:sp>
      <p:sp>
        <p:nvSpPr>
          <p:cNvPr id="5" name="Text Placeholder 4"/>
          <p:cNvSpPr>
            <a:spLocks noGrp="1"/>
          </p:cNvSpPr>
          <p:nvPr>
            <p:ph type="body" sz="quarter" idx="14"/>
          </p:nvPr>
        </p:nvSpPr>
        <p:spPr/>
        <p:txBody>
          <a:bodyPr/>
          <a:lstStyle/>
          <a:p>
            <a:r>
              <a:rPr lang="en-GB" dirty="0"/>
              <a:t>Combined Assurance Model</a:t>
            </a:r>
          </a:p>
        </p:txBody>
      </p:sp>
      <p:sp>
        <p:nvSpPr>
          <p:cNvPr id="6" name="Text Placeholder 5"/>
          <p:cNvSpPr>
            <a:spLocks noGrp="1"/>
          </p:cNvSpPr>
          <p:nvPr>
            <p:ph type="body" sz="quarter" idx="18"/>
          </p:nvPr>
        </p:nvSpPr>
        <p:spPr/>
        <p:txBody>
          <a:bodyPr/>
          <a:lstStyle/>
          <a:p>
            <a:r>
              <a:rPr lang="en-GB" dirty="0"/>
              <a:t>1 April 2019</a:t>
            </a:r>
          </a:p>
        </p:txBody>
      </p:sp>
      <p:sp>
        <p:nvSpPr>
          <p:cNvPr id="7" name="Text Placeholder 6"/>
          <p:cNvSpPr>
            <a:spLocks noGrp="1"/>
          </p:cNvSpPr>
          <p:nvPr>
            <p:ph type="body" sz="quarter" idx="19"/>
          </p:nvPr>
        </p:nvSpPr>
        <p:spPr/>
        <p:txBody>
          <a:bodyPr>
            <a:normAutofit fontScale="92500"/>
          </a:bodyPr>
          <a:lstStyle/>
          <a:p>
            <a:r>
              <a:rPr lang="en-GB" dirty="0"/>
              <a:t>AARC2 Community Engagement/Policy and Best Practice Harmonisation</a:t>
            </a:r>
          </a:p>
        </p:txBody>
      </p:sp>
      <p:sp>
        <p:nvSpPr>
          <p:cNvPr id="8" name="Text Placeholder 7"/>
          <p:cNvSpPr>
            <a:spLocks noGrp="1"/>
          </p:cNvSpPr>
          <p:nvPr>
            <p:ph type="body" sz="quarter" idx="20"/>
          </p:nvPr>
        </p:nvSpPr>
        <p:spPr/>
        <p:txBody>
          <a:bodyPr>
            <a:normAutofit/>
          </a:bodyPr>
          <a:lstStyle/>
          <a:p>
            <a:r>
              <a:rPr lang="en-GB" dirty="0"/>
              <a:t>STFC – UK Research and Innovation</a:t>
            </a:r>
          </a:p>
        </p:txBody>
      </p:sp>
      <p:sp>
        <p:nvSpPr>
          <p:cNvPr id="9" name="Text Placeholder 8"/>
          <p:cNvSpPr>
            <a:spLocks noGrp="1"/>
          </p:cNvSpPr>
          <p:nvPr>
            <p:ph type="body" sz="quarter" idx="21"/>
          </p:nvPr>
        </p:nvSpPr>
        <p:spPr>
          <a:xfrm>
            <a:off x="1240257" y="4765917"/>
            <a:ext cx="3248616" cy="415608"/>
          </a:xfrm>
        </p:spPr>
        <p:txBody>
          <a:bodyPr>
            <a:noAutofit/>
          </a:bodyPr>
          <a:lstStyle/>
          <a:p>
            <a:endParaRPr lang="en-GB" sz="1800" i="1" dirty="0"/>
          </a:p>
        </p:txBody>
      </p:sp>
    </p:spTree>
    <p:extLst>
      <p:ext uri="{BB962C8B-B14F-4D97-AF65-F5344CB8AC3E}">
        <p14:creationId xmlns:p14="http://schemas.microsoft.com/office/powerpoint/2010/main" val="27794538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C8DD954-A7B4-C04D-AE3C-8F2E8C0E314C}"/>
              </a:ext>
            </a:extLst>
          </p:cNvPr>
          <p:cNvSpPr>
            <a:spLocks noGrp="1"/>
          </p:cNvSpPr>
          <p:nvPr>
            <p:ph idx="1"/>
          </p:nvPr>
        </p:nvSpPr>
        <p:spPr/>
        <p:txBody>
          <a:bodyPr>
            <a:normAutofit/>
          </a:bodyPr>
          <a:lstStyle/>
          <a:p>
            <a:pPr marL="0" indent="0">
              <a:buNone/>
            </a:pPr>
            <a:endParaRPr lang="en-US" sz="4000" b="1" dirty="0"/>
          </a:p>
          <a:p>
            <a:pPr marL="0" indent="0">
              <a:buNone/>
            </a:pPr>
            <a:endParaRPr lang="en-US" sz="4000" b="1" dirty="0"/>
          </a:p>
          <a:p>
            <a:pPr marL="0" indent="0">
              <a:buNone/>
            </a:pPr>
            <a:endParaRPr lang="en-US" sz="4000" b="1" dirty="0"/>
          </a:p>
          <a:p>
            <a:pPr marL="0" indent="0" algn="ctr">
              <a:buNone/>
            </a:pPr>
            <a:r>
              <a:rPr lang="en-US" sz="4000" b="1" dirty="0"/>
              <a:t>IGTF Assurance </a:t>
            </a:r>
          </a:p>
          <a:p>
            <a:pPr marL="0" indent="0" algn="ctr">
              <a:buNone/>
            </a:pPr>
            <a:r>
              <a:rPr lang="en-US" sz="4000" b="1" dirty="0"/>
              <a:t>Relying Party (EGI) policy</a:t>
            </a:r>
          </a:p>
        </p:txBody>
      </p:sp>
      <p:sp>
        <p:nvSpPr>
          <p:cNvPr id="4" name="Title 3">
            <a:extLst>
              <a:ext uri="{FF2B5EF4-FFF2-40B4-BE49-F238E27FC236}">
                <a16:creationId xmlns:a16="http://schemas.microsoft.com/office/drawing/2014/main" id="{E62AAB47-DF62-B645-90FB-482315B30B7D}"/>
              </a:ext>
            </a:extLst>
          </p:cNvPr>
          <p:cNvSpPr>
            <a:spLocks noGrp="1"/>
          </p:cNvSpPr>
          <p:nvPr>
            <p:ph type="title"/>
          </p:nvPr>
        </p:nvSpPr>
        <p:spPr/>
        <p:txBody>
          <a:bodyPr/>
          <a:lstStyle/>
          <a:p>
            <a:endParaRPr lang="en-US" dirty="0"/>
          </a:p>
        </p:txBody>
      </p:sp>
    </p:spTree>
    <p:extLst>
      <p:ext uri="{BB962C8B-B14F-4D97-AF65-F5344CB8AC3E}">
        <p14:creationId xmlns:p14="http://schemas.microsoft.com/office/powerpoint/2010/main" val="21959815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F64E759-E7FE-404C-B594-873E4AEFB57B}"/>
              </a:ext>
            </a:extLst>
          </p:cNvPr>
          <p:cNvSpPr>
            <a:spLocks noGrp="1"/>
          </p:cNvSpPr>
          <p:nvPr>
            <p:ph idx="1"/>
          </p:nvPr>
        </p:nvSpPr>
        <p:spPr/>
        <p:txBody>
          <a:bodyPr>
            <a:normAutofit/>
          </a:bodyPr>
          <a:lstStyle/>
          <a:p>
            <a:r>
              <a:rPr lang="en-GB" dirty="0">
                <a:hlinkClick r:id="rId2"/>
              </a:rPr>
              <a:t>https://documents.egi.eu/document/2930</a:t>
            </a:r>
            <a:endParaRPr lang="en-GB" dirty="0"/>
          </a:p>
          <a:p>
            <a:r>
              <a:rPr lang="en-GB" dirty="0"/>
              <a:t>Authentication and identification is considered adequate if the </a:t>
            </a:r>
            <a:r>
              <a:rPr lang="en-GB" dirty="0">
                <a:solidFill>
                  <a:srgbClr val="FF0000"/>
                </a:solidFill>
              </a:rPr>
              <a:t>combined assurance </a:t>
            </a:r>
            <a:r>
              <a:rPr lang="en-GB" dirty="0"/>
              <a:t>level provided by the </a:t>
            </a:r>
            <a:r>
              <a:rPr lang="en-GB" dirty="0">
                <a:solidFill>
                  <a:srgbClr val="FF0000"/>
                </a:solidFill>
              </a:rPr>
              <a:t>Issuing Authority, the e-Infrastructure registration service, and the VO registration service</a:t>
            </a:r>
            <a:r>
              <a:rPr lang="en-GB" dirty="0"/>
              <a:t>, for each User authorised to access Services, meets or exceeds the requirements of the following approved IGTF authentication assurance profiles:</a:t>
            </a:r>
            <a:br>
              <a:rPr lang="en-GB" dirty="0"/>
            </a:br>
            <a:endParaRPr lang="en-GB" dirty="0"/>
          </a:p>
          <a:p>
            <a:pPr marL="0" indent="0">
              <a:buNone/>
            </a:pPr>
            <a:r>
              <a:rPr lang="en-GB" dirty="0"/>
              <a:t>a) IGTF Assurance Profile ASPEN (urn:oid:1.2.840.113612.5.2.5.1)</a:t>
            </a:r>
          </a:p>
          <a:p>
            <a:pPr marL="0" indent="0">
              <a:buNone/>
            </a:pPr>
            <a:r>
              <a:rPr lang="en-GB" dirty="0"/>
              <a:t>b) IGTF Assurance Profile BIRCH (urn:oid:1.2.840.113612.5.2.5.2)</a:t>
            </a:r>
          </a:p>
          <a:p>
            <a:pPr marL="0" indent="0">
              <a:buNone/>
            </a:pPr>
            <a:r>
              <a:rPr lang="en-GB" dirty="0"/>
              <a:t>c) IGTF Assurance Profile CEDAR (urn:oid:1.2.840.113612.5.2.5.3)</a:t>
            </a:r>
            <a:br>
              <a:rPr lang="en-GB" dirty="0"/>
            </a:br>
            <a:endParaRPr lang="en-GB" dirty="0"/>
          </a:p>
          <a:p>
            <a:r>
              <a:rPr lang="en-GB" dirty="0"/>
              <a:t>Unless either the VO or e-infrastructure registration service can demonstrate that - for the Users it authorises to use Services - it meets one of the approved assurance profiles, the IGTF accredited issuing authority MUST provide this level of assurance. </a:t>
            </a:r>
          </a:p>
          <a:p>
            <a:endParaRPr lang="en-US" dirty="0"/>
          </a:p>
        </p:txBody>
      </p:sp>
      <p:sp>
        <p:nvSpPr>
          <p:cNvPr id="4" name="Title 3">
            <a:extLst>
              <a:ext uri="{FF2B5EF4-FFF2-40B4-BE49-F238E27FC236}">
                <a16:creationId xmlns:a16="http://schemas.microsoft.com/office/drawing/2014/main" id="{BE2F5F7F-C303-E545-BD2F-E96395B4DEA6}"/>
              </a:ext>
            </a:extLst>
          </p:cNvPr>
          <p:cNvSpPr>
            <a:spLocks noGrp="1"/>
          </p:cNvSpPr>
          <p:nvPr>
            <p:ph type="title"/>
          </p:nvPr>
        </p:nvSpPr>
        <p:spPr/>
        <p:txBody>
          <a:bodyPr/>
          <a:lstStyle/>
          <a:p>
            <a:r>
              <a:rPr lang="en-US" dirty="0"/>
              <a:t>EGI Policy - </a:t>
            </a:r>
            <a:r>
              <a:rPr lang="en-GB" dirty="0"/>
              <a:t>Policy on Acceptable Authentication Assurance</a:t>
            </a:r>
            <a:endParaRPr lang="en-US" dirty="0"/>
          </a:p>
        </p:txBody>
      </p:sp>
    </p:spTree>
    <p:extLst>
      <p:ext uri="{BB962C8B-B14F-4D97-AF65-F5344CB8AC3E}">
        <p14:creationId xmlns:p14="http://schemas.microsoft.com/office/powerpoint/2010/main" val="7654620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C8DD954-A7B4-C04D-AE3C-8F2E8C0E314C}"/>
              </a:ext>
            </a:extLst>
          </p:cNvPr>
          <p:cNvSpPr>
            <a:spLocks noGrp="1"/>
          </p:cNvSpPr>
          <p:nvPr>
            <p:ph idx="1"/>
          </p:nvPr>
        </p:nvSpPr>
        <p:spPr/>
        <p:txBody>
          <a:bodyPr>
            <a:normAutofit/>
          </a:bodyPr>
          <a:lstStyle/>
          <a:p>
            <a:pPr marL="0" indent="0">
              <a:buNone/>
            </a:pPr>
            <a:endParaRPr lang="en-US" sz="4000" b="1" dirty="0"/>
          </a:p>
          <a:p>
            <a:pPr marL="0" indent="0">
              <a:buNone/>
            </a:pPr>
            <a:endParaRPr lang="en-US" sz="4000" b="1" dirty="0"/>
          </a:p>
          <a:p>
            <a:pPr marL="0" indent="0">
              <a:buNone/>
            </a:pPr>
            <a:endParaRPr lang="en-US" sz="4000" b="1" dirty="0"/>
          </a:p>
          <a:p>
            <a:pPr marL="0" indent="0" algn="ctr">
              <a:buNone/>
            </a:pPr>
            <a:r>
              <a:rPr lang="en-US" sz="4000" b="1" dirty="0"/>
              <a:t>Combined Assurance - assessment</a:t>
            </a:r>
          </a:p>
        </p:txBody>
      </p:sp>
      <p:sp>
        <p:nvSpPr>
          <p:cNvPr id="4" name="Title 3">
            <a:extLst>
              <a:ext uri="{FF2B5EF4-FFF2-40B4-BE49-F238E27FC236}">
                <a16:creationId xmlns:a16="http://schemas.microsoft.com/office/drawing/2014/main" id="{E62AAB47-DF62-B645-90FB-482315B30B7D}"/>
              </a:ext>
            </a:extLst>
          </p:cNvPr>
          <p:cNvSpPr>
            <a:spLocks noGrp="1"/>
          </p:cNvSpPr>
          <p:nvPr>
            <p:ph type="title"/>
          </p:nvPr>
        </p:nvSpPr>
        <p:spPr/>
        <p:txBody>
          <a:bodyPr/>
          <a:lstStyle/>
          <a:p>
            <a:endParaRPr lang="en-US"/>
          </a:p>
        </p:txBody>
      </p:sp>
    </p:spTree>
    <p:extLst>
      <p:ext uri="{BB962C8B-B14F-4D97-AF65-F5344CB8AC3E}">
        <p14:creationId xmlns:p14="http://schemas.microsoft.com/office/powerpoint/2010/main" val="22265196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CA1C9DE-D36D-6E41-AF2C-8CDF2133AC34}"/>
              </a:ext>
            </a:extLst>
          </p:cNvPr>
          <p:cNvSpPr>
            <a:spLocks noGrp="1"/>
          </p:cNvSpPr>
          <p:nvPr>
            <p:ph idx="1"/>
          </p:nvPr>
        </p:nvSpPr>
        <p:spPr/>
        <p:txBody>
          <a:bodyPr/>
          <a:lstStyle/>
          <a:p>
            <a:r>
              <a:rPr lang="en-GB" dirty="0">
                <a:hlinkClick r:id="rId2"/>
              </a:rPr>
              <a:t>https://wiki.egi.eu/wiki/SPG:Drafts:Assessment_Community_IDvetting_adequacy</a:t>
            </a:r>
            <a:endParaRPr lang="en-GB" dirty="0"/>
          </a:p>
          <a:p>
            <a:r>
              <a:rPr lang="en-GB" dirty="0"/>
              <a:t>Authentication and identification is </a:t>
            </a:r>
            <a:r>
              <a:rPr lang="en-GB" dirty="0">
                <a:hlinkClick r:id="rId3"/>
              </a:rPr>
              <a:t>considered adequate</a:t>
            </a:r>
            <a:r>
              <a:rPr lang="en-GB" dirty="0"/>
              <a:t>, for each User authorised to access Services, if the combined assurance level provided by the end-user credential issuing authority, and either the e-Infrastructure registration service and/or the Community registration service, meets or exceeds the requirements of the approved IGTF authentication assurance profiles [AAP]. This is conventionally assured through a vetting process during user credential issuance at their identity provider.</a:t>
            </a:r>
          </a:p>
          <a:p>
            <a:r>
              <a:rPr lang="en-GB" dirty="0"/>
              <a:t>The Community or e-Infrastructure wishing to prove the adequacy of its identity vetting, in order to use its members' credentials in conjunction with the IGTF Assurance Profile DOGWOOD, and substantiate their compliance with the </a:t>
            </a:r>
            <a:r>
              <a:rPr lang="en-GB" dirty="0">
                <a:hlinkClick r:id="rId4"/>
              </a:rPr>
              <a:t>Snctfi</a:t>
            </a:r>
            <a:r>
              <a:rPr lang="en-GB" dirty="0"/>
              <a:t> membership management requirements, must submit a request for assessment by the designated Security Policy Groups (SPG) by way of Infrastructure Operations.</a:t>
            </a:r>
          </a:p>
          <a:p>
            <a:endParaRPr lang="en-US" dirty="0"/>
          </a:p>
        </p:txBody>
      </p:sp>
      <p:sp>
        <p:nvSpPr>
          <p:cNvPr id="4" name="Title 3">
            <a:extLst>
              <a:ext uri="{FF2B5EF4-FFF2-40B4-BE49-F238E27FC236}">
                <a16:creationId xmlns:a16="http://schemas.microsoft.com/office/drawing/2014/main" id="{FD56A361-233C-574F-BB02-282DAE93AAB3}"/>
              </a:ext>
            </a:extLst>
          </p:cNvPr>
          <p:cNvSpPr>
            <a:spLocks noGrp="1"/>
          </p:cNvSpPr>
          <p:nvPr>
            <p:ph type="title"/>
          </p:nvPr>
        </p:nvSpPr>
        <p:spPr/>
        <p:txBody>
          <a:bodyPr/>
          <a:lstStyle/>
          <a:p>
            <a:r>
              <a:rPr lang="en-US" dirty="0"/>
              <a:t>Combined assurance – policy/procedure – Are we seeking IGTF approval?</a:t>
            </a:r>
          </a:p>
        </p:txBody>
      </p:sp>
    </p:spTree>
    <p:extLst>
      <p:ext uri="{BB962C8B-B14F-4D97-AF65-F5344CB8AC3E}">
        <p14:creationId xmlns:p14="http://schemas.microsoft.com/office/powerpoint/2010/main" val="14784557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15236C3-AD1B-6F4A-8658-035E444A76E9}"/>
              </a:ext>
            </a:extLst>
          </p:cNvPr>
          <p:cNvSpPr>
            <a:spLocks noGrp="1"/>
          </p:cNvSpPr>
          <p:nvPr>
            <p:ph idx="1"/>
          </p:nvPr>
        </p:nvSpPr>
        <p:spPr/>
        <p:txBody>
          <a:bodyPr/>
          <a:lstStyle/>
          <a:p>
            <a:pPr marL="0" indent="0">
              <a:buNone/>
            </a:pPr>
            <a:r>
              <a:rPr lang="en-GB" dirty="0"/>
              <a:t>The request shall include the following information:</a:t>
            </a:r>
          </a:p>
          <a:p>
            <a:r>
              <a:rPr lang="en-GB" dirty="0"/>
              <a:t>a statement of their compliance with the Community Membership Management Policy</a:t>
            </a:r>
          </a:p>
          <a:p>
            <a:r>
              <a:rPr lang="en-GB" dirty="0"/>
              <a:t>a statement of their compliance with the Community Operations Security Policy</a:t>
            </a:r>
          </a:p>
          <a:p>
            <a:r>
              <a:rPr lang="en-GB" dirty="0"/>
              <a:t>a documented description of the membership life cycle process and practices meeting the requirements of the IGTF </a:t>
            </a:r>
            <a:r>
              <a:rPr lang="en-GB" dirty="0">
                <a:hlinkClick r:id="rId2"/>
              </a:rPr>
              <a:t>BIRCH, CEDAR (or ASPEN) assurance level</a:t>
            </a:r>
            <a:r>
              <a:rPr lang="en-GB" dirty="0"/>
              <a:t>, in which</a:t>
            </a:r>
          </a:p>
          <a:p>
            <a:pPr lvl="1"/>
            <a:r>
              <a:rPr lang="en-GB" dirty="0"/>
              <a:t>the </a:t>
            </a:r>
            <a:r>
              <a:rPr lang="en-GB" i="1" dirty="0"/>
              <a:t>credential</a:t>
            </a:r>
            <a:r>
              <a:rPr lang="en-GB" dirty="0"/>
              <a:t> of the user is the membership registration data and community-issued assertions</a:t>
            </a:r>
          </a:p>
          <a:p>
            <a:pPr lvl="1"/>
            <a:r>
              <a:rPr lang="en-GB" dirty="0"/>
              <a:t>the </a:t>
            </a:r>
            <a:r>
              <a:rPr lang="en-GB" i="1" dirty="0"/>
              <a:t>Issuing Authority</a:t>
            </a:r>
            <a:r>
              <a:rPr lang="en-GB" dirty="0"/>
              <a:t> is the collection of membership management and assertion-issuing systems and services</a:t>
            </a:r>
          </a:p>
          <a:p>
            <a:pPr lvl="1"/>
            <a:r>
              <a:rPr lang="en-GB" dirty="0"/>
              <a:t>the </a:t>
            </a:r>
            <a:r>
              <a:rPr lang="en-GB" i="1" dirty="0"/>
              <a:t>credential life time</a:t>
            </a:r>
            <a:r>
              <a:rPr lang="en-GB" dirty="0"/>
              <a:t> corresponds to the renewal periods as defined in the Community Membership Management Policy</a:t>
            </a:r>
          </a:p>
          <a:p>
            <a:r>
              <a:rPr lang="en-GB" dirty="0"/>
              <a:t>a description of the method of binding between the membership information and the DOGWOOD user credential (identifier)</a:t>
            </a:r>
          </a:p>
          <a:p>
            <a:endParaRPr lang="en-US" dirty="0"/>
          </a:p>
        </p:txBody>
      </p:sp>
      <p:sp>
        <p:nvSpPr>
          <p:cNvPr id="4" name="Title 3">
            <a:extLst>
              <a:ext uri="{FF2B5EF4-FFF2-40B4-BE49-F238E27FC236}">
                <a16:creationId xmlns:a16="http://schemas.microsoft.com/office/drawing/2014/main" id="{68798599-1349-AD40-BBD4-7BB6A970F8DC}"/>
              </a:ext>
            </a:extLst>
          </p:cNvPr>
          <p:cNvSpPr>
            <a:spLocks noGrp="1"/>
          </p:cNvSpPr>
          <p:nvPr>
            <p:ph type="title"/>
          </p:nvPr>
        </p:nvSpPr>
        <p:spPr/>
        <p:txBody>
          <a:bodyPr/>
          <a:lstStyle/>
          <a:p>
            <a:r>
              <a:rPr lang="en-US" dirty="0"/>
              <a:t>Combined Assurance (2)</a:t>
            </a:r>
          </a:p>
        </p:txBody>
      </p:sp>
    </p:spTree>
    <p:extLst>
      <p:ext uri="{BB962C8B-B14F-4D97-AF65-F5344CB8AC3E}">
        <p14:creationId xmlns:p14="http://schemas.microsoft.com/office/powerpoint/2010/main" val="12417578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7AA50A7-E35F-1248-8C99-B128BCDB9A30}"/>
              </a:ext>
            </a:extLst>
          </p:cNvPr>
          <p:cNvSpPr>
            <a:spLocks noGrp="1"/>
          </p:cNvSpPr>
          <p:nvPr>
            <p:ph idx="1"/>
          </p:nvPr>
        </p:nvSpPr>
        <p:spPr/>
        <p:txBody>
          <a:bodyPr/>
          <a:lstStyle/>
          <a:p>
            <a:r>
              <a:rPr lang="en-GB" dirty="0"/>
              <a:t>Based on this information, the SPG shall advise the Infrastructure Operations with respect to suitability of the Community or e-Infrastructure for such combined adequacy in accordance with the Policy on Acceptable Authentication Assurance.</a:t>
            </a:r>
          </a:p>
          <a:p>
            <a:r>
              <a:rPr lang="en-GB" dirty="0"/>
              <a:t>The SPG may make available </a:t>
            </a:r>
            <a:r>
              <a:rPr lang="en-GB" dirty="0">
                <a:hlinkClick r:id="rId2"/>
              </a:rPr>
              <a:t>an evaluation matrix</a:t>
            </a:r>
            <a:r>
              <a:rPr lang="en-GB" dirty="0"/>
              <a:t>. Applicant communities are welcome to use the assurance evaluation matrix to prepare the requisite documents, bearing in mind the evaluation </a:t>
            </a:r>
            <a:r>
              <a:rPr lang="en-GB" i="1" dirty="0"/>
              <a:t>Method</a:t>
            </a:r>
            <a:r>
              <a:rPr lang="en-GB" dirty="0"/>
              <a:t> and the </a:t>
            </a:r>
            <a:r>
              <a:rPr lang="en-GB" i="1" dirty="0"/>
              <a:t>Persistent registry (community membership) implementation and assessment hints</a:t>
            </a:r>
            <a:r>
              <a:rPr lang="en-GB" dirty="0"/>
              <a:t>. The most relevant community assurance profiles for the joint adequacy purpose are BIRCH and CEDAR. Registries and membership services at ASPEN level are strongly discouraged. The credential (registration) life time of 11 days necessitates re-registering members with this frequency, and re-validating their eligibility. This model is likely to both confuse and upset members. </a:t>
            </a:r>
          </a:p>
          <a:p>
            <a:endParaRPr lang="en-US" dirty="0"/>
          </a:p>
        </p:txBody>
      </p:sp>
      <p:sp>
        <p:nvSpPr>
          <p:cNvPr id="4" name="Title 3">
            <a:extLst>
              <a:ext uri="{FF2B5EF4-FFF2-40B4-BE49-F238E27FC236}">
                <a16:creationId xmlns:a16="http://schemas.microsoft.com/office/drawing/2014/main" id="{92113B3D-BA18-4C4A-BEE4-CA96651B6082}"/>
              </a:ext>
            </a:extLst>
          </p:cNvPr>
          <p:cNvSpPr>
            <a:spLocks noGrp="1"/>
          </p:cNvSpPr>
          <p:nvPr>
            <p:ph type="title"/>
          </p:nvPr>
        </p:nvSpPr>
        <p:spPr/>
        <p:txBody>
          <a:bodyPr/>
          <a:lstStyle/>
          <a:p>
            <a:r>
              <a:rPr lang="en-US" dirty="0"/>
              <a:t>Combined Assurance (3)</a:t>
            </a:r>
          </a:p>
        </p:txBody>
      </p:sp>
    </p:spTree>
    <p:extLst>
      <p:ext uri="{BB962C8B-B14F-4D97-AF65-F5344CB8AC3E}">
        <p14:creationId xmlns:p14="http://schemas.microsoft.com/office/powerpoint/2010/main" val="36664287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7E4A48C-5933-3345-9C45-E34C8405DFEF}"/>
              </a:ext>
            </a:extLst>
          </p:cNvPr>
          <p:cNvSpPr>
            <a:spLocks noGrp="1"/>
          </p:cNvSpPr>
          <p:nvPr>
            <p:ph idx="1"/>
          </p:nvPr>
        </p:nvSpPr>
        <p:spPr/>
        <p:txBody>
          <a:bodyPr/>
          <a:lstStyle/>
          <a:p>
            <a:r>
              <a:rPr lang="en-US" dirty="0"/>
              <a:t>AssuranceAssessment-v04-20190124</a:t>
            </a:r>
          </a:p>
          <a:p>
            <a:r>
              <a:rPr lang="en-US" dirty="0"/>
              <a:t>Show spreadsheet and discuss?</a:t>
            </a:r>
          </a:p>
        </p:txBody>
      </p:sp>
      <p:sp>
        <p:nvSpPr>
          <p:cNvPr id="4" name="Title 3">
            <a:extLst>
              <a:ext uri="{FF2B5EF4-FFF2-40B4-BE49-F238E27FC236}">
                <a16:creationId xmlns:a16="http://schemas.microsoft.com/office/drawing/2014/main" id="{E113E1C9-B72B-CE41-B21B-190B9EAD23BE}"/>
              </a:ext>
            </a:extLst>
          </p:cNvPr>
          <p:cNvSpPr>
            <a:spLocks noGrp="1"/>
          </p:cNvSpPr>
          <p:nvPr>
            <p:ph type="title"/>
          </p:nvPr>
        </p:nvSpPr>
        <p:spPr/>
        <p:txBody>
          <a:bodyPr/>
          <a:lstStyle/>
          <a:p>
            <a:r>
              <a:rPr lang="en-US" dirty="0"/>
              <a:t>Evaluation/Assessment spreadsheet</a:t>
            </a:r>
          </a:p>
        </p:txBody>
      </p:sp>
      <p:pic>
        <p:nvPicPr>
          <p:cNvPr id="6" name="Picture 5">
            <a:extLst>
              <a:ext uri="{FF2B5EF4-FFF2-40B4-BE49-F238E27FC236}">
                <a16:creationId xmlns:a16="http://schemas.microsoft.com/office/drawing/2014/main" id="{37351ABE-BDDD-7242-A840-0F364A5142D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75415" y="2228815"/>
            <a:ext cx="10078387" cy="4062677"/>
          </a:xfrm>
          <a:prstGeom prst="rect">
            <a:avLst/>
          </a:prstGeom>
        </p:spPr>
      </p:pic>
    </p:spTree>
    <p:extLst>
      <p:ext uri="{BB962C8B-B14F-4D97-AF65-F5344CB8AC3E}">
        <p14:creationId xmlns:p14="http://schemas.microsoft.com/office/powerpoint/2010/main" val="16552211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C8DD954-A7B4-C04D-AE3C-8F2E8C0E314C}"/>
              </a:ext>
            </a:extLst>
          </p:cNvPr>
          <p:cNvSpPr>
            <a:spLocks noGrp="1"/>
          </p:cNvSpPr>
          <p:nvPr>
            <p:ph idx="1"/>
          </p:nvPr>
        </p:nvSpPr>
        <p:spPr/>
        <p:txBody>
          <a:bodyPr>
            <a:normAutofit/>
          </a:bodyPr>
          <a:lstStyle/>
          <a:p>
            <a:pPr marL="0" indent="0">
              <a:buNone/>
            </a:pPr>
            <a:endParaRPr lang="en-US" sz="4000" b="1" dirty="0"/>
          </a:p>
          <a:p>
            <a:pPr marL="0" indent="0">
              <a:buNone/>
            </a:pPr>
            <a:endParaRPr lang="en-US" sz="4000" b="1" dirty="0"/>
          </a:p>
          <a:p>
            <a:pPr marL="0" indent="0">
              <a:buNone/>
            </a:pPr>
            <a:endParaRPr lang="en-US" sz="4000" b="1" dirty="0"/>
          </a:p>
          <a:p>
            <a:pPr marL="0" indent="0" algn="ctr">
              <a:buNone/>
            </a:pPr>
            <a:r>
              <a:rPr lang="en-US" sz="4000" b="1" dirty="0"/>
              <a:t>A use case - LIGO</a:t>
            </a:r>
          </a:p>
        </p:txBody>
      </p:sp>
      <p:sp>
        <p:nvSpPr>
          <p:cNvPr id="4" name="Title 3">
            <a:extLst>
              <a:ext uri="{FF2B5EF4-FFF2-40B4-BE49-F238E27FC236}">
                <a16:creationId xmlns:a16="http://schemas.microsoft.com/office/drawing/2014/main" id="{E62AAB47-DF62-B645-90FB-482315B30B7D}"/>
              </a:ext>
            </a:extLst>
          </p:cNvPr>
          <p:cNvSpPr>
            <a:spLocks noGrp="1"/>
          </p:cNvSpPr>
          <p:nvPr>
            <p:ph type="title"/>
          </p:nvPr>
        </p:nvSpPr>
        <p:spPr/>
        <p:txBody>
          <a:bodyPr/>
          <a:lstStyle/>
          <a:p>
            <a:endParaRPr lang="en-US"/>
          </a:p>
        </p:txBody>
      </p:sp>
    </p:spTree>
    <p:extLst>
      <p:ext uri="{BB962C8B-B14F-4D97-AF65-F5344CB8AC3E}">
        <p14:creationId xmlns:p14="http://schemas.microsoft.com/office/powerpoint/2010/main" val="34426392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7ACAD7B-FBBE-3645-B411-B6F678058471}"/>
              </a:ext>
            </a:extLst>
          </p:cNvPr>
          <p:cNvSpPr>
            <a:spLocks noGrp="1"/>
          </p:cNvSpPr>
          <p:nvPr>
            <p:ph idx="1"/>
          </p:nvPr>
        </p:nvSpPr>
        <p:spPr/>
        <p:txBody>
          <a:bodyPr>
            <a:normAutofit fontScale="92500" lnSpcReduction="10000"/>
          </a:bodyPr>
          <a:lstStyle/>
          <a:p>
            <a:r>
              <a:rPr lang="en-US" dirty="0"/>
              <a:t>19 March 2019 (email to David Groep)</a:t>
            </a:r>
          </a:p>
          <a:p>
            <a:pPr marL="0" indent="0">
              <a:buNone/>
            </a:pPr>
            <a:r>
              <a:rPr lang="en-GB" dirty="0"/>
              <a:t>&gt; When enabling the use of /</a:t>
            </a:r>
            <a:r>
              <a:rPr lang="en-GB" dirty="0" err="1"/>
              <a:t>cvmfs</a:t>
            </a:r>
            <a:r>
              <a:rPr lang="en-GB" dirty="0"/>
              <a:t>/</a:t>
            </a:r>
            <a:r>
              <a:rPr lang="en-GB" dirty="0" err="1"/>
              <a:t>ligo.osgstorage.org</a:t>
            </a:r>
            <a:r>
              <a:rPr lang="en-GB" dirty="0"/>
              <a:t> at NIKHEF we came across an issue, as you are aware, that many LIGO users get their user certificates from CILogon Basic CA, and at first </a:t>
            </a:r>
            <a:r>
              <a:rPr lang="en-GB" dirty="0" err="1"/>
              <a:t>cvmfs</a:t>
            </a:r>
            <a:r>
              <a:rPr lang="en-GB" dirty="0"/>
              <a:t> on the NIKHEF worker nodes rejected them.  The problem has been solved at NIKHEF, but I am still concerned about the bigger issue of access to this repository at more sites throughout Europe and I want to discuss with you about how to solve that problem.</a:t>
            </a:r>
          </a:p>
          <a:p>
            <a:pPr>
              <a:buFont typeface="Wingdings" pitchFamily="2" charset="2"/>
              <a:buChar char="Ø"/>
            </a:pPr>
            <a:r>
              <a:rPr lang="en-GB" dirty="0"/>
              <a:t>Response from </a:t>
            </a:r>
            <a:r>
              <a:rPr lang="en-GB" dirty="0" err="1"/>
              <a:t>DavidG</a:t>
            </a:r>
            <a:r>
              <a:rPr lang="en-GB" dirty="0"/>
              <a:t> included:</a:t>
            </a:r>
          </a:p>
          <a:p>
            <a:r>
              <a:rPr lang="en-GB" dirty="0"/>
              <a:t>Since LIGO as of yet had not requested assessment for the combined assurance model under EGI, they are not (at Nikhef, nor anywhere else AFAIK) in the set of whitelisted communities for the combined assurance model.</a:t>
            </a:r>
          </a:p>
          <a:p>
            <a:r>
              <a:rPr lang="en-GB" dirty="0"/>
              <a:t>The 'ca-policy-</a:t>
            </a:r>
            <a:r>
              <a:rPr lang="en-GB" dirty="0" err="1"/>
              <a:t>egi</a:t>
            </a:r>
            <a:r>
              <a:rPr lang="en-GB" dirty="0"/>
              <a:t>-cam' trust anchors add, on top of the core set:</a:t>
            </a:r>
          </a:p>
          <a:p>
            <a:pPr lvl="1"/>
            <a:r>
              <a:rPr lang="en-GB" dirty="0"/>
              <a:t>ca_RCauth-Pilot-ICA-G1</a:t>
            </a:r>
          </a:p>
          <a:p>
            <a:pPr lvl="1"/>
            <a:r>
              <a:rPr lang="en-GB" dirty="0" err="1"/>
              <a:t>ca_cilogon</a:t>
            </a:r>
            <a:r>
              <a:rPr lang="en-GB" dirty="0"/>
              <a:t>-basic</a:t>
            </a:r>
          </a:p>
          <a:p>
            <a:pPr lvl="1"/>
            <a:r>
              <a:rPr lang="en-GB" dirty="0" err="1"/>
              <a:t>ca_CERN</a:t>
            </a:r>
            <a:r>
              <a:rPr lang="en-GB" dirty="0"/>
              <a:t>-LCG-IOTA-CA</a:t>
            </a:r>
          </a:p>
          <a:p>
            <a:r>
              <a:rPr lang="en-GB" dirty="0"/>
              <a:t>which are equivalent in terms of their assurance level</a:t>
            </a:r>
          </a:p>
          <a:p>
            <a:pPr>
              <a:buFont typeface="Wingdings" pitchFamily="2" charset="2"/>
              <a:buChar char="Ø"/>
            </a:pPr>
            <a:endParaRPr lang="en-GB" dirty="0"/>
          </a:p>
          <a:p>
            <a:endParaRPr lang="en-US" dirty="0"/>
          </a:p>
        </p:txBody>
      </p:sp>
      <p:sp>
        <p:nvSpPr>
          <p:cNvPr id="4" name="Title 3">
            <a:extLst>
              <a:ext uri="{FF2B5EF4-FFF2-40B4-BE49-F238E27FC236}">
                <a16:creationId xmlns:a16="http://schemas.microsoft.com/office/drawing/2014/main" id="{D2ABFCCD-F9FA-764E-90D4-36AF2DE8576E}"/>
              </a:ext>
            </a:extLst>
          </p:cNvPr>
          <p:cNvSpPr>
            <a:spLocks noGrp="1"/>
          </p:cNvSpPr>
          <p:nvPr>
            <p:ph type="title"/>
          </p:nvPr>
        </p:nvSpPr>
        <p:spPr/>
        <p:txBody>
          <a:bodyPr/>
          <a:lstStyle/>
          <a:p>
            <a:r>
              <a:rPr lang="en-US" dirty="0"/>
              <a:t>LIGO – request for assessment of combined assurance</a:t>
            </a:r>
          </a:p>
        </p:txBody>
      </p:sp>
    </p:spTree>
    <p:extLst>
      <p:ext uri="{BB962C8B-B14F-4D97-AF65-F5344CB8AC3E}">
        <p14:creationId xmlns:p14="http://schemas.microsoft.com/office/powerpoint/2010/main" val="30804940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DD5B210-C13A-6743-B4C7-B3E4C1DB8410}"/>
              </a:ext>
            </a:extLst>
          </p:cNvPr>
          <p:cNvSpPr>
            <a:spLocks noGrp="1"/>
          </p:cNvSpPr>
          <p:nvPr>
            <p:ph idx="1"/>
          </p:nvPr>
        </p:nvSpPr>
        <p:spPr/>
        <p:txBody>
          <a:bodyPr/>
          <a:lstStyle/>
          <a:p>
            <a:r>
              <a:rPr lang="en-GB" dirty="0"/>
              <a:t>Jim B: once LIGO has written down the membership vetting process - actually the LSC members in the LIGO VO all qualify already for a higher assurance level for their identity. </a:t>
            </a:r>
          </a:p>
          <a:p>
            <a:r>
              <a:rPr lang="en-GB" dirty="0"/>
              <a:t>All vetted members meet the REFEDS "Cappuccino" assurance level, which is equivalent in vetting to the IGTF BIRCH level. </a:t>
            </a:r>
          </a:p>
          <a:p>
            <a:r>
              <a:rPr lang="en-GB" dirty="0"/>
              <a:t>And - by going through the LIGO proxy on CILogon itself - they all qualify for CILogon Silver!</a:t>
            </a:r>
          </a:p>
          <a:p>
            <a:r>
              <a:rPr lang="en-GB" dirty="0"/>
              <a:t>In that way, all LSC users in LIGO immediately get back to the old trust level they had from the OSC CA, but now through the federated mechanism.</a:t>
            </a:r>
          </a:p>
          <a:p>
            <a:endParaRPr lang="en-GB" dirty="0"/>
          </a:p>
          <a:p>
            <a:r>
              <a:rPr lang="en-GB" dirty="0"/>
              <a:t>Draft of membership vetting now been provided – EGI SPG analysis can soon start</a:t>
            </a:r>
          </a:p>
          <a:p>
            <a:endParaRPr lang="en-US" dirty="0"/>
          </a:p>
        </p:txBody>
      </p:sp>
      <p:sp>
        <p:nvSpPr>
          <p:cNvPr id="4" name="Title 3">
            <a:extLst>
              <a:ext uri="{FF2B5EF4-FFF2-40B4-BE49-F238E27FC236}">
                <a16:creationId xmlns:a16="http://schemas.microsoft.com/office/drawing/2014/main" id="{9F22E768-0FD6-F341-B720-D995AA8C6D31}"/>
              </a:ext>
            </a:extLst>
          </p:cNvPr>
          <p:cNvSpPr>
            <a:spLocks noGrp="1"/>
          </p:cNvSpPr>
          <p:nvPr>
            <p:ph type="title"/>
          </p:nvPr>
        </p:nvSpPr>
        <p:spPr/>
        <p:txBody>
          <a:bodyPr/>
          <a:lstStyle/>
          <a:p>
            <a:r>
              <a:rPr lang="en-US" dirty="0"/>
              <a:t>LIGO (2)</a:t>
            </a:r>
          </a:p>
        </p:txBody>
      </p:sp>
    </p:spTree>
    <p:extLst>
      <p:ext uri="{BB962C8B-B14F-4D97-AF65-F5344CB8AC3E}">
        <p14:creationId xmlns:p14="http://schemas.microsoft.com/office/powerpoint/2010/main" val="5869634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0770391-6433-AC49-9235-6C67E910BCAF}"/>
              </a:ext>
            </a:extLst>
          </p:cNvPr>
          <p:cNvSpPr>
            <a:spLocks noGrp="1"/>
          </p:cNvSpPr>
          <p:nvPr>
            <p:ph idx="1"/>
          </p:nvPr>
        </p:nvSpPr>
        <p:spPr/>
        <p:txBody>
          <a:bodyPr>
            <a:normAutofit/>
          </a:bodyPr>
          <a:lstStyle/>
          <a:p>
            <a:pPr fontAlgn="base"/>
            <a:r>
              <a:rPr lang="en-US" sz="2400" dirty="0"/>
              <a:t>Quick reminder on Assurance in R&amp;E Federated Identity Management</a:t>
            </a:r>
          </a:p>
          <a:p>
            <a:pPr fontAlgn="base"/>
            <a:r>
              <a:rPr lang="en-US" sz="2400" dirty="0"/>
              <a:t>IGTF Assurance - Relying Party - EGI policy</a:t>
            </a:r>
          </a:p>
          <a:p>
            <a:pPr fontAlgn="base"/>
            <a:r>
              <a:rPr lang="en-US" sz="2400" dirty="0"/>
              <a:t>Combined Assurance</a:t>
            </a:r>
          </a:p>
          <a:p>
            <a:pPr fontAlgn="base"/>
            <a:r>
              <a:rPr lang="en-US" sz="2400" dirty="0"/>
              <a:t>Assessment/accreditation</a:t>
            </a:r>
          </a:p>
          <a:p>
            <a:pPr fontAlgn="base"/>
            <a:r>
              <a:rPr lang="en-US" sz="2400" dirty="0"/>
              <a:t>A use case – LIGO</a:t>
            </a:r>
          </a:p>
          <a:p>
            <a:pPr fontAlgn="base"/>
            <a:r>
              <a:rPr lang="en-US" sz="2400" dirty="0"/>
              <a:t>Next steps</a:t>
            </a:r>
          </a:p>
        </p:txBody>
      </p:sp>
      <p:sp>
        <p:nvSpPr>
          <p:cNvPr id="4" name="Title 3">
            <a:extLst>
              <a:ext uri="{FF2B5EF4-FFF2-40B4-BE49-F238E27FC236}">
                <a16:creationId xmlns:a16="http://schemas.microsoft.com/office/drawing/2014/main" id="{CA0EA5AE-116D-7048-B79B-60C5BE8BD222}"/>
              </a:ext>
            </a:extLst>
          </p:cNvPr>
          <p:cNvSpPr>
            <a:spLocks noGrp="1"/>
          </p:cNvSpPr>
          <p:nvPr>
            <p:ph type="title"/>
          </p:nvPr>
        </p:nvSpPr>
        <p:spPr/>
        <p:txBody>
          <a:bodyPr/>
          <a:lstStyle/>
          <a:p>
            <a:r>
              <a:rPr lang="en-US" dirty="0"/>
              <a:t>Outline</a:t>
            </a:r>
          </a:p>
        </p:txBody>
      </p:sp>
    </p:spTree>
    <p:extLst>
      <p:ext uri="{BB962C8B-B14F-4D97-AF65-F5344CB8AC3E}">
        <p14:creationId xmlns:p14="http://schemas.microsoft.com/office/powerpoint/2010/main" val="26053849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43AB33F-864D-E442-A902-7DE7309680D6}"/>
              </a:ext>
            </a:extLst>
          </p:cNvPr>
          <p:cNvSpPr>
            <a:spLocks noGrp="1"/>
          </p:cNvSpPr>
          <p:nvPr>
            <p:ph idx="1"/>
          </p:nvPr>
        </p:nvSpPr>
        <p:spPr/>
        <p:txBody>
          <a:bodyPr/>
          <a:lstStyle/>
          <a:p>
            <a:r>
              <a:rPr lang="en-US" dirty="0"/>
              <a:t>Work with LIGO on assessment of their request to be trusted</a:t>
            </a:r>
          </a:p>
          <a:p>
            <a:r>
              <a:rPr lang="en-US" dirty="0"/>
              <a:t>As a result of this work, may need to</a:t>
            </a:r>
          </a:p>
          <a:p>
            <a:pPr lvl="1"/>
            <a:r>
              <a:rPr lang="en-US" dirty="0"/>
              <a:t>Modify assessment methods/spreadsheet</a:t>
            </a:r>
          </a:p>
          <a:p>
            <a:pPr lvl="1"/>
            <a:r>
              <a:rPr lang="en-US" dirty="0"/>
              <a:t>Review policy/procedure for Assurance assessment</a:t>
            </a:r>
          </a:p>
          <a:p>
            <a:r>
              <a:rPr lang="en-US" dirty="0"/>
              <a:t>Who owns the Combined Assurance Assessment Policy/procedure?</a:t>
            </a:r>
          </a:p>
          <a:p>
            <a:pPr lvl="1"/>
            <a:r>
              <a:rPr lang="en-US" dirty="0"/>
              <a:t>Role of IGTF?</a:t>
            </a:r>
          </a:p>
        </p:txBody>
      </p:sp>
      <p:sp>
        <p:nvSpPr>
          <p:cNvPr id="4" name="Title 3">
            <a:extLst>
              <a:ext uri="{FF2B5EF4-FFF2-40B4-BE49-F238E27FC236}">
                <a16:creationId xmlns:a16="http://schemas.microsoft.com/office/drawing/2014/main" id="{755864B9-C0D3-BB48-B4F7-526BCDA9AB0B}"/>
              </a:ext>
            </a:extLst>
          </p:cNvPr>
          <p:cNvSpPr>
            <a:spLocks noGrp="1"/>
          </p:cNvSpPr>
          <p:nvPr>
            <p:ph type="title"/>
          </p:nvPr>
        </p:nvSpPr>
        <p:spPr/>
        <p:txBody>
          <a:bodyPr/>
          <a:lstStyle/>
          <a:p>
            <a:r>
              <a:rPr lang="en-US" dirty="0"/>
              <a:t>Next steps</a:t>
            </a:r>
          </a:p>
        </p:txBody>
      </p:sp>
    </p:spTree>
    <p:extLst>
      <p:ext uri="{BB962C8B-B14F-4D97-AF65-F5344CB8AC3E}">
        <p14:creationId xmlns:p14="http://schemas.microsoft.com/office/powerpoint/2010/main" val="23420390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p:txBody>
          <a:bodyPr/>
          <a:lstStyle/>
          <a:p>
            <a:r>
              <a:rPr lang="en-GB" dirty="0" err="1"/>
              <a:t>David.Kelsey@stfc.ac.uk</a:t>
            </a:r>
            <a:endParaRPr lang="en-GB" dirty="0"/>
          </a:p>
          <a:p>
            <a:endParaRPr lang="en-GB" dirty="0"/>
          </a:p>
        </p:txBody>
      </p:sp>
    </p:spTree>
    <p:extLst>
      <p:ext uri="{BB962C8B-B14F-4D97-AF65-F5344CB8AC3E}">
        <p14:creationId xmlns:p14="http://schemas.microsoft.com/office/powerpoint/2010/main" val="2157986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C8DD954-A7B4-C04D-AE3C-8F2E8C0E314C}"/>
              </a:ext>
            </a:extLst>
          </p:cNvPr>
          <p:cNvSpPr>
            <a:spLocks noGrp="1"/>
          </p:cNvSpPr>
          <p:nvPr>
            <p:ph idx="1"/>
          </p:nvPr>
        </p:nvSpPr>
        <p:spPr/>
        <p:txBody>
          <a:bodyPr>
            <a:normAutofit/>
          </a:bodyPr>
          <a:lstStyle/>
          <a:p>
            <a:pPr marL="0" indent="0">
              <a:buNone/>
            </a:pPr>
            <a:endParaRPr lang="en-US" sz="4000" b="1" dirty="0"/>
          </a:p>
          <a:p>
            <a:pPr marL="0" indent="0">
              <a:buNone/>
            </a:pPr>
            <a:endParaRPr lang="en-US" sz="4000" b="1" dirty="0"/>
          </a:p>
          <a:p>
            <a:pPr marL="0" indent="0">
              <a:buNone/>
            </a:pPr>
            <a:endParaRPr lang="en-US" sz="4000" b="1" dirty="0"/>
          </a:p>
          <a:p>
            <a:pPr marL="0" indent="0" algn="ctr">
              <a:buNone/>
            </a:pPr>
            <a:r>
              <a:rPr lang="en-US" sz="4000" b="1" dirty="0"/>
              <a:t>Reminder: Assurance in R&amp;E Federated Identity</a:t>
            </a:r>
          </a:p>
        </p:txBody>
      </p:sp>
      <p:sp>
        <p:nvSpPr>
          <p:cNvPr id="4" name="Title 3">
            <a:extLst>
              <a:ext uri="{FF2B5EF4-FFF2-40B4-BE49-F238E27FC236}">
                <a16:creationId xmlns:a16="http://schemas.microsoft.com/office/drawing/2014/main" id="{E62AAB47-DF62-B645-90FB-482315B30B7D}"/>
              </a:ext>
            </a:extLst>
          </p:cNvPr>
          <p:cNvSpPr>
            <a:spLocks noGrp="1"/>
          </p:cNvSpPr>
          <p:nvPr>
            <p:ph type="title"/>
          </p:nvPr>
        </p:nvSpPr>
        <p:spPr/>
        <p:txBody>
          <a:bodyPr/>
          <a:lstStyle/>
          <a:p>
            <a:endParaRPr lang="en-US"/>
          </a:p>
        </p:txBody>
      </p:sp>
    </p:spTree>
    <p:extLst>
      <p:ext uri="{BB962C8B-B14F-4D97-AF65-F5344CB8AC3E}">
        <p14:creationId xmlns:p14="http://schemas.microsoft.com/office/powerpoint/2010/main" val="6356849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id="{7BC98D20-F51B-3746-B083-077C4C7DCB7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44500" y="1466278"/>
            <a:ext cx="10909300" cy="4684269"/>
          </a:xfrm>
        </p:spPr>
      </p:pic>
      <p:sp>
        <p:nvSpPr>
          <p:cNvPr id="4" name="Title 3">
            <a:extLst>
              <a:ext uri="{FF2B5EF4-FFF2-40B4-BE49-F238E27FC236}">
                <a16:creationId xmlns:a16="http://schemas.microsoft.com/office/drawing/2014/main" id="{8A57DA6E-6EBC-0246-BC58-FCB6353A22F0}"/>
              </a:ext>
            </a:extLst>
          </p:cNvPr>
          <p:cNvSpPr>
            <a:spLocks noGrp="1"/>
          </p:cNvSpPr>
          <p:nvPr>
            <p:ph type="title"/>
          </p:nvPr>
        </p:nvSpPr>
        <p:spPr/>
        <p:txBody>
          <a:bodyPr/>
          <a:lstStyle/>
          <a:p>
            <a:r>
              <a:rPr lang="en-US" dirty="0"/>
              <a:t>IGTF Assurance Profiles </a:t>
            </a:r>
            <a:r>
              <a:rPr lang="en-GB" dirty="0">
                <a:hlinkClick r:id="rId3"/>
              </a:rPr>
              <a:t>https://www.igtf.net/ap/authn-assurance/</a:t>
            </a:r>
            <a:endParaRPr lang="en-US" dirty="0"/>
          </a:p>
        </p:txBody>
      </p:sp>
    </p:spTree>
    <p:extLst>
      <p:ext uri="{BB962C8B-B14F-4D97-AF65-F5344CB8AC3E}">
        <p14:creationId xmlns:p14="http://schemas.microsoft.com/office/powerpoint/2010/main" val="12680481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AD0B57E-B40E-F747-9B27-E560D2A99F82}"/>
              </a:ext>
            </a:extLst>
          </p:cNvPr>
          <p:cNvSpPr>
            <a:spLocks noGrp="1"/>
          </p:cNvSpPr>
          <p:nvPr>
            <p:ph idx="1"/>
          </p:nvPr>
        </p:nvSpPr>
        <p:spPr/>
        <p:txBody>
          <a:bodyPr/>
          <a:lstStyle/>
          <a:p>
            <a:pPr marL="342900" lvl="1" indent="0">
              <a:buNone/>
            </a:pPr>
            <a:r>
              <a:rPr lang="en-GB" sz="2400" b="1" dirty="0"/>
              <a:t>End-entity, subscriber and user identity validation</a:t>
            </a:r>
          </a:p>
          <a:p>
            <a:r>
              <a:rPr lang="en-GB" sz="2400" dirty="0"/>
              <a:t>Credentials issued must be bound to an act of identity vetting.</a:t>
            </a:r>
          </a:p>
          <a:p>
            <a:r>
              <a:rPr lang="en-GB" dirty="0"/>
              <a:t>Authorities are only required to collect the data that are necessary for fulfilling the uniqueness requirements. Credentials issued by authorities under this </a:t>
            </a:r>
            <a:r>
              <a:rPr lang="en-GB" dirty="0" err="1"/>
              <a:t>LoA</a:t>
            </a:r>
            <a:r>
              <a:rPr lang="en-GB" dirty="0"/>
              <a:t> are not required to provide sufficient information to independently trace individual subscribers. Traceability of the credential is provided only in a cooperative way jointly with other parties that provide other elements of identity-related data. </a:t>
            </a:r>
            <a:r>
              <a:rPr lang="en-GB" dirty="0">
                <a:solidFill>
                  <a:srgbClr val="FF0000"/>
                </a:solidFill>
              </a:rPr>
              <a:t>Credentials issued by authorities operating under this </a:t>
            </a:r>
            <a:r>
              <a:rPr lang="en-GB" dirty="0" err="1">
                <a:solidFill>
                  <a:srgbClr val="FF0000"/>
                </a:solidFill>
              </a:rPr>
              <a:t>LoA</a:t>
            </a:r>
            <a:r>
              <a:rPr lang="en-GB" dirty="0">
                <a:solidFill>
                  <a:srgbClr val="FF0000"/>
                </a:solidFill>
              </a:rPr>
              <a:t> should be used primarily in conjunction with vetting and authentication data collected by the relying parties or service providers.</a:t>
            </a:r>
          </a:p>
          <a:p>
            <a:r>
              <a:rPr lang="en-GB" dirty="0"/>
              <a:t>Validation of the credential application establishes the permanent binding between the end-entity, the owner, and the subject name. The authority must describe how it can reasonably verify identity information and trace this information back to a physical person (or for non-human credentials to a named group) at the time of credential issuance.</a:t>
            </a:r>
            <a:endParaRPr lang="en-GB" sz="2400" dirty="0"/>
          </a:p>
          <a:p>
            <a:endParaRPr lang="en-US" dirty="0"/>
          </a:p>
        </p:txBody>
      </p:sp>
      <p:sp>
        <p:nvSpPr>
          <p:cNvPr id="4" name="Title 3">
            <a:extLst>
              <a:ext uri="{FF2B5EF4-FFF2-40B4-BE49-F238E27FC236}">
                <a16:creationId xmlns:a16="http://schemas.microsoft.com/office/drawing/2014/main" id="{64A195E4-9455-5747-BD63-B7C7AD7AF716}"/>
              </a:ext>
            </a:extLst>
          </p:cNvPr>
          <p:cNvSpPr>
            <a:spLocks noGrp="1"/>
          </p:cNvSpPr>
          <p:nvPr>
            <p:ph type="title"/>
          </p:nvPr>
        </p:nvSpPr>
        <p:spPr/>
        <p:txBody>
          <a:bodyPr/>
          <a:lstStyle/>
          <a:p>
            <a:r>
              <a:rPr lang="en-US" dirty="0"/>
              <a:t>IOTA/DOGWOOD Profile</a:t>
            </a:r>
          </a:p>
        </p:txBody>
      </p:sp>
    </p:spTree>
    <p:extLst>
      <p:ext uri="{BB962C8B-B14F-4D97-AF65-F5344CB8AC3E}">
        <p14:creationId xmlns:p14="http://schemas.microsoft.com/office/powerpoint/2010/main" val="25772162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8D112A5-0D64-7F4E-A1BD-9B6196508D67}"/>
              </a:ext>
            </a:extLst>
          </p:cNvPr>
          <p:cNvSpPr>
            <a:spLocks noGrp="1"/>
          </p:cNvSpPr>
          <p:nvPr>
            <p:ph idx="1"/>
          </p:nvPr>
        </p:nvSpPr>
        <p:spPr/>
        <p:txBody>
          <a:bodyPr>
            <a:normAutofit fontScale="92500" lnSpcReduction="10000"/>
          </a:bodyPr>
          <a:lstStyle/>
          <a:p>
            <a:r>
              <a:rPr lang="en-GB" dirty="0"/>
              <a:t>To manage risks related to the access control of their services, the Relying Parties of the research and education federations need to make decisions on how much to trust the assertions made by the Identity Providers and their back-end Credential Service Providers (CSP)</a:t>
            </a:r>
          </a:p>
          <a:p>
            <a:r>
              <a:rPr lang="en-GB" dirty="0"/>
              <a:t>This framework splits assurance into the following orthogonal components:</a:t>
            </a:r>
          </a:p>
          <a:p>
            <a:pPr lvl="1"/>
            <a:r>
              <a:rPr lang="en-GB" dirty="0"/>
              <a:t>the identifier uniqueness;</a:t>
            </a:r>
          </a:p>
          <a:p>
            <a:pPr lvl="1"/>
            <a:r>
              <a:rPr lang="en-GB" dirty="0"/>
              <a:t>the identity assurance;</a:t>
            </a:r>
          </a:p>
          <a:p>
            <a:pPr lvl="1"/>
            <a:r>
              <a:rPr lang="en-GB" dirty="0"/>
              <a:t>the attribute assurance</a:t>
            </a:r>
          </a:p>
          <a:p>
            <a:r>
              <a:rPr lang="en-GB" dirty="0"/>
              <a:t>Assurance profile </a:t>
            </a:r>
            <a:r>
              <a:rPr lang="en-GB" dirty="0">
                <a:solidFill>
                  <a:srgbClr val="FF0000"/>
                </a:solidFill>
              </a:rPr>
              <a:t>Cappuccino for low-risk research </a:t>
            </a:r>
            <a:r>
              <a:rPr lang="en-GB" dirty="0"/>
              <a:t>use cases ($PREFIX$/profile/cappuccino)</a:t>
            </a:r>
          </a:p>
          <a:p>
            <a:r>
              <a:rPr lang="en-GB" dirty="0"/>
              <a:t>Assurance profile </a:t>
            </a:r>
            <a:r>
              <a:rPr lang="en-GB" dirty="0">
                <a:solidFill>
                  <a:srgbClr val="FF0000"/>
                </a:solidFill>
              </a:rPr>
              <a:t>Espresso for use cases requiring verified identity </a:t>
            </a:r>
            <a:r>
              <a:rPr lang="en-GB" dirty="0"/>
              <a:t>($PREFIX$/profile/espresso)</a:t>
            </a:r>
          </a:p>
          <a:p>
            <a:r>
              <a:rPr lang="en-GB" dirty="0"/>
              <a:t>The assurance of authentication is not covered by this specification</a:t>
            </a:r>
          </a:p>
          <a:p>
            <a:pPr lvl="1"/>
            <a:r>
              <a:rPr lang="en-GB" dirty="0"/>
              <a:t>Single Factor Authentication </a:t>
            </a:r>
            <a:r>
              <a:rPr lang="en-GB" b="1" dirty="0">
                <a:hlinkClick r:id="rId2"/>
              </a:rPr>
              <a:t>https://refeds.org/profile/sfa</a:t>
            </a:r>
            <a:endParaRPr lang="en-GB" b="1" dirty="0"/>
          </a:p>
          <a:p>
            <a:pPr lvl="2"/>
            <a:r>
              <a:rPr lang="en-GB" dirty="0"/>
              <a:t>requirements that an authentication event must meet in order to communicate the usage of SFA</a:t>
            </a:r>
            <a:endParaRPr lang="en-GB" b="1" dirty="0"/>
          </a:p>
          <a:p>
            <a:pPr lvl="1"/>
            <a:r>
              <a:rPr lang="en-GB" dirty="0"/>
              <a:t>Multi Factor Authentication </a:t>
            </a:r>
            <a:r>
              <a:rPr lang="en-GB" b="1" dirty="0">
                <a:hlinkClick r:id="rId3"/>
              </a:rPr>
              <a:t>https://refeds.org/profile/mfa</a:t>
            </a:r>
            <a:endParaRPr lang="en-GB" b="1" dirty="0"/>
          </a:p>
          <a:p>
            <a:pPr lvl="2"/>
            <a:r>
              <a:rPr lang="en-GB" dirty="0"/>
              <a:t>at least two of something you know, something you have, something you are, something you do</a:t>
            </a:r>
          </a:p>
          <a:p>
            <a:pPr marL="0" indent="0">
              <a:buNone/>
            </a:pPr>
            <a:r>
              <a:rPr lang="en-GB" dirty="0"/>
              <a:t> </a:t>
            </a:r>
          </a:p>
          <a:p>
            <a:endParaRPr lang="en-US" dirty="0"/>
          </a:p>
        </p:txBody>
      </p:sp>
      <p:sp>
        <p:nvSpPr>
          <p:cNvPr id="4" name="Title 3">
            <a:extLst>
              <a:ext uri="{FF2B5EF4-FFF2-40B4-BE49-F238E27FC236}">
                <a16:creationId xmlns:a16="http://schemas.microsoft.com/office/drawing/2014/main" id="{A52F3356-8053-244B-9373-1701BBD4B3E4}"/>
              </a:ext>
            </a:extLst>
          </p:cNvPr>
          <p:cNvSpPr>
            <a:spLocks noGrp="1"/>
          </p:cNvSpPr>
          <p:nvPr>
            <p:ph type="title"/>
          </p:nvPr>
        </p:nvSpPr>
        <p:spPr/>
        <p:txBody>
          <a:bodyPr/>
          <a:lstStyle/>
          <a:p>
            <a:r>
              <a:rPr lang="en-US" dirty="0"/>
              <a:t>REFEDS Assurance Framework </a:t>
            </a:r>
            <a:r>
              <a:rPr lang="en-GB" dirty="0">
                <a:hlinkClick r:id="rId4"/>
              </a:rPr>
              <a:t>https://refeds.org/assurance</a:t>
            </a:r>
            <a:endParaRPr lang="en-US" dirty="0"/>
          </a:p>
        </p:txBody>
      </p:sp>
    </p:spTree>
    <p:extLst>
      <p:ext uri="{BB962C8B-B14F-4D97-AF65-F5344CB8AC3E}">
        <p14:creationId xmlns:p14="http://schemas.microsoft.com/office/powerpoint/2010/main" val="15004812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022F9944-68F1-C340-8F30-C3271327D6B6}"/>
              </a:ext>
            </a:extLst>
          </p:cNvPr>
          <p:cNvGraphicFramePr>
            <a:graphicFrameLocks noGrp="1"/>
          </p:cNvGraphicFramePr>
          <p:nvPr>
            <p:ph idx="1"/>
            <p:extLst>
              <p:ext uri="{D42A27DB-BD31-4B8C-83A1-F6EECF244321}">
                <p14:modId xmlns:p14="http://schemas.microsoft.com/office/powerpoint/2010/main" val="4028137402"/>
              </p:ext>
            </p:extLst>
          </p:nvPr>
        </p:nvGraphicFramePr>
        <p:xfrm>
          <a:off x="654024" y="1436751"/>
          <a:ext cx="10490252" cy="4737383"/>
        </p:xfrm>
        <a:graphic>
          <a:graphicData uri="http://schemas.openxmlformats.org/drawingml/2006/table">
            <a:tbl>
              <a:tblPr/>
              <a:tblGrid>
                <a:gridCol w="2299038">
                  <a:extLst>
                    <a:ext uri="{9D8B030D-6E8A-4147-A177-3AD203B41FA5}">
                      <a16:colId xmlns:a16="http://schemas.microsoft.com/office/drawing/2014/main" val="6965786"/>
                    </a:ext>
                  </a:extLst>
                </a:gridCol>
                <a:gridCol w="8191214">
                  <a:extLst>
                    <a:ext uri="{9D8B030D-6E8A-4147-A177-3AD203B41FA5}">
                      <a16:colId xmlns:a16="http://schemas.microsoft.com/office/drawing/2014/main" val="1170804535"/>
                    </a:ext>
                  </a:extLst>
                </a:gridCol>
              </a:tblGrid>
              <a:tr h="326065">
                <a:tc>
                  <a:txBody>
                    <a:bodyPr/>
                    <a:lstStyle/>
                    <a:p>
                      <a:pPr algn="l" fontAlgn="t"/>
                      <a:r>
                        <a:rPr lang="en-GB" sz="1300" u="none" strike="noStrike">
                          <a:solidFill>
                            <a:srgbClr val="000000"/>
                          </a:solidFill>
                          <a:effectLst/>
                        </a:rPr>
                        <a:t>Value</a:t>
                      </a:r>
                      <a:endParaRPr lang="en-GB" sz="1300">
                        <a:effectLst/>
                      </a:endParaRPr>
                    </a:p>
                  </a:txBody>
                  <a:tcPr marL="91591" marR="91591" marT="64114" marB="64114">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l" fontAlgn="t"/>
                      <a:r>
                        <a:rPr lang="en-GB" sz="1300" u="none" strike="noStrike">
                          <a:solidFill>
                            <a:srgbClr val="000000"/>
                          </a:solidFill>
                          <a:effectLst/>
                        </a:rPr>
                        <a:t>Description</a:t>
                      </a:r>
                      <a:endParaRPr lang="en-GB" sz="1300">
                        <a:effectLst/>
                      </a:endParaRPr>
                    </a:p>
                  </a:txBody>
                  <a:tcPr marL="91591" marR="91591" marT="64114" marB="64114">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446798166"/>
                  </a:ext>
                </a:extLst>
              </a:tr>
              <a:tr h="1908762">
                <a:tc>
                  <a:txBody>
                    <a:bodyPr/>
                    <a:lstStyle/>
                    <a:p>
                      <a:pPr algn="l" fontAlgn="t"/>
                      <a:r>
                        <a:rPr lang="en-GB" sz="1300">
                          <a:effectLst/>
                        </a:rPr>
                        <a:t>$PREFIX$/IAP/low</a:t>
                      </a:r>
                    </a:p>
                  </a:txBody>
                  <a:tcPr marL="91591" marR="91591" marT="64114" marB="64114">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l" fontAlgn="t"/>
                      <a:r>
                        <a:rPr lang="en-GB" sz="1300" u="none" strike="noStrike" dirty="0">
                          <a:solidFill>
                            <a:srgbClr val="000000"/>
                          </a:solidFill>
                          <a:effectLst/>
                        </a:rPr>
                        <a:t>Identity proofing and credential issuance, renewal, and replacement qualify to any of</a:t>
                      </a:r>
                      <a:endParaRPr lang="en-GB" sz="1300" dirty="0">
                        <a:effectLst/>
                      </a:endParaRPr>
                    </a:p>
                    <a:p>
                      <a:pPr algn="l" fontAlgn="t">
                        <a:buFont typeface="Arial" panose="020B0604020202020204" pitchFamily="34" charset="0"/>
                        <a:buChar char="•"/>
                      </a:pPr>
                      <a:r>
                        <a:rPr lang="en-GB" sz="1300" u="none" strike="noStrike" dirty="0">
                          <a:solidFill>
                            <a:srgbClr val="000000"/>
                          </a:solidFill>
                          <a:effectLst/>
                        </a:rPr>
                        <a:t>sections 5.1.2-5.1.2.9 and section 5.1.3 of </a:t>
                      </a:r>
                      <a:r>
                        <a:rPr lang="en-GB" sz="1300" u="none" strike="noStrike" dirty="0" err="1">
                          <a:solidFill>
                            <a:srgbClr val="000000"/>
                          </a:solidFill>
                          <a:effectLst/>
                        </a:rPr>
                        <a:t>Kantara</a:t>
                      </a:r>
                      <a:r>
                        <a:rPr lang="en-GB" sz="1300" u="none" strike="noStrike" dirty="0">
                          <a:solidFill>
                            <a:srgbClr val="000000"/>
                          </a:solidFill>
                          <a:effectLst/>
                        </a:rPr>
                        <a:t> assurance </a:t>
                      </a:r>
                      <a:r>
                        <a:rPr lang="en-GB" sz="1300" u="none" strike="noStrike" dirty="0">
                          <a:solidFill>
                            <a:srgbClr val="FF0000"/>
                          </a:solidFill>
                          <a:effectLst/>
                        </a:rPr>
                        <a:t>level 1 </a:t>
                      </a:r>
                      <a:r>
                        <a:rPr lang="en-GB" sz="1300" u="none" strike="noStrike" dirty="0">
                          <a:solidFill>
                            <a:srgbClr val="000000"/>
                          </a:solidFill>
                          <a:effectLst/>
                        </a:rPr>
                        <a:t>[</a:t>
                      </a:r>
                      <a:r>
                        <a:rPr lang="en-GB" sz="1300" u="none" strike="noStrike" dirty="0" err="1">
                          <a:solidFill>
                            <a:srgbClr val="000000"/>
                          </a:solidFill>
                          <a:effectLst/>
                        </a:rPr>
                        <a:t>Kantara</a:t>
                      </a:r>
                      <a:r>
                        <a:rPr lang="en-GB" sz="1300" u="none" strike="noStrike" dirty="0">
                          <a:solidFill>
                            <a:srgbClr val="000000"/>
                          </a:solidFill>
                          <a:effectLst/>
                        </a:rPr>
                        <a:t> SAC]</a:t>
                      </a:r>
                      <a:endParaRPr lang="en-GB" sz="1300" dirty="0">
                        <a:effectLst/>
                      </a:endParaRPr>
                    </a:p>
                    <a:p>
                      <a:pPr algn="l" fontAlgn="t">
                        <a:buFont typeface="Arial" panose="020B0604020202020204" pitchFamily="34" charset="0"/>
                        <a:buChar char="•"/>
                      </a:pPr>
                      <a:r>
                        <a:rPr lang="en-GB" sz="1300" u="none" strike="noStrike" dirty="0">
                          <a:solidFill>
                            <a:srgbClr val="000000"/>
                          </a:solidFill>
                          <a:effectLst/>
                        </a:rPr>
                        <a:t>IGTF level DOGWOOD [IGTF]</a:t>
                      </a:r>
                      <a:endParaRPr lang="en-GB" sz="1300" dirty="0">
                        <a:effectLst/>
                      </a:endParaRPr>
                    </a:p>
                    <a:p>
                      <a:pPr algn="l" fontAlgn="t">
                        <a:buFont typeface="Arial" panose="020B0604020202020204" pitchFamily="34" charset="0"/>
                        <a:buChar char="•"/>
                      </a:pPr>
                      <a:r>
                        <a:rPr lang="en-GB" sz="1300" u="none" strike="noStrike" dirty="0">
                          <a:solidFill>
                            <a:srgbClr val="000000"/>
                          </a:solidFill>
                          <a:effectLst/>
                        </a:rPr>
                        <a:t>IGTF level ASPEN [IGTF]</a:t>
                      </a:r>
                      <a:endParaRPr lang="en-GB" sz="1300" dirty="0">
                        <a:effectLst/>
                      </a:endParaRPr>
                    </a:p>
                    <a:p>
                      <a:pPr algn="l" fontAlgn="t"/>
                      <a:br>
                        <a:rPr lang="en-GB" sz="1300" dirty="0">
                          <a:effectLst/>
                        </a:rPr>
                      </a:br>
                      <a:r>
                        <a:rPr lang="en-GB" sz="1300" u="none" strike="noStrike" dirty="0">
                          <a:solidFill>
                            <a:srgbClr val="000000"/>
                          </a:solidFill>
                          <a:effectLst/>
                        </a:rPr>
                        <a:t>Example: </a:t>
                      </a:r>
                      <a:r>
                        <a:rPr lang="en-GB" sz="1300" u="none" strike="noStrike" dirty="0">
                          <a:solidFill>
                            <a:srgbClr val="FF0000"/>
                          </a:solidFill>
                          <a:effectLst/>
                        </a:rPr>
                        <a:t>self-asserted identity together with verified e-mail address</a:t>
                      </a:r>
                      <a:r>
                        <a:rPr lang="en-GB" sz="1300" u="none" strike="noStrike" dirty="0">
                          <a:solidFill>
                            <a:srgbClr val="000000"/>
                          </a:solidFill>
                          <a:effectLst/>
                        </a:rPr>
                        <a:t>, following sections sections 5.1.2-5.1.2.9 and section 5.1.3 of [</a:t>
                      </a:r>
                      <a:r>
                        <a:rPr lang="en-GB" sz="1300" u="none" strike="noStrike" dirty="0" err="1">
                          <a:solidFill>
                            <a:srgbClr val="000000"/>
                          </a:solidFill>
                          <a:effectLst/>
                        </a:rPr>
                        <a:t>Kantara</a:t>
                      </a:r>
                      <a:r>
                        <a:rPr lang="en-GB" sz="1300" u="none" strike="noStrike" dirty="0">
                          <a:solidFill>
                            <a:srgbClr val="000000"/>
                          </a:solidFill>
                          <a:effectLst/>
                        </a:rPr>
                        <a:t> SAC].</a:t>
                      </a:r>
                      <a:endParaRPr lang="en-GB" sz="1300" dirty="0">
                        <a:effectLst/>
                      </a:endParaRPr>
                    </a:p>
                  </a:txBody>
                  <a:tcPr marL="91591" marR="91591" marT="64114" marB="64114">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3345655992"/>
                  </a:ext>
                </a:extLst>
              </a:tr>
              <a:tr h="2502273">
                <a:tc>
                  <a:txBody>
                    <a:bodyPr/>
                    <a:lstStyle/>
                    <a:p>
                      <a:pPr algn="l" fontAlgn="t"/>
                      <a:r>
                        <a:rPr lang="en-GB" sz="1300">
                          <a:effectLst/>
                        </a:rPr>
                        <a:t>$PREFIX$/IAP/medium</a:t>
                      </a:r>
                    </a:p>
                  </a:txBody>
                  <a:tcPr marL="91591" marR="91591" marT="64114" marB="64114">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l" fontAlgn="t"/>
                      <a:r>
                        <a:rPr lang="en-GB" sz="1300" u="none" strike="noStrike" dirty="0">
                          <a:solidFill>
                            <a:srgbClr val="000000"/>
                          </a:solidFill>
                          <a:effectLst/>
                        </a:rPr>
                        <a:t>Identity proofing and credential issuance, renewal, and replacement qualify to any of</a:t>
                      </a:r>
                      <a:endParaRPr lang="en-GB" sz="1300" dirty="0">
                        <a:effectLst/>
                      </a:endParaRPr>
                    </a:p>
                    <a:p>
                      <a:pPr algn="l" fontAlgn="t">
                        <a:buFont typeface="Arial" panose="020B0604020202020204" pitchFamily="34" charset="0"/>
                        <a:buChar char="•"/>
                      </a:pPr>
                      <a:r>
                        <a:rPr lang="en-GB" sz="1300" u="none" strike="noStrike" dirty="0">
                          <a:solidFill>
                            <a:srgbClr val="000000"/>
                          </a:solidFill>
                          <a:effectLst/>
                        </a:rPr>
                        <a:t>sections 5.2.2-5.2.2.9, section 5.2.2.12 and section 5.2.3 of </a:t>
                      </a:r>
                      <a:r>
                        <a:rPr lang="en-GB" sz="1300" u="none" strike="noStrike" dirty="0" err="1">
                          <a:solidFill>
                            <a:srgbClr val="000000"/>
                          </a:solidFill>
                          <a:effectLst/>
                        </a:rPr>
                        <a:t>Kantara</a:t>
                      </a:r>
                      <a:r>
                        <a:rPr lang="en-GB" sz="1300" u="none" strike="noStrike" dirty="0">
                          <a:solidFill>
                            <a:srgbClr val="000000"/>
                          </a:solidFill>
                          <a:effectLst/>
                        </a:rPr>
                        <a:t> assurance </a:t>
                      </a:r>
                      <a:r>
                        <a:rPr lang="en-GB" sz="1300" u="none" strike="noStrike" dirty="0">
                          <a:solidFill>
                            <a:srgbClr val="FF0000"/>
                          </a:solidFill>
                          <a:effectLst/>
                        </a:rPr>
                        <a:t>level 2</a:t>
                      </a:r>
                      <a:r>
                        <a:rPr lang="en-GB" sz="1300" u="none" strike="noStrike" dirty="0">
                          <a:solidFill>
                            <a:srgbClr val="000000"/>
                          </a:solidFill>
                          <a:effectLst/>
                        </a:rPr>
                        <a:t> [</a:t>
                      </a:r>
                      <a:r>
                        <a:rPr lang="en-GB" sz="1300" u="none" strike="noStrike" dirty="0" err="1">
                          <a:solidFill>
                            <a:srgbClr val="000000"/>
                          </a:solidFill>
                          <a:effectLst/>
                        </a:rPr>
                        <a:t>Kantara</a:t>
                      </a:r>
                      <a:r>
                        <a:rPr lang="en-GB" sz="1300" u="none" strike="noStrike" dirty="0">
                          <a:solidFill>
                            <a:srgbClr val="000000"/>
                          </a:solidFill>
                          <a:effectLst/>
                        </a:rPr>
                        <a:t> SAC]</a:t>
                      </a:r>
                      <a:endParaRPr lang="en-GB" sz="1300" dirty="0">
                        <a:effectLst/>
                      </a:endParaRPr>
                    </a:p>
                    <a:p>
                      <a:pPr algn="l" fontAlgn="t">
                        <a:buFont typeface="Arial" panose="020B0604020202020204" pitchFamily="34" charset="0"/>
                        <a:buChar char="•"/>
                      </a:pPr>
                      <a:r>
                        <a:rPr lang="en-GB" sz="1300" u="none" strike="noStrike" dirty="0">
                          <a:solidFill>
                            <a:srgbClr val="000000"/>
                          </a:solidFill>
                          <a:effectLst/>
                        </a:rPr>
                        <a:t>IGTF level BIRCH [IGTF]</a:t>
                      </a:r>
                      <a:endParaRPr lang="en-GB" sz="1300" dirty="0">
                        <a:effectLst/>
                      </a:endParaRPr>
                    </a:p>
                    <a:p>
                      <a:pPr algn="l" fontAlgn="t">
                        <a:buFont typeface="Arial" panose="020B0604020202020204" pitchFamily="34" charset="0"/>
                        <a:buChar char="•"/>
                      </a:pPr>
                      <a:r>
                        <a:rPr lang="en-GB" sz="1300" u="none" strike="noStrike" dirty="0">
                          <a:solidFill>
                            <a:srgbClr val="000000"/>
                          </a:solidFill>
                          <a:effectLst/>
                        </a:rPr>
                        <a:t>IGTF level CEDAR [IGTF]</a:t>
                      </a:r>
                      <a:endParaRPr lang="en-GB" sz="1300" dirty="0">
                        <a:effectLst/>
                      </a:endParaRPr>
                    </a:p>
                    <a:p>
                      <a:pPr algn="l" fontAlgn="t">
                        <a:buFont typeface="Arial" panose="020B0604020202020204" pitchFamily="34" charset="0"/>
                        <a:buChar char="•"/>
                      </a:pPr>
                      <a:r>
                        <a:rPr lang="en-GB" sz="1300" u="none" strike="noStrike" dirty="0">
                          <a:solidFill>
                            <a:srgbClr val="000000"/>
                          </a:solidFill>
                          <a:effectLst/>
                        </a:rPr>
                        <a:t>section 2.1.2, section 2.2.2 and section 2.2.4 of </a:t>
                      </a:r>
                      <a:r>
                        <a:rPr lang="en-GB" sz="1300" u="none" strike="noStrike" dirty="0" err="1">
                          <a:solidFill>
                            <a:srgbClr val="000000"/>
                          </a:solidFill>
                          <a:effectLst/>
                        </a:rPr>
                        <a:t>eIDAS</a:t>
                      </a:r>
                      <a:r>
                        <a:rPr lang="en-GB" sz="1300" u="none" strike="noStrike" dirty="0">
                          <a:solidFill>
                            <a:srgbClr val="000000"/>
                          </a:solidFill>
                          <a:effectLst/>
                        </a:rPr>
                        <a:t> assurance level low [</a:t>
                      </a:r>
                      <a:r>
                        <a:rPr lang="en-GB" sz="1300" u="none" strike="noStrike" dirty="0" err="1">
                          <a:solidFill>
                            <a:srgbClr val="000000"/>
                          </a:solidFill>
                          <a:effectLst/>
                        </a:rPr>
                        <a:t>eIDAS</a:t>
                      </a:r>
                      <a:r>
                        <a:rPr lang="en-GB" sz="1300" u="none" strike="noStrike" dirty="0">
                          <a:solidFill>
                            <a:srgbClr val="000000"/>
                          </a:solidFill>
                          <a:effectLst/>
                        </a:rPr>
                        <a:t> </a:t>
                      </a:r>
                      <a:r>
                        <a:rPr lang="en-GB" sz="1300" u="none" strike="noStrike" dirty="0" err="1">
                          <a:solidFill>
                            <a:srgbClr val="000000"/>
                          </a:solidFill>
                          <a:effectLst/>
                        </a:rPr>
                        <a:t>LoA</a:t>
                      </a:r>
                      <a:r>
                        <a:rPr lang="en-GB" sz="1300" u="none" strike="noStrike" dirty="0">
                          <a:solidFill>
                            <a:srgbClr val="000000"/>
                          </a:solidFill>
                          <a:effectLst/>
                        </a:rPr>
                        <a:t>]</a:t>
                      </a:r>
                      <a:endParaRPr lang="en-GB" sz="1300" dirty="0">
                        <a:effectLst/>
                      </a:endParaRPr>
                    </a:p>
                    <a:p>
                      <a:pPr algn="l" fontAlgn="t"/>
                      <a:br>
                        <a:rPr lang="en-GB" sz="1300" dirty="0">
                          <a:effectLst/>
                        </a:rPr>
                      </a:br>
                      <a:r>
                        <a:rPr lang="en-GB" sz="1300" u="none" strike="noStrike" dirty="0">
                          <a:solidFill>
                            <a:srgbClr val="000000"/>
                          </a:solidFill>
                          <a:effectLst/>
                        </a:rPr>
                        <a:t>Example: the person has </a:t>
                      </a:r>
                      <a:r>
                        <a:rPr lang="en-GB" sz="1300" u="none" strike="noStrike" dirty="0">
                          <a:solidFill>
                            <a:srgbClr val="FF0000"/>
                          </a:solidFill>
                          <a:effectLst/>
                        </a:rPr>
                        <a:t>sent a copy of their government issued photo-ID to the CSP and the CSP has had a remote live video conversation </a:t>
                      </a:r>
                      <a:r>
                        <a:rPr lang="en-GB" sz="1300" u="none" strike="noStrike" dirty="0">
                          <a:solidFill>
                            <a:srgbClr val="000000"/>
                          </a:solidFill>
                          <a:effectLst/>
                        </a:rPr>
                        <a:t>with them, as defined by [IGTF].</a:t>
                      </a:r>
                      <a:endParaRPr lang="en-GB" sz="1300" dirty="0">
                        <a:effectLst/>
                      </a:endParaRPr>
                    </a:p>
                  </a:txBody>
                  <a:tcPr marL="91591" marR="91591" marT="64114" marB="64114">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3747813645"/>
                  </a:ext>
                </a:extLst>
              </a:tr>
            </a:tbl>
          </a:graphicData>
        </a:graphic>
      </p:graphicFrame>
      <p:sp>
        <p:nvSpPr>
          <p:cNvPr id="4" name="Title 3">
            <a:extLst>
              <a:ext uri="{FF2B5EF4-FFF2-40B4-BE49-F238E27FC236}">
                <a16:creationId xmlns:a16="http://schemas.microsoft.com/office/drawing/2014/main" id="{927C909D-6B94-F64D-A3BE-5E07AA78D76B}"/>
              </a:ext>
            </a:extLst>
          </p:cNvPr>
          <p:cNvSpPr>
            <a:spLocks noGrp="1"/>
          </p:cNvSpPr>
          <p:nvPr>
            <p:ph type="title"/>
          </p:nvPr>
        </p:nvSpPr>
        <p:spPr/>
        <p:txBody>
          <a:bodyPr/>
          <a:lstStyle/>
          <a:p>
            <a:r>
              <a:rPr lang="en-US" dirty="0"/>
              <a:t>REFEDS </a:t>
            </a:r>
            <a:r>
              <a:rPr lang="en-GB" b="0" dirty="0"/>
              <a:t>Identity proofing and credential issuance, renewal and replacement</a:t>
            </a:r>
            <a:endParaRPr lang="en-US" dirty="0"/>
          </a:p>
        </p:txBody>
      </p:sp>
    </p:spTree>
    <p:extLst>
      <p:ext uri="{BB962C8B-B14F-4D97-AF65-F5344CB8AC3E}">
        <p14:creationId xmlns:p14="http://schemas.microsoft.com/office/powerpoint/2010/main" val="19832778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CDFB1AF-1FC3-AE4E-B286-39CB5FB20A29}"/>
              </a:ext>
            </a:extLst>
          </p:cNvPr>
          <p:cNvSpPr>
            <a:spLocks noGrp="1"/>
          </p:cNvSpPr>
          <p:nvPr>
            <p:ph idx="1"/>
          </p:nvPr>
        </p:nvSpPr>
        <p:spPr/>
        <p:txBody>
          <a:bodyPr>
            <a:normAutofit fontScale="92500"/>
          </a:bodyPr>
          <a:lstStyle/>
          <a:p>
            <a:pPr marL="0" indent="0">
              <a:buNone/>
            </a:pPr>
            <a:r>
              <a:rPr lang="en-US" dirty="0">
                <a:solidFill>
                  <a:srgbClr val="FF0000"/>
                </a:solidFill>
              </a:rPr>
              <a:t>Kantara Initiative</a:t>
            </a:r>
          </a:p>
          <a:p>
            <a:r>
              <a:rPr lang="en-US" dirty="0">
                <a:hlinkClick r:id="rId2"/>
              </a:rPr>
              <a:t>https://kantarainitiative.org/confluence/display/LC/Identity+Assurance+Framework</a:t>
            </a:r>
            <a:endParaRPr lang="en-US" dirty="0"/>
          </a:p>
          <a:p>
            <a:r>
              <a:rPr lang="en-GB" dirty="0"/>
              <a:t>Four Assurance Levels</a:t>
            </a:r>
          </a:p>
          <a:p>
            <a:pPr lvl="1"/>
            <a:r>
              <a:rPr lang="en-GB" dirty="0"/>
              <a:t>1-  Little or no confidence in the asserted identity’s validity </a:t>
            </a:r>
          </a:p>
          <a:p>
            <a:pPr lvl="1"/>
            <a:r>
              <a:rPr lang="en-GB" dirty="0"/>
              <a:t>2 - Some confidence in the asserted identity’s validity </a:t>
            </a:r>
          </a:p>
          <a:p>
            <a:pPr lvl="1"/>
            <a:r>
              <a:rPr lang="en-GB" dirty="0"/>
              <a:t>3 - High confidence in the asserted identity’s validity </a:t>
            </a:r>
          </a:p>
          <a:p>
            <a:pPr lvl="1"/>
            <a:r>
              <a:rPr lang="en-GB" dirty="0"/>
              <a:t>4 - Very high confidence in the asserted identity’s validity</a:t>
            </a:r>
            <a:endParaRPr lang="en-US" dirty="0"/>
          </a:p>
          <a:p>
            <a:endParaRPr lang="en-US" dirty="0"/>
          </a:p>
          <a:p>
            <a:pPr marL="0" indent="0">
              <a:buNone/>
            </a:pPr>
            <a:r>
              <a:rPr lang="en-US" dirty="0" err="1">
                <a:solidFill>
                  <a:srgbClr val="FF0000"/>
                </a:solidFill>
              </a:rPr>
              <a:t>eIDAS</a:t>
            </a:r>
            <a:endParaRPr lang="en-US" dirty="0">
              <a:solidFill>
                <a:srgbClr val="FF0000"/>
              </a:solidFill>
            </a:endParaRPr>
          </a:p>
          <a:p>
            <a:r>
              <a:rPr lang="en-US" dirty="0">
                <a:hlinkClick r:id="rId3"/>
              </a:rPr>
              <a:t>http://eur-lex.europa.eu/legal-content/EN/TXT/?uri=OJ:JOL_2015_235_R_0002</a:t>
            </a:r>
            <a:endParaRPr lang="en-US" dirty="0"/>
          </a:p>
          <a:p>
            <a:r>
              <a:rPr lang="en-GB" dirty="0"/>
              <a:t>Regulation (EU) 2015/1502 of 8 September 2015 on setting out minimum technical specifications and procedures for </a:t>
            </a:r>
            <a:r>
              <a:rPr lang="en-GB" dirty="0">
                <a:solidFill>
                  <a:srgbClr val="FF0000"/>
                </a:solidFill>
              </a:rPr>
              <a:t>assurance levels for electronic identification </a:t>
            </a:r>
            <a:r>
              <a:rPr lang="en-GB" dirty="0"/>
              <a:t>means pursuant to Article 8(3) of Regulation (EU) No 910/2014 of the European Parliament and of the Council on electronic identification and trust services for electronic transactions in the internal market </a:t>
            </a:r>
            <a:endParaRPr lang="en-US" dirty="0"/>
          </a:p>
        </p:txBody>
      </p:sp>
      <p:sp>
        <p:nvSpPr>
          <p:cNvPr id="4" name="Title 3">
            <a:extLst>
              <a:ext uri="{FF2B5EF4-FFF2-40B4-BE49-F238E27FC236}">
                <a16:creationId xmlns:a16="http://schemas.microsoft.com/office/drawing/2014/main" id="{C3E51E77-924E-BC44-B2A7-D5A4092BBD15}"/>
              </a:ext>
            </a:extLst>
          </p:cNvPr>
          <p:cNvSpPr>
            <a:spLocks noGrp="1"/>
          </p:cNvSpPr>
          <p:nvPr>
            <p:ph type="title"/>
          </p:nvPr>
        </p:nvSpPr>
        <p:spPr/>
        <p:txBody>
          <a:bodyPr/>
          <a:lstStyle/>
          <a:p>
            <a:r>
              <a:rPr lang="en-US" dirty="0" err="1"/>
              <a:t>Kantara</a:t>
            </a:r>
            <a:r>
              <a:rPr lang="en-US" dirty="0"/>
              <a:t> &amp; </a:t>
            </a:r>
            <a:r>
              <a:rPr lang="en-US" dirty="0" err="1"/>
              <a:t>eIDAS</a:t>
            </a:r>
            <a:endParaRPr lang="en-US" dirty="0"/>
          </a:p>
        </p:txBody>
      </p:sp>
    </p:spTree>
    <p:extLst>
      <p:ext uri="{BB962C8B-B14F-4D97-AF65-F5344CB8AC3E}">
        <p14:creationId xmlns:p14="http://schemas.microsoft.com/office/powerpoint/2010/main" val="28128485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9A4D5FF-4D1B-D741-98FD-C2D3E56D06D1}"/>
              </a:ext>
            </a:extLst>
          </p:cNvPr>
          <p:cNvSpPr>
            <a:spLocks noGrp="1"/>
          </p:cNvSpPr>
          <p:nvPr>
            <p:ph idx="1"/>
          </p:nvPr>
        </p:nvSpPr>
        <p:spPr/>
        <p:txBody>
          <a:bodyPr/>
          <a:lstStyle/>
          <a:p>
            <a:r>
              <a:rPr lang="en-GB" dirty="0"/>
              <a:t>AARC-I050 Comparison Guide to Identity Assurance Mappings for Infrastructures</a:t>
            </a:r>
          </a:p>
          <a:p>
            <a:pPr lvl="1"/>
            <a:r>
              <a:rPr lang="en-GB" dirty="0"/>
              <a:t>Read this document carefully to fully understand all (“breadcrumbs” &amp; “grains of rice” get lost along the way!)</a:t>
            </a:r>
          </a:p>
          <a:p>
            <a:r>
              <a:rPr lang="en-US" dirty="0">
                <a:hlinkClick r:id="rId2"/>
              </a:rPr>
              <a:t>https://wiki.geant.org/download/attachments/114935014/AARC-I050-ComparisonGuidetoAssuranceMapping.pdf</a:t>
            </a:r>
            <a:endParaRPr lang="en-US" dirty="0"/>
          </a:p>
          <a:p>
            <a:endParaRPr lang="en-US" dirty="0"/>
          </a:p>
        </p:txBody>
      </p:sp>
      <p:sp>
        <p:nvSpPr>
          <p:cNvPr id="4" name="Title 3">
            <a:extLst>
              <a:ext uri="{FF2B5EF4-FFF2-40B4-BE49-F238E27FC236}">
                <a16:creationId xmlns:a16="http://schemas.microsoft.com/office/drawing/2014/main" id="{E795EFD1-D9B1-474D-99BA-B389AF31E243}"/>
              </a:ext>
            </a:extLst>
          </p:cNvPr>
          <p:cNvSpPr>
            <a:spLocks noGrp="1"/>
          </p:cNvSpPr>
          <p:nvPr>
            <p:ph type="title"/>
          </p:nvPr>
        </p:nvSpPr>
        <p:spPr/>
        <p:txBody>
          <a:bodyPr/>
          <a:lstStyle/>
          <a:p>
            <a:r>
              <a:rPr lang="en-US" dirty="0"/>
              <a:t>Mapping Assurance Frameworks to each other (Ian Neilson &amp; D Groep)</a:t>
            </a:r>
          </a:p>
        </p:txBody>
      </p:sp>
      <p:pic>
        <p:nvPicPr>
          <p:cNvPr id="6" name="Picture 5">
            <a:extLst>
              <a:ext uri="{FF2B5EF4-FFF2-40B4-BE49-F238E27FC236}">
                <a16:creationId xmlns:a16="http://schemas.microsoft.com/office/drawing/2014/main" id="{AA314355-494C-B14A-BF97-A4B8E23217E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91683" y="2845855"/>
            <a:ext cx="7252186" cy="3560164"/>
          </a:xfrm>
          <a:prstGeom prst="rect">
            <a:avLst/>
          </a:prstGeom>
        </p:spPr>
      </p:pic>
    </p:spTree>
    <p:extLst>
      <p:ext uri="{BB962C8B-B14F-4D97-AF65-F5344CB8AC3E}">
        <p14:creationId xmlns:p14="http://schemas.microsoft.com/office/powerpoint/2010/main" val="4073350565"/>
      </p:ext>
    </p:extLst>
  </p:cSld>
  <p:clrMapOvr>
    <a:masterClrMapping/>
  </p:clrMapOvr>
</p:sld>
</file>

<file path=ppt/theme/theme1.xml><?xml version="1.0" encoding="utf-8"?>
<a:theme xmlns:a="http://schemas.openxmlformats.org/drawingml/2006/main" name="GEANT Associatio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10D0992E-CCCF-45DB-AB26-A4F50B75E4D6}" vid="{C2252C9B-28CB-4431-8278-C26B15A7694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5D342B61AA90142A8D5A114AFFAD389" ma:contentTypeVersion="1" ma:contentTypeDescription="Create a new document." ma:contentTypeScope="" ma:versionID="138dd77d572eb9aa87051d9216bdb443">
  <xsd:schema xmlns:xsd="http://www.w3.org/2001/XMLSchema" xmlns:xs="http://www.w3.org/2001/XMLSchema" xmlns:p="http://schemas.microsoft.com/office/2006/metadata/properties" xmlns:ns1="http://schemas.microsoft.com/sharepoint/v3" targetNamespace="http://schemas.microsoft.com/office/2006/metadata/properties" ma:root="true" ma:fieldsID="48c5b5cd9b8d25ff6dd15848836f427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FF8F0BB2-8848-4E68-80B0-B0624BDBD58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2C07721-32FF-48B6-9D36-E09F4CC3A69A}">
  <ds:schemaRefs>
    <ds:schemaRef ds:uri="http://schemas.microsoft.com/sharepoint/v3/contenttype/forms"/>
  </ds:schemaRefs>
</ds:datastoreItem>
</file>

<file path=customXml/itemProps3.xml><?xml version="1.0" encoding="utf-8"?>
<ds:datastoreItem xmlns:ds="http://schemas.openxmlformats.org/officeDocument/2006/customXml" ds:itemID="{59AA3960-760A-4B61-8C8B-DBF90F37C8C8}">
  <ds:schemaRefs>
    <ds:schemaRef ds:uri="http://schemas.microsoft.com/office/infopath/2007/PartnerControls"/>
    <ds:schemaRef ds:uri="http://schemas.microsoft.com/office/2006/documentManagement/types"/>
    <ds:schemaRef ds:uri="http://purl.org/dc/elements/1.1/"/>
    <ds:schemaRef ds:uri="http://schemas.openxmlformats.org/package/2006/metadata/core-properties"/>
    <ds:schemaRef ds:uri="http://purl.org/dc/terms/"/>
    <ds:schemaRef ds:uri="http://purl.org/dc/dcmitype/"/>
    <ds:schemaRef ds:uri="http://schemas.microsoft.com/sharepoint/v3"/>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Final GEANT Association template 16 9 widescreen</Template>
  <TotalTime>5089</TotalTime>
  <Words>1074</Words>
  <Application>Microsoft Macintosh PowerPoint</Application>
  <PresentationFormat>Widescreen</PresentationFormat>
  <Paragraphs>133</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Verdana</vt:lpstr>
      <vt:lpstr>Wingdings</vt:lpstr>
      <vt:lpstr>GEANT Association</vt:lpstr>
      <vt:lpstr>PowerPoint Presentation</vt:lpstr>
      <vt:lpstr>Outline</vt:lpstr>
      <vt:lpstr>PowerPoint Presentation</vt:lpstr>
      <vt:lpstr>IGTF Assurance Profiles https://www.igtf.net/ap/authn-assurance/</vt:lpstr>
      <vt:lpstr>IOTA/DOGWOOD Profile</vt:lpstr>
      <vt:lpstr>REFEDS Assurance Framework https://refeds.org/assurance</vt:lpstr>
      <vt:lpstr>REFEDS Identity proofing and credential issuance, renewal and replacement</vt:lpstr>
      <vt:lpstr>Kantara &amp; eIDAS</vt:lpstr>
      <vt:lpstr>Mapping Assurance Frameworks to each other (Ian Neilson &amp; D Groep)</vt:lpstr>
      <vt:lpstr>PowerPoint Presentation</vt:lpstr>
      <vt:lpstr>EGI Policy - Policy on Acceptable Authentication Assurance</vt:lpstr>
      <vt:lpstr>PowerPoint Presentation</vt:lpstr>
      <vt:lpstr>Combined assurance – policy/procedure – Are we seeking IGTF approval?</vt:lpstr>
      <vt:lpstr>Combined Assurance (2)</vt:lpstr>
      <vt:lpstr>Combined Assurance (3)</vt:lpstr>
      <vt:lpstr>Evaluation/Assessment spreadsheet</vt:lpstr>
      <vt:lpstr>PowerPoint Presentation</vt:lpstr>
      <vt:lpstr>LIGO – request for assessment of combined assurance</vt:lpstr>
      <vt:lpstr>LIGO (2)</vt:lpstr>
      <vt:lpstr>Next steps</vt:lpstr>
      <vt:lpstr>PowerPoint Presentation</vt:lpstr>
    </vt:vector>
  </TitlesOfParts>
  <Manager/>
  <Company>STFC</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David Kelsey</dc:creator>
  <cp:keywords/>
  <dc:description/>
  <cp:lastModifiedBy>Dave Kelsey</cp:lastModifiedBy>
  <cp:revision>178</cp:revision>
  <cp:lastPrinted>2018-03-19T04:02:29Z</cp:lastPrinted>
  <dcterms:created xsi:type="dcterms:W3CDTF">2015-04-29T14:13:57Z</dcterms:created>
  <dcterms:modified xsi:type="dcterms:W3CDTF">2019-04-01T03:45:14Z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0x01010015D342B61AA90142A8D5A114AFFAD389</vt:lpwstr>
  </property>
</Properties>
</file>