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tiff" ContentType="image/tiff"/>
  <Default Extension="ti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25.jpg" ContentType="image/png"/>
  <Override PartName="/ppt/notesSlides/notesSlide13.xml" ContentType="application/vnd.openxmlformats-officedocument.presentationml.notesSlide+xml"/>
  <Override PartName="/ppt/media/image26.jpg" ContentType="image/png"/>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handoutMasterIdLst>
    <p:handoutMasterId r:id="rId46"/>
  </p:handoutMasterIdLst>
  <p:sldIdLst>
    <p:sldId id="268" r:id="rId2"/>
    <p:sldId id="289" r:id="rId3"/>
    <p:sldId id="272" r:id="rId4"/>
    <p:sldId id="269" r:id="rId5"/>
    <p:sldId id="273" r:id="rId6"/>
    <p:sldId id="274" r:id="rId7"/>
    <p:sldId id="275" r:id="rId8"/>
    <p:sldId id="291" r:id="rId9"/>
    <p:sldId id="277" r:id="rId10"/>
    <p:sldId id="326" r:id="rId11"/>
    <p:sldId id="327" r:id="rId12"/>
    <p:sldId id="328" r:id="rId13"/>
    <p:sldId id="329" r:id="rId14"/>
    <p:sldId id="294" r:id="rId15"/>
    <p:sldId id="297" r:id="rId16"/>
    <p:sldId id="299" r:id="rId17"/>
    <p:sldId id="295" r:id="rId18"/>
    <p:sldId id="298" r:id="rId19"/>
    <p:sldId id="285" r:id="rId20"/>
    <p:sldId id="302" r:id="rId21"/>
    <p:sldId id="301" r:id="rId22"/>
    <p:sldId id="259" r:id="rId23"/>
    <p:sldId id="258" r:id="rId24"/>
    <p:sldId id="261" r:id="rId25"/>
    <p:sldId id="260" r:id="rId26"/>
    <p:sldId id="262" r:id="rId27"/>
    <p:sldId id="263" r:id="rId28"/>
    <p:sldId id="265" r:id="rId29"/>
    <p:sldId id="264" r:id="rId30"/>
    <p:sldId id="330" r:id="rId31"/>
    <p:sldId id="312" r:id="rId32"/>
    <p:sldId id="266" r:id="rId33"/>
    <p:sldId id="321" r:id="rId34"/>
    <p:sldId id="311" r:id="rId35"/>
    <p:sldId id="320" r:id="rId36"/>
    <p:sldId id="276" r:id="rId37"/>
    <p:sldId id="305" r:id="rId38"/>
    <p:sldId id="318" r:id="rId39"/>
    <p:sldId id="313" r:id="rId40"/>
    <p:sldId id="287" r:id="rId41"/>
    <p:sldId id="319" r:id="rId42"/>
    <p:sldId id="331" r:id="rId43"/>
    <p:sldId id="322" r:id="rId44"/>
  </p:sldIdLst>
  <p:sldSz cx="9144000" cy="6858000" type="screen4x3"/>
  <p:notesSz cx="6797675" cy="9926638"/>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FD33"/>
    <a:srgbClr val="FBE5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83" autoAdjust="0"/>
    <p:restoredTop sz="71583" autoAdjust="0"/>
  </p:normalViewPr>
  <p:slideViewPr>
    <p:cSldViewPr snapToGrid="0">
      <p:cViewPr>
        <p:scale>
          <a:sx n="50" d="100"/>
          <a:sy n="50" d="100"/>
        </p:scale>
        <p:origin x="1098" y="36"/>
      </p:cViewPr>
      <p:guideLst/>
    </p:cSldViewPr>
  </p:slideViewPr>
  <p:notesTextViewPr>
    <p:cViewPr>
      <p:scale>
        <a:sx n="1" d="1"/>
        <a:sy n="1" d="1"/>
      </p:scale>
      <p:origin x="0" y="0"/>
    </p:cViewPr>
  </p:notesTextViewPr>
  <p:notesViewPr>
    <p:cSldViewPr snapToGrid="0">
      <p:cViewPr varScale="1">
        <p:scale>
          <a:sx n="39" d="100"/>
          <a:sy n="39" d="100"/>
        </p:scale>
        <p:origin x="2314" y="6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DC7D80-6948-4467-B9C3-70E7CF415429}"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zh-TW" altLang="en-US"/>
        </a:p>
      </dgm:t>
    </dgm:pt>
    <dgm:pt modelId="{52A2DA80-9C0A-4809-B48B-3AECAEDF4E57}">
      <dgm:prSet phldrT="[文字]" custT="1"/>
      <dgm:spPr/>
      <dgm:t>
        <a:bodyPr/>
        <a:lstStyle/>
        <a:p>
          <a:r>
            <a:rPr lang="en-US" altLang="zh-TW" sz="2000" dirty="0" smtClean="0"/>
            <a:t>1969</a:t>
          </a:r>
        </a:p>
        <a:p>
          <a:r>
            <a:rPr lang="en-US" altLang="zh-TW" sz="2000" dirty="0" smtClean="0"/>
            <a:t>Extinct in the wild</a:t>
          </a:r>
          <a:endParaRPr lang="zh-TW" altLang="en-US" sz="2000" dirty="0"/>
        </a:p>
      </dgm:t>
    </dgm:pt>
    <dgm:pt modelId="{09FD889A-B6FF-44A8-BBBC-9E23F39E5259}" type="parTrans" cxnId="{BA3F21FD-E1E1-470D-A4AC-6ECF7A7F2FAF}">
      <dgm:prSet/>
      <dgm:spPr/>
      <dgm:t>
        <a:bodyPr/>
        <a:lstStyle/>
        <a:p>
          <a:endParaRPr lang="zh-TW" altLang="en-US" sz="2000"/>
        </a:p>
      </dgm:t>
    </dgm:pt>
    <dgm:pt modelId="{8FD9A89A-8027-42F1-AB33-C8A8E296FBCF}" type="sibTrans" cxnId="{BA3F21FD-E1E1-470D-A4AC-6ECF7A7F2FAF}">
      <dgm:prSet/>
      <dgm:spPr/>
      <dgm:t>
        <a:bodyPr/>
        <a:lstStyle/>
        <a:p>
          <a:endParaRPr lang="zh-TW" altLang="en-US" sz="2000"/>
        </a:p>
      </dgm:t>
    </dgm:pt>
    <dgm:pt modelId="{D39BCBE9-5105-41D3-B354-C30A9468CD61}">
      <dgm:prSet phldrT="[文字]" custT="1"/>
      <dgm:spPr/>
      <dgm:t>
        <a:bodyPr/>
        <a:lstStyle/>
        <a:p>
          <a:r>
            <a:rPr lang="en-US" altLang="zh-TW" sz="2000" dirty="0" smtClean="0"/>
            <a:t>1984</a:t>
          </a:r>
        </a:p>
        <a:p>
          <a:r>
            <a:rPr lang="en-US" altLang="zh-TW" sz="2000" dirty="0" smtClean="0"/>
            <a:t>Beginning of restoration program</a:t>
          </a:r>
          <a:endParaRPr lang="zh-TW" altLang="en-US" sz="2000" dirty="0"/>
        </a:p>
      </dgm:t>
    </dgm:pt>
    <dgm:pt modelId="{5B3A4EEE-BA9E-48F9-BC8F-4B238E9B1242}" type="parTrans" cxnId="{9234C843-1D61-4173-BCAD-0A0954142552}">
      <dgm:prSet/>
      <dgm:spPr/>
      <dgm:t>
        <a:bodyPr/>
        <a:lstStyle/>
        <a:p>
          <a:endParaRPr lang="zh-TW" altLang="en-US" sz="2000"/>
        </a:p>
      </dgm:t>
    </dgm:pt>
    <dgm:pt modelId="{3D77A081-A21A-49F3-A6EE-7A0C9DC39F8F}" type="sibTrans" cxnId="{9234C843-1D61-4173-BCAD-0A0954142552}">
      <dgm:prSet/>
      <dgm:spPr/>
      <dgm:t>
        <a:bodyPr/>
        <a:lstStyle/>
        <a:p>
          <a:endParaRPr lang="zh-TW" altLang="en-US" sz="2000"/>
        </a:p>
      </dgm:t>
    </dgm:pt>
    <dgm:pt modelId="{2E9F4875-D06E-4417-8C3F-FDE0A10FB369}">
      <dgm:prSet phldrT="[文字]" custT="1"/>
      <dgm:spPr/>
      <dgm:t>
        <a:bodyPr/>
        <a:lstStyle/>
        <a:p>
          <a:r>
            <a:rPr lang="en-US" altLang="zh-TW" sz="2000" dirty="0" smtClean="0"/>
            <a:t>1988</a:t>
          </a:r>
        </a:p>
        <a:p>
          <a:r>
            <a:rPr lang="en-US" altLang="zh-TW" sz="2000" dirty="0" smtClean="0"/>
            <a:t>Rewilding period</a:t>
          </a:r>
        </a:p>
      </dgm:t>
    </dgm:pt>
    <dgm:pt modelId="{D5FAD731-517D-4C38-8700-13B6A46F87A2}" type="parTrans" cxnId="{43BA045D-97E5-47D4-926D-C3F83D1BB3B4}">
      <dgm:prSet/>
      <dgm:spPr/>
      <dgm:t>
        <a:bodyPr/>
        <a:lstStyle/>
        <a:p>
          <a:endParaRPr lang="zh-TW" altLang="en-US" sz="2000"/>
        </a:p>
      </dgm:t>
    </dgm:pt>
    <dgm:pt modelId="{07D1E812-670E-4AF0-85EA-94A50B9F1C08}" type="sibTrans" cxnId="{43BA045D-97E5-47D4-926D-C3F83D1BB3B4}">
      <dgm:prSet/>
      <dgm:spPr/>
      <dgm:t>
        <a:bodyPr/>
        <a:lstStyle/>
        <a:p>
          <a:endParaRPr lang="zh-TW" altLang="en-US" sz="2000"/>
        </a:p>
      </dgm:t>
    </dgm:pt>
    <dgm:pt modelId="{880BCE59-0CE6-4E90-8886-64A5205980B9}">
      <dgm:prSet phldrT="[文字]" custT="1"/>
      <dgm:spPr/>
      <dgm:t>
        <a:bodyPr/>
        <a:lstStyle/>
        <a:p>
          <a:r>
            <a:rPr lang="en-US" altLang="zh-TW" sz="2000" dirty="0" smtClean="0"/>
            <a:t>1994</a:t>
          </a:r>
        </a:p>
        <a:p>
          <a:r>
            <a:rPr lang="en-US" altLang="zh-TW" sz="2000" dirty="0" smtClean="0"/>
            <a:t>Reintroduction to the wild</a:t>
          </a:r>
          <a:endParaRPr lang="zh-TW" altLang="en-US" sz="2000" dirty="0"/>
        </a:p>
      </dgm:t>
    </dgm:pt>
    <dgm:pt modelId="{BA67C3CA-87D7-4039-9722-BCC182CCBB43}" type="parTrans" cxnId="{2F17BACF-90D5-41FB-94C7-93206B39C1B6}">
      <dgm:prSet/>
      <dgm:spPr/>
      <dgm:t>
        <a:bodyPr/>
        <a:lstStyle/>
        <a:p>
          <a:endParaRPr lang="zh-TW" altLang="en-US" sz="2000"/>
        </a:p>
      </dgm:t>
    </dgm:pt>
    <dgm:pt modelId="{12A77552-C69C-4390-8A2D-98718E067AED}" type="sibTrans" cxnId="{2F17BACF-90D5-41FB-94C7-93206B39C1B6}">
      <dgm:prSet/>
      <dgm:spPr/>
      <dgm:t>
        <a:bodyPr/>
        <a:lstStyle/>
        <a:p>
          <a:endParaRPr lang="zh-TW" altLang="en-US" sz="2000"/>
        </a:p>
      </dgm:t>
    </dgm:pt>
    <dgm:pt modelId="{9EABC370-7AC4-4DC5-B1ED-C81D41A7D822}" type="pres">
      <dgm:prSet presAssocID="{20DC7D80-6948-4467-B9C3-70E7CF415429}" presName="Name0" presStyleCnt="0">
        <dgm:presLayoutVars>
          <dgm:dir/>
          <dgm:resizeHandles val="exact"/>
        </dgm:presLayoutVars>
      </dgm:prSet>
      <dgm:spPr/>
      <dgm:t>
        <a:bodyPr/>
        <a:lstStyle/>
        <a:p>
          <a:endParaRPr lang="zh-TW" altLang="en-US"/>
        </a:p>
      </dgm:t>
    </dgm:pt>
    <dgm:pt modelId="{A8757411-B6D7-4161-A55E-01BD3CEE179C}" type="pres">
      <dgm:prSet presAssocID="{20DC7D80-6948-4467-B9C3-70E7CF415429}" presName="arrow" presStyleLbl="bgShp" presStyleIdx="0" presStyleCnt="1"/>
      <dgm:spPr/>
    </dgm:pt>
    <dgm:pt modelId="{F20257C9-8CE0-4B00-AB0E-74C0F2737BDA}" type="pres">
      <dgm:prSet presAssocID="{20DC7D80-6948-4467-B9C3-70E7CF415429}" presName="points" presStyleCnt="0"/>
      <dgm:spPr/>
    </dgm:pt>
    <dgm:pt modelId="{32AE0FFE-188E-43A5-A388-47E1915AC881}" type="pres">
      <dgm:prSet presAssocID="{52A2DA80-9C0A-4809-B48B-3AECAEDF4E57}" presName="compositeA" presStyleCnt="0"/>
      <dgm:spPr/>
    </dgm:pt>
    <dgm:pt modelId="{64ADE573-38F3-40BD-A82B-E2EEE15AA924}" type="pres">
      <dgm:prSet presAssocID="{52A2DA80-9C0A-4809-B48B-3AECAEDF4E57}" presName="textA" presStyleLbl="revTx" presStyleIdx="0" presStyleCnt="4">
        <dgm:presLayoutVars>
          <dgm:bulletEnabled val="1"/>
        </dgm:presLayoutVars>
      </dgm:prSet>
      <dgm:spPr/>
      <dgm:t>
        <a:bodyPr/>
        <a:lstStyle/>
        <a:p>
          <a:endParaRPr lang="zh-TW" altLang="en-US"/>
        </a:p>
      </dgm:t>
    </dgm:pt>
    <dgm:pt modelId="{85221F24-7352-414C-AFCC-4193CDA41457}" type="pres">
      <dgm:prSet presAssocID="{52A2DA80-9C0A-4809-B48B-3AECAEDF4E57}" presName="circleA" presStyleLbl="node1" presStyleIdx="0" presStyleCnt="4"/>
      <dgm:spPr/>
    </dgm:pt>
    <dgm:pt modelId="{5D66B1BE-571B-466A-92B0-B98925F39A68}" type="pres">
      <dgm:prSet presAssocID="{52A2DA80-9C0A-4809-B48B-3AECAEDF4E57}" presName="spaceA" presStyleCnt="0"/>
      <dgm:spPr/>
    </dgm:pt>
    <dgm:pt modelId="{02A9C38A-6F10-42D1-9BE5-CB97D3D99645}" type="pres">
      <dgm:prSet presAssocID="{8FD9A89A-8027-42F1-AB33-C8A8E296FBCF}" presName="space" presStyleCnt="0"/>
      <dgm:spPr/>
    </dgm:pt>
    <dgm:pt modelId="{FA39EBFB-1FB9-4E39-A442-7F56D65DA804}" type="pres">
      <dgm:prSet presAssocID="{D39BCBE9-5105-41D3-B354-C30A9468CD61}" presName="compositeB" presStyleCnt="0"/>
      <dgm:spPr/>
    </dgm:pt>
    <dgm:pt modelId="{6C252179-C0BF-48D6-8B0D-3D9A7E39ED9D}" type="pres">
      <dgm:prSet presAssocID="{D39BCBE9-5105-41D3-B354-C30A9468CD61}" presName="textB" presStyleLbl="revTx" presStyleIdx="1" presStyleCnt="4">
        <dgm:presLayoutVars>
          <dgm:bulletEnabled val="1"/>
        </dgm:presLayoutVars>
      </dgm:prSet>
      <dgm:spPr/>
      <dgm:t>
        <a:bodyPr/>
        <a:lstStyle/>
        <a:p>
          <a:endParaRPr lang="zh-TW" altLang="en-US"/>
        </a:p>
      </dgm:t>
    </dgm:pt>
    <dgm:pt modelId="{32CEF451-3261-4022-A692-3027CF4AB2DD}" type="pres">
      <dgm:prSet presAssocID="{D39BCBE9-5105-41D3-B354-C30A9468CD61}" presName="circleB" presStyleLbl="node1" presStyleIdx="1" presStyleCnt="4"/>
      <dgm:spPr/>
    </dgm:pt>
    <dgm:pt modelId="{90B810B7-1521-4185-B861-F5B65EC17F2A}" type="pres">
      <dgm:prSet presAssocID="{D39BCBE9-5105-41D3-B354-C30A9468CD61}" presName="spaceB" presStyleCnt="0"/>
      <dgm:spPr/>
    </dgm:pt>
    <dgm:pt modelId="{ED0CD05D-2B96-49D5-A2B7-A856837ADEE0}" type="pres">
      <dgm:prSet presAssocID="{3D77A081-A21A-49F3-A6EE-7A0C9DC39F8F}" presName="space" presStyleCnt="0"/>
      <dgm:spPr/>
    </dgm:pt>
    <dgm:pt modelId="{F80E05DA-A1ED-45A4-A5F0-AC28029A2DD2}" type="pres">
      <dgm:prSet presAssocID="{2E9F4875-D06E-4417-8C3F-FDE0A10FB369}" presName="compositeA" presStyleCnt="0"/>
      <dgm:spPr/>
    </dgm:pt>
    <dgm:pt modelId="{0C16CE61-3A3F-442C-8AA8-5759F494F9B5}" type="pres">
      <dgm:prSet presAssocID="{2E9F4875-D06E-4417-8C3F-FDE0A10FB369}" presName="textA" presStyleLbl="revTx" presStyleIdx="2" presStyleCnt="4">
        <dgm:presLayoutVars>
          <dgm:bulletEnabled val="1"/>
        </dgm:presLayoutVars>
      </dgm:prSet>
      <dgm:spPr/>
      <dgm:t>
        <a:bodyPr/>
        <a:lstStyle/>
        <a:p>
          <a:endParaRPr lang="zh-TW" altLang="en-US"/>
        </a:p>
      </dgm:t>
    </dgm:pt>
    <dgm:pt modelId="{E7D33B41-8FA9-4203-9C7A-A0933EA0A079}" type="pres">
      <dgm:prSet presAssocID="{2E9F4875-D06E-4417-8C3F-FDE0A10FB369}" presName="circleA" presStyleLbl="node1" presStyleIdx="2" presStyleCnt="4"/>
      <dgm:spPr/>
      <dgm:t>
        <a:bodyPr/>
        <a:lstStyle/>
        <a:p>
          <a:endParaRPr lang="zh-TW" altLang="en-US"/>
        </a:p>
      </dgm:t>
    </dgm:pt>
    <dgm:pt modelId="{0B26E847-261B-4875-BBAD-0A81AE153A5D}" type="pres">
      <dgm:prSet presAssocID="{2E9F4875-D06E-4417-8C3F-FDE0A10FB369}" presName="spaceA" presStyleCnt="0"/>
      <dgm:spPr/>
    </dgm:pt>
    <dgm:pt modelId="{BE7F5DE7-8340-4C2F-AD05-A40CC680E08A}" type="pres">
      <dgm:prSet presAssocID="{07D1E812-670E-4AF0-85EA-94A50B9F1C08}" presName="space" presStyleCnt="0"/>
      <dgm:spPr/>
    </dgm:pt>
    <dgm:pt modelId="{F08CB59C-7B7B-4A36-A659-B12B7D653842}" type="pres">
      <dgm:prSet presAssocID="{880BCE59-0CE6-4E90-8886-64A5205980B9}" presName="compositeB" presStyleCnt="0"/>
      <dgm:spPr/>
    </dgm:pt>
    <dgm:pt modelId="{98EBB3FB-D283-4844-8E80-C988F79AF0AC}" type="pres">
      <dgm:prSet presAssocID="{880BCE59-0CE6-4E90-8886-64A5205980B9}" presName="textB" presStyleLbl="revTx" presStyleIdx="3" presStyleCnt="4">
        <dgm:presLayoutVars>
          <dgm:bulletEnabled val="1"/>
        </dgm:presLayoutVars>
      </dgm:prSet>
      <dgm:spPr/>
      <dgm:t>
        <a:bodyPr/>
        <a:lstStyle/>
        <a:p>
          <a:endParaRPr lang="zh-TW" altLang="en-US"/>
        </a:p>
      </dgm:t>
    </dgm:pt>
    <dgm:pt modelId="{A589F159-93B3-47FD-B42D-C149D1D04D50}" type="pres">
      <dgm:prSet presAssocID="{880BCE59-0CE6-4E90-8886-64A5205980B9}" presName="circleB" presStyleLbl="node1" presStyleIdx="3" presStyleCnt="4"/>
      <dgm:spPr/>
    </dgm:pt>
    <dgm:pt modelId="{96098C4A-11FB-4C95-8B40-5F047C31937A}" type="pres">
      <dgm:prSet presAssocID="{880BCE59-0CE6-4E90-8886-64A5205980B9}" presName="spaceB" presStyleCnt="0"/>
      <dgm:spPr/>
    </dgm:pt>
  </dgm:ptLst>
  <dgm:cxnLst>
    <dgm:cxn modelId="{4D8F9C0F-FF6A-409E-B6F2-DD72D91EC1C5}" type="presOf" srcId="{20DC7D80-6948-4467-B9C3-70E7CF415429}" destId="{9EABC370-7AC4-4DC5-B1ED-C81D41A7D822}" srcOrd="0" destOrd="0" presId="urn:microsoft.com/office/officeart/2005/8/layout/hProcess11"/>
    <dgm:cxn modelId="{2F17BACF-90D5-41FB-94C7-93206B39C1B6}" srcId="{20DC7D80-6948-4467-B9C3-70E7CF415429}" destId="{880BCE59-0CE6-4E90-8886-64A5205980B9}" srcOrd="3" destOrd="0" parTransId="{BA67C3CA-87D7-4039-9722-BCC182CCBB43}" sibTransId="{12A77552-C69C-4390-8A2D-98718E067AED}"/>
    <dgm:cxn modelId="{A673559F-AB83-4FDD-BCF0-DFC742DC3602}" type="presOf" srcId="{52A2DA80-9C0A-4809-B48B-3AECAEDF4E57}" destId="{64ADE573-38F3-40BD-A82B-E2EEE15AA924}" srcOrd="0" destOrd="0" presId="urn:microsoft.com/office/officeart/2005/8/layout/hProcess11"/>
    <dgm:cxn modelId="{BA3F21FD-E1E1-470D-A4AC-6ECF7A7F2FAF}" srcId="{20DC7D80-6948-4467-B9C3-70E7CF415429}" destId="{52A2DA80-9C0A-4809-B48B-3AECAEDF4E57}" srcOrd="0" destOrd="0" parTransId="{09FD889A-B6FF-44A8-BBBC-9E23F39E5259}" sibTransId="{8FD9A89A-8027-42F1-AB33-C8A8E296FBCF}"/>
    <dgm:cxn modelId="{106D3D8F-1EFD-4328-9194-5D4AC211383C}" type="presOf" srcId="{D39BCBE9-5105-41D3-B354-C30A9468CD61}" destId="{6C252179-C0BF-48D6-8B0D-3D9A7E39ED9D}" srcOrd="0" destOrd="0" presId="urn:microsoft.com/office/officeart/2005/8/layout/hProcess11"/>
    <dgm:cxn modelId="{963D2AD6-7C0A-4969-BA39-75419BFF33E8}" type="presOf" srcId="{880BCE59-0CE6-4E90-8886-64A5205980B9}" destId="{98EBB3FB-D283-4844-8E80-C988F79AF0AC}" srcOrd="0" destOrd="0" presId="urn:microsoft.com/office/officeart/2005/8/layout/hProcess11"/>
    <dgm:cxn modelId="{43BA045D-97E5-47D4-926D-C3F83D1BB3B4}" srcId="{20DC7D80-6948-4467-B9C3-70E7CF415429}" destId="{2E9F4875-D06E-4417-8C3F-FDE0A10FB369}" srcOrd="2" destOrd="0" parTransId="{D5FAD731-517D-4C38-8700-13B6A46F87A2}" sibTransId="{07D1E812-670E-4AF0-85EA-94A50B9F1C08}"/>
    <dgm:cxn modelId="{9234C843-1D61-4173-BCAD-0A0954142552}" srcId="{20DC7D80-6948-4467-B9C3-70E7CF415429}" destId="{D39BCBE9-5105-41D3-B354-C30A9468CD61}" srcOrd="1" destOrd="0" parTransId="{5B3A4EEE-BA9E-48F9-BC8F-4B238E9B1242}" sibTransId="{3D77A081-A21A-49F3-A6EE-7A0C9DC39F8F}"/>
    <dgm:cxn modelId="{A52AEB1D-D134-4085-8E20-E4A37AD49A1C}" type="presOf" srcId="{2E9F4875-D06E-4417-8C3F-FDE0A10FB369}" destId="{0C16CE61-3A3F-442C-8AA8-5759F494F9B5}" srcOrd="0" destOrd="0" presId="urn:microsoft.com/office/officeart/2005/8/layout/hProcess11"/>
    <dgm:cxn modelId="{43862F15-7F82-4140-9C8D-B8433A1ECC79}" type="presParOf" srcId="{9EABC370-7AC4-4DC5-B1ED-C81D41A7D822}" destId="{A8757411-B6D7-4161-A55E-01BD3CEE179C}" srcOrd="0" destOrd="0" presId="urn:microsoft.com/office/officeart/2005/8/layout/hProcess11"/>
    <dgm:cxn modelId="{31085C19-E80C-44B3-B899-33DF3794866A}" type="presParOf" srcId="{9EABC370-7AC4-4DC5-B1ED-C81D41A7D822}" destId="{F20257C9-8CE0-4B00-AB0E-74C0F2737BDA}" srcOrd="1" destOrd="0" presId="urn:microsoft.com/office/officeart/2005/8/layout/hProcess11"/>
    <dgm:cxn modelId="{1A0E2E5E-620F-4F3A-A3F3-FC814F3EA180}" type="presParOf" srcId="{F20257C9-8CE0-4B00-AB0E-74C0F2737BDA}" destId="{32AE0FFE-188E-43A5-A388-47E1915AC881}" srcOrd="0" destOrd="0" presId="urn:microsoft.com/office/officeart/2005/8/layout/hProcess11"/>
    <dgm:cxn modelId="{FC52FA00-F716-417A-9CA1-A681CD9F343F}" type="presParOf" srcId="{32AE0FFE-188E-43A5-A388-47E1915AC881}" destId="{64ADE573-38F3-40BD-A82B-E2EEE15AA924}" srcOrd="0" destOrd="0" presId="urn:microsoft.com/office/officeart/2005/8/layout/hProcess11"/>
    <dgm:cxn modelId="{330558B3-255B-481E-B9E7-35DEEB93C905}" type="presParOf" srcId="{32AE0FFE-188E-43A5-A388-47E1915AC881}" destId="{85221F24-7352-414C-AFCC-4193CDA41457}" srcOrd="1" destOrd="0" presId="urn:microsoft.com/office/officeart/2005/8/layout/hProcess11"/>
    <dgm:cxn modelId="{FDA7BCE1-D79A-4D2C-BAFE-8A5BCE77D2DA}" type="presParOf" srcId="{32AE0FFE-188E-43A5-A388-47E1915AC881}" destId="{5D66B1BE-571B-466A-92B0-B98925F39A68}" srcOrd="2" destOrd="0" presId="urn:microsoft.com/office/officeart/2005/8/layout/hProcess11"/>
    <dgm:cxn modelId="{F582F7F1-284C-4F6A-9EA9-6F911E698365}" type="presParOf" srcId="{F20257C9-8CE0-4B00-AB0E-74C0F2737BDA}" destId="{02A9C38A-6F10-42D1-9BE5-CB97D3D99645}" srcOrd="1" destOrd="0" presId="urn:microsoft.com/office/officeart/2005/8/layout/hProcess11"/>
    <dgm:cxn modelId="{4F5A8F09-F733-48AD-B977-88F3EA3E269D}" type="presParOf" srcId="{F20257C9-8CE0-4B00-AB0E-74C0F2737BDA}" destId="{FA39EBFB-1FB9-4E39-A442-7F56D65DA804}" srcOrd="2" destOrd="0" presId="urn:microsoft.com/office/officeart/2005/8/layout/hProcess11"/>
    <dgm:cxn modelId="{8CDC4FFF-2011-474B-A727-0D70EF26F23B}" type="presParOf" srcId="{FA39EBFB-1FB9-4E39-A442-7F56D65DA804}" destId="{6C252179-C0BF-48D6-8B0D-3D9A7E39ED9D}" srcOrd="0" destOrd="0" presId="urn:microsoft.com/office/officeart/2005/8/layout/hProcess11"/>
    <dgm:cxn modelId="{DF22B34A-801D-4E19-8AFB-D1CE13BF2A91}" type="presParOf" srcId="{FA39EBFB-1FB9-4E39-A442-7F56D65DA804}" destId="{32CEF451-3261-4022-A692-3027CF4AB2DD}" srcOrd="1" destOrd="0" presId="urn:microsoft.com/office/officeart/2005/8/layout/hProcess11"/>
    <dgm:cxn modelId="{9C5F9844-5B43-4752-ADE2-ACEABC829745}" type="presParOf" srcId="{FA39EBFB-1FB9-4E39-A442-7F56D65DA804}" destId="{90B810B7-1521-4185-B861-F5B65EC17F2A}" srcOrd="2" destOrd="0" presId="urn:microsoft.com/office/officeart/2005/8/layout/hProcess11"/>
    <dgm:cxn modelId="{9617D836-506B-4570-BB57-5DBDF9BED29C}" type="presParOf" srcId="{F20257C9-8CE0-4B00-AB0E-74C0F2737BDA}" destId="{ED0CD05D-2B96-49D5-A2B7-A856837ADEE0}" srcOrd="3" destOrd="0" presId="urn:microsoft.com/office/officeart/2005/8/layout/hProcess11"/>
    <dgm:cxn modelId="{B7547384-B079-4137-820E-3573529BE4C7}" type="presParOf" srcId="{F20257C9-8CE0-4B00-AB0E-74C0F2737BDA}" destId="{F80E05DA-A1ED-45A4-A5F0-AC28029A2DD2}" srcOrd="4" destOrd="0" presId="urn:microsoft.com/office/officeart/2005/8/layout/hProcess11"/>
    <dgm:cxn modelId="{33000319-C0CC-4808-9925-B8091B1B2BE1}" type="presParOf" srcId="{F80E05DA-A1ED-45A4-A5F0-AC28029A2DD2}" destId="{0C16CE61-3A3F-442C-8AA8-5759F494F9B5}" srcOrd="0" destOrd="0" presId="urn:microsoft.com/office/officeart/2005/8/layout/hProcess11"/>
    <dgm:cxn modelId="{297E51B8-67D2-455F-BCA2-90842623462C}" type="presParOf" srcId="{F80E05DA-A1ED-45A4-A5F0-AC28029A2DD2}" destId="{E7D33B41-8FA9-4203-9C7A-A0933EA0A079}" srcOrd="1" destOrd="0" presId="urn:microsoft.com/office/officeart/2005/8/layout/hProcess11"/>
    <dgm:cxn modelId="{2D4FC7C4-5BB5-4C89-9C95-6F0E2A4B143E}" type="presParOf" srcId="{F80E05DA-A1ED-45A4-A5F0-AC28029A2DD2}" destId="{0B26E847-261B-4875-BBAD-0A81AE153A5D}" srcOrd="2" destOrd="0" presId="urn:microsoft.com/office/officeart/2005/8/layout/hProcess11"/>
    <dgm:cxn modelId="{70110E53-CFF5-4B84-8386-C08C1581584D}" type="presParOf" srcId="{F20257C9-8CE0-4B00-AB0E-74C0F2737BDA}" destId="{BE7F5DE7-8340-4C2F-AD05-A40CC680E08A}" srcOrd="5" destOrd="0" presId="urn:microsoft.com/office/officeart/2005/8/layout/hProcess11"/>
    <dgm:cxn modelId="{87DC848A-7800-49E9-90F0-ED45F0B89EFB}" type="presParOf" srcId="{F20257C9-8CE0-4B00-AB0E-74C0F2737BDA}" destId="{F08CB59C-7B7B-4A36-A659-B12B7D653842}" srcOrd="6" destOrd="0" presId="urn:microsoft.com/office/officeart/2005/8/layout/hProcess11"/>
    <dgm:cxn modelId="{213EB97F-CA4D-449D-973C-705ADA64D75A}" type="presParOf" srcId="{F08CB59C-7B7B-4A36-A659-B12B7D653842}" destId="{98EBB3FB-D283-4844-8E80-C988F79AF0AC}" srcOrd="0" destOrd="0" presId="urn:microsoft.com/office/officeart/2005/8/layout/hProcess11"/>
    <dgm:cxn modelId="{44FDB2D6-1902-45E7-8F6A-620683593121}" type="presParOf" srcId="{F08CB59C-7B7B-4A36-A659-B12B7D653842}" destId="{A589F159-93B3-47FD-B42D-C149D1D04D50}" srcOrd="1" destOrd="0" presId="urn:microsoft.com/office/officeart/2005/8/layout/hProcess11"/>
    <dgm:cxn modelId="{2E1AC3D1-92B3-4D56-ABF7-785DB4173180}" type="presParOf" srcId="{F08CB59C-7B7B-4A36-A659-B12B7D653842}" destId="{96098C4A-11FB-4C95-8B40-5F047C31937A}" srcOrd="2" destOrd="0" presId="urn:microsoft.com/office/officeart/2005/8/layout/hProcess1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757411-B6D7-4161-A55E-01BD3CEE179C}">
      <dsp:nvSpPr>
        <dsp:cNvPr id="0" name=""/>
        <dsp:cNvSpPr/>
      </dsp:nvSpPr>
      <dsp:spPr>
        <a:xfrm>
          <a:off x="0" y="999308"/>
          <a:ext cx="9070478" cy="1332411"/>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ADE573-38F3-40BD-A82B-E2EEE15AA924}">
      <dsp:nvSpPr>
        <dsp:cNvPr id="0" name=""/>
        <dsp:cNvSpPr/>
      </dsp:nvSpPr>
      <dsp:spPr>
        <a:xfrm>
          <a:off x="4085" y="0"/>
          <a:ext cx="1965122" cy="1332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lvl="0" algn="ctr" defTabSz="889000">
            <a:lnSpc>
              <a:spcPct val="90000"/>
            </a:lnSpc>
            <a:spcBef>
              <a:spcPct val="0"/>
            </a:spcBef>
            <a:spcAft>
              <a:spcPct val="35000"/>
            </a:spcAft>
          </a:pPr>
          <a:r>
            <a:rPr lang="en-US" altLang="zh-TW" sz="2000" kern="1200" dirty="0" smtClean="0"/>
            <a:t>1969</a:t>
          </a:r>
        </a:p>
        <a:p>
          <a:pPr lvl="0" algn="ctr" defTabSz="889000">
            <a:lnSpc>
              <a:spcPct val="90000"/>
            </a:lnSpc>
            <a:spcBef>
              <a:spcPct val="0"/>
            </a:spcBef>
            <a:spcAft>
              <a:spcPct val="35000"/>
            </a:spcAft>
          </a:pPr>
          <a:r>
            <a:rPr lang="en-US" altLang="zh-TW" sz="2000" kern="1200" dirty="0" smtClean="0"/>
            <a:t>Extinct in the wild</a:t>
          </a:r>
          <a:endParaRPr lang="zh-TW" altLang="en-US" sz="2000" kern="1200" dirty="0"/>
        </a:p>
      </dsp:txBody>
      <dsp:txXfrm>
        <a:off x="4085" y="0"/>
        <a:ext cx="1965122" cy="1332411"/>
      </dsp:txXfrm>
    </dsp:sp>
    <dsp:sp modelId="{85221F24-7352-414C-AFCC-4193CDA41457}">
      <dsp:nvSpPr>
        <dsp:cNvPr id="0" name=""/>
        <dsp:cNvSpPr/>
      </dsp:nvSpPr>
      <dsp:spPr>
        <a:xfrm>
          <a:off x="820095" y="1498962"/>
          <a:ext cx="333102" cy="33310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252179-C0BF-48D6-8B0D-3D9A7E39ED9D}">
      <dsp:nvSpPr>
        <dsp:cNvPr id="0" name=""/>
        <dsp:cNvSpPr/>
      </dsp:nvSpPr>
      <dsp:spPr>
        <a:xfrm>
          <a:off x="2067464" y="1998616"/>
          <a:ext cx="1965122" cy="1332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n-US" altLang="zh-TW" sz="2000" kern="1200" dirty="0" smtClean="0"/>
            <a:t>1984</a:t>
          </a:r>
        </a:p>
        <a:p>
          <a:pPr lvl="0" algn="ctr" defTabSz="889000">
            <a:lnSpc>
              <a:spcPct val="90000"/>
            </a:lnSpc>
            <a:spcBef>
              <a:spcPct val="0"/>
            </a:spcBef>
            <a:spcAft>
              <a:spcPct val="35000"/>
            </a:spcAft>
          </a:pPr>
          <a:r>
            <a:rPr lang="en-US" altLang="zh-TW" sz="2000" kern="1200" dirty="0" smtClean="0"/>
            <a:t>Beginning of restoration program</a:t>
          </a:r>
          <a:endParaRPr lang="zh-TW" altLang="en-US" sz="2000" kern="1200" dirty="0"/>
        </a:p>
      </dsp:txBody>
      <dsp:txXfrm>
        <a:off x="2067464" y="1998616"/>
        <a:ext cx="1965122" cy="1332411"/>
      </dsp:txXfrm>
    </dsp:sp>
    <dsp:sp modelId="{32CEF451-3261-4022-A692-3027CF4AB2DD}">
      <dsp:nvSpPr>
        <dsp:cNvPr id="0" name=""/>
        <dsp:cNvSpPr/>
      </dsp:nvSpPr>
      <dsp:spPr>
        <a:xfrm>
          <a:off x="2883474" y="1498962"/>
          <a:ext cx="333102" cy="33310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16CE61-3A3F-442C-8AA8-5759F494F9B5}">
      <dsp:nvSpPr>
        <dsp:cNvPr id="0" name=""/>
        <dsp:cNvSpPr/>
      </dsp:nvSpPr>
      <dsp:spPr>
        <a:xfrm>
          <a:off x="4130843" y="0"/>
          <a:ext cx="1965122" cy="1332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lvl="0" algn="ctr" defTabSz="889000">
            <a:lnSpc>
              <a:spcPct val="90000"/>
            </a:lnSpc>
            <a:spcBef>
              <a:spcPct val="0"/>
            </a:spcBef>
            <a:spcAft>
              <a:spcPct val="35000"/>
            </a:spcAft>
          </a:pPr>
          <a:r>
            <a:rPr lang="en-US" altLang="zh-TW" sz="2000" kern="1200" dirty="0" smtClean="0"/>
            <a:t>1988</a:t>
          </a:r>
        </a:p>
        <a:p>
          <a:pPr lvl="0" algn="ctr" defTabSz="889000">
            <a:lnSpc>
              <a:spcPct val="90000"/>
            </a:lnSpc>
            <a:spcBef>
              <a:spcPct val="0"/>
            </a:spcBef>
            <a:spcAft>
              <a:spcPct val="35000"/>
            </a:spcAft>
          </a:pPr>
          <a:r>
            <a:rPr lang="en-US" altLang="zh-TW" sz="2000" kern="1200" dirty="0" smtClean="0"/>
            <a:t>Rewilding period</a:t>
          </a:r>
        </a:p>
      </dsp:txBody>
      <dsp:txXfrm>
        <a:off x="4130843" y="0"/>
        <a:ext cx="1965122" cy="1332411"/>
      </dsp:txXfrm>
    </dsp:sp>
    <dsp:sp modelId="{E7D33B41-8FA9-4203-9C7A-A0933EA0A079}">
      <dsp:nvSpPr>
        <dsp:cNvPr id="0" name=""/>
        <dsp:cNvSpPr/>
      </dsp:nvSpPr>
      <dsp:spPr>
        <a:xfrm>
          <a:off x="4946853" y="1498962"/>
          <a:ext cx="333102" cy="33310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EBB3FB-D283-4844-8E80-C988F79AF0AC}">
      <dsp:nvSpPr>
        <dsp:cNvPr id="0" name=""/>
        <dsp:cNvSpPr/>
      </dsp:nvSpPr>
      <dsp:spPr>
        <a:xfrm>
          <a:off x="6194221" y="1998616"/>
          <a:ext cx="1965122" cy="1332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n-US" altLang="zh-TW" sz="2000" kern="1200" dirty="0" smtClean="0"/>
            <a:t>1994</a:t>
          </a:r>
        </a:p>
        <a:p>
          <a:pPr lvl="0" algn="ctr" defTabSz="889000">
            <a:lnSpc>
              <a:spcPct val="90000"/>
            </a:lnSpc>
            <a:spcBef>
              <a:spcPct val="0"/>
            </a:spcBef>
            <a:spcAft>
              <a:spcPct val="35000"/>
            </a:spcAft>
          </a:pPr>
          <a:r>
            <a:rPr lang="en-US" altLang="zh-TW" sz="2000" kern="1200" dirty="0" smtClean="0"/>
            <a:t>Reintroduction to the wild</a:t>
          </a:r>
          <a:endParaRPr lang="zh-TW" altLang="en-US" sz="2000" kern="1200" dirty="0"/>
        </a:p>
      </dsp:txBody>
      <dsp:txXfrm>
        <a:off x="6194221" y="1998616"/>
        <a:ext cx="1965122" cy="1332411"/>
      </dsp:txXfrm>
    </dsp:sp>
    <dsp:sp modelId="{A589F159-93B3-47FD-B42D-C149D1D04D50}">
      <dsp:nvSpPr>
        <dsp:cNvPr id="0" name=""/>
        <dsp:cNvSpPr/>
      </dsp:nvSpPr>
      <dsp:spPr>
        <a:xfrm>
          <a:off x="7010231" y="1498962"/>
          <a:ext cx="333102" cy="33310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E4FC7DBA-4D1A-45BB-BDB1-F4F2BB85301B}" type="datetimeFigureOut">
              <a:rPr lang="zh-TW" altLang="en-US" smtClean="0"/>
              <a:t>2019/4/2</a:t>
            </a:fld>
            <a:endParaRPr lang="zh-TW" altLang="en-US"/>
          </a:p>
        </p:txBody>
      </p:sp>
      <p:sp>
        <p:nvSpPr>
          <p:cNvPr id="4" name="頁尾版面配置區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1FC9F45A-3D7F-4CC4-A992-C9538A243889}" type="slidenum">
              <a:rPr lang="zh-TW" altLang="en-US" smtClean="0"/>
              <a:t>‹#›</a:t>
            </a:fld>
            <a:endParaRPr lang="zh-TW" altLang="en-US"/>
          </a:p>
        </p:txBody>
      </p:sp>
    </p:spTree>
    <p:extLst>
      <p:ext uri="{BB962C8B-B14F-4D97-AF65-F5344CB8AC3E}">
        <p14:creationId xmlns:p14="http://schemas.microsoft.com/office/powerpoint/2010/main" val="10038813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3156193-79A0-4BFA-B594-33E5049F006B}" type="datetimeFigureOut">
              <a:rPr lang="zh-TW" altLang="en-US" smtClean="0"/>
              <a:t>2019/4/1</a:t>
            </a:fld>
            <a:endParaRPr lang="zh-TW" altLang="en-US"/>
          </a:p>
        </p:txBody>
      </p:sp>
      <p:sp>
        <p:nvSpPr>
          <p:cNvPr id="4" name="投影片圖像版面配置區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C1B4CAB-12CD-47C3-9BD7-349D86029E5F}" type="slidenum">
              <a:rPr lang="zh-TW" altLang="en-US" smtClean="0"/>
              <a:t>‹#›</a:t>
            </a:fld>
            <a:endParaRPr lang="zh-TW" altLang="en-US"/>
          </a:p>
        </p:txBody>
      </p:sp>
    </p:spTree>
    <p:extLst>
      <p:ext uri="{BB962C8B-B14F-4D97-AF65-F5344CB8AC3E}">
        <p14:creationId xmlns:p14="http://schemas.microsoft.com/office/powerpoint/2010/main" val="2255084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Good</a:t>
            </a:r>
            <a:r>
              <a:rPr lang="en-US" altLang="zh-TW" baseline="0" dirty="0" smtClean="0"/>
              <a:t> morning everyone. I am yen s c. Thanks dr. </a:t>
            </a:r>
            <a:r>
              <a:rPr lang="en-US" altLang="zh-TW" baseline="0" dirty="0" err="1" smtClean="0"/>
              <a:t>lin</a:t>
            </a:r>
            <a:r>
              <a:rPr lang="en-US" altLang="zh-TW" baseline="0" dirty="0" smtClean="0"/>
              <a:t> and dr. </a:t>
            </a:r>
            <a:r>
              <a:rPr lang="en-US" altLang="zh-TW" baseline="0" dirty="0" err="1" smtClean="0"/>
              <a:t>tuanmu</a:t>
            </a:r>
            <a:r>
              <a:rPr lang="en-US" altLang="zh-TW" baseline="0" dirty="0" smtClean="0"/>
              <a:t> for inviting me. it is my great honor to be here today. Actually, I am very nervous now, because I am not really familiar with the field of soundscape research.  I am a wildlife biologist. We usually study large mammals by line transect, radio-telemetry, or camera trap. It’s my first try using soundscape technique. This is a preliminary study. We use both camera trap and acoustic recorders to monitor a wild sika deer population. The results are simple. But what we really want to do is explore the possible application of soundscape monitoring on large mammals in the future.</a:t>
            </a:r>
            <a:endParaRPr lang="zh-TW" altLang="en-US" dirty="0"/>
          </a:p>
        </p:txBody>
      </p:sp>
      <p:sp>
        <p:nvSpPr>
          <p:cNvPr id="4" name="投影片編號版面配置區 3"/>
          <p:cNvSpPr>
            <a:spLocks noGrp="1"/>
          </p:cNvSpPr>
          <p:nvPr>
            <p:ph type="sldNum" sz="quarter" idx="10"/>
          </p:nvPr>
        </p:nvSpPr>
        <p:spPr/>
        <p:txBody>
          <a:bodyPr/>
          <a:lstStyle/>
          <a:p>
            <a:fld id="{2C1B4CAB-12CD-47C3-9BD7-349D86029E5F}" type="slidenum">
              <a:rPr lang="zh-TW" altLang="en-US" smtClean="0"/>
              <a:t>1</a:t>
            </a:fld>
            <a:endParaRPr lang="zh-TW" altLang="en-US"/>
          </a:p>
        </p:txBody>
      </p:sp>
    </p:spTree>
    <p:extLst>
      <p:ext uri="{BB962C8B-B14F-4D97-AF65-F5344CB8AC3E}">
        <p14:creationId xmlns:p14="http://schemas.microsoft.com/office/powerpoint/2010/main" val="784144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2C1B4CAB-12CD-47C3-9BD7-349D86029E5F}" type="slidenum">
              <a:rPr lang="zh-TW" altLang="en-US" smtClean="0"/>
              <a:t>10</a:t>
            </a:fld>
            <a:endParaRPr lang="zh-TW" altLang="en-US"/>
          </a:p>
        </p:txBody>
      </p:sp>
    </p:spTree>
    <p:extLst>
      <p:ext uri="{BB962C8B-B14F-4D97-AF65-F5344CB8AC3E}">
        <p14:creationId xmlns:p14="http://schemas.microsoft.com/office/powerpoint/2010/main" val="2427573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Since the field work is difficult,</a:t>
            </a:r>
            <a:r>
              <a:rPr lang="en-US" altLang="zh-TW" baseline="0" dirty="0" smtClean="0"/>
              <a:t> I wonder if there is any other method to monitor the wild sika deer. Utilizing its rutting vocalization is a possible direction. </a:t>
            </a:r>
            <a:r>
              <a:rPr lang="en-US" altLang="zh-TW" dirty="0" smtClean="0"/>
              <a:t>During the rutting season, the male sika deer</a:t>
            </a:r>
            <a:r>
              <a:rPr lang="en-US" altLang="zh-TW" baseline="0" dirty="0" smtClean="0"/>
              <a:t> emit two types of rutting vocalizations: moan and howl. By the behavior observation in a captive population, the function of moan is more likely to advertise its existing and location, while howl is more likely a direct competition between male individuals. In this former study, we also found that the males had individuality in their vocalizations. By analyzing the sound spectrum, the sounds could be accurately assigned to the right individuals.</a:t>
            </a:r>
            <a:endParaRPr lang="zh-TW" altLang="en-US" dirty="0"/>
          </a:p>
        </p:txBody>
      </p:sp>
      <p:sp>
        <p:nvSpPr>
          <p:cNvPr id="4" name="投影片編號版面配置區 3"/>
          <p:cNvSpPr>
            <a:spLocks noGrp="1"/>
          </p:cNvSpPr>
          <p:nvPr>
            <p:ph type="sldNum" sz="quarter" idx="10"/>
          </p:nvPr>
        </p:nvSpPr>
        <p:spPr/>
        <p:txBody>
          <a:bodyPr/>
          <a:lstStyle/>
          <a:p>
            <a:fld id="{2C1B4CAB-12CD-47C3-9BD7-349D86029E5F}" type="slidenum">
              <a:rPr lang="zh-TW" altLang="en-US" smtClean="0"/>
              <a:t>11</a:t>
            </a:fld>
            <a:endParaRPr lang="zh-TW" altLang="en-US"/>
          </a:p>
        </p:txBody>
      </p:sp>
    </p:spTree>
    <p:extLst>
      <p:ext uri="{BB962C8B-B14F-4D97-AF65-F5344CB8AC3E}">
        <p14:creationId xmlns:p14="http://schemas.microsoft.com/office/powerpoint/2010/main" val="2496595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aseline="0" dirty="0" smtClean="0"/>
              <a:t>These sounds are loud, and could be heard in a distance of several hundred meters. We recorded the number of rutting vocalizations during a breeding season in the field. The occurrence of rutting vocalizations started from the mid October, then rose rapidly during November, decreased dramatically in December, and ended in the mid January. </a:t>
            </a:r>
            <a:endParaRPr lang="zh-TW" altLang="en-US" dirty="0"/>
          </a:p>
        </p:txBody>
      </p:sp>
      <p:sp>
        <p:nvSpPr>
          <p:cNvPr id="4" name="投影片編號版面配置區 3"/>
          <p:cNvSpPr>
            <a:spLocks noGrp="1"/>
          </p:cNvSpPr>
          <p:nvPr>
            <p:ph type="sldNum" sz="quarter" idx="10"/>
          </p:nvPr>
        </p:nvSpPr>
        <p:spPr/>
        <p:txBody>
          <a:bodyPr/>
          <a:lstStyle/>
          <a:p>
            <a:fld id="{2C1B4CAB-12CD-47C3-9BD7-349D86029E5F}" type="slidenum">
              <a:rPr lang="zh-TW" altLang="en-US" smtClean="0"/>
              <a:t>12</a:t>
            </a:fld>
            <a:endParaRPr lang="zh-TW" altLang="en-US"/>
          </a:p>
        </p:txBody>
      </p:sp>
    </p:spTree>
    <p:extLst>
      <p:ext uri="{BB962C8B-B14F-4D97-AF65-F5344CB8AC3E}">
        <p14:creationId xmlns:p14="http://schemas.microsoft.com/office/powerpoint/2010/main" val="1600205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This figure shows the daily pattern of occurrence</a:t>
            </a:r>
            <a:r>
              <a:rPr lang="en-US" altLang="zh-TW" baseline="0" dirty="0" smtClean="0"/>
              <a:t> of </a:t>
            </a:r>
            <a:r>
              <a:rPr lang="en-US" altLang="zh-TW" dirty="0" smtClean="0"/>
              <a:t>rutting</a:t>
            </a:r>
            <a:r>
              <a:rPr lang="en-US" altLang="zh-TW" baseline="0" dirty="0" smtClean="0"/>
              <a:t> vocalizations. The deer emitted the sounds all day, but peaked at dawn and dusk, and had two minor peaks at noon and midnight. </a:t>
            </a:r>
            <a:endParaRPr lang="zh-TW" altLang="en-US" dirty="0"/>
          </a:p>
        </p:txBody>
      </p:sp>
      <p:sp>
        <p:nvSpPr>
          <p:cNvPr id="4" name="投影片編號版面配置區 3"/>
          <p:cNvSpPr>
            <a:spLocks noGrp="1"/>
          </p:cNvSpPr>
          <p:nvPr>
            <p:ph type="sldNum" sz="quarter" idx="10"/>
          </p:nvPr>
        </p:nvSpPr>
        <p:spPr/>
        <p:txBody>
          <a:bodyPr/>
          <a:lstStyle/>
          <a:p>
            <a:fld id="{2C1B4CAB-12CD-47C3-9BD7-349D86029E5F}" type="slidenum">
              <a:rPr lang="zh-TW" altLang="en-US" smtClean="0"/>
              <a:t>13</a:t>
            </a:fld>
            <a:endParaRPr lang="zh-TW" altLang="en-US"/>
          </a:p>
        </p:txBody>
      </p:sp>
    </p:spTree>
    <p:extLst>
      <p:ext uri="{BB962C8B-B14F-4D97-AF65-F5344CB8AC3E}">
        <p14:creationId xmlns:p14="http://schemas.microsoft.com/office/powerpoint/2010/main" val="3497675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We have tried to monitor the distribution of the wild sika deer population by utilizing its vocalizations. According to the timing</a:t>
            </a:r>
            <a:r>
              <a:rPr lang="en-US" altLang="zh-TW" baseline="0" dirty="0" smtClean="0"/>
              <a:t> of vocal activity, we went to several vantage points before sunrise and after sunset to observe their vocalizations. Some points with known distribution were selected for control. Finally, we confirmed the presence or absence  of sika deer at several points in the edge of its distribution.  This method is still hard because we have to arrived the vantage points very early, and left there very late. It was just a try. I was wondering if there is any other better method.  </a:t>
            </a:r>
            <a:endParaRPr lang="zh-TW" altLang="en-US" dirty="0"/>
          </a:p>
        </p:txBody>
      </p:sp>
      <p:sp>
        <p:nvSpPr>
          <p:cNvPr id="4" name="投影片編號版面配置區 3"/>
          <p:cNvSpPr>
            <a:spLocks noGrp="1"/>
          </p:cNvSpPr>
          <p:nvPr>
            <p:ph type="sldNum" sz="quarter" idx="10"/>
          </p:nvPr>
        </p:nvSpPr>
        <p:spPr/>
        <p:txBody>
          <a:bodyPr/>
          <a:lstStyle/>
          <a:p>
            <a:fld id="{2C1B4CAB-12CD-47C3-9BD7-349D86029E5F}" type="slidenum">
              <a:rPr lang="zh-TW" altLang="en-US" smtClean="0"/>
              <a:t>14</a:t>
            </a:fld>
            <a:endParaRPr lang="zh-TW" altLang="en-US"/>
          </a:p>
        </p:txBody>
      </p:sp>
    </p:spTree>
    <p:extLst>
      <p:ext uri="{BB962C8B-B14F-4D97-AF65-F5344CB8AC3E}">
        <p14:creationId xmlns:p14="http://schemas.microsoft.com/office/powerpoint/2010/main" val="2657755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Fortunately, soundscape monitoring techniques and machines</a:t>
            </a:r>
            <a:r>
              <a:rPr lang="en-US" altLang="zh-TW" baseline="0" dirty="0" smtClean="0"/>
              <a:t> developed quickly in recent years. It’s time to establish a novel monitoring method. In this study, we used acoustic recorders to monitor the wild sika deer, and developed a method for analysis. We not only collected the acoustic information,  but also visual information by deploying camera traps for comparison.</a:t>
            </a:r>
            <a:endParaRPr lang="zh-TW" altLang="en-US" dirty="0"/>
          </a:p>
        </p:txBody>
      </p:sp>
      <p:sp>
        <p:nvSpPr>
          <p:cNvPr id="4" name="投影片編號版面配置區 3"/>
          <p:cNvSpPr>
            <a:spLocks noGrp="1"/>
          </p:cNvSpPr>
          <p:nvPr>
            <p:ph type="sldNum" sz="quarter" idx="10"/>
          </p:nvPr>
        </p:nvSpPr>
        <p:spPr/>
        <p:txBody>
          <a:bodyPr/>
          <a:lstStyle/>
          <a:p>
            <a:fld id="{2C1B4CAB-12CD-47C3-9BD7-349D86029E5F}" type="slidenum">
              <a:rPr lang="zh-TW" altLang="en-US" smtClean="0"/>
              <a:t>15</a:t>
            </a:fld>
            <a:endParaRPr lang="zh-TW" altLang="en-US"/>
          </a:p>
        </p:txBody>
      </p:sp>
    </p:spTree>
    <p:extLst>
      <p:ext uri="{BB962C8B-B14F-4D97-AF65-F5344CB8AC3E}">
        <p14:creationId xmlns:p14="http://schemas.microsoft.com/office/powerpoint/2010/main" val="2985555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We carried out this study in </a:t>
            </a:r>
            <a:r>
              <a:rPr lang="en-US" altLang="zh-TW" dirty="0" err="1" smtClean="0"/>
              <a:t>Kenting</a:t>
            </a:r>
            <a:r>
              <a:rPr lang="en-US" altLang="zh-TW" dirty="0" smtClean="0"/>
              <a:t> uplifted karst nature</a:t>
            </a:r>
            <a:r>
              <a:rPr lang="en-US" altLang="zh-TW" baseline="0" dirty="0" smtClean="0"/>
              <a:t> reserve, which is neighbor to </a:t>
            </a:r>
            <a:r>
              <a:rPr lang="en-US" altLang="zh-TW" baseline="0" dirty="0" err="1" smtClean="0"/>
              <a:t>sheding</a:t>
            </a:r>
            <a:r>
              <a:rPr lang="en-US" altLang="zh-TW" baseline="0" dirty="0" smtClean="0"/>
              <a:t> restoration center. This area </a:t>
            </a:r>
            <a:r>
              <a:rPr lang="en-US" altLang="zh-TW" baseline="0" dirty="0" smtClean="0"/>
              <a:t>had </a:t>
            </a:r>
            <a:r>
              <a:rPr lang="en-US" altLang="zh-TW" baseline="0" dirty="0" smtClean="0"/>
              <a:t>the highest density of wild sika deer.</a:t>
            </a:r>
            <a:endParaRPr lang="zh-TW" altLang="en-US" dirty="0"/>
          </a:p>
        </p:txBody>
      </p:sp>
      <p:sp>
        <p:nvSpPr>
          <p:cNvPr id="4" name="投影片編號版面配置區 3"/>
          <p:cNvSpPr>
            <a:spLocks noGrp="1"/>
          </p:cNvSpPr>
          <p:nvPr>
            <p:ph type="sldNum" sz="quarter" idx="10"/>
          </p:nvPr>
        </p:nvSpPr>
        <p:spPr/>
        <p:txBody>
          <a:bodyPr/>
          <a:lstStyle/>
          <a:p>
            <a:fld id="{2C1B4CAB-12CD-47C3-9BD7-349D86029E5F}" type="slidenum">
              <a:rPr lang="zh-TW" altLang="en-US" smtClean="0"/>
              <a:t>16</a:t>
            </a:fld>
            <a:endParaRPr lang="zh-TW" altLang="en-US"/>
          </a:p>
        </p:txBody>
      </p:sp>
    </p:spTree>
    <p:extLst>
      <p:ext uri="{BB962C8B-B14F-4D97-AF65-F5344CB8AC3E}">
        <p14:creationId xmlns:p14="http://schemas.microsoft.com/office/powerpoint/2010/main" val="179573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smtClean="0"/>
              <a:t>The environment was covered</a:t>
            </a:r>
            <a:r>
              <a:rPr lang="en-US" altLang="zh-TW" baseline="0" dirty="0" smtClean="0"/>
              <a:t> by e</a:t>
            </a:r>
            <a:r>
              <a:rPr lang="en-US" altLang="zh-TW" sz="1200" dirty="0" smtClean="0"/>
              <a:t>vergreen broad-leaved forest. It is located</a:t>
            </a:r>
            <a:r>
              <a:rPr lang="en-US" altLang="zh-TW" sz="1200" baseline="0" dirty="0" smtClean="0"/>
              <a:t> in</a:t>
            </a:r>
            <a:r>
              <a:rPr lang="en-US" altLang="zh-TW" sz="1200" dirty="0" smtClean="0"/>
              <a:t> tropical zone, so the</a:t>
            </a:r>
            <a:r>
              <a:rPr lang="en-US" altLang="zh-TW" sz="1200" baseline="0" dirty="0" smtClean="0"/>
              <a:t> climate is warm all year long. Its very windy during </a:t>
            </a:r>
            <a:r>
              <a:rPr lang="en-US" altLang="zh-TW" sz="1200" dirty="0" smtClean="0"/>
              <a:t>October-April, but receives</a:t>
            </a:r>
            <a:r>
              <a:rPr lang="en-US" altLang="zh-TW" sz="1200" baseline="0" dirty="0" smtClean="0"/>
              <a:t> few precipitation in this period. Therefore, the work of sound recording may be disturbed by wind but not rain.</a:t>
            </a:r>
            <a:endParaRPr lang="en-US" altLang="zh-TW"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200" dirty="0" smtClean="0"/>
          </a:p>
          <a:p>
            <a:endParaRPr lang="zh-TW" altLang="en-US" dirty="0"/>
          </a:p>
        </p:txBody>
      </p:sp>
      <p:sp>
        <p:nvSpPr>
          <p:cNvPr id="4" name="投影片編號版面配置區 3"/>
          <p:cNvSpPr>
            <a:spLocks noGrp="1"/>
          </p:cNvSpPr>
          <p:nvPr>
            <p:ph type="sldNum" sz="quarter" idx="10"/>
          </p:nvPr>
        </p:nvSpPr>
        <p:spPr/>
        <p:txBody>
          <a:bodyPr/>
          <a:lstStyle/>
          <a:p>
            <a:fld id="{2C1B4CAB-12CD-47C3-9BD7-349D86029E5F}" type="slidenum">
              <a:rPr lang="zh-TW" altLang="en-US" smtClean="0"/>
              <a:t>17</a:t>
            </a:fld>
            <a:endParaRPr lang="zh-TW" altLang="en-US"/>
          </a:p>
        </p:txBody>
      </p:sp>
    </p:spTree>
    <p:extLst>
      <p:ext uri="{BB962C8B-B14F-4D97-AF65-F5344CB8AC3E}">
        <p14:creationId xmlns:p14="http://schemas.microsoft.com/office/powerpoint/2010/main" val="9176485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In the nature reserve, we deployed 9 acoustic recorders and 9 camera traps with an interval of 200 m, during the sika</a:t>
            </a:r>
            <a:r>
              <a:rPr lang="en-US" altLang="zh-TW" baseline="0" dirty="0" smtClean="0"/>
              <a:t> deer breeding season in 2017. </a:t>
            </a:r>
            <a:r>
              <a:rPr lang="en-US" altLang="zh-TW" baseline="0" dirty="0" smtClean="0"/>
              <a:t>In </a:t>
            </a:r>
            <a:r>
              <a:rPr lang="en-US" altLang="zh-TW" baseline="0" dirty="0" smtClean="0"/>
              <a:t>general, the terrain was higher in the northwest and lower in the southeast. In fact, it’s rugged because of the uplifted coral reefs. </a:t>
            </a:r>
            <a:endParaRPr lang="zh-TW" altLang="en-US" dirty="0"/>
          </a:p>
        </p:txBody>
      </p:sp>
      <p:sp>
        <p:nvSpPr>
          <p:cNvPr id="4" name="投影片編號版面配置區 3"/>
          <p:cNvSpPr>
            <a:spLocks noGrp="1"/>
          </p:cNvSpPr>
          <p:nvPr>
            <p:ph type="sldNum" sz="quarter" idx="10"/>
          </p:nvPr>
        </p:nvSpPr>
        <p:spPr/>
        <p:txBody>
          <a:bodyPr/>
          <a:lstStyle/>
          <a:p>
            <a:fld id="{2C1B4CAB-12CD-47C3-9BD7-349D86029E5F}" type="slidenum">
              <a:rPr lang="zh-TW" altLang="en-US" smtClean="0"/>
              <a:t>18</a:t>
            </a:fld>
            <a:endParaRPr lang="zh-TW" altLang="en-US"/>
          </a:p>
        </p:txBody>
      </p:sp>
    </p:spTree>
    <p:extLst>
      <p:ext uri="{BB962C8B-B14F-4D97-AF65-F5344CB8AC3E}">
        <p14:creationId xmlns:p14="http://schemas.microsoft.com/office/powerpoint/2010/main" val="2307152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The 9 camera traps totally work</a:t>
            </a:r>
            <a:r>
              <a:rPr lang="en-US" altLang="zh-TW" baseline="0" dirty="0" smtClean="0"/>
              <a:t> 392 days, collected 924 photographs of sika deer, including 506 males.</a:t>
            </a:r>
            <a:endParaRPr lang="zh-TW" altLang="en-US" dirty="0"/>
          </a:p>
        </p:txBody>
      </p:sp>
      <p:sp>
        <p:nvSpPr>
          <p:cNvPr id="4" name="投影片編號版面配置區 3"/>
          <p:cNvSpPr>
            <a:spLocks noGrp="1"/>
          </p:cNvSpPr>
          <p:nvPr>
            <p:ph type="sldNum" sz="quarter" idx="10"/>
          </p:nvPr>
        </p:nvSpPr>
        <p:spPr/>
        <p:txBody>
          <a:bodyPr/>
          <a:lstStyle/>
          <a:p>
            <a:fld id="{2C1B4CAB-12CD-47C3-9BD7-349D86029E5F}" type="slidenum">
              <a:rPr lang="zh-TW" altLang="en-US" smtClean="0"/>
              <a:t>19</a:t>
            </a:fld>
            <a:endParaRPr lang="zh-TW" altLang="en-US"/>
          </a:p>
        </p:txBody>
      </p:sp>
    </p:spTree>
    <p:extLst>
      <p:ext uri="{BB962C8B-B14F-4D97-AF65-F5344CB8AC3E}">
        <p14:creationId xmlns:p14="http://schemas.microsoft.com/office/powerpoint/2010/main" val="1948751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Sika deer</a:t>
            </a:r>
            <a:r>
              <a:rPr lang="en-US" altLang="zh-TW" baseline="0" dirty="0" smtClean="0"/>
              <a:t> is s</a:t>
            </a:r>
            <a:r>
              <a:rPr lang="en-US" altLang="zh-TW" dirty="0" smtClean="0"/>
              <a:t>ocial animal, males</a:t>
            </a:r>
            <a:r>
              <a:rPr lang="en-US" altLang="zh-TW" baseline="0" dirty="0" smtClean="0"/>
              <a:t> are usually solitary, females live in groups. They are sexual dimorphic. </a:t>
            </a:r>
            <a:r>
              <a:rPr lang="en-US" altLang="zh-TW" dirty="0" smtClean="0"/>
              <a:t>Male</a:t>
            </a:r>
            <a:r>
              <a:rPr lang="en-US" altLang="zh-TW" baseline="0" dirty="0" smtClean="0"/>
              <a:t>s are larger in body size. Their mating system is p</a:t>
            </a:r>
            <a:r>
              <a:rPr lang="en-US" altLang="zh-TW" dirty="0" smtClean="0"/>
              <a:t>olygyny. The</a:t>
            </a:r>
            <a:r>
              <a:rPr lang="en-US" altLang="zh-TW" baseline="0" dirty="0" smtClean="0"/>
              <a:t> males have </a:t>
            </a:r>
            <a:r>
              <a:rPr lang="en-US" altLang="zh-TW" baseline="0" dirty="0" smtClean="0"/>
              <a:t>to compete </a:t>
            </a:r>
            <a:r>
              <a:rPr lang="en-US" altLang="zh-TW" baseline="0" dirty="0" smtClean="0"/>
              <a:t>with each other for the opportunities of mating. Therefore they fight with their antlers. But fighting is so fierce that may lead to hurt or death. So they evolve another gentler behavior. They compete by their vocal behavior. That is the key behavior in this study. I will introduce it later.</a:t>
            </a:r>
            <a:endParaRPr lang="zh-TW" altLang="en-US" dirty="0"/>
          </a:p>
        </p:txBody>
      </p:sp>
      <p:sp>
        <p:nvSpPr>
          <p:cNvPr id="4" name="投影片編號版面配置區 3"/>
          <p:cNvSpPr>
            <a:spLocks noGrp="1"/>
          </p:cNvSpPr>
          <p:nvPr>
            <p:ph type="sldNum" sz="quarter" idx="10"/>
          </p:nvPr>
        </p:nvSpPr>
        <p:spPr/>
        <p:txBody>
          <a:bodyPr/>
          <a:lstStyle/>
          <a:p>
            <a:fld id="{2C1B4CAB-12CD-47C3-9BD7-349D86029E5F}" type="slidenum">
              <a:rPr lang="zh-TW" altLang="en-US" smtClean="0"/>
              <a:t>2</a:t>
            </a:fld>
            <a:endParaRPr lang="zh-TW" altLang="en-US"/>
          </a:p>
        </p:txBody>
      </p:sp>
    </p:spTree>
    <p:extLst>
      <p:ext uri="{BB962C8B-B14F-4D97-AF65-F5344CB8AC3E}">
        <p14:creationId xmlns:p14="http://schemas.microsoft.com/office/powerpoint/2010/main" val="1965658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Two basic application of camera trap data</a:t>
            </a:r>
            <a:r>
              <a:rPr lang="en-US" altLang="zh-TW" baseline="0" dirty="0" smtClean="0"/>
              <a:t> are to estimate the activity level of animals in a spatial extent, and to estimate their temporal variation of activity, whether seasonal or daily.</a:t>
            </a:r>
            <a:endParaRPr lang="en-US" altLang="zh-TW" dirty="0" smtClean="0"/>
          </a:p>
          <a:p>
            <a:r>
              <a:rPr lang="en-US" altLang="zh-TW" dirty="0" smtClean="0"/>
              <a:t>We evaluated the relative activity level of male deer for</a:t>
            </a:r>
            <a:r>
              <a:rPr lang="en-US" altLang="zh-TW" baseline="0" dirty="0" smtClean="0"/>
              <a:t> each camera trap. The relative activity level was the number of independent photos which is standardized by 100 trap nights. The larger number represents the higher activity level of deer. This figure suggest that the deer was most active in the east part, and less active in the northwest part, where is close to a recreation area.</a:t>
            </a:r>
            <a:endParaRPr lang="zh-TW" altLang="en-US" dirty="0"/>
          </a:p>
        </p:txBody>
      </p:sp>
      <p:sp>
        <p:nvSpPr>
          <p:cNvPr id="4" name="投影片編號版面配置區 3"/>
          <p:cNvSpPr>
            <a:spLocks noGrp="1"/>
          </p:cNvSpPr>
          <p:nvPr>
            <p:ph type="sldNum" sz="quarter" idx="10"/>
          </p:nvPr>
        </p:nvSpPr>
        <p:spPr/>
        <p:txBody>
          <a:bodyPr/>
          <a:lstStyle/>
          <a:p>
            <a:fld id="{2C1B4CAB-12CD-47C3-9BD7-349D86029E5F}" type="slidenum">
              <a:rPr lang="zh-TW" altLang="en-US" smtClean="0"/>
              <a:t>20</a:t>
            </a:fld>
            <a:endParaRPr lang="zh-TW" altLang="en-US"/>
          </a:p>
        </p:txBody>
      </p:sp>
    </p:spTree>
    <p:extLst>
      <p:ext uri="{BB962C8B-B14F-4D97-AF65-F5344CB8AC3E}">
        <p14:creationId xmlns:p14="http://schemas.microsoft.com/office/powerpoint/2010/main" val="70265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aseline="0" dirty="0" smtClean="0"/>
              <a:t>A time period with more photo captures may represent that the deer is more active at that time. </a:t>
            </a:r>
            <a:r>
              <a:rPr lang="en-US" altLang="zh-TW" baseline="0" dirty="0" smtClean="0"/>
              <a:t>We </a:t>
            </a:r>
            <a:r>
              <a:rPr lang="en-US" altLang="zh-TW" baseline="0" dirty="0" smtClean="0"/>
              <a:t>thus applied a kernel density estimation on circular data to evaluate the diel activity pattern of male sika deer. This figure shows the activity of males peaked at dawn and dust, and had another two minor peaks at noon and midnight. It is very similar with the daily pattern of </a:t>
            </a:r>
            <a:r>
              <a:rPr lang="en-US" altLang="zh-TW" baseline="0" dirty="0" smtClean="0"/>
              <a:t>rutting </a:t>
            </a:r>
            <a:r>
              <a:rPr lang="en-US" altLang="zh-TW" baseline="0" dirty="0" smtClean="0"/>
              <a:t>vocalizations. </a:t>
            </a:r>
            <a:endParaRPr lang="zh-TW" altLang="en-US" dirty="0"/>
          </a:p>
        </p:txBody>
      </p:sp>
      <p:sp>
        <p:nvSpPr>
          <p:cNvPr id="4" name="投影片編號版面配置區 3"/>
          <p:cNvSpPr>
            <a:spLocks noGrp="1"/>
          </p:cNvSpPr>
          <p:nvPr>
            <p:ph type="sldNum" sz="quarter" idx="10"/>
          </p:nvPr>
        </p:nvSpPr>
        <p:spPr/>
        <p:txBody>
          <a:bodyPr/>
          <a:lstStyle/>
          <a:p>
            <a:fld id="{2C1B4CAB-12CD-47C3-9BD7-349D86029E5F}" type="slidenum">
              <a:rPr lang="zh-TW" altLang="en-US" smtClean="0"/>
              <a:t>21</a:t>
            </a:fld>
            <a:endParaRPr lang="zh-TW" altLang="en-US"/>
          </a:p>
        </p:txBody>
      </p:sp>
    </p:spTree>
    <p:extLst>
      <p:ext uri="{BB962C8B-B14F-4D97-AF65-F5344CB8AC3E}">
        <p14:creationId xmlns:p14="http://schemas.microsoft.com/office/powerpoint/2010/main" val="23686418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kern="1200" dirty="0" smtClean="0">
                <a:solidFill>
                  <a:schemeClr val="tx1"/>
                </a:solidFill>
                <a:effectLst/>
                <a:latin typeface="+mn-lt"/>
                <a:ea typeface="+mn-ea"/>
                <a:cs typeface="+mn-cs"/>
              </a:rPr>
              <a:t>From the </a:t>
            </a:r>
            <a:r>
              <a:rPr lang="en-US" altLang="zh-TW" sz="1200" b="0" i="0" kern="1200" dirty="0" smtClean="0">
                <a:solidFill>
                  <a:schemeClr val="tx1"/>
                </a:solidFill>
                <a:effectLst/>
                <a:latin typeface="+mn-lt"/>
                <a:ea typeface="+mn-ea"/>
                <a:cs typeface="+mn-cs"/>
              </a:rPr>
              <a:t>field recordings, we </a:t>
            </a:r>
            <a:r>
              <a:rPr lang="en-US" altLang="zh-TW" sz="1200" b="0" i="0" kern="1200" dirty="0" smtClean="0">
                <a:solidFill>
                  <a:schemeClr val="tx1"/>
                </a:solidFill>
                <a:effectLst/>
                <a:latin typeface="+mn-lt"/>
                <a:ea typeface="+mn-ea"/>
                <a:cs typeface="+mn-cs"/>
              </a:rPr>
              <a:t>identified </a:t>
            </a:r>
            <a:r>
              <a:rPr lang="en-US" altLang="zh-TW" sz="1200" b="0" i="0" kern="1200" dirty="0" smtClean="0">
                <a:solidFill>
                  <a:schemeClr val="tx1"/>
                </a:solidFill>
                <a:effectLst/>
                <a:latin typeface="+mn-lt"/>
                <a:ea typeface="+mn-ea"/>
                <a:cs typeface="+mn-cs"/>
              </a:rPr>
              <a:t>two types of rutting vocalizations, which most of the acoustic energy were </a:t>
            </a:r>
            <a:r>
              <a:rPr lang="en-US" altLang="zh-TW" sz="1200" b="0" i="0" kern="1200" dirty="0" smtClean="0">
                <a:solidFill>
                  <a:schemeClr val="tx1"/>
                </a:solidFill>
                <a:effectLst/>
                <a:latin typeface="+mn-lt"/>
                <a:ea typeface="+mn-ea"/>
                <a:cs typeface="+mn-cs"/>
              </a:rPr>
              <a:t>at </a:t>
            </a:r>
            <a:r>
              <a:rPr lang="en-US" altLang="zh-TW" sz="1200" b="0" i="0" kern="1200" dirty="0" smtClean="0">
                <a:solidFill>
                  <a:schemeClr val="tx1"/>
                </a:solidFill>
                <a:effectLst/>
                <a:latin typeface="+mn-lt"/>
                <a:ea typeface="+mn-ea"/>
                <a:cs typeface="+mn-cs"/>
              </a:rPr>
              <a:t>frequencies less than 5 kHz. </a:t>
            </a:r>
            <a:r>
              <a:rPr lang="en-US" altLang="zh-TW" sz="1200" b="0" i="0" kern="1200" dirty="0" smtClean="0">
                <a:solidFill>
                  <a:schemeClr val="tx1"/>
                </a:solidFill>
                <a:effectLst/>
                <a:latin typeface="+mn-lt"/>
                <a:ea typeface="+mn-ea"/>
                <a:cs typeface="+mn-cs"/>
              </a:rPr>
              <a:t>We divided the recording into 10 second clips. During </a:t>
            </a:r>
            <a:r>
              <a:rPr lang="en-US" altLang="zh-TW" sz="1200" b="0" i="0" kern="1200" dirty="0" smtClean="0">
                <a:solidFill>
                  <a:schemeClr val="tx1"/>
                </a:solidFill>
                <a:effectLst/>
                <a:latin typeface="+mn-lt"/>
                <a:ea typeface="+mn-ea"/>
                <a:cs typeface="+mn-cs"/>
              </a:rPr>
              <a:t>our analysis, </a:t>
            </a:r>
            <a:r>
              <a:rPr lang="en-US" altLang="zh-TW" sz="1200" b="0" i="0" kern="1200" dirty="0" smtClean="0">
                <a:solidFill>
                  <a:schemeClr val="tx1"/>
                </a:solidFill>
                <a:effectLst/>
                <a:latin typeface="+mn-lt"/>
                <a:ea typeface="+mn-ea"/>
                <a:cs typeface="+mn-cs"/>
              </a:rPr>
              <a:t>the </a:t>
            </a:r>
            <a:r>
              <a:rPr lang="en-US" altLang="zh-TW" sz="1200" b="0" i="0" kern="1200" dirty="0" smtClean="0">
                <a:solidFill>
                  <a:schemeClr val="tx1"/>
                </a:solidFill>
                <a:effectLst/>
                <a:latin typeface="+mn-lt"/>
                <a:ea typeface="+mn-ea"/>
                <a:cs typeface="+mn-cs"/>
              </a:rPr>
              <a:t>median spectrum of </a:t>
            </a:r>
            <a:r>
              <a:rPr lang="en-US" altLang="zh-TW" sz="1200" b="0" i="0" kern="1200" dirty="0" smtClean="0">
                <a:solidFill>
                  <a:schemeClr val="tx1"/>
                </a:solidFill>
                <a:effectLst/>
                <a:latin typeface="+mn-lt"/>
                <a:ea typeface="+mn-ea"/>
                <a:cs typeface="+mn-cs"/>
              </a:rPr>
              <a:t>the clips did </a:t>
            </a:r>
            <a:r>
              <a:rPr lang="en-US" altLang="zh-TW" sz="1200" b="0" i="0" kern="1200" dirty="0" smtClean="0">
                <a:solidFill>
                  <a:schemeClr val="tx1"/>
                </a:solidFill>
                <a:effectLst/>
                <a:latin typeface="+mn-lt"/>
                <a:ea typeface="+mn-ea"/>
                <a:cs typeface="+mn-cs"/>
              </a:rPr>
              <a:t>not display the acoustic energy of rutting vocalizations because they are transient calls. But, if we measure the difference between mean and median spectra in each clip, the rutting vocalizations can be easily emphasized due to its high amplitude.</a:t>
            </a:r>
            <a:endParaRPr lang="zh-TW" altLang="en-US" dirty="0"/>
          </a:p>
        </p:txBody>
      </p:sp>
      <p:sp>
        <p:nvSpPr>
          <p:cNvPr id="4" name="投影片編號版面配置區 3"/>
          <p:cNvSpPr>
            <a:spLocks noGrp="1"/>
          </p:cNvSpPr>
          <p:nvPr>
            <p:ph type="sldNum" sz="quarter" idx="10"/>
          </p:nvPr>
        </p:nvSpPr>
        <p:spPr/>
        <p:txBody>
          <a:bodyPr/>
          <a:lstStyle/>
          <a:p>
            <a:fld id="{2C1B4CAB-12CD-47C3-9BD7-349D86029E5F}" type="slidenum">
              <a:rPr lang="zh-TW" altLang="en-US" smtClean="0"/>
              <a:t>22</a:t>
            </a:fld>
            <a:endParaRPr lang="zh-TW" altLang="en-US"/>
          </a:p>
        </p:txBody>
      </p:sp>
    </p:spTree>
    <p:extLst>
      <p:ext uri="{BB962C8B-B14F-4D97-AF65-F5344CB8AC3E}">
        <p14:creationId xmlns:p14="http://schemas.microsoft.com/office/powerpoint/2010/main" val="30590490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kern="1200" dirty="0" smtClean="0">
                <a:solidFill>
                  <a:schemeClr val="tx1"/>
                </a:solidFill>
                <a:effectLst/>
                <a:latin typeface="+mn-lt"/>
                <a:ea typeface="+mn-ea"/>
                <a:cs typeface="+mn-cs"/>
              </a:rPr>
              <a:t>Here illustrates our procedures to identify </a:t>
            </a:r>
            <a:r>
              <a:rPr lang="en-US" altLang="zh-TW" sz="1200" b="0" i="0" kern="1200" dirty="0" smtClean="0">
                <a:solidFill>
                  <a:schemeClr val="tx1"/>
                </a:solidFill>
                <a:effectLst/>
                <a:latin typeface="+mn-lt"/>
                <a:ea typeface="+mn-ea"/>
                <a:cs typeface="+mn-cs"/>
              </a:rPr>
              <a:t>the rutting vocalizations. </a:t>
            </a:r>
            <a:r>
              <a:rPr lang="en-US" altLang="zh-TW" sz="1200" b="0" i="0" kern="1200" dirty="0" smtClean="0">
                <a:solidFill>
                  <a:schemeClr val="tx1"/>
                </a:solidFill>
                <a:effectLst/>
                <a:latin typeface="+mn-lt"/>
                <a:ea typeface="+mn-ea"/>
                <a:cs typeface="+mn-cs"/>
              </a:rPr>
              <a:t>At first, we calculate the difference between mean and median spectra in each 10 second </a:t>
            </a:r>
            <a:r>
              <a:rPr lang="en-US" altLang="zh-TW" sz="1200" b="0" i="0" kern="1200" dirty="0" smtClean="0">
                <a:solidFill>
                  <a:schemeClr val="tx1"/>
                </a:solidFill>
                <a:effectLst/>
                <a:latin typeface="+mn-lt"/>
                <a:ea typeface="+mn-ea"/>
                <a:cs typeface="+mn-cs"/>
              </a:rPr>
              <a:t>clips. </a:t>
            </a:r>
            <a:r>
              <a:rPr lang="en-US" altLang="zh-TW" sz="1200" b="0" i="0" kern="1200" dirty="0" smtClean="0">
                <a:solidFill>
                  <a:schemeClr val="tx1"/>
                </a:solidFill>
                <a:effectLst/>
                <a:latin typeface="+mn-lt"/>
                <a:ea typeface="+mn-ea"/>
                <a:cs typeface="+mn-cs"/>
              </a:rPr>
              <a:t>Then, we use k-means clustering algorithm to identify audio clusters which display similar spectral shape on the </a:t>
            </a:r>
            <a:r>
              <a:rPr lang="en-US" altLang="zh-TW" sz="1200" b="0" i="0" kern="1200" dirty="0" smtClean="0">
                <a:solidFill>
                  <a:schemeClr val="tx1"/>
                </a:solidFill>
                <a:effectLst/>
                <a:latin typeface="+mn-lt"/>
                <a:ea typeface="+mn-ea"/>
                <a:cs typeface="+mn-cs"/>
              </a:rPr>
              <a:t>long-term </a:t>
            </a:r>
            <a:r>
              <a:rPr lang="en-US" altLang="zh-TW" sz="1200" b="0" i="0" kern="1200" dirty="0" smtClean="0">
                <a:solidFill>
                  <a:schemeClr val="tx1"/>
                </a:solidFill>
                <a:effectLst/>
                <a:latin typeface="+mn-lt"/>
                <a:ea typeface="+mn-ea"/>
                <a:cs typeface="+mn-cs"/>
              </a:rPr>
              <a:t>spectrogram. By using the unsupervised learning approach, it is possible to identify rutting vocalizations of sika deer without extensive coding for sound detection and noise reduction.</a:t>
            </a:r>
            <a:endParaRPr lang="zh-TW" altLang="en-US" dirty="0"/>
          </a:p>
        </p:txBody>
      </p:sp>
      <p:sp>
        <p:nvSpPr>
          <p:cNvPr id="4" name="投影片編號版面配置區 3"/>
          <p:cNvSpPr>
            <a:spLocks noGrp="1"/>
          </p:cNvSpPr>
          <p:nvPr>
            <p:ph type="sldNum" sz="quarter" idx="10"/>
          </p:nvPr>
        </p:nvSpPr>
        <p:spPr/>
        <p:txBody>
          <a:bodyPr/>
          <a:lstStyle/>
          <a:p>
            <a:fld id="{2C1B4CAB-12CD-47C3-9BD7-349D86029E5F}" type="slidenum">
              <a:rPr lang="zh-TW" altLang="en-US" smtClean="0"/>
              <a:t>23</a:t>
            </a:fld>
            <a:endParaRPr lang="zh-TW" altLang="en-US"/>
          </a:p>
        </p:txBody>
      </p:sp>
    </p:spTree>
    <p:extLst>
      <p:ext uri="{BB962C8B-B14F-4D97-AF65-F5344CB8AC3E}">
        <p14:creationId xmlns:p14="http://schemas.microsoft.com/office/powerpoint/2010/main" val="12119816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kern="1200" dirty="0" smtClean="0">
                <a:solidFill>
                  <a:schemeClr val="tx1"/>
                </a:solidFill>
                <a:effectLst/>
                <a:latin typeface="+mn-lt"/>
                <a:ea typeface="+mn-ea"/>
                <a:cs typeface="+mn-cs"/>
              </a:rPr>
              <a:t>These figures show the one-day long-term </a:t>
            </a:r>
            <a:r>
              <a:rPr lang="en-US" altLang="zh-TW" sz="1200" b="0" i="0" kern="1200" dirty="0" smtClean="0">
                <a:solidFill>
                  <a:schemeClr val="tx1"/>
                </a:solidFill>
                <a:effectLst/>
                <a:latin typeface="+mn-lt"/>
                <a:ea typeface="+mn-ea"/>
                <a:cs typeface="+mn-cs"/>
              </a:rPr>
              <a:t>spectra </a:t>
            </a:r>
            <a:r>
              <a:rPr lang="en-US" altLang="zh-TW" sz="1200" b="0" i="0" kern="1200" dirty="0" smtClean="0">
                <a:solidFill>
                  <a:schemeClr val="tx1"/>
                </a:solidFill>
                <a:effectLst/>
                <a:latin typeface="+mn-lt"/>
                <a:ea typeface="+mn-ea"/>
                <a:cs typeface="+mn-cs"/>
              </a:rPr>
              <a:t>average at each recording station. X-axis is the recording time, and the y-axis is </a:t>
            </a:r>
            <a:r>
              <a:rPr lang="en-US" altLang="zh-TW" sz="1200" b="0" i="0" kern="1200" dirty="0" smtClean="0">
                <a:solidFill>
                  <a:schemeClr val="tx1"/>
                </a:solidFill>
                <a:effectLst/>
                <a:latin typeface="+mn-lt"/>
                <a:ea typeface="+mn-ea"/>
                <a:cs typeface="+mn-cs"/>
              </a:rPr>
              <a:t>frequency</a:t>
            </a:r>
            <a:r>
              <a:rPr lang="en-US" altLang="zh-TW" sz="1200" b="0" i="0" kern="1200" dirty="0" smtClean="0">
                <a:solidFill>
                  <a:schemeClr val="tx1"/>
                </a:solidFill>
                <a:effectLst/>
                <a:latin typeface="+mn-lt"/>
                <a:ea typeface="+mn-ea"/>
                <a:cs typeface="+mn-cs"/>
              </a:rPr>
              <a:t>. Various sound sources could be summarized in mean-based spectra, therefore, you can see the spatiotemporal changing pattern of soundscapes </a:t>
            </a:r>
            <a:r>
              <a:rPr lang="en-US" altLang="zh-TW" sz="1200" b="0" i="0" kern="1200" dirty="0" smtClean="0">
                <a:solidFill>
                  <a:schemeClr val="tx1"/>
                </a:solidFill>
                <a:effectLst/>
                <a:latin typeface="+mn-lt"/>
                <a:ea typeface="+mn-ea"/>
                <a:cs typeface="+mn-cs"/>
              </a:rPr>
              <a:t>is </a:t>
            </a:r>
            <a:r>
              <a:rPr lang="en-US" altLang="zh-TW" sz="1200" b="0" i="0" kern="1200" dirty="0" smtClean="0">
                <a:solidFill>
                  <a:schemeClr val="tx1"/>
                </a:solidFill>
                <a:effectLst/>
                <a:latin typeface="+mn-lt"/>
                <a:ea typeface="+mn-ea"/>
                <a:cs typeface="+mn-cs"/>
              </a:rPr>
              <a:t>quite </a:t>
            </a:r>
            <a:r>
              <a:rPr lang="en-US" altLang="zh-TW" sz="1200" b="0" i="0" kern="1200" dirty="0" smtClean="0">
                <a:solidFill>
                  <a:schemeClr val="tx1"/>
                </a:solidFill>
                <a:effectLst/>
                <a:latin typeface="+mn-lt"/>
                <a:ea typeface="+mn-ea"/>
                <a:cs typeface="+mn-cs"/>
              </a:rPr>
              <a:t>complicated. Despite that, you </a:t>
            </a:r>
            <a:r>
              <a:rPr lang="en-US" altLang="zh-TW" sz="1200" b="0" i="0" kern="1200" dirty="0" smtClean="0">
                <a:solidFill>
                  <a:schemeClr val="tx1"/>
                </a:solidFill>
                <a:effectLst/>
                <a:latin typeface="+mn-lt"/>
                <a:ea typeface="+mn-ea"/>
                <a:cs typeface="+mn-cs"/>
              </a:rPr>
              <a:t>can still see many rutting vocalizations at the frequencies below 5 kHz at the Station 1 and 8. </a:t>
            </a:r>
            <a:endParaRPr lang="zh-TW" altLang="en-US" dirty="0"/>
          </a:p>
        </p:txBody>
      </p:sp>
      <p:sp>
        <p:nvSpPr>
          <p:cNvPr id="4" name="投影片編號版面配置區 3"/>
          <p:cNvSpPr>
            <a:spLocks noGrp="1"/>
          </p:cNvSpPr>
          <p:nvPr>
            <p:ph type="sldNum" sz="quarter" idx="10"/>
          </p:nvPr>
        </p:nvSpPr>
        <p:spPr/>
        <p:txBody>
          <a:bodyPr/>
          <a:lstStyle/>
          <a:p>
            <a:fld id="{2C1B4CAB-12CD-47C3-9BD7-349D86029E5F}" type="slidenum">
              <a:rPr lang="zh-TW" altLang="en-US" smtClean="0"/>
              <a:t>24</a:t>
            </a:fld>
            <a:endParaRPr lang="zh-TW" altLang="en-US"/>
          </a:p>
        </p:txBody>
      </p:sp>
    </p:spTree>
    <p:extLst>
      <p:ext uri="{BB962C8B-B14F-4D97-AF65-F5344CB8AC3E}">
        <p14:creationId xmlns:p14="http://schemas.microsoft.com/office/powerpoint/2010/main" val="14896750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kern="1200" dirty="0" smtClean="0">
                <a:solidFill>
                  <a:schemeClr val="tx1"/>
                </a:solidFill>
                <a:effectLst/>
                <a:latin typeface="+mn-lt"/>
                <a:ea typeface="+mn-ea"/>
                <a:cs typeface="+mn-cs"/>
              </a:rPr>
              <a:t>Here is a closer look for the visualization of soundscape. You can see many rutting vocalizations on the mean-based LTS in the frequency range below 5 kHz. However, these signals are invisible if you use median-based </a:t>
            </a:r>
            <a:r>
              <a:rPr lang="en-US" altLang="zh-TW" sz="1200" b="0" i="0" kern="1200" dirty="0" smtClean="0">
                <a:solidFill>
                  <a:schemeClr val="tx1"/>
                </a:solidFill>
                <a:effectLst/>
                <a:latin typeface="+mn-lt"/>
                <a:ea typeface="+mn-ea"/>
                <a:cs typeface="+mn-cs"/>
              </a:rPr>
              <a:t>LTS, </a:t>
            </a:r>
            <a:r>
              <a:rPr lang="en-US" altLang="zh-TW" sz="1200" b="0" i="0" kern="1200" dirty="0" smtClean="0">
                <a:solidFill>
                  <a:schemeClr val="tx1"/>
                </a:solidFill>
                <a:effectLst/>
                <a:latin typeface="+mn-lt"/>
                <a:ea typeface="+mn-ea"/>
                <a:cs typeface="+mn-cs"/>
              </a:rPr>
              <a:t>because the median spectra can only capture the change of background noise and biological chorus. </a:t>
            </a:r>
            <a:r>
              <a:rPr lang="en-US" altLang="zh-TW" sz="1200" b="0" i="0" kern="1200" dirty="0" smtClean="0">
                <a:solidFill>
                  <a:schemeClr val="tx1"/>
                </a:solidFill>
                <a:effectLst/>
                <a:latin typeface="+mn-lt"/>
                <a:ea typeface="+mn-ea"/>
                <a:cs typeface="+mn-cs"/>
              </a:rPr>
              <a:t>If we </a:t>
            </a:r>
            <a:r>
              <a:rPr lang="en-US" altLang="zh-TW" sz="1200" b="0" i="0" kern="1200" dirty="0" smtClean="0">
                <a:solidFill>
                  <a:schemeClr val="tx1"/>
                </a:solidFill>
                <a:effectLst/>
                <a:latin typeface="+mn-lt"/>
                <a:ea typeface="+mn-ea"/>
                <a:cs typeface="+mn-cs"/>
              </a:rPr>
              <a:t>take the difference between mean and median spectra, you can </a:t>
            </a:r>
            <a:r>
              <a:rPr lang="en-US" altLang="zh-TW" sz="1200" b="0" i="0" kern="1200" dirty="0" smtClean="0">
                <a:solidFill>
                  <a:schemeClr val="tx1"/>
                </a:solidFill>
                <a:effectLst/>
                <a:latin typeface="+mn-lt"/>
                <a:ea typeface="+mn-ea"/>
                <a:cs typeface="+mn-cs"/>
              </a:rPr>
              <a:t>see</a:t>
            </a:r>
            <a:r>
              <a:rPr lang="en-US" altLang="zh-TW" sz="1200" b="0" i="0" kern="1200" baseline="0" dirty="0" smtClean="0">
                <a:solidFill>
                  <a:schemeClr val="tx1"/>
                </a:solidFill>
                <a:effectLst/>
                <a:latin typeface="+mn-lt"/>
                <a:ea typeface="+mn-ea"/>
                <a:cs typeface="+mn-cs"/>
              </a:rPr>
              <a:t> that </a:t>
            </a:r>
            <a:r>
              <a:rPr lang="en-US" altLang="zh-TW" sz="1200" b="0" i="0" kern="1200" dirty="0" smtClean="0">
                <a:solidFill>
                  <a:schemeClr val="tx1"/>
                </a:solidFill>
                <a:effectLst/>
                <a:latin typeface="+mn-lt"/>
                <a:ea typeface="+mn-ea"/>
                <a:cs typeface="+mn-cs"/>
              </a:rPr>
              <a:t>rutting </a:t>
            </a:r>
            <a:r>
              <a:rPr lang="en-US" altLang="zh-TW" sz="1200" b="0" i="0" kern="1200" dirty="0" smtClean="0">
                <a:solidFill>
                  <a:schemeClr val="tx1"/>
                </a:solidFill>
                <a:effectLst/>
                <a:latin typeface="+mn-lt"/>
                <a:ea typeface="+mn-ea"/>
                <a:cs typeface="+mn-cs"/>
              </a:rPr>
              <a:t>vocalizations are emphasized.</a:t>
            </a:r>
            <a:endParaRPr lang="zh-TW" altLang="en-US" dirty="0"/>
          </a:p>
        </p:txBody>
      </p:sp>
      <p:sp>
        <p:nvSpPr>
          <p:cNvPr id="4" name="投影片編號版面配置區 3"/>
          <p:cNvSpPr>
            <a:spLocks noGrp="1"/>
          </p:cNvSpPr>
          <p:nvPr>
            <p:ph type="sldNum" sz="quarter" idx="10"/>
          </p:nvPr>
        </p:nvSpPr>
        <p:spPr/>
        <p:txBody>
          <a:bodyPr/>
          <a:lstStyle/>
          <a:p>
            <a:fld id="{2C1B4CAB-12CD-47C3-9BD7-349D86029E5F}" type="slidenum">
              <a:rPr lang="zh-TW" altLang="en-US" smtClean="0"/>
              <a:t>25</a:t>
            </a:fld>
            <a:endParaRPr lang="zh-TW" altLang="en-US"/>
          </a:p>
        </p:txBody>
      </p:sp>
    </p:spTree>
    <p:extLst>
      <p:ext uri="{BB962C8B-B14F-4D97-AF65-F5344CB8AC3E}">
        <p14:creationId xmlns:p14="http://schemas.microsoft.com/office/powerpoint/2010/main" val="22581776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kern="1200" dirty="0" smtClean="0">
                <a:solidFill>
                  <a:schemeClr val="tx1"/>
                </a:solidFill>
                <a:effectLst/>
                <a:latin typeface="+mn-lt"/>
                <a:ea typeface="+mn-ea"/>
                <a:cs typeface="+mn-cs"/>
              </a:rPr>
              <a:t>In total, there are 7 audio clusters which display unique spectral shapes from </a:t>
            </a:r>
            <a:r>
              <a:rPr lang="en-US" altLang="zh-TW" sz="1200" b="0" i="0" kern="1200" dirty="0" smtClean="0">
                <a:solidFill>
                  <a:schemeClr val="tx1"/>
                </a:solidFill>
                <a:effectLst/>
                <a:latin typeface="+mn-lt"/>
                <a:ea typeface="+mn-ea"/>
                <a:cs typeface="+mn-cs"/>
              </a:rPr>
              <a:t>the recordings. </a:t>
            </a:r>
            <a:r>
              <a:rPr lang="en-US" altLang="zh-TW" sz="1200" b="0" i="0" kern="1200" dirty="0" smtClean="0">
                <a:solidFill>
                  <a:schemeClr val="tx1"/>
                </a:solidFill>
                <a:effectLst/>
                <a:latin typeface="+mn-lt"/>
                <a:ea typeface="+mn-ea"/>
                <a:cs typeface="+mn-cs"/>
              </a:rPr>
              <a:t>After </a:t>
            </a:r>
            <a:r>
              <a:rPr lang="en-US" altLang="zh-TW" sz="1200" b="0" i="0" kern="1200" dirty="0" smtClean="0">
                <a:solidFill>
                  <a:schemeClr val="tx1"/>
                </a:solidFill>
                <a:effectLst/>
                <a:latin typeface="+mn-lt"/>
                <a:ea typeface="+mn-ea"/>
                <a:cs typeface="+mn-cs"/>
              </a:rPr>
              <a:t>a manual </a:t>
            </a:r>
            <a:r>
              <a:rPr lang="en-US" altLang="zh-TW" sz="1200" b="0" i="0" kern="1200" dirty="0" smtClean="0">
                <a:solidFill>
                  <a:schemeClr val="tx1"/>
                </a:solidFill>
                <a:effectLst/>
                <a:latin typeface="+mn-lt"/>
                <a:ea typeface="+mn-ea"/>
                <a:cs typeface="+mn-cs"/>
              </a:rPr>
              <a:t>identification, we found two clusters were highly associated to rutting vocalizations. </a:t>
            </a:r>
            <a:r>
              <a:rPr lang="en-US" altLang="zh-TW" sz="1200" b="0" i="0" kern="1200" dirty="0" smtClean="0">
                <a:solidFill>
                  <a:schemeClr val="tx1"/>
                </a:solidFill>
                <a:effectLst/>
                <a:latin typeface="+mn-lt"/>
                <a:ea typeface="+mn-ea"/>
                <a:cs typeface="+mn-cs"/>
              </a:rPr>
              <a:t>Their </a:t>
            </a:r>
            <a:r>
              <a:rPr lang="en-US" altLang="zh-TW" sz="1200" b="0" i="0" kern="1200" dirty="0" smtClean="0">
                <a:solidFill>
                  <a:schemeClr val="tx1"/>
                </a:solidFill>
                <a:effectLst/>
                <a:latin typeface="+mn-lt"/>
                <a:ea typeface="+mn-ea"/>
                <a:cs typeface="+mn-cs"/>
              </a:rPr>
              <a:t>prominent spectral </a:t>
            </a:r>
            <a:r>
              <a:rPr lang="en-US" altLang="zh-TW" sz="1200" b="0" i="0" kern="1200" dirty="0" smtClean="0">
                <a:solidFill>
                  <a:schemeClr val="tx1"/>
                </a:solidFill>
                <a:effectLst/>
                <a:latin typeface="+mn-lt"/>
                <a:ea typeface="+mn-ea"/>
                <a:cs typeface="+mn-cs"/>
              </a:rPr>
              <a:t>humped </a:t>
            </a:r>
            <a:r>
              <a:rPr lang="en-US" altLang="zh-TW" sz="1200" b="0" i="0" kern="1200" dirty="0" smtClean="0">
                <a:solidFill>
                  <a:schemeClr val="tx1"/>
                </a:solidFill>
                <a:effectLst/>
                <a:latin typeface="+mn-lt"/>
                <a:ea typeface="+mn-ea"/>
                <a:cs typeface="+mn-cs"/>
              </a:rPr>
              <a:t>at the frequencies between 1 to 5 kHz.</a:t>
            </a:r>
            <a:endParaRPr lang="zh-TW" altLang="en-US" dirty="0"/>
          </a:p>
        </p:txBody>
      </p:sp>
      <p:sp>
        <p:nvSpPr>
          <p:cNvPr id="4" name="投影片編號版面配置區 3"/>
          <p:cNvSpPr>
            <a:spLocks noGrp="1"/>
          </p:cNvSpPr>
          <p:nvPr>
            <p:ph type="sldNum" sz="quarter" idx="10"/>
          </p:nvPr>
        </p:nvSpPr>
        <p:spPr/>
        <p:txBody>
          <a:bodyPr/>
          <a:lstStyle/>
          <a:p>
            <a:fld id="{2C1B4CAB-12CD-47C3-9BD7-349D86029E5F}" type="slidenum">
              <a:rPr lang="zh-TW" altLang="en-US" smtClean="0"/>
              <a:t>26</a:t>
            </a:fld>
            <a:endParaRPr lang="zh-TW" altLang="en-US"/>
          </a:p>
        </p:txBody>
      </p:sp>
    </p:spTree>
    <p:extLst>
      <p:ext uri="{BB962C8B-B14F-4D97-AF65-F5344CB8AC3E}">
        <p14:creationId xmlns:p14="http://schemas.microsoft.com/office/powerpoint/2010/main" val="16175049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kern="1200" dirty="0" smtClean="0">
                <a:solidFill>
                  <a:schemeClr val="tx1"/>
                </a:solidFill>
                <a:effectLst/>
                <a:latin typeface="+mn-lt"/>
                <a:ea typeface="+mn-ea"/>
                <a:cs typeface="+mn-cs"/>
              </a:rPr>
              <a:t>By dividing the number of frames identified as rutting vocalizations to the total number of recording frames, we can investigate the spatiotemporal change of detection probabilities. It could</a:t>
            </a:r>
            <a:r>
              <a:rPr lang="en-US" altLang="zh-TW" sz="1200" b="0" i="0" kern="1200" baseline="0" dirty="0" smtClean="0">
                <a:solidFill>
                  <a:schemeClr val="tx1"/>
                </a:solidFill>
                <a:effectLst/>
                <a:latin typeface="+mn-lt"/>
                <a:ea typeface="+mn-ea"/>
                <a:cs typeface="+mn-cs"/>
              </a:rPr>
              <a:t> be seemed as an index for relative activity level. </a:t>
            </a:r>
            <a:r>
              <a:rPr lang="en-US" altLang="zh-TW" sz="1200" b="0" i="0" kern="1200" dirty="0" smtClean="0">
                <a:solidFill>
                  <a:schemeClr val="tx1"/>
                </a:solidFill>
                <a:effectLst/>
                <a:latin typeface="+mn-lt"/>
                <a:ea typeface="+mn-ea"/>
                <a:cs typeface="+mn-cs"/>
              </a:rPr>
              <a:t>According to the audio data, the heterogeneity in spatial distribution </a:t>
            </a:r>
            <a:r>
              <a:rPr lang="en-US" altLang="zh-TW" sz="1200" b="0" i="0" kern="1200" dirty="0" smtClean="0">
                <a:solidFill>
                  <a:schemeClr val="tx1"/>
                </a:solidFill>
                <a:effectLst/>
                <a:latin typeface="+mn-lt"/>
                <a:ea typeface="+mn-ea"/>
                <a:cs typeface="+mn-cs"/>
              </a:rPr>
              <a:t>is </a:t>
            </a:r>
            <a:r>
              <a:rPr lang="en-US" altLang="zh-TW" sz="1200" b="0" i="0" kern="1200" dirty="0" smtClean="0">
                <a:solidFill>
                  <a:schemeClr val="tx1"/>
                </a:solidFill>
                <a:effectLst/>
                <a:latin typeface="+mn-lt"/>
                <a:ea typeface="+mn-ea"/>
                <a:cs typeface="+mn-cs"/>
              </a:rPr>
              <a:t>high, most of the acoustic activities were recorded at Station 1 and 8. </a:t>
            </a:r>
            <a:endParaRPr lang="zh-TW" altLang="en-US" dirty="0"/>
          </a:p>
        </p:txBody>
      </p:sp>
      <p:sp>
        <p:nvSpPr>
          <p:cNvPr id="4" name="投影片編號版面配置區 3"/>
          <p:cNvSpPr>
            <a:spLocks noGrp="1"/>
          </p:cNvSpPr>
          <p:nvPr>
            <p:ph type="sldNum" sz="quarter" idx="10"/>
          </p:nvPr>
        </p:nvSpPr>
        <p:spPr/>
        <p:txBody>
          <a:bodyPr/>
          <a:lstStyle/>
          <a:p>
            <a:fld id="{2C1B4CAB-12CD-47C3-9BD7-349D86029E5F}" type="slidenum">
              <a:rPr lang="zh-TW" altLang="en-US" smtClean="0"/>
              <a:t>27</a:t>
            </a:fld>
            <a:endParaRPr lang="zh-TW" altLang="en-US"/>
          </a:p>
        </p:txBody>
      </p:sp>
    </p:spTree>
    <p:extLst>
      <p:ext uri="{BB962C8B-B14F-4D97-AF65-F5344CB8AC3E}">
        <p14:creationId xmlns:p14="http://schemas.microsoft.com/office/powerpoint/2010/main" val="30064636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We downscale</a:t>
            </a:r>
            <a:r>
              <a:rPr lang="en-US" altLang="zh-TW" baseline="0" dirty="0" smtClean="0"/>
              <a:t> the former figure to display the change of acoustic activities during breeding season. </a:t>
            </a:r>
            <a:r>
              <a:rPr lang="en-US" altLang="zh-TW" dirty="0" smtClean="0"/>
              <a:t>The </a:t>
            </a:r>
            <a:r>
              <a:rPr lang="en-US" altLang="zh-TW" dirty="0" smtClean="0"/>
              <a:t>two hot spots,</a:t>
            </a:r>
            <a:r>
              <a:rPr lang="en-US" altLang="zh-TW" baseline="0" dirty="0" smtClean="0"/>
              <a:t> station one and eight, shows the </a:t>
            </a:r>
            <a:r>
              <a:rPr lang="en-US" altLang="zh-TW" b="1" baseline="0" dirty="0" smtClean="0"/>
              <a:t>change </a:t>
            </a:r>
            <a:r>
              <a:rPr lang="en-US" altLang="zh-TW" sz="1200" b="1" dirty="0" smtClean="0">
                <a:latin typeface="+mn-lt"/>
              </a:rPr>
              <a:t>of acoustic activities </a:t>
            </a:r>
            <a:r>
              <a:rPr lang="en-US" altLang="zh-TW" sz="1200" b="1" dirty="0" smtClean="0">
                <a:latin typeface="+mn-lt"/>
              </a:rPr>
              <a:t>peaked</a:t>
            </a:r>
            <a:r>
              <a:rPr lang="en-US" altLang="zh-TW" sz="1200" b="1" baseline="0" dirty="0" smtClean="0">
                <a:latin typeface="+mn-lt"/>
              </a:rPr>
              <a:t> </a:t>
            </a:r>
            <a:r>
              <a:rPr lang="en-US" altLang="zh-TW" sz="1200" b="1" baseline="0" dirty="0" smtClean="0">
                <a:latin typeface="+mn-lt"/>
              </a:rPr>
              <a:t>at late November, then </a:t>
            </a:r>
            <a:r>
              <a:rPr lang="en-US" altLang="zh-TW" sz="1200" b="1" baseline="0" dirty="0" smtClean="0">
                <a:latin typeface="+mn-lt"/>
              </a:rPr>
              <a:t>decreased </a:t>
            </a:r>
            <a:r>
              <a:rPr lang="en-US" altLang="zh-TW" sz="1200" b="1" baseline="0" dirty="0" smtClean="0">
                <a:latin typeface="+mn-lt"/>
              </a:rPr>
              <a:t>gradually until the late December.</a:t>
            </a:r>
            <a:endParaRPr lang="zh-TW" altLang="en-US" b="1" dirty="0"/>
          </a:p>
        </p:txBody>
      </p:sp>
      <p:sp>
        <p:nvSpPr>
          <p:cNvPr id="4" name="投影片編號版面配置區 3"/>
          <p:cNvSpPr>
            <a:spLocks noGrp="1"/>
          </p:cNvSpPr>
          <p:nvPr>
            <p:ph type="sldNum" sz="quarter" idx="10"/>
          </p:nvPr>
        </p:nvSpPr>
        <p:spPr/>
        <p:txBody>
          <a:bodyPr/>
          <a:lstStyle/>
          <a:p>
            <a:fld id="{2C1B4CAB-12CD-47C3-9BD7-349D86029E5F}" type="slidenum">
              <a:rPr lang="zh-TW" altLang="en-US" smtClean="0"/>
              <a:t>28</a:t>
            </a:fld>
            <a:endParaRPr lang="zh-TW" altLang="en-US"/>
          </a:p>
        </p:txBody>
      </p:sp>
    </p:spTree>
    <p:extLst>
      <p:ext uri="{BB962C8B-B14F-4D97-AF65-F5344CB8AC3E}">
        <p14:creationId xmlns:p14="http://schemas.microsoft.com/office/powerpoint/2010/main" val="15651137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This figure also derives from the former figure at two slides before. In this figure we can see the diel pattern of acoustic activity more clearly.</a:t>
            </a:r>
            <a:r>
              <a:rPr lang="en-US" altLang="zh-TW" baseline="0" dirty="0" smtClean="0"/>
              <a:t> The </a:t>
            </a:r>
            <a:r>
              <a:rPr lang="en-US" altLang="zh-TW" dirty="0" smtClean="0"/>
              <a:t>acoustic activity peaked at dawn and dusk,</a:t>
            </a:r>
            <a:r>
              <a:rPr lang="en-US" altLang="zh-TW" baseline="0" dirty="0" smtClean="0"/>
              <a:t> which is highly similar with the result we obtained from camera traps.</a:t>
            </a:r>
            <a:endParaRPr lang="zh-TW" altLang="en-US" dirty="0"/>
          </a:p>
        </p:txBody>
      </p:sp>
      <p:sp>
        <p:nvSpPr>
          <p:cNvPr id="4" name="投影片編號版面配置區 3"/>
          <p:cNvSpPr>
            <a:spLocks noGrp="1"/>
          </p:cNvSpPr>
          <p:nvPr>
            <p:ph type="sldNum" sz="quarter" idx="10"/>
          </p:nvPr>
        </p:nvSpPr>
        <p:spPr/>
        <p:txBody>
          <a:bodyPr/>
          <a:lstStyle/>
          <a:p>
            <a:fld id="{2C1B4CAB-12CD-47C3-9BD7-349D86029E5F}" type="slidenum">
              <a:rPr lang="zh-TW" altLang="en-US" smtClean="0"/>
              <a:t>29</a:t>
            </a:fld>
            <a:endParaRPr lang="zh-TW" altLang="en-US"/>
          </a:p>
        </p:txBody>
      </p:sp>
    </p:spTree>
    <p:extLst>
      <p:ext uri="{BB962C8B-B14F-4D97-AF65-F5344CB8AC3E}">
        <p14:creationId xmlns:p14="http://schemas.microsoft.com/office/powerpoint/2010/main" val="1599699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The sika deer</a:t>
            </a:r>
            <a:r>
              <a:rPr lang="en-US" altLang="zh-TW" baseline="0" dirty="0" smtClean="0"/>
              <a:t> is distributed in East Asia. It is very abundant in </a:t>
            </a:r>
            <a:r>
              <a:rPr lang="en-US" altLang="zh-TW" baseline="0" dirty="0" smtClean="0"/>
              <a:t>Japan, but is rare in other </a:t>
            </a:r>
            <a:r>
              <a:rPr lang="en-US" altLang="zh-TW" baseline="0" dirty="0" smtClean="0"/>
              <a:t>parts of its native </a:t>
            </a:r>
            <a:r>
              <a:rPr lang="en-US" altLang="zh-TW" baseline="0" dirty="0" smtClean="0"/>
              <a:t>range. Taiwan </a:t>
            </a:r>
            <a:r>
              <a:rPr lang="en-US" altLang="zh-TW" baseline="0" dirty="0" smtClean="0"/>
              <a:t>is here. </a:t>
            </a:r>
            <a:endParaRPr lang="zh-TW" altLang="en-US" dirty="0"/>
          </a:p>
        </p:txBody>
      </p:sp>
      <p:sp>
        <p:nvSpPr>
          <p:cNvPr id="4" name="投影片編號版面配置區 3"/>
          <p:cNvSpPr>
            <a:spLocks noGrp="1"/>
          </p:cNvSpPr>
          <p:nvPr>
            <p:ph type="sldNum" sz="quarter" idx="10"/>
          </p:nvPr>
        </p:nvSpPr>
        <p:spPr/>
        <p:txBody>
          <a:bodyPr/>
          <a:lstStyle/>
          <a:p>
            <a:fld id="{2C1B4CAB-12CD-47C3-9BD7-349D86029E5F}" type="slidenum">
              <a:rPr lang="zh-TW" altLang="en-US" smtClean="0"/>
              <a:t>3</a:t>
            </a:fld>
            <a:endParaRPr lang="zh-TW" altLang="en-US"/>
          </a:p>
        </p:txBody>
      </p:sp>
    </p:spTree>
    <p:extLst>
      <p:ext uri="{BB962C8B-B14F-4D97-AF65-F5344CB8AC3E}">
        <p14:creationId xmlns:p14="http://schemas.microsoft.com/office/powerpoint/2010/main" val="22683343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We used </a:t>
            </a:r>
            <a:r>
              <a:rPr lang="en-US" altLang="zh-TW" dirty="0" smtClean="0"/>
              <a:t>the detection </a:t>
            </a:r>
            <a:r>
              <a:rPr lang="en-US" altLang="zh-TW" dirty="0" smtClean="0"/>
              <a:t>probability of each recorder as an index of </a:t>
            </a:r>
            <a:r>
              <a:rPr lang="en-US" altLang="zh-TW" sz="1200" dirty="0" smtClean="0"/>
              <a:t>relative activity level</a:t>
            </a:r>
            <a:r>
              <a:rPr lang="en-US" altLang="zh-TW" sz="1200" baseline="0" dirty="0" smtClean="0"/>
              <a:t> and project into the map. The figure suggest the sika deer were more active in the east part and less active in the west part.</a:t>
            </a:r>
            <a:endParaRPr lang="zh-TW" altLang="en-US" dirty="0"/>
          </a:p>
        </p:txBody>
      </p:sp>
      <p:sp>
        <p:nvSpPr>
          <p:cNvPr id="4" name="投影片編號版面配置區 3"/>
          <p:cNvSpPr>
            <a:spLocks noGrp="1"/>
          </p:cNvSpPr>
          <p:nvPr>
            <p:ph type="sldNum" sz="quarter" idx="10"/>
          </p:nvPr>
        </p:nvSpPr>
        <p:spPr/>
        <p:txBody>
          <a:bodyPr/>
          <a:lstStyle/>
          <a:p>
            <a:fld id="{2C1B4CAB-12CD-47C3-9BD7-349D86029E5F}" type="slidenum">
              <a:rPr lang="zh-TW" altLang="en-US" smtClean="0"/>
              <a:t>30</a:t>
            </a:fld>
            <a:endParaRPr lang="zh-TW" altLang="en-US"/>
          </a:p>
        </p:txBody>
      </p:sp>
    </p:spTree>
    <p:extLst>
      <p:ext uri="{BB962C8B-B14F-4D97-AF65-F5344CB8AC3E}">
        <p14:creationId xmlns:p14="http://schemas.microsoft.com/office/powerpoint/2010/main" val="25087663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smtClean="0"/>
              <a:t>Comparing</a:t>
            </a:r>
            <a:r>
              <a:rPr lang="en-US" altLang="zh-TW" baseline="0" dirty="0" smtClean="0"/>
              <a:t> the two maps </a:t>
            </a:r>
            <a:r>
              <a:rPr lang="en-US" altLang="zh-TW" sz="1200" b="0" dirty="0" smtClean="0"/>
              <a:t>derived </a:t>
            </a:r>
            <a:r>
              <a:rPr lang="en-US" altLang="zh-TW" sz="1200" b="0" dirty="0" smtClean="0"/>
              <a:t>from</a:t>
            </a:r>
            <a:r>
              <a:rPr lang="en-US" altLang="zh-TW" sz="1200" b="0" baseline="0" dirty="0" smtClean="0"/>
              <a:t> camera trap data and recorder data.  We suggest they are similar. Therefore, the acoustic recorders successfully provided data for two main </a:t>
            </a:r>
            <a:r>
              <a:rPr lang="en-US" altLang="zh-TW" sz="1200" b="0" baseline="0" dirty="0" smtClean="0"/>
              <a:t>functions </a:t>
            </a:r>
            <a:r>
              <a:rPr lang="en-US" altLang="zh-TW" sz="1200" b="0" baseline="0" dirty="0" smtClean="0"/>
              <a:t>of camera trap, the estimation of diel activity pattern and spatial distribution of relative activity level</a:t>
            </a:r>
            <a:r>
              <a:rPr lang="en-US" altLang="zh-TW" sz="1200" b="0" baseline="0" dirty="0" smtClean="0"/>
              <a:t>.</a:t>
            </a:r>
            <a:r>
              <a:rPr lang="zh-TW" altLang="en-US" sz="1200" b="0" baseline="0" dirty="0" smtClean="0"/>
              <a:t> </a:t>
            </a:r>
            <a:r>
              <a:rPr lang="en-US" altLang="zh-TW" sz="1200" b="0" baseline="0" dirty="0" smtClean="0"/>
              <a:t>Here, I am not talking that the acoustic recorder can replace camera trap. I just </a:t>
            </a:r>
            <a:r>
              <a:rPr lang="en-US" altLang="zh-TW" sz="1200" b="0" baseline="0" dirty="0" err="1" smtClean="0"/>
              <a:t>wanna</a:t>
            </a:r>
            <a:r>
              <a:rPr lang="en-US" altLang="zh-TW" sz="1200" b="0" baseline="0" dirty="0" smtClean="0"/>
              <a:t> display its potential.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200" b="0" dirty="0" smtClean="0"/>
          </a:p>
          <a:p>
            <a:endParaRPr lang="zh-TW" altLang="en-US" dirty="0"/>
          </a:p>
        </p:txBody>
      </p:sp>
      <p:sp>
        <p:nvSpPr>
          <p:cNvPr id="4" name="投影片編號版面配置區 3"/>
          <p:cNvSpPr>
            <a:spLocks noGrp="1"/>
          </p:cNvSpPr>
          <p:nvPr>
            <p:ph type="sldNum" sz="quarter" idx="10"/>
          </p:nvPr>
        </p:nvSpPr>
        <p:spPr/>
        <p:txBody>
          <a:bodyPr/>
          <a:lstStyle/>
          <a:p>
            <a:fld id="{2C1B4CAB-12CD-47C3-9BD7-349D86029E5F}" type="slidenum">
              <a:rPr lang="zh-TW" altLang="en-US" smtClean="0"/>
              <a:t>31</a:t>
            </a:fld>
            <a:endParaRPr lang="zh-TW" altLang="en-US"/>
          </a:p>
        </p:txBody>
      </p:sp>
    </p:spTree>
    <p:extLst>
      <p:ext uri="{BB962C8B-B14F-4D97-AF65-F5344CB8AC3E}">
        <p14:creationId xmlns:p14="http://schemas.microsoft.com/office/powerpoint/2010/main" val="31815321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1"/>
            <a:r>
              <a:rPr lang="en-US" altLang="zh-TW" dirty="0" smtClean="0"/>
              <a:t>In addition, the sounds were categorized into 7 clusters. Two are associated with sika deer. Others are likely associated with other sound-producing animals. This figure</a:t>
            </a:r>
            <a:r>
              <a:rPr lang="en-US" altLang="zh-TW" baseline="0" dirty="0" smtClean="0"/>
              <a:t> shows the intensity of this type of sound occurred in a matrix of date and time. By selecting different clusters, we can see how the sound changed across different time and location.</a:t>
            </a:r>
            <a:endParaRPr lang="zh-TW" altLang="en-US" dirty="0"/>
          </a:p>
        </p:txBody>
      </p:sp>
      <p:sp>
        <p:nvSpPr>
          <p:cNvPr id="4" name="投影片編號版面配置區 3"/>
          <p:cNvSpPr>
            <a:spLocks noGrp="1"/>
          </p:cNvSpPr>
          <p:nvPr>
            <p:ph type="sldNum" sz="quarter" idx="10"/>
          </p:nvPr>
        </p:nvSpPr>
        <p:spPr/>
        <p:txBody>
          <a:bodyPr/>
          <a:lstStyle/>
          <a:p>
            <a:fld id="{2C1B4CAB-12CD-47C3-9BD7-349D86029E5F}" type="slidenum">
              <a:rPr lang="zh-TW" altLang="en-US" smtClean="0"/>
              <a:t>32</a:t>
            </a:fld>
            <a:endParaRPr lang="zh-TW" altLang="en-US"/>
          </a:p>
        </p:txBody>
      </p:sp>
    </p:spTree>
    <p:extLst>
      <p:ext uri="{BB962C8B-B14F-4D97-AF65-F5344CB8AC3E}">
        <p14:creationId xmlns:p14="http://schemas.microsoft.com/office/powerpoint/2010/main" val="37049276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Above is</a:t>
            </a:r>
            <a:r>
              <a:rPr lang="en-US" altLang="zh-TW" baseline="0" dirty="0" smtClean="0"/>
              <a:t> our preliminary study on vocalizations of sika deer. Now I am going to talk about the possible future applications. We have talked about the function of monitoring distribution of animals. </a:t>
            </a:r>
            <a:endParaRPr lang="zh-TW" altLang="en-US" dirty="0"/>
          </a:p>
        </p:txBody>
      </p:sp>
      <p:sp>
        <p:nvSpPr>
          <p:cNvPr id="4" name="投影片編號版面配置區 3"/>
          <p:cNvSpPr>
            <a:spLocks noGrp="1"/>
          </p:cNvSpPr>
          <p:nvPr>
            <p:ph type="sldNum" sz="quarter" idx="10"/>
          </p:nvPr>
        </p:nvSpPr>
        <p:spPr/>
        <p:txBody>
          <a:bodyPr/>
          <a:lstStyle/>
          <a:p>
            <a:fld id="{2C1B4CAB-12CD-47C3-9BD7-349D86029E5F}" type="slidenum">
              <a:rPr lang="zh-TW" altLang="en-US" smtClean="0"/>
              <a:t>33</a:t>
            </a:fld>
            <a:endParaRPr lang="zh-TW" altLang="en-US"/>
          </a:p>
        </p:txBody>
      </p:sp>
    </p:spTree>
    <p:extLst>
      <p:ext uri="{BB962C8B-B14F-4D97-AF65-F5344CB8AC3E}">
        <p14:creationId xmlns:p14="http://schemas.microsoft.com/office/powerpoint/2010/main" val="34206276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lvl="1"/>
            <a:r>
              <a:rPr lang="en-US" altLang="zh-TW" dirty="0" smtClean="0"/>
              <a:t>Actually, this idea was completed and published by some scientists.</a:t>
            </a:r>
            <a:r>
              <a:rPr lang="en-US" altLang="zh-TW" baseline="0" dirty="0" smtClean="0"/>
              <a:t> </a:t>
            </a:r>
            <a:r>
              <a:rPr lang="en-US" altLang="zh-TW" baseline="0" dirty="0" err="1" smtClean="0"/>
              <a:t>Enari</a:t>
            </a:r>
            <a:r>
              <a:rPr lang="en-US" altLang="zh-TW" baseline="0" dirty="0" smtClean="0"/>
              <a:t> et al. 2017 applied spotlight survey, camera trap, and passive acoustic recorders to monitor sika deer populations at several sites. Spotlight and camera trap were failed to detect sika deer. However, the passive acoustic recorders successfully detected the howls of sika deer, which suggest the outstanding detection ability of acoustic recorder in areas where the deer density are very low. Moreover, they broadcast playback of deer vocalizations to elicit the deer to howl back. This method may also improve the detection probability when using acoustic recorders.</a:t>
            </a:r>
            <a:endParaRPr lang="zh-TW" altLang="en-US" dirty="0"/>
          </a:p>
        </p:txBody>
      </p:sp>
      <p:sp>
        <p:nvSpPr>
          <p:cNvPr id="4" name="投影片編號版面配置區 3"/>
          <p:cNvSpPr>
            <a:spLocks noGrp="1"/>
          </p:cNvSpPr>
          <p:nvPr>
            <p:ph type="sldNum" sz="quarter" idx="10"/>
          </p:nvPr>
        </p:nvSpPr>
        <p:spPr/>
        <p:txBody>
          <a:bodyPr/>
          <a:lstStyle/>
          <a:p>
            <a:fld id="{2C1B4CAB-12CD-47C3-9BD7-349D86029E5F}" type="slidenum">
              <a:rPr lang="zh-TW" altLang="en-US" smtClean="0"/>
              <a:t>34</a:t>
            </a:fld>
            <a:endParaRPr lang="zh-TW" altLang="en-US"/>
          </a:p>
        </p:txBody>
      </p:sp>
    </p:spTree>
    <p:extLst>
      <p:ext uri="{BB962C8B-B14F-4D97-AF65-F5344CB8AC3E}">
        <p14:creationId xmlns:p14="http://schemas.microsoft.com/office/powerpoint/2010/main" val="21506298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Another topic I am interested in is using sound monitoring to estimate</a:t>
            </a:r>
            <a:r>
              <a:rPr lang="en-US" altLang="zh-TW" baseline="0" dirty="0" smtClean="0"/>
              <a:t> the population size of sika deer. As I mentioned before, the vocalizations of male deer had individuality. Therefore, if we record the soundscape in a certain area, and then extract the vocalizations from sika deer. We can analyze the sound spectrum of the vocalizations, and use statistical method to calculate how many individuals exist. That would be the minimum population size of male deer. Furthermore, we can apply a capture recapture method to estimate the total population size. There are still many technical difficulties to overcome. We will try to solve these problems in the future. </a:t>
            </a:r>
          </a:p>
          <a:p>
            <a:r>
              <a:rPr lang="en-US" altLang="zh-TW" baseline="0" dirty="0" smtClean="0"/>
              <a:t>Another application of soundscape monitoring on deer is to recognize the hybrids in the field. </a:t>
            </a:r>
            <a:endParaRPr lang="zh-TW" altLang="en-US" dirty="0"/>
          </a:p>
        </p:txBody>
      </p:sp>
      <p:sp>
        <p:nvSpPr>
          <p:cNvPr id="4" name="投影片編號版面配置區 3"/>
          <p:cNvSpPr>
            <a:spLocks noGrp="1"/>
          </p:cNvSpPr>
          <p:nvPr>
            <p:ph type="sldNum" sz="quarter" idx="10"/>
          </p:nvPr>
        </p:nvSpPr>
        <p:spPr/>
        <p:txBody>
          <a:bodyPr/>
          <a:lstStyle/>
          <a:p>
            <a:fld id="{2C1B4CAB-12CD-47C3-9BD7-349D86029E5F}" type="slidenum">
              <a:rPr lang="zh-TW" altLang="en-US" smtClean="0"/>
              <a:t>35</a:t>
            </a:fld>
            <a:endParaRPr lang="zh-TW" altLang="en-US"/>
          </a:p>
        </p:txBody>
      </p:sp>
    </p:spTree>
    <p:extLst>
      <p:ext uri="{BB962C8B-B14F-4D97-AF65-F5344CB8AC3E}">
        <p14:creationId xmlns:p14="http://schemas.microsoft.com/office/powerpoint/2010/main" val="18563100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Although it’s not the case of Taiwan, Sika deer have caused problem in UK. Sika</a:t>
            </a:r>
            <a:r>
              <a:rPr lang="en-US" altLang="zh-TW" baseline="0" dirty="0" smtClean="0"/>
              <a:t> deer is an alien species to UK, however, they</a:t>
            </a:r>
            <a:r>
              <a:rPr lang="en-US" altLang="zh-TW" dirty="0" smtClean="0"/>
              <a:t> hybridize</a:t>
            </a:r>
            <a:r>
              <a:rPr lang="en-US" altLang="zh-TW" baseline="0" dirty="0" smtClean="0"/>
              <a:t> with the native red deer in the wild, forming red x sika hybrids. It pollute the gene pool of native red deer. </a:t>
            </a:r>
            <a:endParaRPr lang="zh-TW" altLang="en-US" dirty="0"/>
          </a:p>
        </p:txBody>
      </p:sp>
      <p:sp>
        <p:nvSpPr>
          <p:cNvPr id="4" name="投影片編號版面配置區 3"/>
          <p:cNvSpPr>
            <a:spLocks noGrp="1"/>
          </p:cNvSpPr>
          <p:nvPr>
            <p:ph type="sldNum" sz="quarter" idx="10"/>
          </p:nvPr>
        </p:nvSpPr>
        <p:spPr/>
        <p:txBody>
          <a:bodyPr/>
          <a:lstStyle/>
          <a:p>
            <a:fld id="{2C1B4CAB-12CD-47C3-9BD7-349D86029E5F}" type="slidenum">
              <a:rPr lang="zh-TW" altLang="en-US" smtClean="0"/>
              <a:t>36</a:t>
            </a:fld>
            <a:endParaRPr lang="zh-TW" altLang="en-US"/>
          </a:p>
        </p:txBody>
      </p:sp>
    </p:spTree>
    <p:extLst>
      <p:ext uri="{BB962C8B-B14F-4D97-AF65-F5344CB8AC3E}">
        <p14:creationId xmlns:p14="http://schemas.microsoft.com/office/powerpoint/2010/main" val="407098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aseline="0" dirty="0" smtClean="0"/>
              <a:t>Both sika deer and red deer, the males emit rutting vocalizations during breeding season. By analyzing the frequencies of those vocalizations, and apply a </a:t>
            </a:r>
            <a:r>
              <a:rPr lang="en-US" altLang="zh-TW" baseline="0" dirty="0" err="1" smtClean="0"/>
              <a:t>pca</a:t>
            </a:r>
            <a:r>
              <a:rPr lang="en-US" altLang="zh-TW" baseline="0" dirty="0" smtClean="0"/>
              <a:t> and discriminant analysis, those vocalizations could be correctly categorized into different groups, while the vocalizations of hybrids located between those of sika deer and red deer. Therefore, to detect the presence of hybrids, one may apply a soundscape monitoring, and extract the vocalizations of deer for advanced analysis.</a:t>
            </a:r>
            <a:endParaRPr lang="zh-TW" altLang="en-US" dirty="0"/>
          </a:p>
        </p:txBody>
      </p:sp>
      <p:sp>
        <p:nvSpPr>
          <p:cNvPr id="4" name="投影片編號版面配置區 3"/>
          <p:cNvSpPr>
            <a:spLocks noGrp="1"/>
          </p:cNvSpPr>
          <p:nvPr>
            <p:ph type="sldNum" sz="quarter" idx="10"/>
          </p:nvPr>
        </p:nvSpPr>
        <p:spPr/>
        <p:txBody>
          <a:bodyPr/>
          <a:lstStyle/>
          <a:p>
            <a:fld id="{2C1B4CAB-12CD-47C3-9BD7-349D86029E5F}" type="slidenum">
              <a:rPr lang="zh-TW" altLang="en-US" smtClean="0"/>
              <a:t>37</a:t>
            </a:fld>
            <a:endParaRPr lang="zh-TW" altLang="en-US"/>
          </a:p>
        </p:txBody>
      </p:sp>
    </p:spTree>
    <p:extLst>
      <p:ext uri="{BB962C8B-B14F-4D97-AF65-F5344CB8AC3E}">
        <p14:creationId xmlns:p14="http://schemas.microsoft.com/office/powerpoint/2010/main" val="2885823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Finally, we</a:t>
            </a:r>
            <a:r>
              <a:rPr lang="en-US" altLang="zh-TW" baseline="0" dirty="0" smtClean="0"/>
              <a:t> suggest all sound-producing animals can be monitored by this tool. In Taiwan, the sound-producing large mammals includes muntjac, Formosan macaque, several species of squirrels. </a:t>
            </a:r>
            <a:endParaRPr lang="en-US" altLang="zh-TW" dirty="0" smtClean="0"/>
          </a:p>
        </p:txBody>
      </p:sp>
      <p:sp>
        <p:nvSpPr>
          <p:cNvPr id="4" name="投影片編號版面配置區 3"/>
          <p:cNvSpPr>
            <a:spLocks noGrp="1"/>
          </p:cNvSpPr>
          <p:nvPr>
            <p:ph type="sldNum" sz="quarter" idx="10"/>
          </p:nvPr>
        </p:nvSpPr>
        <p:spPr/>
        <p:txBody>
          <a:bodyPr/>
          <a:lstStyle/>
          <a:p>
            <a:fld id="{2C1B4CAB-12CD-47C3-9BD7-349D86029E5F}" type="slidenum">
              <a:rPr lang="zh-TW" altLang="en-US" smtClean="0"/>
              <a:t>38</a:t>
            </a:fld>
            <a:endParaRPr lang="zh-TW" altLang="en-US"/>
          </a:p>
        </p:txBody>
      </p:sp>
    </p:spTree>
    <p:extLst>
      <p:ext uri="{BB962C8B-B14F-4D97-AF65-F5344CB8AC3E}">
        <p14:creationId xmlns:p14="http://schemas.microsoft.com/office/powerpoint/2010/main" val="23649042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These species produce sounds</a:t>
            </a:r>
            <a:r>
              <a:rPr lang="en-US" altLang="zh-TW" baseline="0" dirty="0" smtClean="0"/>
              <a:t> very frequently. For example, the muntjac produce loud sounds to advertise their territory. The muntjac and the flying squirrel are game species. They are valuable for some people and are thus under hunting pressure. So long term monitoring on their populations is required. I consider soundscape monitoring can become a tool to monitor them.</a:t>
            </a:r>
            <a:endParaRPr lang="zh-TW" altLang="en-US" dirty="0"/>
          </a:p>
        </p:txBody>
      </p:sp>
      <p:sp>
        <p:nvSpPr>
          <p:cNvPr id="4" name="投影片編號版面配置區 3"/>
          <p:cNvSpPr>
            <a:spLocks noGrp="1"/>
          </p:cNvSpPr>
          <p:nvPr>
            <p:ph type="sldNum" sz="quarter" idx="10"/>
          </p:nvPr>
        </p:nvSpPr>
        <p:spPr/>
        <p:txBody>
          <a:bodyPr/>
          <a:lstStyle/>
          <a:p>
            <a:fld id="{2C1B4CAB-12CD-47C3-9BD7-349D86029E5F}" type="slidenum">
              <a:rPr lang="zh-TW" altLang="en-US" smtClean="0"/>
              <a:t>39</a:t>
            </a:fld>
            <a:endParaRPr lang="zh-TW" altLang="en-US"/>
          </a:p>
        </p:txBody>
      </p:sp>
    </p:spTree>
    <p:extLst>
      <p:ext uri="{BB962C8B-B14F-4D97-AF65-F5344CB8AC3E}">
        <p14:creationId xmlns:p14="http://schemas.microsoft.com/office/powerpoint/2010/main" val="1472122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In the past, sika deer had been widespread in low-elevation areas of Taiwan. It is highly valuable for aboriginal people. They hunt</a:t>
            </a:r>
            <a:r>
              <a:rPr lang="en-US" altLang="zh-TW" baseline="0" dirty="0" smtClean="0"/>
              <a:t> deer and collect deer meats, skins, velvets, bones. Almost all parts of a deer are valuable. Then they trade with fishers from china. After that, </a:t>
            </a:r>
            <a:r>
              <a:rPr lang="en-US" altLang="zh-TW" baseline="0" dirty="0" err="1" smtClean="0"/>
              <a:t>dutch</a:t>
            </a:r>
            <a:r>
              <a:rPr lang="en-US" altLang="zh-TW" baseline="0" dirty="0" smtClean="0"/>
              <a:t> ruled Taiwan during 17 century. At the same time, japan was under civil war and need a large amount of military supplies. Lots of deer skins were imported for the materials of armors and boots. Thus people in Taiwan hunt much more deer and exported them to japan . The deer population decreased dramatically during those years.</a:t>
            </a:r>
            <a:endParaRPr lang="zh-TW" altLang="en-US" dirty="0"/>
          </a:p>
        </p:txBody>
      </p:sp>
      <p:sp>
        <p:nvSpPr>
          <p:cNvPr id="4" name="投影片編號版面配置區 3"/>
          <p:cNvSpPr>
            <a:spLocks noGrp="1"/>
          </p:cNvSpPr>
          <p:nvPr>
            <p:ph type="sldNum" sz="quarter" idx="10"/>
          </p:nvPr>
        </p:nvSpPr>
        <p:spPr/>
        <p:txBody>
          <a:bodyPr/>
          <a:lstStyle/>
          <a:p>
            <a:fld id="{2C1B4CAB-12CD-47C3-9BD7-349D86029E5F}" type="slidenum">
              <a:rPr lang="zh-TW" altLang="en-US" smtClean="0"/>
              <a:t>4</a:t>
            </a:fld>
            <a:endParaRPr lang="zh-TW" altLang="en-US"/>
          </a:p>
        </p:txBody>
      </p:sp>
    </p:spTree>
    <p:extLst>
      <p:ext uri="{BB962C8B-B14F-4D97-AF65-F5344CB8AC3E}">
        <p14:creationId xmlns:p14="http://schemas.microsoft.com/office/powerpoint/2010/main" val="37872062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Actually, this idea</a:t>
            </a:r>
            <a:r>
              <a:rPr lang="en-US" altLang="zh-TW" baseline="0" dirty="0" smtClean="0"/>
              <a:t> wad done by those scientists again. In that article, they not only use passive acoustic recorder to monitor sika deer, but also for Japanese macaque. The detection probability of recorder was somehow higher than that of camera traps. Their results also showed the daily and seasonal change of the macaque’s activities.</a:t>
            </a:r>
          </a:p>
        </p:txBody>
      </p:sp>
      <p:sp>
        <p:nvSpPr>
          <p:cNvPr id="4" name="投影片編號版面配置區 3"/>
          <p:cNvSpPr>
            <a:spLocks noGrp="1"/>
          </p:cNvSpPr>
          <p:nvPr>
            <p:ph type="sldNum" sz="quarter" idx="10"/>
          </p:nvPr>
        </p:nvSpPr>
        <p:spPr/>
        <p:txBody>
          <a:bodyPr/>
          <a:lstStyle/>
          <a:p>
            <a:fld id="{2C1B4CAB-12CD-47C3-9BD7-349D86029E5F}" type="slidenum">
              <a:rPr lang="zh-TW" altLang="en-US" smtClean="0"/>
              <a:t>40</a:t>
            </a:fld>
            <a:endParaRPr lang="zh-TW" altLang="en-US"/>
          </a:p>
        </p:txBody>
      </p:sp>
    </p:spTree>
    <p:extLst>
      <p:ext uri="{BB962C8B-B14F-4D97-AF65-F5344CB8AC3E}">
        <p14:creationId xmlns:p14="http://schemas.microsoft.com/office/powerpoint/2010/main" val="11939639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Finally, I</a:t>
            </a:r>
            <a:r>
              <a:rPr lang="en-US" altLang="zh-TW" baseline="0" dirty="0" smtClean="0"/>
              <a:t> have to emphasize that we are not saying that </a:t>
            </a:r>
            <a:r>
              <a:rPr lang="en-US" altLang="zh-TW" b="0" baseline="0" dirty="0" smtClean="0"/>
              <a:t>the recorders are able to replace camera traps. We suggest that they have their own pons and cons. A c</a:t>
            </a:r>
            <a:r>
              <a:rPr lang="en-US" altLang="zh-TW" sz="1200" b="0" dirty="0" smtClean="0"/>
              <a:t>ombination of these two tools can provide deeper insight into </a:t>
            </a:r>
            <a:r>
              <a:rPr lang="en-US" altLang="zh-TW" sz="1200" dirty="0" smtClean="0"/>
              <a:t>multiple trophic levels and taxa and their interactions. The benefit of camera trap is its high accuracy</a:t>
            </a:r>
            <a:r>
              <a:rPr lang="en-US" altLang="zh-TW" sz="1200" baseline="0" dirty="0" smtClean="0"/>
              <a:t> to identify species, and maybe their morphology and behavior. It’s also helpful to find rare or cryptic animals. But its detection zone is small, only a small area in front of the camera. In comparison, the acoustic recorder has a wider detection range, which maybe in a distance of 100 m or so. It’s also able to detect a wider range of taxa, such as arboreal mammals, birds, and insects. So the study using acoustic recorders can target on animal community or higher level of biodiversity.</a:t>
            </a:r>
            <a:r>
              <a:rPr lang="en-US" altLang="zh-TW" sz="1200" dirty="0" smtClean="0"/>
              <a:t> In</a:t>
            </a:r>
            <a:r>
              <a:rPr lang="en-US" altLang="zh-TW" sz="1200" baseline="0" dirty="0" smtClean="0"/>
              <a:t> addition, camera traps helps to understand landscape dynamics, such as the changes of vegetation type. And the sound recorder is able to detect human activities, such as hunting, logging, or noise pollution.</a:t>
            </a:r>
            <a:r>
              <a:rPr lang="en-US" altLang="zh-TW" sz="1200" dirty="0" smtClean="0"/>
              <a:t> Therefore,</a:t>
            </a:r>
            <a:r>
              <a:rPr lang="en-US" altLang="zh-TW" sz="1200" baseline="0" dirty="0" smtClean="0"/>
              <a:t> w</a:t>
            </a:r>
            <a:r>
              <a:rPr lang="en-US" altLang="zh-TW" sz="1200" dirty="0" smtClean="0"/>
              <a:t>e look forward to seeing the combination</a:t>
            </a:r>
            <a:r>
              <a:rPr lang="en-US" altLang="zh-TW" sz="1200" baseline="0" dirty="0" smtClean="0"/>
              <a:t> of these two tools.</a:t>
            </a:r>
            <a:endParaRPr lang="zh-TW" altLang="en-US" dirty="0"/>
          </a:p>
        </p:txBody>
      </p:sp>
      <p:sp>
        <p:nvSpPr>
          <p:cNvPr id="4" name="投影片編號版面配置區 3"/>
          <p:cNvSpPr>
            <a:spLocks noGrp="1"/>
          </p:cNvSpPr>
          <p:nvPr>
            <p:ph type="sldNum" sz="quarter" idx="10"/>
          </p:nvPr>
        </p:nvSpPr>
        <p:spPr/>
        <p:txBody>
          <a:bodyPr/>
          <a:lstStyle/>
          <a:p>
            <a:fld id="{2C1B4CAB-12CD-47C3-9BD7-349D86029E5F}" type="slidenum">
              <a:rPr lang="zh-TW" altLang="en-US" smtClean="0"/>
              <a:t>41</a:t>
            </a:fld>
            <a:endParaRPr lang="zh-TW" altLang="en-US"/>
          </a:p>
        </p:txBody>
      </p:sp>
    </p:spTree>
    <p:extLst>
      <p:ext uri="{BB962C8B-B14F-4D97-AF65-F5344CB8AC3E}">
        <p14:creationId xmlns:p14="http://schemas.microsoft.com/office/powerpoint/2010/main" val="38047660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We have already put these results on our webpage. Let me show you a brief demonstration. </a:t>
            </a:r>
            <a:endParaRPr lang="zh-TW" altLang="en-US" dirty="0"/>
          </a:p>
        </p:txBody>
      </p:sp>
      <p:sp>
        <p:nvSpPr>
          <p:cNvPr id="4" name="投影片編號版面配置區 3"/>
          <p:cNvSpPr>
            <a:spLocks noGrp="1"/>
          </p:cNvSpPr>
          <p:nvPr>
            <p:ph type="sldNum" sz="quarter" idx="10"/>
          </p:nvPr>
        </p:nvSpPr>
        <p:spPr/>
        <p:txBody>
          <a:bodyPr/>
          <a:lstStyle/>
          <a:p>
            <a:fld id="{2C1B4CAB-12CD-47C3-9BD7-349D86029E5F}" type="slidenum">
              <a:rPr lang="zh-TW" altLang="en-US" smtClean="0"/>
              <a:t>42</a:t>
            </a:fld>
            <a:endParaRPr lang="zh-TW" altLang="en-US"/>
          </a:p>
        </p:txBody>
      </p:sp>
    </p:spTree>
    <p:extLst>
      <p:ext uri="{BB962C8B-B14F-4D97-AF65-F5344CB8AC3E}">
        <p14:creationId xmlns:p14="http://schemas.microsoft.com/office/powerpoint/2010/main" val="14347289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2C1B4CAB-12CD-47C3-9BD7-349D86029E5F}" type="slidenum">
              <a:rPr lang="zh-TW" altLang="en-US" smtClean="0"/>
              <a:t>43</a:t>
            </a:fld>
            <a:endParaRPr lang="zh-TW" altLang="en-US"/>
          </a:p>
        </p:txBody>
      </p:sp>
    </p:spTree>
    <p:extLst>
      <p:ext uri="{BB962C8B-B14F-4D97-AF65-F5344CB8AC3E}">
        <p14:creationId xmlns:p14="http://schemas.microsoft.com/office/powerpoint/2010/main" val="1819069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Besides hunting,</a:t>
            </a:r>
            <a:r>
              <a:rPr lang="en-US" altLang="zh-TW" baseline="0" dirty="0" smtClean="0"/>
              <a:t> habitat destruction also threatened sika deer. Nature vegetation in low elevation areas of </a:t>
            </a:r>
            <a:r>
              <a:rPr lang="en-US" altLang="zh-TW" baseline="0" dirty="0" err="1" smtClean="0"/>
              <a:t>taiwan</a:t>
            </a:r>
            <a:r>
              <a:rPr lang="en-US" altLang="zh-TW" baseline="0" dirty="0" smtClean="0"/>
              <a:t> were transformed to agriculture areas, particularly for rice and canes. Following was the rapid urbanization. Suitable habitats for sika deer became very rare. The deer population declined year by year. Finally, the sika deer was extinct in the wild in 1969. The final record was a fawn captured by a trap in Taitung. </a:t>
            </a:r>
            <a:endParaRPr lang="zh-TW" altLang="en-US" dirty="0"/>
          </a:p>
        </p:txBody>
      </p:sp>
      <p:sp>
        <p:nvSpPr>
          <p:cNvPr id="4" name="投影片編號版面配置區 3"/>
          <p:cNvSpPr>
            <a:spLocks noGrp="1"/>
          </p:cNvSpPr>
          <p:nvPr>
            <p:ph type="sldNum" sz="quarter" idx="10"/>
          </p:nvPr>
        </p:nvSpPr>
        <p:spPr/>
        <p:txBody>
          <a:bodyPr/>
          <a:lstStyle/>
          <a:p>
            <a:fld id="{2C1B4CAB-12CD-47C3-9BD7-349D86029E5F}" type="slidenum">
              <a:rPr lang="zh-TW" altLang="en-US" smtClean="0"/>
              <a:t>5</a:t>
            </a:fld>
            <a:endParaRPr lang="zh-TW" altLang="en-US"/>
          </a:p>
        </p:txBody>
      </p:sp>
    </p:spTree>
    <p:extLst>
      <p:ext uri="{BB962C8B-B14F-4D97-AF65-F5344CB8AC3E}">
        <p14:creationId xmlns:p14="http://schemas.microsoft.com/office/powerpoint/2010/main" val="2015399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err="1" smtClean="0"/>
              <a:t>Kenting</a:t>
            </a:r>
            <a:r>
              <a:rPr lang="en-US" altLang="zh-TW" dirty="0" smtClean="0"/>
              <a:t> national park is at the </a:t>
            </a:r>
            <a:r>
              <a:rPr lang="en-US" altLang="zh-TW" dirty="0" err="1" smtClean="0"/>
              <a:t>southmost</a:t>
            </a:r>
            <a:r>
              <a:rPr lang="en-US" altLang="zh-TW" dirty="0" smtClean="0"/>
              <a:t> tip of Taiwan. It placed a restoration program for sika deer since 1984.</a:t>
            </a:r>
            <a:r>
              <a:rPr lang="en-US" altLang="zh-TW" baseline="0" dirty="0" smtClean="0"/>
              <a:t> Several sika deer individuals were introduced from Taipei zoo to </a:t>
            </a:r>
            <a:r>
              <a:rPr lang="en-US" altLang="zh-TW" baseline="0" dirty="0" err="1" smtClean="0"/>
              <a:t>sheding</a:t>
            </a:r>
            <a:r>
              <a:rPr lang="en-US" altLang="zh-TW" baseline="0" dirty="0" smtClean="0"/>
              <a:t> restoration center. The deer were raised in </a:t>
            </a:r>
            <a:r>
              <a:rPr lang="en-US" altLang="zh-TW" baseline="0" dirty="0" err="1" smtClean="0"/>
              <a:t>sheding</a:t>
            </a:r>
            <a:r>
              <a:rPr lang="en-US" altLang="zh-TW" baseline="0" dirty="0" smtClean="0"/>
              <a:t> and </a:t>
            </a:r>
            <a:r>
              <a:rPr lang="en-US" altLang="zh-TW" baseline="0" dirty="0" err="1" smtClean="0"/>
              <a:t>rewild</a:t>
            </a:r>
            <a:r>
              <a:rPr lang="en-US" altLang="zh-TW" baseline="0" dirty="0" smtClean="0"/>
              <a:t> in neighboring areas since 1988. From 1994, the deer were reintroduce to the wild and successfully established a wild population in </a:t>
            </a:r>
            <a:r>
              <a:rPr lang="en-US" altLang="zh-TW" baseline="0" dirty="0" err="1" smtClean="0"/>
              <a:t>hengchun</a:t>
            </a:r>
            <a:r>
              <a:rPr lang="en-US" altLang="zh-TW" baseline="0" dirty="0" smtClean="0"/>
              <a:t> </a:t>
            </a:r>
            <a:r>
              <a:rPr lang="en-US" altLang="zh-TW" baseline="0" dirty="0" err="1" smtClean="0"/>
              <a:t>penisular</a:t>
            </a:r>
            <a:r>
              <a:rPr lang="en-US" altLang="zh-TW" baseline="0" dirty="0" smtClean="0"/>
              <a:t>. </a:t>
            </a:r>
            <a:endParaRPr lang="zh-TW" altLang="en-US" dirty="0"/>
          </a:p>
        </p:txBody>
      </p:sp>
      <p:sp>
        <p:nvSpPr>
          <p:cNvPr id="4" name="投影片編號版面配置區 3"/>
          <p:cNvSpPr>
            <a:spLocks noGrp="1"/>
          </p:cNvSpPr>
          <p:nvPr>
            <p:ph type="sldNum" sz="quarter" idx="10"/>
          </p:nvPr>
        </p:nvSpPr>
        <p:spPr/>
        <p:txBody>
          <a:bodyPr/>
          <a:lstStyle/>
          <a:p>
            <a:fld id="{2C1B4CAB-12CD-47C3-9BD7-349D86029E5F}" type="slidenum">
              <a:rPr lang="zh-TW" altLang="en-US" smtClean="0"/>
              <a:t>6</a:t>
            </a:fld>
            <a:endParaRPr lang="zh-TW" altLang="en-US"/>
          </a:p>
        </p:txBody>
      </p:sp>
    </p:spTree>
    <p:extLst>
      <p:ext uri="{BB962C8B-B14F-4D97-AF65-F5344CB8AC3E}">
        <p14:creationId xmlns:p14="http://schemas.microsoft.com/office/powerpoint/2010/main" val="1378856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During 1994-2009, about 200 deer were reintroduced to the</a:t>
            </a:r>
            <a:r>
              <a:rPr lang="en-US" altLang="zh-TW" baseline="0" dirty="0" smtClean="0"/>
              <a:t> wild. After then, the action of reintroduction stopped, because the population size and density seems too high in the wild. Natural vegetation and crops were damaged the deer. At present, </a:t>
            </a:r>
            <a:r>
              <a:rPr lang="en-US" altLang="zh-TW" sz="1200" dirty="0" smtClean="0">
                <a:solidFill>
                  <a:schemeClr val="bg1"/>
                </a:solidFill>
              </a:rPr>
              <a:t>an estimation of 1500 wild deer are living within and around KTNP. Nevertheless, to</a:t>
            </a:r>
            <a:r>
              <a:rPr lang="en-US" altLang="zh-TW" sz="1200" baseline="0" dirty="0" smtClean="0">
                <a:solidFill>
                  <a:schemeClr val="bg1"/>
                </a:solidFill>
              </a:rPr>
              <a:t> evaluate the effectiveness of the restoration program, and </a:t>
            </a:r>
            <a:r>
              <a:rPr lang="en-US" altLang="zh-TW" sz="1200" baseline="0" dirty="0" smtClean="0">
                <a:solidFill>
                  <a:schemeClr val="bg1"/>
                </a:solidFill>
              </a:rPr>
              <a:t>to make </a:t>
            </a:r>
            <a:r>
              <a:rPr lang="en-US" altLang="zh-TW" sz="1200" baseline="0" dirty="0" smtClean="0">
                <a:solidFill>
                  <a:schemeClr val="bg1"/>
                </a:solidFill>
              </a:rPr>
              <a:t>management plans, the population status of wild sika deer, including their distribution, expansion, population size and density, should be monitored. </a:t>
            </a:r>
            <a:endParaRPr lang="zh-TW" altLang="en-US" dirty="0"/>
          </a:p>
        </p:txBody>
      </p:sp>
      <p:sp>
        <p:nvSpPr>
          <p:cNvPr id="4" name="投影片編號版面配置區 3"/>
          <p:cNvSpPr>
            <a:spLocks noGrp="1"/>
          </p:cNvSpPr>
          <p:nvPr>
            <p:ph type="sldNum" sz="quarter" idx="10"/>
          </p:nvPr>
        </p:nvSpPr>
        <p:spPr/>
        <p:txBody>
          <a:bodyPr/>
          <a:lstStyle/>
          <a:p>
            <a:fld id="{2C1B4CAB-12CD-47C3-9BD7-349D86029E5F}" type="slidenum">
              <a:rPr lang="zh-TW" altLang="en-US" smtClean="0"/>
              <a:t>7</a:t>
            </a:fld>
            <a:endParaRPr lang="zh-TW" altLang="en-US"/>
          </a:p>
        </p:txBody>
      </p:sp>
    </p:spTree>
    <p:extLst>
      <p:ext uri="{BB962C8B-B14F-4D97-AF65-F5344CB8AC3E}">
        <p14:creationId xmlns:p14="http://schemas.microsoft.com/office/powerpoint/2010/main" val="84875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I participated the field survey of wild sika deer during 2006-2010.</a:t>
            </a:r>
            <a:r>
              <a:rPr lang="en-US" altLang="zh-TW" baseline="0" dirty="0" smtClean="0"/>
              <a:t> We carried out line transects to record all signs and tracks of sika deer. It was a hard work because </a:t>
            </a:r>
            <a:r>
              <a:rPr lang="en-US" altLang="zh-TW" baseline="0" dirty="0" err="1" smtClean="0"/>
              <a:t>kenting</a:t>
            </a:r>
            <a:r>
              <a:rPr lang="en-US" altLang="zh-TW" baseline="0" dirty="0" smtClean="0"/>
              <a:t> is located in the tropical area. The temperature during daytime was super high. The vegetation was dense and barbed. In addition, there were lots of ants, wasps, </a:t>
            </a:r>
            <a:r>
              <a:rPr lang="en-US" altLang="zh-TW" baseline="0" dirty="0" smtClean="0"/>
              <a:t>mosquitos, </a:t>
            </a:r>
            <a:r>
              <a:rPr lang="en-US" altLang="zh-TW" baseline="0" dirty="0" smtClean="0"/>
              <a:t>and </a:t>
            </a:r>
            <a:r>
              <a:rPr lang="en-US" altLang="zh-TW" baseline="0" dirty="0" smtClean="0"/>
              <a:t>other unknown </a:t>
            </a:r>
            <a:r>
              <a:rPr lang="en-US" altLang="zh-TW" baseline="0" dirty="0" smtClean="0"/>
              <a:t>insects. It’s a harsh environment for field work. </a:t>
            </a:r>
            <a:endParaRPr lang="zh-TW" altLang="en-US" dirty="0"/>
          </a:p>
        </p:txBody>
      </p:sp>
      <p:sp>
        <p:nvSpPr>
          <p:cNvPr id="4" name="投影片編號版面配置區 3"/>
          <p:cNvSpPr>
            <a:spLocks noGrp="1"/>
          </p:cNvSpPr>
          <p:nvPr>
            <p:ph type="sldNum" sz="quarter" idx="10"/>
          </p:nvPr>
        </p:nvSpPr>
        <p:spPr/>
        <p:txBody>
          <a:bodyPr/>
          <a:lstStyle/>
          <a:p>
            <a:fld id="{2C1B4CAB-12CD-47C3-9BD7-349D86029E5F}" type="slidenum">
              <a:rPr lang="zh-TW" altLang="en-US" smtClean="0"/>
              <a:t>8</a:t>
            </a:fld>
            <a:endParaRPr lang="zh-TW" altLang="en-US"/>
          </a:p>
        </p:txBody>
      </p:sp>
    </p:spTree>
    <p:extLst>
      <p:ext uri="{BB962C8B-B14F-4D97-AF65-F5344CB8AC3E}">
        <p14:creationId xmlns:p14="http://schemas.microsoft.com/office/powerpoint/2010/main" val="2249678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We also used</a:t>
            </a:r>
            <a:r>
              <a:rPr lang="en-US" altLang="zh-TW" baseline="0" dirty="0" smtClean="0"/>
              <a:t> camera traps to monitor the sika deer. It’s a useful tool. But some shortcomings still exist. For example, its detection zone is very small, comparing to the whole study area. Its case forms a good shelter and became a nest for many </a:t>
            </a:r>
            <a:r>
              <a:rPr lang="en-US" altLang="zh-TW" baseline="0" dirty="0" smtClean="0"/>
              <a:t>animals</a:t>
            </a:r>
            <a:r>
              <a:rPr lang="en-US" altLang="zh-TW" baseline="0" dirty="0" smtClean="0"/>
              <a:t>, like  lizards, geckos, spiders, cockroaches, and ants. </a:t>
            </a:r>
            <a:endParaRPr lang="zh-TW" altLang="en-US" dirty="0"/>
          </a:p>
        </p:txBody>
      </p:sp>
      <p:sp>
        <p:nvSpPr>
          <p:cNvPr id="4" name="投影片編號版面配置區 3"/>
          <p:cNvSpPr>
            <a:spLocks noGrp="1"/>
          </p:cNvSpPr>
          <p:nvPr>
            <p:ph type="sldNum" sz="quarter" idx="10"/>
          </p:nvPr>
        </p:nvSpPr>
        <p:spPr/>
        <p:txBody>
          <a:bodyPr/>
          <a:lstStyle/>
          <a:p>
            <a:fld id="{2C1B4CAB-12CD-47C3-9BD7-349D86029E5F}" type="slidenum">
              <a:rPr lang="zh-TW" altLang="en-US" smtClean="0"/>
              <a:t>9</a:t>
            </a:fld>
            <a:endParaRPr lang="zh-TW" altLang="en-US"/>
          </a:p>
        </p:txBody>
      </p:sp>
    </p:spTree>
    <p:extLst>
      <p:ext uri="{BB962C8B-B14F-4D97-AF65-F5344CB8AC3E}">
        <p14:creationId xmlns:p14="http://schemas.microsoft.com/office/powerpoint/2010/main" val="3190211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279F6A6D-8111-43D2-92D8-7FFC443B0979}" type="datetime1">
              <a:rPr lang="zh-TW" altLang="en-US" smtClean="0"/>
              <a:t>2019/4/2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3062B00-6140-4AF3-A182-9427D70600E3}" type="slidenum">
              <a:rPr lang="zh-TW" altLang="en-US" smtClean="0"/>
              <a:t>‹#›</a:t>
            </a:fld>
            <a:endParaRPr lang="zh-TW" altLang="en-US"/>
          </a:p>
        </p:txBody>
      </p:sp>
    </p:spTree>
    <p:extLst>
      <p:ext uri="{BB962C8B-B14F-4D97-AF65-F5344CB8AC3E}">
        <p14:creationId xmlns:p14="http://schemas.microsoft.com/office/powerpoint/2010/main" val="3582275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DDF1B014-D1D3-4740-89FF-53480020CD95}" type="datetime1">
              <a:rPr lang="zh-TW" altLang="en-US" smtClean="0"/>
              <a:t>2019/4/2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3062B00-6140-4AF3-A182-9427D70600E3}" type="slidenum">
              <a:rPr lang="zh-TW" altLang="en-US" smtClean="0"/>
              <a:t>‹#›</a:t>
            </a:fld>
            <a:endParaRPr lang="zh-TW" altLang="en-US"/>
          </a:p>
        </p:txBody>
      </p:sp>
    </p:spTree>
    <p:extLst>
      <p:ext uri="{BB962C8B-B14F-4D97-AF65-F5344CB8AC3E}">
        <p14:creationId xmlns:p14="http://schemas.microsoft.com/office/powerpoint/2010/main" val="924425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552F48FD-E01A-4538-BD40-1A28F7098FE5}" type="datetime1">
              <a:rPr lang="zh-TW" altLang="en-US" smtClean="0"/>
              <a:t>2019/4/2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3062B00-6140-4AF3-A182-9427D70600E3}" type="slidenum">
              <a:rPr lang="zh-TW" altLang="en-US" smtClean="0"/>
              <a:t>‹#›</a:t>
            </a:fld>
            <a:endParaRPr lang="zh-TW" altLang="en-US"/>
          </a:p>
        </p:txBody>
      </p:sp>
    </p:spTree>
    <p:extLst>
      <p:ext uri="{BB962C8B-B14F-4D97-AF65-F5344CB8AC3E}">
        <p14:creationId xmlns:p14="http://schemas.microsoft.com/office/powerpoint/2010/main" val="3876238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F34B2BA2-B670-4624-82B4-A6FCD0BF6F05}" type="datetime1">
              <a:rPr lang="zh-TW" altLang="en-US" smtClean="0"/>
              <a:t>2019/4/2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3062B00-6140-4AF3-A182-9427D70600E3}" type="slidenum">
              <a:rPr lang="zh-TW" altLang="en-US" smtClean="0"/>
              <a:t>‹#›</a:t>
            </a:fld>
            <a:endParaRPr lang="zh-TW" altLang="en-US"/>
          </a:p>
        </p:txBody>
      </p:sp>
    </p:spTree>
    <p:extLst>
      <p:ext uri="{BB962C8B-B14F-4D97-AF65-F5344CB8AC3E}">
        <p14:creationId xmlns:p14="http://schemas.microsoft.com/office/powerpoint/2010/main" val="2865201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smtClean="0"/>
              <a:t>編輯母片文字樣式</a:t>
            </a:r>
          </a:p>
        </p:txBody>
      </p:sp>
      <p:sp>
        <p:nvSpPr>
          <p:cNvPr id="4" name="Date Placeholder 3"/>
          <p:cNvSpPr>
            <a:spLocks noGrp="1"/>
          </p:cNvSpPr>
          <p:nvPr>
            <p:ph type="dt" sz="half" idx="10"/>
          </p:nvPr>
        </p:nvSpPr>
        <p:spPr/>
        <p:txBody>
          <a:bodyPr/>
          <a:lstStyle/>
          <a:p>
            <a:fld id="{1E923A57-05F9-4F64-9024-189FFFFF9983}" type="datetime1">
              <a:rPr lang="zh-TW" altLang="en-US" smtClean="0"/>
              <a:t>2019/4/2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3062B00-6140-4AF3-A182-9427D70600E3}" type="slidenum">
              <a:rPr lang="zh-TW" altLang="en-US" smtClean="0"/>
              <a:t>‹#›</a:t>
            </a:fld>
            <a:endParaRPr lang="zh-TW" altLang="en-US"/>
          </a:p>
        </p:txBody>
      </p:sp>
    </p:spTree>
    <p:extLst>
      <p:ext uri="{BB962C8B-B14F-4D97-AF65-F5344CB8AC3E}">
        <p14:creationId xmlns:p14="http://schemas.microsoft.com/office/powerpoint/2010/main" val="165641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5CE8C5C0-85AE-49F3-9961-133F2A6D6B58}" type="datetime1">
              <a:rPr lang="zh-TW" altLang="en-US" smtClean="0"/>
              <a:t>2019/4/2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03062B00-6140-4AF3-A182-9427D70600E3}" type="slidenum">
              <a:rPr lang="zh-TW" altLang="en-US" smtClean="0"/>
              <a:t>‹#›</a:t>
            </a:fld>
            <a:endParaRPr lang="zh-TW" altLang="en-US"/>
          </a:p>
        </p:txBody>
      </p:sp>
    </p:spTree>
    <p:extLst>
      <p:ext uri="{BB962C8B-B14F-4D97-AF65-F5344CB8AC3E}">
        <p14:creationId xmlns:p14="http://schemas.microsoft.com/office/powerpoint/2010/main" val="1838739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6" name="Content Placeholder 5"/>
          <p:cNvSpPr>
            <a:spLocks noGrp="1"/>
          </p:cNvSpPr>
          <p:nvPr>
            <p:ph sz="quarter" idx="4"/>
          </p:nvPr>
        </p:nvSpPr>
        <p:spPr>
          <a:xfrm>
            <a:off x="4629150" y="2505075"/>
            <a:ext cx="3887391" cy="368458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F15FEDCD-48CA-40EA-B385-EE17CCDBA8E8}" type="datetime1">
              <a:rPr lang="zh-TW" altLang="en-US" smtClean="0"/>
              <a:t>2019/4/2</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03062B00-6140-4AF3-A182-9427D70600E3}" type="slidenum">
              <a:rPr lang="zh-TW" altLang="en-US" smtClean="0"/>
              <a:t>‹#›</a:t>
            </a:fld>
            <a:endParaRPr lang="zh-TW" altLang="en-US"/>
          </a:p>
        </p:txBody>
      </p:sp>
    </p:spTree>
    <p:extLst>
      <p:ext uri="{BB962C8B-B14F-4D97-AF65-F5344CB8AC3E}">
        <p14:creationId xmlns:p14="http://schemas.microsoft.com/office/powerpoint/2010/main" val="1529768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p>
            <a:fld id="{F1D9CD8D-5D9D-4766-B377-969D25DD15A4}" type="datetime1">
              <a:rPr lang="zh-TW" altLang="en-US" smtClean="0"/>
              <a:t>2019/4/2</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03062B00-6140-4AF3-A182-9427D70600E3}" type="slidenum">
              <a:rPr lang="zh-TW" altLang="en-US" smtClean="0"/>
              <a:t>‹#›</a:t>
            </a:fld>
            <a:endParaRPr lang="zh-TW" altLang="en-US"/>
          </a:p>
        </p:txBody>
      </p:sp>
    </p:spTree>
    <p:extLst>
      <p:ext uri="{BB962C8B-B14F-4D97-AF65-F5344CB8AC3E}">
        <p14:creationId xmlns:p14="http://schemas.microsoft.com/office/powerpoint/2010/main" val="1223189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28C2A1-FCF6-4858-A390-BB5A53E69F1E}" type="datetime1">
              <a:rPr lang="zh-TW" altLang="en-US" smtClean="0"/>
              <a:t>2019/4/2</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03062B00-6140-4AF3-A182-9427D70600E3}" type="slidenum">
              <a:rPr lang="zh-TW" altLang="en-US" smtClean="0"/>
              <a:t>‹#›</a:t>
            </a:fld>
            <a:endParaRPr lang="zh-TW" altLang="en-US"/>
          </a:p>
        </p:txBody>
      </p:sp>
    </p:spTree>
    <p:extLst>
      <p:ext uri="{BB962C8B-B14F-4D97-AF65-F5344CB8AC3E}">
        <p14:creationId xmlns:p14="http://schemas.microsoft.com/office/powerpoint/2010/main" val="2926400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編輯母片文字樣式</a:t>
            </a:r>
          </a:p>
        </p:txBody>
      </p:sp>
      <p:sp>
        <p:nvSpPr>
          <p:cNvPr id="5" name="Date Placeholder 4"/>
          <p:cNvSpPr>
            <a:spLocks noGrp="1"/>
          </p:cNvSpPr>
          <p:nvPr>
            <p:ph type="dt" sz="half" idx="10"/>
          </p:nvPr>
        </p:nvSpPr>
        <p:spPr/>
        <p:txBody>
          <a:bodyPr/>
          <a:lstStyle/>
          <a:p>
            <a:fld id="{F1829DA5-8A09-45DD-ADE7-610DF12A9C60}" type="datetime1">
              <a:rPr lang="zh-TW" altLang="en-US" smtClean="0"/>
              <a:t>2019/4/2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03062B00-6140-4AF3-A182-9427D70600E3}" type="slidenum">
              <a:rPr lang="zh-TW" altLang="en-US" smtClean="0"/>
              <a:t>‹#›</a:t>
            </a:fld>
            <a:endParaRPr lang="zh-TW" altLang="en-US"/>
          </a:p>
        </p:txBody>
      </p:sp>
    </p:spTree>
    <p:extLst>
      <p:ext uri="{BB962C8B-B14F-4D97-AF65-F5344CB8AC3E}">
        <p14:creationId xmlns:p14="http://schemas.microsoft.com/office/powerpoint/2010/main" val="934450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編輯母片文字樣式</a:t>
            </a:r>
          </a:p>
        </p:txBody>
      </p:sp>
      <p:sp>
        <p:nvSpPr>
          <p:cNvPr id="5" name="Date Placeholder 4"/>
          <p:cNvSpPr>
            <a:spLocks noGrp="1"/>
          </p:cNvSpPr>
          <p:nvPr>
            <p:ph type="dt" sz="half" idx="10"/>
          </p:nvPr>
        </p:nvSpPr>
        <p:spPr/>
        <p:txBody>
          <a:bodyPr/>
          <a:lstStyle/>
          <a:p>
            <a:fld id="{E184F112-AEF6-49B2-ADBE-6D0D412219DB}" type="datetime1">
              <a:rPr lang="zh-TW" altLang="en-US" smtClean="0"/>
              <a:t>2019/4/2</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03062B00-6140-4AF3-A182-9427D70600E3}" type="slidenum">
              <a:rPr lang="zh-TW" altLang="en-US" smtClean="0"/>
              <a:t>‹#›</a:t>
            </a:fld>
            <a:endParaRPr lang="zh-TW" altLang="en-US"/>
          </a:p>
        </p:txBody>
      </p:sp>
    </p:spTree>
    <p:extLst>
      <p:ext uri="{BB962C8B-B14F-4D97-AF65-F5344CB8AC3E}">
        <p14:creationId xmlns:p14="http://schemas.microsoft.com/office/powerpoint/2010/main" val="393553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190880-DCE0-45A7-81DE-9F9A0973DBAA}" type="datetime1">
              <a:rPr lang="zh-TW" altLang="en-US" smtClean="0"/>
              <a:t>2019/4/2</a:t>
            </a:fld>
            <a:endParaRPr lang="zh-TW"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062B00-6140-4AF3-A182-9427D70600E3}" type="slidenum">
              <a:rPr lang="zh-TW" altLang="en-US" smtClean="0"/>
              <a:t>‹#›</a:t>
            </a:fld>
            <a:endParaRPr lang="zh-TW" altLang="en-US"/>
          </a:p>
        </p:txBody>
      </p:sp>
    </p:spTree>
    <p:extLst>
      <p:ext uri="{BB962C8B-B14F-4D97-AF65-F5344CB8AC3E}">
        <p14:creationId xmlns:p14="http://schemas.microsoft.com/office/powerpoint/2010/main" val="19650744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3.jpeg"/><Relationship Id="rId3" Type="http://schemas.microsoft.com/office/2007/relationships/media" Target="../media/media3.mp3"/><Relationship Id="rId7" Type="http://schemas.openxmlformats.org/officeDocument/2006/relationships/image" Target="../media/image22.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audio" Target="../media/media3.mp3"/><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9.tif"/><Relationship Id="rId3" Type="http://schemas.microsoft.com/office/2007/relationships/media" Target="../media/media5.wav"/><Relationship Id="rId7" Type="http://schemas.openxmlformats.org/officeDocument/2006/relationships/image" Target="../media/image38.tiff"/><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22.xml"/><Relationship Id="rId5" Type="http://schemas.openxmlformats.org/officeDocument/2006/relationships/slideLayout" Target="../slideLayouts/slideLayout2.xml"/><Relationship Id="rId4" Type="http://schemas.openxmlformats.org/officeDocument/2006/relationships/audio" Target="../media/media5.wav"/><Relationship Id="rId9"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audio" Target="../media/media9.wav"/><Relationship Id="rId13" Type="http://schemas.openxmlformats.org/officeDocument/2006/relationships/image" Target="../media/image42.tiff"/><Relationship Id="rId3" Type="http://schemas.microsoft.com/office/2007/relationships/media" Target="../media/media7.wav"/><Relationship Id="rId7" Type="http://schemas.microsoft.com/office/2007/relationships/media" Target="../media/media9.wav"/><Relationship Id="rId12" Type="http://schemas.openxmlformats.org/officeDocument/2006/relationships/notesSlide" Target="../notesSlides/notesSlide25.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audio" Target="../media/media8.wav"/><Relationship Id="rId11" Type="http://schemas.openxmlformats.org/officeDocument/2006/relationships/slideLayout" Target="../slideLayouts/slideLayout2.xml"/><Relationship Id="rId5" Type="http://schemas.microsoft.com/office/2007/relationships/media" Target="../media/media8.wav"/><Relationship Id="rId10" Type="http://schemas.openxmlformats.org/officeDocument/2006/relationships/audio" Target="../media/media10.wav"/><Relationship Id="rId4" Type="http://schemas.openxmlformats.org/officeDocument/2006/relationships/audio" Target="../media/media7.wav"/><Relationship Id="rId9" Type="http://schemas.microsoft.com/office/2007/relationships/media" Target="../media/media10.wav"/><Relationship Id="rId1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image" Target="../media/image49.tif"/><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1.tiff"/><Relationship Id="rId4" Type="http://schemas.openxmlformats.org/officeDocument/2006/relationships/image" Target="../media/image50.tif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audio" Target="../media/media14.mp3"/><Relationship Id="rId13" Type="http://schemas.openxmlformats.org/officeDocument/2006/relationships/image" Target="../media/image59.png"/><Relationship Id="rId3" Type="http://schemas.microsoft.com/office/2007/relationships/media" Target="../media/media12.mp3"/><Relationship Id="rId7" Type="http://schemas.microsoft.com/office/2007/relationships/media" Target="../media/media14.mp3"/><Relationship Id="rId12" Type="http://schemas.openxmlformats.org/officeDocument/2006/relationships/image" Target="../media/image24.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audio" Target="../media/media13.mp3"/><Relationship Id="rId11" Type="http://schemas.openxmlformats.org/officeDocument/2006/relationships/image" Target="../media/image58.jpeg"/><Relationship Id="rId5" Type="http://schemas.microsoft.com/office/2007/relationships/media" Target="../media/media13.mp3"/><Relationship Id="rId15" Type="http://schemas.openxmlformats.org/officeDocument/2006/relationships/image" Target="../media/image61.jpeg"/><Relationship Id="rId10" Type="http://schemas.openxmlformats.org/officeDocument/2006/relationships/notesSlide" Target="../notesSlides/notesSlide39.xml"/><Relationship Id="rId4" Type="http://schemas.openxmlformats.org/officeDocument/2006/relationships/audio" Target="../media/media12.mp3"/><Relationship Id="rId9" Type="http://schemas.openxmlformats.org/officeDocument/2006/relationships/slideLayout" Target="../slideLayouts/slideLayout2.xml"/><Relationship Id="rId14" Type="http://schemas.openxmlformats.org/officeDocument/2006/relationships/image" Target="../media/image60.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plotdb.io/v/chart/20770"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8.jpeg"/><Relationship Id="rId7" Type="http://schemas.openxmlformats.org/officeDocument/2006/relationships/diagramLayout" Target="../diagrams/layout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Data" Target="../diagrams/data1.xml"/><Relationship Id="rId5" Type="http://schemas.openxmlformats.org/officeDocument/2006/relationships/image" Target="../media/image10.jpeg"/><Relationship Id="rId10" Type="http://schemas.microsoft.com/office/2007/relationships/diagramDrawing" Target="../diagrams/drawing1.xml"/><Relationship Id="rId4" Type="http://schemas.openxmlformats.org/officeDocument/2006/relationships/image" Target="../media/image9.jpeg"/><Relationship Id="rId9" Type="http://schemas.openxmlformats.org/officeDocument/2006/relationships/diagramColors" Target="../diagrams/colors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73318" y="379873"/>
            <a:ext cx="8397363" cy="1325563"/>
          </a:xfrm>
        </p:spPr>
        <p:txBody>
          <a:bodyPr>
            <a:noAutofit/>
          </a:bodyPr>
          <a:lstStyle/>
          <a:p>
            <a:pPr algn="ctr"/>
            <a:r>
              <a:rPr lang="en-US" altLang="zh-TW" sz="3200" b="1" dirty="0" smtClean="0">
                <a:latin typeface="Times New Roman" panose="02020603050405020304" pitchFamily="18" charset="0"/>
                <a:cs typeface="Times New Roman" panose="02020603050405020304" pitchFamily="18" charset="0"/>
              </a:rPr>
              <a:t>An application of using acoustic </a:t>
            </a:r>
            <a:r>
              <a:rPr lang="en-US" altLang="zh-TW" sz="3200" b="1" dirty="0">
                <a:latin typeface="Times New Roman" panose="02020603050405020304" pitchFamily="18" charset="0"/>
                <a:cs typeface="Times New Roman" panose="02020603050405020304" pitchFamily="18" charset="0"/>
              </a:rPr>
              <a:t>and visual information to monitor activities of sika deer</a:t>
            </a:r>
            <a:endParaRPr lang="zh-TW" altLang="en-US" sz="3200" dirty="0">
              <a:latin typeface="Times New Roman" panose="02020603050405020304" pitchFamily="18" charset="0"/>
              <a:cs typeface="Times New Roman" panose="02020603050405020304" pitchFamily="18" charset="0"/>
            </a:endParaRPr>
          </a:p>
        </p:txBody>
      </p:sp>
      <p:sp>
        <p:nvSpPr>
          <p:cNvPr id="2" name="內容版面配置區 1"/>
          <p:cNvSpPr>
            <a:spLocks noGrp="1"/>
          </p:cNvSpPr>
          <p:nvPr>
            <p:ph idx="1"/>
          </p:nvPr>
        </p:nvSpPr>
        <p:spPr>
          <a:xfrm>
            <a:off x="373319" y="1557951"/>
            <a:ext cx="8397362" cy="5447533"/>
          </a:xfrm>
        </p:spPr>
        <p:txBody>
          <a:bodyPr>
            <a:normAutofit/>
          </a:bodyPr>
          <a:lstStyle/>
          <a:p>
            <a:pPr marL="0" indent="0" algn="ctr">
              <a:buNone/>
            </a:pPr>
            <a:r>
              <a:rPr lang="en-US" altLang="zh-TW" sz="2400" dirty="0">
                <a:latin typeface="Times New Roman" panose="02020603050405020304" pitchFamily="18" charset="0"/>
                <a:cs typeface="Times New Roman" panose="02020603050405020304" pitchFamily="18" charset="0"/>
              </a:rPr>
              <a:t>Shih-Ching </a:t>
            </a:r>
            <a:r>
              <a:rPr lang="en-US" altLang="zh-TW" sz="2400" dirty="0" smtClean="0">
                <a:latin typeface="Times New Roman" panose="02020603050405020304" pitchFamily="18" charset="0"/>
                <a:cs typeface="Times New Roman" panose="02020603050405020304" pitchFamily="18" charset="0"/>
              </a:rPr>
              <a:t>Yen</a:t>
            </a:r>
            <a:r>
              <a:rPr lang="en-US" altLang="zh-TW" sz="2400" baseline="30000" dirty="0" smtClean="0">
                <a:latin typeface="Times New Roman" panose="02020603050405020304" pitchFamily="18" charset="0"/>
                <a:cs typeface="Times New Roman" panose="02020603050405020304" pitchFamily="18" charset="0"/>
              </a:rPr>
              <a:t>1</a:t>
            </a:r>
            <a:r>
              <a:rPr lang="en-US" altLang="zh-TW" sz="2400" dirty="0" smtClean="0">
                <a:latin typeface="Times New Roman" panose="02020603050405020304" pitchFamily="18" charset="0"/>
                <a:cs typeface="Times New Roman" panose="02020603050405020304" pitchFamily="18" charset="0"/>
              </a:rPr>
              <a:t>, </a:t>
            </a:r>
            <a:r>
              <a:rPr lang="en-US" altLang="zh-TW" sz="2400" dirty="0">
                <a:latin typeface="Times New Roman" panose="02020603050405020304" pitchFamily="18" charset="0"/>
                <a:cs typeface="Times New Roman" panose="02020603050405020304" pitchFamily="18" charset="0"/>
              </a:rPr>
              <a:t>Tzu-</a:t>
            </a:r>
            <a:r>
              <a:rPr lang="en-US" altLang="zh-TW" sz="2400" dirty="0" err="1">
                <a:latin typeface="Times New Roman" panose="02020603050405020304" pitchFamily="18" charset="0"/>
                <a:cs typeface="Times New Roman" panose="02020603050405020304" pitchFamily="18" charset="0"/>
              </a:rPr>
              <a:t>Hao</a:t>
            </a:r>
            <a:r>
              <a:rPr lang="en-US" altLang="zh-TW" sz="2400" dirty="0">
                <a:latin typeface="Times New Roman" panose="02020603050405020304" pitchFamily="18" charset="0"/>
                <a:cs typeface="Times New Roman" panose="02020603050405020304" pitchFamily="18" charset="0"/>
              </a:rPr>
              <a:t> </a:t>
            </a:r>
            <a:r>
              <a:rPr lang="en-US" altLang="zh-TW" sz="2400" dirty="0" smtClean="0">
                <a:latin typeface="Times New Roman" panose="02020603050405020304" pitchFamily="18" charset="0"/>
                <a:cs typeface="Times New Roman" panose="02020603050405020304" pitchFamily="18" charset="0"/>
              </a:rPr>
              <a:t>Lin</a:t>
            </a:r>
            <a:r>
              <a:rPr lang="en-US" altLang="zh-TW" sz="2400" baseline="30000" dirty="0" smtClean="0">
                <a:latin typeface="Times New Roman" panose="02020603050405020304" pitchFamily="18" charset="0"/>
                <a:cs typeface="Times New Roman" panose="02020603050405020304" pitchFamily="18" charset="0"/>
              </a:rPr>
              <a:t>2</a:t>
            </a:r>
            <a:r>
              <a:rPr lang="en-US" altLang="zh-TW" sz="2400" dirty="0" smtClean="0">
                <a:latin typeface="Times New Roman" panose="02020603050405020304" pitchFamily="18" charset="0"/>
                <a:cs typeface="Times New Roman" panose="02020603050405020304" pitchFamily="18" charset="0"/>
              </a:rPr>
              <a:t>, </a:t>
            </a:r>
            <a:r>
              <a:rPr lang="en-US" altLang="zh-TW" sz="2400" dirty="0">
                <a:latin typeface="Times New Roman" panose="02020603050405020304" pitchFamily="18" charset="0"/>
                <a:cs typeface="Times New Roman" panose="02020603050405020304" pitchFamily="18" charset="0"/>
              </a:rPr>
              <a:t>Pei-Jen Lee </a:t>
            </a:r>
            <a:r>
              <a:rPr lang="en-US" altLang="zh-TW" sz="2400" dirty="0" smtClean="0">
                <a:latin typeface="Times New Roman" panose="02020603050405020304" pitchFamily="18" charset="0"/>
                <a:cs typeface="Times New Roman" panose="02020603050405020304" pitchFamily="18" charset="0"/>
              </a:rPr>
              <a:t>Shaner</a:t>
            </a:r>
            <a:r>
              <a:rPr lang="en-US" altLang="zh-TW" sz="2400" baseline="30000" dirty="0" smtClean="0">
                <a:latin typeface="Times New Roman" panose="02020603050405020304" pitchFamily="18" charset="0"/>
                <a:cs typeface="Times New Roman" panose="02020603050405020304" pitchFamily="18" charset="0"/>
              </a:rPr>
              <a:t>3</a:t>
            </a:r>
          </a:p>
          <a:p>
            <a:pPr marL="0" indent="0" algn="ctr">
              <a:buNone/>
            </a:pPr>
            <a:endParaRPr lang="en-US" altLang="zh-TW" sz="2400" baseline="30000" dirty="0">
              <a:latin typeface="Times New Roman" panose="02020603050405020304" pitchFamily="18" charset="0"/>
              <a:cs typeface="Times New Roman" panose="02020603050405020304" pitchFamily="18" charset="0"/>
            </a:endParaRPr>
          </a:p>
          <a:p>
            <a:pPr marL="441325" indent="-166688">
              <a:buNone/>
            </a:pPr>
            <a:r>
              <a:rPr lang="en-US" altLang="zh-TW" sz="2200" baseline="30000" dirty="0" smtClean="0">
                <a:solidFill>
                  <a:schemeClr val="tx1">
                    <a:lumMod val="75000"/>
                    <a:lumOff val="25000"/>
                  </a:schemeClr>
                </a:solidFill>
                <a:latin typeface="Times New Roman" panose="02020603050405020304" pitchFamily="18" charset="0"/>
                <a:cs typeface="Times New Roman" panose="02020603050405020304" pitchFamily="18" charset="0"/>
              </a:rPr>
              <a:t>1</a:t>
            </a:r>
            <a:r>
              <a:rPr lang="zh-TW" altLang="en-US" sz="2200" baseline="30000" dirty="0" smtClean="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TW" sz="2200" dirty="0" smtClean="0">
                <a:solidFill>
                  <a:schemeClr val="tx1">
                    <a:lumMod val="75000"/>
                    <a:lumOff val="25000"/>
                  </a:schemeClr>
                </a:solidFill>
                <a:latin typeface="Times New Roman" panose="02020603050405020304" pitchFamily="18" charset="0"/>
                <a:cs typeface="Times New Roman" panose="02020603050405020304" pitchFamily="18" charset="0"/>
              </a:rPr>
              <a:t>Center </a:t>
            </a:r>
            <a:r>
              <a:rPr lang="en-US" altLang="zh-TW" sz="2200" dirty="0">
                <a:solidFill>
                  <a:schemeClr val="tx1">
                    <a:lumMod val="75000"/>
                    <a:lumOff val="25000"/>
                  </a:schemeClr>
                </a:solidFill>
                <a:latin typeface="Times New Roman" panose="02020603050405020304" pitchFamily="18" charset="0"/>
                <a:cs typeface="Times New Roman" panose="02020603050405020304" pitchFamily="18" charset="0"/>
              </a:rPr>
              <a:t>for General Education, National Tsing Hua </a:t>
            </a:r>
            <a:r>
              <a:rPr lang="en-US" altLang="zh-TW" sz="2200" dirty="0" smtClean="0">
                <a:solidFill>
                  <a:schemeClr val="tx1">
                    <a:lumMod val="75000"/>
                    <a:lumOff val="25000"/>
                  </a:schemeClr>
                </a:solidFill>
                <a:latin typeface="Times New Roman" panose="02020603050405020304" pitchFamily="18" charset="0"/>
                <a:cs typeface="Times New Roman" panose="02020603050405020304" pitchFamily="18" charset="0"/>
              </a:rPr>
              <a:t>University</a:t>
            </a:r>
          </a:p>
          <a:p>
            <a:pPr marL="441325" indent="-166688">
              <a:buNone/>
            </a:pPr>
            <a:r>
              <a:rPr lang="en-US" altLang="zh-TW" sz="2200" baseline="30000" dirty="0" smtClean="0">
                <a:solidFill>
                  <a:schemeClr val="tx1">
                    <a:lumMod val="75000"/>
                    <a:lumOff val="25000"/>
                  </a:schemeClr>
                </a:solidFill>
                <a:latin typeface="Times New Roman" panose="02020603050405020304" pitchFamily="18" charset="0"/>
                <a:cs typeface="Times New Roman" panose="02020603050405020304" pitchFamily="18" charset="0"/>
              </a:rPr>
              <a:t>2</a:t>
            </a:r>
            <a:r>
              <a:rPr lang="zh-TW" altLang="en-US" sz="2200" baseline="30000" dirty="0" smtClean="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TW" sz="2200" dirty="0" smtClean="0">
                <a:solidFill>
                  <a:schemeClr val="tx1">
                    <a:lumMod val="75000"/>
                    <a:lumOff val="25000"/>
                  </a:schemeClr>
                </a:solidFill>
                <a:latin typeface="Times New Roman" panose="02020603050405020304" pitchFamily="18" charset="0"/>
                <a:cs typeface="Times New Roman" panose="02020603050405020304" pitchFamily="18" charset="0"/>
              </a:rPr>
              <a:t>Department </a:t>
            </a:r>
            <a:r>
              <a:rPr lang="en-US" altLang="zh-TW" sz="2200" dirty="0">
                <a:solidFill>
                  <a:schemeClr val="tx1">
                    <a:lumMod val="75000"/>
                    <a:lumOff val="25000"/>
                  </a:schemeClr>
                </a:solidFill>
                <a:latin typeface="Times New Roman" panose="02020603050405020304" pitchFamily="18" charset="0"/>
                <a:cs typeface="Times New Roman" panose="02020603050405020304" pitchFamily="18" charset="0"/>
              </a:rPr>
              <a:t>of Marine Biodiversity Research, Japan Agency for Marine-Earth Science and </a:t>
            </a:r>
            <a:r>
              <a:rPr lang="en-US" altLang="zh-TW" sz="2200" dirty="0" smtClean="0">
                <a:solidFill>
                  <a:schemeClr val="tx1">
                    <a:lumMod val="75000"/>
                    <a:lumOff val="25000"/>
                  </a:schemeClr>
                </a:solidFill>
                <a:latin typeface="Times New Roman" panose="02020603050405020304" pitchFamily="18" charset="0"/>
                <a:cs typeface="Times New Roman" panose="02020603050405020304" pitchFamily="18" charset="0"/>
              </a:rPr>
              <a:t>Technology</a:t>
            </a:r>
            <a:endParaRPr lang="en-US" altLang="zh-TW" sz="2200" dirty="0">
              <a:solidFill>
                <a:schemeClr val="tx1">
                  <a:lumMod val="75000"/>
                  <a:lumOff val="25000"/>
                </a:schemeClr>
              </a:solidFill>
              <a:latin typeface="Times New Roman" panose="02020603050405020304" pitchFamily="18" charset="0"/>
              <a:cs typeface="Times New Roman" panose="02020603050405020304" pitchFamily="18" charset="0"/>
            </a:endParaRPr>
          </a:p>
          <a:p>
            <a:pPr marL="441325" indent="-166688">
              <a:buNone/>
            </a:pPr>
            <a:r>
              <a:rPr lang="en-US" altLang="zh-TW" sz="2200" baseline="30000" dirty="0" smtClean="0">
                <a:solidFill>
                  <a:schemeClr val="tx1">
                    <a:lumMod val="75000"/>
                    <a:lumOff val="25000"/>
                  </a:schemeClr>
                </a:solidFill>
                <a:latin typeface="Times New Roman" panose="02020603050405020304" pitchFamily="18" charset="0"/>
                <a:cs typeface="Times New Roman" panose="02020603050405020304" pitchFamily="18" charset="0"/>
              </a:rPr>
              <a:t>3 </a:t>
            </a:r>
            <a:r>
              <a:rPr lang="en-US" altLang="zh-TW" sz="2200" dirty="0" smtClean="0">
                <a:solidFill>
                  <a:schemeClr val="tx1">
                    <a:lumMod val="75000"/>
                    <a:lumOff val="25000"/>
                  </a:schemeClr>
                </a:solidFill>
                <a:latin typeface="Times New Roman" panose="02020603050405020304" pitchFamily="18" charset="0"/>
                <a:cs typeface="Times New Roman" panose="02020603050405020304" pitchFamily="18" charset="0"/>
              </a:rPr>
              <a:t>Department </a:t>
            </a:r>
            <a:r>
              <a:rPr lang="en-US" altLang="zh-TW" sz="2200" dirty="0">
                <a:solidFill>
                  <a:schemeClr val="tx1">
                    <a:lumMod val="75000"/>
                    <a:lumOff val="25000"/>
                  </a:schemeClr>
                </a:solidFill>
                <a:latin typeface="Times New Roman" panose="02020603050405020304" pitchFamily="18" charset="0"/>
                <a:cs typeface="Times New Roman" panose="02020603050405020304" pitchFamily="18" charset="0"/>
              </a:rPr>
              <a:t>of Life Science, National Taiwan Normal </a:t>
            </a:r>
            <a:r>
              <a:rPr lang="en-US" altLang="zh-TW" sz="2200" dirty="0" smtClean="0">
                <a:solidFill>
                  <a:schemeClr val="tx1">
                    <a:lumMod val="75000"/>
                    <a:lumOff val="25000"/>
                  </a:schemeClr>
                </a:solidFill>
                <a:latin typeface="Times New Roman" panose="02020603050405020304" pitchFamily="18" charset="0"/>
                <a:cs typeface="Times New Roman" panose="02020603050405020304" pitchFamily="18" charset="0"/>
              </a:rPr>
              <a:t>University</a:t>
            </a:r>
            <a:endParaRPr lang="zh-TW" altLang="en-US" sz="2200" dirty="0" smtClean="0">
              <a:solidFill>
                <a:schemeClr val="tx1">
                  <a:lumMod val="75000"/>
                  <a:lumOff val="25000"/>
                </a:schemeClr>
              </a:solidFill>
              <a:latin typeface="Times New Roman" panose="02020603050405020304" pitchFamily="18" charset="0"/>
              <a:cs typeface="Times New Roman" panose="02020603050405020304" pitchFamily="18" charset="0"/>
            </a:endParaRPr>
          </a:p>
        </p:txBody>
      </p:sp>
      <p:pic>
        <p:nvPicPr>
          <p:cNvPr id="5" name="圖片 4"/>
          <p:cNvPicPr>
            <a:picLocks noChangeAspect="1"/>
          </p:cNvPicPr>
          <p:nvPr/>
        </p:nvPicPr>
        <p:blipFill rotWithShape="1">
          <a:blip r:embed="rId3" cstate="print">
            <a:extLst>
              <a:ext uri="{28A0092B-C50C-407E-A947-70E740481C1C}">
                <a14:useLocalDpi xmlns:a14="http://schemas.microsoft.com/office/drawing/2010/main" val="0"/>
              </a:ext>
            </a:extLst>
          </a:blip>
          <a:srcRect t="14993" b="44001"/>
          <a:stretch/>
        </p:blipFill>
        <p:spPr>
          <a:xfrm>
            <a:off x="0" y="4358640"/>
            <a:ext cx="9144000" cy="2499360"/>
          </a:xfrm>
          <a:prstGeom prst="rect">
            <a:avLst/>
          </a:prstGeom>
        </p:spPr>
      </p:pic>
      <p:sp>
        <p:nvSpPr>
          <p:cNvPr id="4" name="投影片編號版面配置區 3"/>
          <p:cNvSpPr>
            <a:spLocks noGrp="1"/>
          </p:cNvSpPr>
          <p:nvPr>
            <p:ph type="sldNum" sz="quarter" idx="12"/>
          </p:nvPr>
        </p:nvSpPr>
        <p:spPr/>
        <p:txBody>
          <a:bodyPr/>
          <a:lstStyle/>
          <a:p>
            <a:fld id="{03062B00-6140-4AF3-A182-9427D70600E3}" type="slidenum">
              <a:rPr lang="zh-TW" altLang="en-US" smtClean="0"/>
              <a:t>1</a:t>
            </a:fld>
            <a:endParaRPr lang="zh-TW" altLang="en-US"/>
          </a:p>
        </p:txBody>
      </p:sp>
    </p:spTree>
    <p:extLst>
      <p:ext uri="{BB962C8B-B14F-4D97-AF65-F5344CB8AC3E}">
        <p14:creationId xmlns:p14="http://schemas.microsoft.com/office/powerpoint/2010/main" val="29702143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video-1554019488">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632075" y="1348"/>
            <a:ext cx="3879850" cy="6856652"/>
          </a:xfrm>
        </p:spPr>
      </p:pic>
      <p:sp>
        <p:nvSpPr>
          <p:cNvPr id="3" name="投影片編號版面配置區 2"/>
          <p:cNvSpPr>
            <a:spLocks noGrp="1"/>
          </p:cNvSpPr>
          <p:nvPr>
            <p:ph type="sldNum" sz="quarter" idx="12"/>
          </p:nvPr>
        </p:nvSpPr>
        <p:spPr/>
        <p:txBody>
          <a:bodyPr/>
          <a:lstStyle/>
          <a:p>
            <a:fld id="{03062B00-6140-4AF3-A182-9427D70600E3}" type="slidenum">
              <a:rPr lang="zh-TW" altLang="en-US" smtClean="0"/>
              <a:t>10</a:t>
            </a:fld>
            <a:endParaRPr lang="zh-TW" altLang="en-US"/>
          </a:p>
        </p:txBody>
      </p:sp>
    </p:spTree>
    <p:extLst>
      <p:ext uri="{BB962C8B-B14F-4D97-AF65-F5344CB8AC3E}">
        <p14:creationId xmlns:p14="http://schemas.microsoft.com/office/powerpoint/2010/main" val="8170302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type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98" y="2365994"/>
            <a:ext cx="4040063" cy="249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群組 57"/>
          <p:cNvGrpSpPr>
            <a:grpSpLocks/>
          </p:cNvGrpSpPr>
          <p:nvPr/>
        </p:nvGrpSpPr>
        <p:grpSpPr bwMode="auto">
          <a:xfrm>
            <a:off x="4248407" y="2204864"/>
            <a:ext cx="4501357" cy="2664619"/>
            <a:chOff x="251520" y="692696"/>
            <a:chExt cx="8640762" cy="5329238"/>
          </a:xfrm>
        </p:grpSpPr>
        <p:grpSp>
          <p:nvGrpSpPr>
            <p:cNvPr id="6" name="Group 85"/>
            <p:cNvGrpSpPr>
              <a:grpSpLocks/>
            </p:cNvGrpSpPr>
            <p:nvPr/>
          </p:nvGrpSpPr>
          <p:grpSpPr bwMode="auto">
            <a:xfrm>
              <a:off x="251520" y="692696"/>
              <a:ext cx="8640762" cy="5329238"/>
              <a:chOff x="199" y="436"/>
              <a:chExt cx="5443" cy="3357"/>
            </a:xfrm>
          </p:grpSpPr>
          <p:pic>
            <p:nvPicPr>
              <p:cNvPr id="8" name="Picture 5" descr="type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 y="436"/>
                <a:ext cx="5443" cy="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17"/>
              <p:cNvSpPr>
                <a:spLocks noChangeShapeType="1"/>
              </p:cNvSpPr>
              <p:nvPr/>
            </p:nvSpPr>
            <p:spPr bwMode="auto">
              <a:xfrm flipV="1">
                <a:off x="2376" y="1525"/>
                <a:ext cx="0" cy="2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 name="Line 18"/>
              <p:cNvSpPr>
                <a:spLocks noChangeShapeType="1"/>
              </p:cNvSpPr>
              <p:nvPr/>
            </p:nvSpPr>
            <p:spPr bwMode="auto">
              <a:xfrm flipV="1">
                <a:off x="1832" y="1525"/>
                <a:ext cx="0" cy="2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1" name="Line 21"/>
              <p:cNvSpPr>
                <a:spLocks noChangeShapeType="1"/>
              </p:cNvSpPr>
              <p:nvPr/>
            </p:nvSpPr>
            <p:spPr bwMode="auto">
              <a:xfrm>
                <a:off x="2125" y="1661"/>
                <a:ext cx="0"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2" name="Line 23"/>
              <p:cNvSpPr>
                <a:spLocks noChangeShapeType="1"/>
              </p:cNvSpPr>
              <p:nvPr/>
            </p:nvSpPr>
            <p:spPr bwMode="auto">
              <a:xfrm>
                <a:off x="1832" y="1661"/>
                <a:ext cx="5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3" name="Line 19"/>
              <p:cNvSpPr>
                <a:spLocks noChangeShapeType="1"/>
              </p:cNvSpPr>
              <p:nvPr/>
            </p:nvSpPr>
            <p:spPr bwMode="auto">
              <a:xfrm flipV="1">
                <a:off x="4463" y="1525"/>
                <a:ext cx="0" cy="2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4" name="Line 22"/>
              <p:cNvSpPr>
                <a:spLocks noChangeShapeType="1"/>
              </p:cNvSpPr>
              <p:nvPr/>
            </p:nvSpPr>
            <p:spPr bwMode="auto">
              <a:xfrm>
                <a:off x="3419" y="1661"/>
                <a:ext cx="0"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5" name="Line 25"/>
              <p:cNvSpPr>
                <a:spLocks noChangeShapeType="1"/>
              </p:cNvSpPr>
              <p:nvPr/>
            </p:nvSpPr>
            <p:spPr bwMode="auto">
              <a:xfrm flipV="1">
                <a:off x="2421" y="1525"/>
                <a:ext cx="0" cy="2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6" name="Line 26"/>
              <p:cNvSpPr>
                <a:spLocks noChangeShapeType="1"/>
              </p:cNvSpPr>
              <p:nvPr/>
            </p:nvSpPr>
            <p:spPr bwMode="auto">
              <a:xfrm>
                <a:off x="2421" y="1661"/>
                <a:ext cx="204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7" name="Text Box 28"/>
              <p:cNvSpPr txBox="1">
                <a:spLocks noChangeArrowheads="1"/>
              </p:cNvSpPr>
              <p:nvPr/>
            </p:nvSpPr>
            <p:spPr bwMode="auto">
              <a:xfrm>
                <a:off x="1877" y="1253"/>
                <a:ext cx="44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新細明體" charset="-120"/>
                  </a:defRPr>
                </a:lvl1pPr>
                <a:lvl2pPr marL="742950" indent="-285750" eaLnBrk="0" hangingPunct="0">
                  <a:defRPr kumimoji="1" sz="2400">
                    <a:solidFill>
                      <a:schemeClr val="tx1"/>
                    </a:solidFill>
                    <a:latin typeface="Times New Roman" pitchFamily="18" charset="0"/>
                    <a:ea typeface="新細明體" charset="-120"/>
                  </a:defRPr>
                </a:lvl2pPr>
                <a:lvl3pPr marL="1143000" indent="-228600" eaLnBrk="0" hangingPunct="0">
                  <a:defRPr kumimoji="1" sz="2400">
                    <a:solidFill>
                      <a:schemeClr val="tx1"/>
                    </a:solidFill>
                    <a:latin typeface="Times New Roman" pitchFamily="18" charset="0"/>
                    <a:ea typeface="新細明體" charset="-120"/>
                  </a:defRPr>
                </a:lvl3pPr>
                <a:lvl4pPr marL="1600200" indent="-228600" eaLnBrk="0" hangingPunct="0">
                  <a:defRPr kumimoji="1" sz="2400">
                    <a:solidFill>
                      <a:schemeClr val="tx1"/>
                    </a:solidFill>
                    <a:latin typeface="Times New Roman" pitchFamily="18" charset="0"/>
                    <a:ea typeface="新細明體" charset="-120"/>
                  </a:defRPr>
                </a:lvl4pPr>
                <a:lvl5pPr marL="2057400" indent="-228600" eaLnBrk="0" hangingPunct="0">
                  <a:defRPr kumimoji="1" sz="2400">
                    <a:solidFill>
                      <a:schemeClr val="tx1"/>
                    </a:solidFill>
                    <a:latin typeface="Times New Roman" pitchFamily="18"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charset="-120"/>
                  </a:defRPr>
                </a:lvl9pPr>
              </a:lstStyle>
              <a:p>
                <a:pPr eaLnBrk="1" hangingPunct="1"/>
                <a:r>
                  <a:rPr lang="en-US" altLang="zh-TW" sz="1200"/>
                  <a:t>  Part I</a:t>
                </a:r>
              </a:p>
              <a:p>
                <a:pPr eaLnBrk="1" hangingPunct="1"/>
                <a:endParaRPr lang="en-US" altLang="zh-TW" sz="1200"/>
              </a:p>
              <a:p>
                <a:pPr eaLnBrk="1" hangingPunct="1"/>
                <a:r>
                  <a:rPr lang="en-US" altLang="zh-TW" sz="1200"/>
                  <a:t>duration</a:t>
                </a:r>
                <a:endParaRPr lang="zh-TW" altLang="en-US" sz="1200"/>
              </a:p>
            </p:txBody>
          </p:sp>
          <p:sp>
            <p:nvSpPr>
              <p:cNvPr id="18" name="Text Box 29"/>
              <p:cNvSpPr txBox="1">
                <a:spLocks noChangeArrowheads="1"/>
              </p:cNvSpPr>
              <p:nvPr/>
            </p:nvSpPr>
            <p:spPr bwMode="auto">
              <a:xfrm>
                <a:off x="3152" y="1253"/>
                <a:ext cx="44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新細明體" charset="-120"/>
                  </a:defRPr>
                </a:lvl1pPr>
                <a:lvl2pPr marL="742950" indent="-285750" eaLnBrk="0" hangingPunct="0">
                  <a:defRPr kumimoji="1" sz="2400">
                    <a:solidFill>
                      <a:schemeClr val="tx1"/>
                    </a:solidFill>
                    <a:latin typeface="Times New Roman" pitchFamily="18" charset="0"/>
                    <a:ea typeface="新細明體" charset="-120"/>
                  </a:defRPr>
                </a:lvl2pPr>
                <a:lvl3pPr marL="1143000" indent="-228600" eaLnBrk="0" hangingPunct="0">
                  <a:defRPr kumimoji="1" sz="2400">
                    <a:solidFill>
                      <a:schemeClr val="tx1"/>
                    </a:solidFill>
                    <a:latin typeface="Times New Roman" pitchFamily="18" charset="0"/>
                    <a:ea typeface="新細明體" charset="-120"/>
                  </a:defRPr>
                </a:lvl3pPr>
                <a:lvl4pPr marL="1600200" indent="-228600" eaLnBrk="0" hangingPunct="0">
                  <a:defRPr kumimoji="1" sz="2400">
                    <a:solidFill>
                      <a:schemeClr val="tx1"/>
                    </a:solidFill>
                    <a:latin typeface="Times New Roman" pitchFamily="18" charset="0"/>
                    <a:ea typeface="新細明體" charset="-120"/>
                  </a:defRPr>
                </a:lvl4pPr>
                <a:lvl5pPr marL="2057400" indent="-228600" eaLnBrk="0" hangingPunct="0">
                  <a:defRPr kumimoji="1" sz="2400">
                    <a:solidFill>
                      <a:schemeClr val="tx1"/>
                    </a:solidFill>
                    <a:latin typeface="Times New Roman" pitchFamily="18"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charset="-120"/>
                  </a:defRPr>
                </a:lvl9pPr>
              </a:lstStyle>
              <a:p>
                <a:pPr eaLnBrk="1" hangingPunct="1"/>
                <a:r>
                  <a:rPr lang="en-US" altLang="zh-TW" sz="1200"/>
                  <a:t> Part II</a:t>
                </a:r>
              </a:p>
              <a:p>
                <a:pPr eaLnBrk="1" hangingPunct="1"/>
                <a:endParaRPr lang="zh-TW" altLang="en-US" sz="1200"/>
              </a:p>
              <a:p>
                <a:pPr eaLnBrk="1" hangingPunct="1"/>
                <a:r>
                  <a:rPr lang="en-US" altLang="zh-TW" sz="1200"/>
                  <a:t>duration</a:t>
                </a:r>
                <a:endParaRPr lang="zh-TW" altLang="en-US" sz="1200"/>
              </a:p>
            </p:txBody>
          </p:sp>
          <p:sp>
            <p:nvSpPr>
              <p:cNvPr id="20" name="Line 38"/>
              <p:cNvSpPr>
                <a:spLocks noChangeShapeType="1"/>
              </p:cNvSpPr>
              <p:nvPr/>
            </p:nvSpPr>
            <p:spPr bwMode="auto">
              <a:xfrm>
                <a:off x="2285" y="1570"/>
                <a:ext cx="9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1" name="Line 39"/>
              <p:cNvSpPr>
                <a:spLocks noChangeShapeType="1"/>
              </p:cNvSpPr>
              <p:nvPr/>
            </p:nvSpPr>
            <p:spPr bwMode="auto">
              <a:xfrm flipH="1">
                <a:off x="1832" y="1570"/>
                <a:ext cx="9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2" name="Line 40"/>
              <p:cNvSpPr>
                <a:spLocks noChangeShapeType="1"/>
              </p:cNvSpPr>
              <p:nvPr/>
            </p:nvSpPr>
            <p:spPr bwMode="auto">
              <a:xfrm flipH="1">
                <a:off x="2421" y="1570"/>
                <a:ext cx="77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3" name="Line 41"/>
              <p:cNvSpPr>
                <a:spLocks noChangeShapeType="1"/>
              </p:cNvSpPr>
              <p:nvPr/>
            </p:nvSpPr>
            <p:spPr bwMode="auto">
              <a:xfrm>
                <a:off x="3600" y="1570"/>
                <a:ext cx="86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grpSp>
        <p:pic>
          <p:nvPicPr>
            <p:cNvPr id="7" name="Picture 45" descr="typeB"/>
            <p:cNvPicPr>
              <a:picLocks noChangeAspect="1" noChangeArrowheads="1"/>
            </p:cNvPicPr>
            <p:nvPr/>
          </p:nvPicPr>
          <p:blipFill>
            <a:blip r:embed="rId8">
              <a:extLst>
                <a:ext uri="{28A0092B-C50C-407E-A947-70E740481C1C}">
                  <a14:useLocalDpi xmlns:a14="http://schemas.microsoft.com/office/drawing/2010/main" val="0"/>
                </a:ext>
              </a:extLst>
            </a:blip>
            <a:srcRect l="17532" t="14667" r="29485" b="13335"/>
            <a:stretch>
              <a:fillRect/>
            </a:stretch>
          </p:blipFill>
          <p:spPr bwMode="auto">
            <a:xfrm>
              <a:off x="2339752" y="1340768"/>
              <a:ext cx="5112568" cy="388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 name="內容版面配置區 2"/>
          <p:cNvSpPr>
            <a:spLocks noGrp="1"/>
          </p:cNvSpPr>
          <p:nvPr>
            <p:ph idx="1"/>
          </p:nvPr>
        </p:nvSpPr>
        <p:spPr>
          <a:xfrm>
            <a:off x="457200" y="1456184"/>
            <a:ext cx="8229600" cy="748680"/>
          </a:xfrm>
        </p:spPr>
        <p:txBody>
          <a:bodyPr/>
          <a:lstStyle/>
          <a:p>
            <a:pPr marL="0" indent="0">
              <a:buNone/>
            </a:pPr>
            <a:r>
              <a:rPr lang="en-US" altLang="zh-TW" dirty="0" smtClean="0">
                <a:solidFill>
                  <a:srgbClr val="0070C0"/>
                </a:solidFill>
              </a:rPr>
              <a:t>moan                                  howl</a:t>
            </a:r>
            <a:endParaRPr lang="zh-TW" altLang="en-US" dirty="0">
              <a:solidFill>
                <a:srgbClr val="0070C0"/>
              </a:solidFill>
            </a:endParaRPr>
          </a:p>
        </p:txBody>
      </p:sp>
      <p:sp>
        <p:nvSpPr>
          <p:cNvPr id="2" name="矩形 1"/>
          <p:cNvSpPr/>
          <p:nvPr/>
        </p:nvSpPr>
        <p:spPr>
          <a:xfrm>
            <a:off x="952488" y="5121102"/>
            <a:ext cx="7704855" cy="1200329"/>
          </a:xfrm>
          <a:prstGeom prst="rect">
            <a:avLst/>
          </a:prstGeom>
        </p:spPr>
        <p:txBody>
          <a:bodyPr wrap="square">
            <a:spAutoFit/>
          </a:bodyPr>
          <a:lstStyle/>
          <a:p>
            <a:r>
              <a:rPr lang="zh-TW" altLang="en-US" sz="2400" dirty="0"/>
              <a:t>74.5% of the first portion of moan, 65.3% of the second portion of moan, and 64.2% of </a:t>
            </a:r>
            <a:r>
              <a:rPr lang="zh-TW" altLang="en-US" sz="2400" dirty="0" smtClean="0"/>
              <a:t>howl </a:t>
            </a:r>
            <a:r>
              <a:rPr lang="zh-TW" altLang="en-US" sz="2400" dirty="0"/>
              <a:t>could be identified on an individual </a:t>
            </a:r>
            <a:r>
              <a:rPr lang="zh-TW" altLang="en-US" sz="2400" dirty="0" smtClean="0"/>
              <a:t>basi</a:t>
            </a:r>
            <a:r>
              <a:rPr lang="en-US" altLang="zh-TW" sz="2400" dirty="0" smtClean="0"/>
              <a:t>s</a:t>
            </a:r>
            <a:r>
              <a:rPr lang="zh-TW" altLang="en-US" sz="2400" dirty="0" smtClean="0"/>
              <a:t>.     </a:t>
            </a:r>
            <a:r>
              <a:rPr lang="en-US" altLang="zh-TW" sz="2400" dirty="0" smtClean="0"/>
              <a:t>(Yen et al. 2013)</a:t>
            </a:r>
            <a:endParaRPr lang="zh-TW" altLang="en-US" sz="2400" dirty="0"/>
          </a:p>
        </p:txBody>
      </p:sp>
      <p:pic>
        <p:nvPicPr>
          <p:cNvPr id="25" name="29-梅花鹿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88448" y="1586842"/>
            <a:ext cx="487362" cy="487363"/>
          </a:xfrm>
          <a:prstGeom prst="rect">
            <a:avLst/>
          </a:prstGeom>
        </p:spPr>
      </p:pic>
      <p:pic>
        <p:nvPicPr>
          <p:cNvPr id="26" name="30-梅花鹿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6255403" y="1564815"/>
            <a:ext cx="487363" cy="487363"/>
          </a:xfrm>
          <a:prstGeom prst="rect">
            <a:avLst/>
          </a:prstGeom>
        </p:spPr>
      </p:pic>
      <p:sp>
        <p:nvSpPr>
          <p:cNvPr id="27" name="標題 1"/>
          <p:cNvSpPr>
            <a:spLocks noGrp="1"/>
          </p:cNvSpPr>
          <p:nvPr>
            <p:ph type="title"/>
          </p:nvPr>
        </p:nvSpPr>
        <p:spPr>
          <a:xfrm>
            <a:off x="457200" y="274638"/>
            <a:ext cx="8229600" cy="1143000"/>
          </a:xfrm>
        </p:spPr>
        <p:txBody>
          <a:bodyPr>
            <a:normAutofit/>
          </a:bodyPr>
          <a:lstStyle/>
          <a:p>
            <a:pPr marL="0" indent="0"/>
            <a:r>
              <a:rPr lang="en-US" altLang="zh-TW" sz="3200" dirty="0" smtClean="0"/>
              <a:t>Rutting vocalizations</a:t>
            </a:r>
            <a:endParaRPr lang="en-US" altLang="zh-TW" sz="3200" dirty="0"/>
          </a:p>
        </p:txBody>
      </p:sp>
      <p:sp>
        <p:nvSpPr>
          <p:cNvPr id="3" name="投影片編號版面配置區 2"/>
          <p:cNvSpPr>
            <a:spLocks noGrp="1"/>
          </p:cNvSpPr>
          <p:nvPr>
            <p:ph type="sldNum" sz="quarter" idx="12"/>
          </p:nvPr>
        </p:nvSpPr>
        <p:spPr/>
        <p:txBody>
          <a:bodyPr/>
          <a:lstStyle/>
          <a:p>
            <a:fld id="{03062B00-6140-4AF3-A182-9427D70600E3}" type="slidenum">
              <a:rPr lang="zh-TW" altLang="en-US" smtClean="0"/>
              <a:t>11</a:t>
            </a:fld>
            <a:endParaRPr lang="zh-TW" altLang="en-US"/>
          </a:p>
        </p:txBody>
      </p:sp>
    </p:spTree>
    <p:extLst>
      <p:ext uri="{BB962C8B-B14F-4D97-AF65-F5344CB8AC3E}">
        <p14:creationId xmlns:p14="http://schemas.microsoft.com/office/powerpoint/2010/main" val="40929497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73" fill="hold"/>
                                        <p:tgtEl>
                                          <p:spTgt spid="25"/>
                                        </p:tgtEl>
                                      </p:cBhvr>
                                    </p:cmd>
                                  </p:childTnLst>
                                </p:cTn>
                              </p:par>
                            </p:childTnLst>
                          </p:cTn>
                        </p:par>
                      </p:childTnLst>
                    </p:cTn>
                  </p:par>
                </p:childTnLst>
              </p:cTn>
              <p:nextCondLst>
                <p:cond evt="onClick" delay="0">
                  <p:tgtEl>
                    <p:spTgt spid="25"/>
                  </p:tgtEl>
                </p:cond>
              </p:nextCondLst>
            </p:seq>
            <p:audio>
              <p:cMediaNode vol="80000">
                <p:cTn id="7" fill="hold" display="0">
                  <p:stCondLst>
                    <p:cond delay="indefinite"/>
                  </p:stCondLst>
                  <p:endCondLst>
                    <p:cond evt="onStopAudio" delay="0">
                      <p:tgtEl>
                        <p:sldTgt/>
                      </p:tgtEl>
                    </p:cond>
                  </p:endCondLst>
                </p:cTn>
                <p:tgtEl>
                  <p:spTgt spid="25"/>
                </p:tgtEl>
              </p:cMediaNode>
            </p:audio>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6509" fill="hold"/>
                                        <p:tgtEl>
                                          <p:spTgt spid="26"/>
                                        </p:tgtEl>
                                      </p:cBhvr>
                                    </p:cmd>
                                  </p:childTnLst>
                                </p:cTn>
                              </p:par>
                            </p:childTnLst>
                          </p:cTn>
                        </p:par>
                      </p:childTnLst>
                    </p:cTn>
                  </p:par>
                </p:childTnLst>
              </p:cTn>
              <p:nextCondLst>
                <p:cond evt="onClick" delay="0">
                  <p:tgtEl>
                    <p:spTgt spid="26"/>
                  </p:tgtEl>
                </p:cond>
              </p:nextCondLst>
            </p:seq>
            <p:audio>
              <p:cMediaNode vol="80000">
                <p:cTn id="13" fill="hold" display="0">
                  <p:stCondLst>
                    <p:cond delay="indefinite"/>
                  </p:stCondLst>
                  <p:endCondLst>
                    <p:cond evt="onStopAudio" delay="0">
                      <p:tgtEl>
                        <p:sldTgt/>
                      </p:tgtEl>
                    </p:cond>
                  </p:endCondLst>
                </p:cTn>
                <p:tgtEl>
                  <p:spTgt spid="2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365126"/>
            <a:ext cx="7886700" cy="1153431"/>
          </a:xfrm>
        </p:spPr>
        <p:txBody>
          <a:bodyPr>
            <a:normAutofit/>
          </a:bodyPr>
          <a:lstStyle/>
          <a:p>
            <a:r>
              <a:rPr lang="en-US" altLang="zh-TW" sz="3600" dirty="0" smtClean="0"/>
              <a:t>Breeding season</a:t>
            </a:r>
            <a:endParaRPr lang="zh-TW" altLang="en-US" sz="3600" dirty="0"/>
          </a:p>
        </p:txBody>
      </p:sp>
      <p:sp>
        <p:nvSpPr>
          <p:cNvPr id="3" name="內容版面配置區 2"/>
          <p:cNvSpPr>
            <a:spLocks noGrp="1"/>
          </p:cNvSpPr>
          <p:nvPr>
            <p:ph idx="1"/>
          </p:nvPr>
        </p:nvSpPr>
        <p:spPr/>
        <p:txBody>
          <a:bodyPr/>
          <a:lstStyle/>
          <a:p>
            <a:endParaRPr lang="zh-TW" altLang="en-US"/>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25" y="1690689"/>
            <a:ext cx="8286750" cy="4980866"/>
          </a:xfrm>
          <a:prstGeom prst="rect">
            <a:avLst/>
          </a:prstGeom>
        </p:spPr>
      </p:pic>
      <p:sp>
        <p:nvSpPr>
          <p:cNvPr id="5" name="投影片編號版面配置區 4"/>
          <p:cNvSpPr>
            <a:spLocks noGrp="1"/>
          </p:cNvSpPr>
          <p:nvPr>
            <p:ph type="sldNum" sz="quarter" idx="12"/>
          </p:nvPr>
        </p:nvSpPr>
        <p:spPr/>
        <p:txBody>
          <a:bodyPr/>
          <a:lstStyle/>
          <a:p>
            <a:fld id="{03062B00-6140-4AF3-A182-9427D70600E3}" type="slidenum">
              <a:rPr lang="zh-TW" altLang="en-US" smtClean="0"/>
              <a:t>12</a:t>
            </a:fld>
            <a:endParaRPr lang="zh-TW" altLang="en-US"/>
          </a:p>
        </p:txBody>
      </p:sp>
    </p:spTree>
    <p:extLst>
      <p:ext uri="{BB962C8B-B14F-4D97-AF65-F5344CB8AC3E}">
        <p14:creationId xmlns:p14="http://schemas.microsoft.com/office/powerpoint/2010/main" val="39546459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600" dirty="0" smtClean="0"/>
              <a:t>Daily pattern of rutting vocalizations</a:t>
            </a:r>
            <a:endParaRPr lang="zh-TW" altLang="en-US" sz="3600" dirty="0"/>
          </a:p>
        </p:txBody>
      </p:sp>
      <p:pic>
        <p:nvPicPr>
          <p:cNvPr id="4"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8650" y="1986961"/>
            <a:ext cx="7886700" cy="4740410"/>
          </a:xfrm>
        </p:spPr>
      </p:pic>
      <p:sp>
        <p:nvSpPr>
          <p:cNvPr id="3" name="投影片編號版面配置區 2"/>
          <p:cNvSpPr>
            <a:spLocks noGrp="1"/>
          </p:cNvSpPr>
          <p:nvPr>
            <p:ph type="sldNum" sz="quarter" idx="12"/>
          </p:nvPr>
        </p:nvSpPr>
        <p:spPr/>
        <p:txBody>
          <a:bodyPr/>
          <a:lstStyle/>
          <a:p>
            <a:fld id="{03062B00-6140-4AF3-A182-9427D70600E3}" type="slidenum">
              <a:rPr lang="zh-TW" altLang="en-US" smtClean="0"/>
              <a:t>13</a:t>
            </a:fld>
            <a:endParaRPr lang="zh-TW" altLang="en-US"/>
          </a:p>
        </p:txBody>
      </p:sp>
    </p:spTree>
    <p:extLst>
      <p:ext uri="{BB962C8B-B14F-4D97-AF65-F5344CB8AC3E}">
        <p14:creationId xmlns:p14="http://schemas.microsoft.com/office/powerpoint/2010/main" val="15490725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26622" y="352901"/>
            <a:ext cx="7886700" cy="1325563"/>
          </a:xfrm>
        </p:spPr>
        <p:txBody>
          <a:bodyPr>
            <a:normAutofit/>
          </a:bodyPr>
          <a:lstStyle/>
          <a:p>
            <a:r>
              <a:rPr lang="en-US" altLang="zh-TW" sz="3600" dirty="0" smtClean="0"/>
              <a:t>Monitoring population distribution by observation of rutting vocalizations</a:t>
            </a:r>
            <a:endParaRPr lang="zh-TW" altLang="en-US" sz="3600" dirty="0"/>
          </a:p>
        </p:txBody>
      </p:sp>
      <p:sp>
        <p:nvSpPr>
          <p:cNvPr id="3" name="內容版面配置區 2"/>
          <p:cNvSpPr>
            <a:spLocks noGrp="1"/>
          </p:cNvSpPr>
          <p:nvPr>
            <p:ph idx="1"/>
          </p:nvPr>
        </p:nvSpPr>
        <p:spPr>
          <a:xfrm>
            <a:off x="628650" y="1837646"/>
            <a:ext cx="3295650" cy="4070577"/>
          </a:xfrm>
        </p:spPr>
        <p:txBody>
          <a:bodyPr/>
          <a:lstStyle/>
          <a:p>
            <a:r>
              <a:rPr lang="en-US" altLang="zh-TW" dirty="0" smtClean="0"/>
              <a:t>Survey of sika deer distribution during </a:t>
            </a:r>
            <a:r>
              <a:rPr lang="en-US" altLang="zh-TW" dirty="0"/>
              <a:t>breeding </a:t>
            </a:r>
            <a:r>
              <a:rPr lang="en-US" altLang="zh-TW" dirty="0" smtClean="0"/>
              <a:t>season (Yen et al. 2010)</a:t>
            </a:r>
          </a:p>
          <a:p>
            <a:pPr marL="0" indent="0">
              <a:buNone/>
            </a:pPr>
            <a:r>
              <a:rPr lang="en-US" altLang="zh-TW" dirty="0"/>
              <a:t> </a:t>
            </a:r>
            <a:endParaRPr lang="zh-TW" altLang="en-US" dirty="0"/>
          </a:p>
          <a:p>
            <a:endParaRPr lang="en-US" altLang="zh-TW" dirty="0" smtClean="0"/>
          </a:p>
        </p:txBody>
      </p:sp>
      <p:pic>
        <p:nvPicPr>
          <p:cNvPr id="4" name="Picture 2" descr="C:\Users\anakinyen\Documents\國家公園學報梅花鹿投稿\圖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5815" y="1563969"/>
            <a:ext cx="4327071" cy="5166217"/>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sp>
        <p:nvSpPr>
          <p:cNvPr id="5" name="投影片編號版面配置區 4"/>
          <p:cNvSpPr>
            <a:spLocks noGrp="1"/>
          </p:cNvSpPr>
          <p:nvPr>
            <p:ph type="sldNum" sz="quarter" idx="12"/>
          </p:nvPr>
        </p:nvSpPr>
        <p:spPr/>
        <p:txBody>
          <a:bodyPr/>
          <a:lstStyle/>
          <a:p>
            <a:fld id="{03062B00-6140-4AF3-A182-9427D70600E3}" type="slidenum">
              <a:rPr lang="zh-TW" altLang="en-US" smtClean="0"/>
              <a:t>14</a:t>
            </a:fld>
            <a:endParaRPr lang="zh-TW" altLang="en-US"/>
          </a:p>
        </p:txBody>
      </p:sp>
    </p:spTree>
    <p:extLst>
      <p:ext uri="{BB962C8B-B14F-4D97-AF65-F5344CB8AC3E}">
        <p14:creationId xmlns:p14="http://schemas.microsoft.com/office/powerpoint/2010/main" val="32493588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Aim</a:t>
            </a:r>
            <a:endParaRPr lang="zh-TW" altLang="en-US" dirty="0"/>
          </a:p>
        </p:txBody>
      </p:sp>
      <p:sp>
        <p:nvSpPr>
          <p:cNvPr id="3" name="內容版面配置區 2"/>
          <p:cNvSpPr>
            <a:spLocks noGrp="1"/>
          </p:cNvSpPr>
          <p:nvPr>
            <p:ph idx="1"/>
          </p:nvPr>
        </p:nvSpPr>
        <p:spPr>
          <a:xfrm>
            <a:off x="628650" y="2416629"/>
            <a:ext cx="7886700" cy="3760333"/>
          </a:xfrm>
        </p:spPr>
        <p:txBody>
          <a:bodyPr>
            <a:normAutofit/>
          </a:bodyPr>
          <a:lstStyle/>
          <a:p>
            <a:r>
              <a:rPr lang="en-US" altLang="zh-TW" sz="3200" dirty="0" smtClean="0"/>
              <a:t>Developing a novel method to investigate the activities of sika deer by soundscape monitoring</a:t>
            </a:r>
            <a:endParaRPr lang="zh-TW" altLang="en-US" sz="3200" dirty="0"/>
          </a:p>
        </p:txBody>
      </p:sp>
      <p:sp>
        <p:nvSpPr>
          <p:cNvPr id="4" name="投影片編號版面配置區 3"/>
          <p:cNvSpPr>
            <a:spLocks noGrp="1"/>
          </p:cNvSpPr>
          <p:nvPr>
            <p:ph type="sldNum" sz="quarter" idx="12"/>
          </p:nvPr>
        </p:nvSpPr>
        <p:spPr/>
        <p:txBody>
          <a:bodyPr/>
          <a:lstStyle/>
          <a:p>
            <a:fld id="{03062B00-6140-4AF3-A182-9427D70600E3}" type="slidenum">
              <a:rPr lang="zh-TW" altLang="en-US" smtClean="0"/>
              <a:t>15</a:t>
            </a:fld>
            <a:endParaRPr lang="zh-TW" altLang="en-US"/>
          </a:p>
        </p:txBody>
      </p:sp>
    </p:spTree>
    <p:extLst>
      <p:ext uri="{BB962C8B-B14F-4D97-AF65-F5344CB8AC3E}">
        <p14:creationId xmlns:p14="http://schemas.microsoft.com/office/powerpoint/2010/main" val="35148742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rotWithShape="1">
          <a:blip r:embed="rId3"/>
          <a:srcRect l="46609" t="20712" r="26690" b="10992"/>
          <a:stretch/>
        </p:blipFill>
        <p:spPr>
          <a:xfrm>
            <a:off x="6376463" y="2860448"/>
            <a:ext cx="2767537" cy="3997551"/>
          </a:xfrm>
          <a:prstGeom prst="rect">
            <a:avLst/>
          </a:prstGeom>
        </p:spPr>
      </p:pic>
      <p:pic>
        <p:nvPicPr>
          <p:cNvPr id="5" name="圖片 4"/>
          <p:cNvPicPr>
            <a:picLocks noChangeAspect="1"/>
          </p:cNvPicPr>
          <p:nvPr/>
        </p:nvPicPr>
        <p:blipFill rotWithShape="1">
          <a:blip r:embed="rId4"/>
          <a:srcRect l="29643" t="12370" r="15178" b="6678"/>
          <a:stretch/>
        </p:blipFill>
        <p:spPr>
          <a:xfrm>
            <a:off x="542765" y="2736750"/>
            <a:ext cx="4974477" cy="4121250"/>
          </a:xfrm>
          <a:prstGeom prst="rect">
            <a:avLst/>
          </a:prstGeom>
        </p:spPr>
      </p:pic>
      <p:sp>
        <p:nvSpPr>
          <p:cNvPr id="6" name="矩形 5"/>
          <p:cNvSpPr/>
          <p:nvPr/>
        </p:nvSpPr>
        <p:spPr>
          <a:xfrm>
            <a:off x="7217228" y="5600700"/>
            <a:ext cx="816429" cy="734785"/>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8" name="直線接點 7"/>
          <p:cNvCxnSpPr/>
          <p:nvPr/>
        </p:nvCxnSpPr>
        <p:spPr>
          <a:xfrm>
            <a:off x="3433083" y="3908045"/>
            <a:ext cx="3784145" cy="1692655"/>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橢圓 9"/>
          <p:cNvSpPr/>
          <p:nvPr/>
        </p:nvSpPr>
        <p:spPr>
          <a:xfrm>
            <a:off x="3082019" y="3657600"/>
            <a:ext cx="351064" cy="351746"/>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標題 1"/>
          <p:cNvSpPr>
            <a:spLocks noGrp="1"/>
          </p:cNvSpPr>
          <p:nvPr>
            <p:ph type="title"/>
          </p:nvPr>
        </p:nvSpPr>
        <p:spPr/>
        <p:txBody>
          <a:bodyPr>
            <a:normAutofit/>
          </a:bodyPr>
          <a:lstStyle/>
          <a:p>
            <a:r>
              <a:rPr lang="en-US" altLang="zh-TW" sz="2800" b="1" dirty="0" smtClean="0"/>
              <a:t>Study area </a:t>
            </a:r>
            <a:r>
              <a:rPr lang="en-US" altLang="zh-TW" sz="2800" dirty="0" smtClean="0"/>
              <a:t/>
            </a:r>
            <a:br>
              <a:rPr lang="en-US" altLang="zh-TW" sz="2800" dirty="0" smtClean="0"/>
            </a:br>
            <a:r>
              <a:rPr lang="en-US" altLang="zh-TW" sz="2800" dirty="0" smtClean="0"/>
              <a:t>- </a:t>
            </a:r>
            <a:r>
              <a:rPr lang="en-US" altLang="zh-TW" sz="2800" dirty="0" err="1"/>
              <a:t>Kenting</a:t>
            </a:r>
            <a:r>
              <a:rPr lang="en-US" altLang="zh-TW" sz="2800" dirty="0"/>
              <a:t> Uplifted Karst Nature Reserve</a:t>
            </a:r>
            <a:endParaRPr lang="zh-TW" altLang="en-US" sz="2800" dirty="0"/>
          </a:p>
        </p:txBody>
      </p:sp>
      <p:sp>
        <p:nvSpPr>
          <p:cNvPr id="13" name="矩形 12"/>
          <p:cNvSpPr/>
          <p:nvPr/>
        </p:nvSpPr>
        <p:spPr>
          <a:xfrm>
            <a:off x="542764" y="1536421"/>
            <a:ext cx="8209349" cy="1200329"/>
          </a:xfrm>
          <a:prstGeom prst="rect">
            <a:avLst/>
          </a:prstGeom>
        </p:spPr>
        <p:txBody>
          <a:bodyPr wrap="square">
            <a:spAutoFit/>
          </a:bodyPr>
          <a:lstStyle/>
          <a:p>
            <a:pPr marL="342900" indent="-342900">
              <a:buFont typeface="Arial" panose="020B0604020202020204" pitchFamily="34" charset="0"/>
              <a:buChar char="•"/>
            </a:pPr>
            <a:r>
              <a:rPr lang="en-US" altLang="zh-TW" sz="2400" dirty="0"/>
              <a:t>Neighbor to </a:t>
            </a:r>
            <a:r>
              <a:rPr lang="en-US" altLang="zh-TW" sz="2400" dirty="0" err="1"/>
              <a:t>Sheding</a:t>
            </a:r>
            <a:r>
              <a:rPr lang="en-US" altLang="zh-TW" sz="2400" dirty="0"/>
              <a:t> Sika Deer Restoration </a:t>
            </a:r>
            <a:r>
              <a:rPr lang="en-US" altLang="zh-TW" sz="2400" dirty="0" smtClean="0"/>
              <a:t>Center</a:t>
            </a:r>
          </a:p>
          <a:p>
            <a:pPr marL="342900" indent="-342900">
              <a:buFont typeface="Arial" panose="020B0604020202020204" pitchFamily="34" charset="0"/>
              <a:buChar char="•"/>
            </a:pPr>
            <a:r>
              <a:rPr lang="en-US" altLang="zh-TW" sz="2400" dirty="0"/>
              <a:t>With a high-density sika deer population</a:t>
            </a:r>
            <a:endParaRPr lang="zh-TW" altLang="en-US" sz="2400" dirty="0"/>
          </a:p>
          <a:p>
            <a:pPr marL="342900" indent="-342900">
              <a:buFont typeface="Arial" panose="020B0604020202020204" pitchFamily="34" charset="0"/>
              <a:buChar char="•"/>
            </a:pPr>
            <a:endParaRPr lang="en-US" altLang="zh-TW" sz="2400" dirty="0"/>
          </a:p>
        </p:txBody>
      </p:sp>
      <p:sp>
        <p:nvSpPr>
          <p:cNvPr id="2" name="投影片編號版面配置區 1"/>
          <p:cNvSpPr>
            <a:spLocks noGrp="1"/>
          </p:cNvSpPr>
          <p:nvPr>
            <p:ph type="sldNum" sz="quarter" idx="12"/>
          </p:nvPr>
        </p:nvSpPr>
        <p:spPr/>
        <p:txBody>
          <a:bodyPr/>
          <a:lstStyle/>
          <a:p>
            <a:fld id="{03062B00-6140-4AF3-A182-9427D70600E3}" type="slidenum">
              <a:rPr lang="zh-TW" altLang="en-US" smtClean="0"/>
              <a:t>16</a:t>
            </a:fld>
            <a:endParaRPr lang="zh-TW" altLang="en-US"/>
          </a:p>
        </p:txBody>
      </p:sp>
    </p:spTree>
    <p:extLst>
      <p:ext uri="{BB962C8B-B14F-4D97-AF65-F5344CB8AC3E}">
        <p14:creationId xmlns:p14="http://schemas.microsoft.com/office/powerpoint/2010/main" val="11378596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2800" b="1" dirty="0" smtClean="0"/>
              <a:t>Study area </a:t>
            </a:r>
            <a:r>
              <a:rPr lang="en-US" altLang="zh-TW" sz="2800" dirty="0" smtClean="0"/>
              <a:t/>
            </a:r>
            <a:br>
              <a:rPr lang="en-US" altLang="zh-TW" sz="2800" dirty="0" smtClean="0"/>
            </a:br>
            <a:r>
              <a:rPr lang="en-US" altLang="zh-TW" sz="2800" dirty="0" smtClean="0"/>
              <a:t>- </a:t>
            </a:r>
            <a:r>
              <a:rPr lang="en-US" altLang="zh-TW" sz="2800" dirty="0" err="1"/>
              <a:t>Kenting</a:t>
            </a:r>
            <a:r>
              <a:rPr lang="en-US" altLang="zh-TW" sz="2800" dirty="0"/>
              <a:t> Uplifted Karst Nature Reserve</a:t>
            </a:r>
            <a:endParaRPr lang="zh-TW" altLang="en-US" sz="2800" dirty="0"/>
          </a:p>
        </p:txBody>
      </p:sp>
      <p:sp>
        <p:nvSpPr>
          <p:cNvPr id="3" name="內容版面配置區 2"/>
          <p:cNvSpPr>
            <a:spLocks noGrp="1"/>
          </p:cNvSpPr>
          <p:nvPr>
            <p:ph idx="1"/>
          </p:nvPr>
        </p:nvSpPr>
        <p:spPr>
          <a:xfrm>
            <a:off x="628650" y="1585233"/>
            <a:ext cx="7886700" cy="4351338"/>
          </a:xfrm>
        </p:spPr>
        <p:txBody>
          <a:bodyPr>
            <a:normAutofit/>
          </a:bodyPr>
          <a:lstStyle/>
          <a:p>
            <a:r>
              <a:rPr lang="en-US" altLang="zh-TW" sz="2400" dirty="0" smtClean="0"/>
              <a:t>Evergreen </a:t>
            </a:r>
            <a:r>
              <a:rPr lang="en-US" altLang="zh-TW" sz="2400" dirty="0"/>
              <a:t>broad-leaved forest</a:t>
            </a:r>
            <a:endParaRPr lang="zh-TW" altLang="en-US" sz="2400" dirty="0"/>
          </a:p>
          <a:p>
            <a:r>
              <a:rPr lang="en-US" altLang="zh-TW" sz="2400" dirty="0" smtClean="0"/>
              <a:t>Tropical climate</a:t>
            </a:r>
          </a:p>
          <a:p>
            <a:r>
              <a:rPr lang="en-US" altLang="zh-TW" sz="2400" dirty="0" smtClean="0"/>
              <a:t>Windy during October-April</a:t>
            </a:r>
          </a:p>
          <a:p>
            <a:r>
              <a:rPr lang="en-US" altLang="zh-TW" sz="2400" dirty="0" smtClean="0"/>
              <a:t>Few precipitations during November-May</a:t>
            </a:r>
          </a:p>
        </p:txBody>
      </p:sp>
      <p:pic>
        <p:nvPicPr>
          <p:cNvPr id="4" name="內容版面配置區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31067"/>
            <a:ext cx="4302577" cy="3226934"/>
          </a:xfrm>
          <a:prstGeom prst="rect">
            <a:avLst/>
          </a:prstGeom>
        </p:spPr>
      </p:pic>
      <p:pic>
        <p:nvPicPr>
          <p:cNvPr id="8" name="圖片 7"/>
          <p:cNvPicPr>
            <a:picLocks noChangeAspect="1"/>
          </p:cNvPicPr>
          <p:nvPr/>
        </p:nvPicPr>
        <p:blipFill rotWithShape="1">
          <a:blip r:embed="rId4"/>
          <a:srcRect l="8214" t="30711" r="55357" b="26283"/>
          <a:stretch/>
        </p:blipFill>
        <p:spPr>
          <a:xfrm>
            <a:off x="4303602" y="3631067"/>
            <a:ext cx="4840398" cy="3226933"/>
          </a:xfrm>
          <a:prstGeom prst="rect">
            <a:avLst/>
          </a:prstGeom>
        </p:spPr>
      </p:pic>
      <p:sp>
        <p:nvSpPr>
          <p:cNvPr id="5" name="投影片編號版面配置區 4"/>
          <p:cNvSpPr>
            <a:spLocks noGrp="1"/>
          </p:cNvSpPr>
          <p:nvPr>
            <p:ph type="sldNum" sz="quarter" idx="12"/>
          </p:nvPr>
        </p:nvSpPr>
        <p:spPr/>
        <p:txBody>
          <a:bodyPr/>
          <a:lstStyle/>
          <a:p>
            <a:fld id="{03062B00-6140-4AF3-A182-9427D70600E3}" type="slidenum">
              <a:rPr lang="zh-TW" altLang="en-US" smtClean="0"/>
              <a:t>17</a:t>
            </a:fld>
            <a:endParaRPr lang="zh-TW" altLang="en-US"/>
          </a:p>
        </p:txBody>
      </p:sp>
    </p:spTree>
    <p:extLst>
      <p:ext uri="{BB962C8B-B14F-4D97-AF65-F5344CB8AC3E}">
        <p14:creationId xmlns:p14="http://schemas.microsoft.com/office/powerpoint/2010/main" val="2557617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28650" y="506186"/>
            <a:ext cx="7886700" cy="5670777"/>
          </a:xfrm>
        </p:spPr>
        <p:txBody>
          <a:bodyPr>
            <a:normAutofit/>
          </a:bodyPr>
          <a:lstStyle/>
          <a:p>
            <a:pPr marL="0" indent="0">
              <a:buNone/>
            </a:pPr>
            <a:r>
              <a:rPr lang="zh-TW" altLang="en-US" sz="2400" dirty="0" smtClean="0"/>
              <a:t>    </a:t>
            </a:r>
            <a:r>
              <a:rPr lang="en-US" altLang="zh-TW" sz="2400" dirty="0" smtClean="0"/>
              <a:t>9 acoustic </a:t>
            </a:r>
            <a:r>
              <a:rPr lang="en-US" altLang="zh-TW" sz="2400" dirty="0"/>
              <a:t>recorders </a:t>
            </a:r>
            <a:br>
              <a:rPr lang="en-US" altLang="zh-TW" sz="2400" dirty="0"/>
            </a:br>
            <a:r>
              <a:rPr lang="zh-TW" altLang="en-US" sz="2400" dirty="0" smtClean="0"/>
              <a:t>    </a:t>
            </a:r>
            <a:r>
              <a:rPr lang="en-US" altLang="zh-TW" sz="2400" dirty="0" smtClean="0"/>
              <a:t>9 </a:t>
            </a:r>
            <a:r>
              <a:rPr lang="en-US" altLang="zh-TW" sz="2400" dirty="0"/>
              <a:t>camera </a:t>
            </a:r>
            <a:r>
              <a:rPr lang="en-US" altLang="zh-TW" sz="2400" dirty="0" smtClean="0"/>
              <a:t>traps</a:t>
            </a:r>
          </a:p>
          <a:p>
            <a:pPr marL="0" indent="0">
              <a:buNone/>
            </a:pPr>
            <a:r>
              <a:rPr lang="en-US" altLang="zh-TW" sz="2400" dirty="0" smtClean="0"/>
              <a:t>deployed during November 7th </a:t>
            </a:r>
            <a:r>
              <a:rPr lang="en-US" altLang="zh-TW" sz="2400" dirty="0"/>
              <a:t>to December </a:t>
            </a:r>
            <a:r>
              <a:rPr lang="en-US" altLang="zh-TW" sz="2400" dirty="0" smtClean="0"/>
              <a:t>21th, </a:t>
            </a:r>
            <a:r>
              <a:rPr lang="en-US" altLang="zh-TW" sz="2400" dirty="0"/>
              <a:t>2017</a:t>
            </a:r>
            <a:endParaRPr lang="zh-TW" altLang="en-US" sz="2400" dirty="0"/>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1293" y="1848462"/>
            <a:ext cx="6260156" cy="5009538"/>
          </a:xfrm>
          <a:prstGeom prst="rect">
            <a:avLst/>
          </a:prstGeom>
        </p:spPr>
      </p:pic>
      <p:sp>
        <p:nvSpPr>
          <p:cNvPr id="4" name="橢圓 3"/>
          <p:cNvSpPr/>
          <p:nvPr/>
        </p:nvSpPr>
        <p:spPr>
          <a:xfrm>
            <a:off x="628650" y="555173"/>
            <a:ext cx="277585" cy="261257"/>
          </a:xfrm>
          <a:prstGeom prst="ellipse">
            <a:avLst/>
          </a:prstGeom>
          <a:solidFill>
            <a:srgbClr val="33FD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628650" y="859940"/>
            <a:ext cx="277585" cy="29700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投影片編號版面配置區 5"/>
          <p:cNvSpPr>
            <a:spLocks noGrp="1"/>
          </p:cNvSpPr>
          <p:nvPr>
            <p:ph type="sldNum" sz="quarter" idx="12"/>
          </p:nvPr>
        </p:nvSpPr>
        <p:spPr/>
        <p:txBody>
          <a:bodyPr/>
          <a:lstStyle/>
          <a:p>
            <a:fld id="{03062B00-6140-4AF3-A182-9427D70600E3}" type="slidenum">
              <a:rPr lang="zh-TW" altLang="en-US" smtClean="0"/>
              <a:t>18</a:t>
            </a:fld>
            <a:endParaRPr lang="zh-TW" altLang="en-US"/>
          </a:p>
        </p:txBody>
      </p:sp>
    </p:spTree>
    <p:extLst>
      <p:ext uri="{BB962C8B-B14F-4D97-AF65-F5344CB8AC3E}">
        <p14:creationId xmlns:p14="http://schemas.microsoft.com/office/powerpoint/2010/main" val="33548766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49" y="109429"/>
            <a:ext cx="7886700" cy="1325563"/>
          </a:xfrm>
        </p:spPr>
        <p:txBody>
          <a:bodyPr>
            <a:normAutofit/>
          </a:bodyPr>
          <a:lstStyle/>
          <a:p>
            <a:r>
              <a:rPr lang="en-US" altLang="zh-TW" sz="3200" dirty="0" smtClean="0"/>
              <a:t>Camera trapping</a:t>
            </a:r>
            <a:endParaRPr lang="zh-TW" altLang="en-US" sz="3200" dirty="0"/>
          </a:p>
        </p:txBody>
      </p:sp>
      <p:sp>
        <p:nvSpPr>
          <p:cNvPr id="3" name="矩形 2"/>
          <p:cNvSpPr/>
          <p:nvPr/>
        </p:nvSpPr>
        <p:spPr>
          <a:xfrm>
            <a:off x="628649" y="1072135"/>
            <a:ext cx="7455807" cy="830997"/>
          </a:xfrm>
          <a:prstGeom prst="rect">
            <a:avLst/>
          </a:prstGeom>
        </p:spPr>
        <p:txBody>
          <a:bodyPr wrap="square">
            <a:spAutoFit/>
          </a:bodyPr>
          <a:lstStyle/>
          <a:p>
            <a:r>
              <a:rPr lang="en-US" altLang="zh-TW" sz="2400" dirty="0" smtClean="0"/>
              <a:t>Trap </a:t>
            </a:r>
            <a:r>
              <a:rPr lang="en-US" altLang="zh-TW" sz="2400" dirty="0"/>
              <a:t>nights </a:t>
            </a:r>
            <a:r>
              <a:rPr lang="en-US" altLang="zh-TW" sz="2400" dirty="0" smtClean="0"/>
              <a:t>: 392</a:t>
            </a:r>
            <a:endParaRPr lang="zh-TW" altLang="en-US" sz="2400" dirty="0"/>
          </a:p>
          <a:p>
            <a:r>
              <a:rPr lang="en-US" altLang="zh-TW" sz="2400" dirty="0" smtClean="0"/>
              <a:t>Independent </a:t>
            </a:r>
            <a:r>
              <a:rPr lang="en-US" altLang="zh-TW" sz="2400" dirty="0"/>
              <a:t>photographs of </a:t>
            </a:r>
            <a:r>
              <a:rPr lang="en-US" altLang="zh-TW" sz="2400" dirty="0" smtClean="0"/>
              <a:t>sika deer: 924 (506 males)</a:t>
            </a:r>
          </a:p>
        </p:txBody>
      </p:sp>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374" y="2555359"/>
            <a:ext cx="3881808" cy="2183517"/>
          </a:xfrm>
          <a:prstGeom prst="rect">
            <a:avLst/>
          </a:prstGeom>
        </p:spPr>
      </p:pic>
      <p:pic>
        <p:nvPicPr>
          <p:cNvPr id="8" name="圖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9901" y="2555359"/>
            <a:ext cx="3881808" cy="2183517"/>
          </a:xfrm>
          <a:prstGeom prst="rect">
            <a:avLst/>
          </a:prstGeom>
        </p:spPr>
      </p:pic>
      <p:pic>
        <p:nvPicPr>
          <p:cNvPr id="9" name="圖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9902" y="4484590"/>
            <a:ext cx="3881808" cy="2183517"/>
          </a:xfrm>
          <a:prstGeom prst="rect">
            <a:avLst/>
          </a:prstGeom>
        </p:spPr>
      </p:pic>
      <p:pic>
        <p:nvPicPr>
          <p:cNvPr id="10" name="圖片 9"/>
          <p:cNvPicPr>
            <a:picLocks noChangeAspect="1"/>
          </p:cNvPicPr>
          <p:nvPr/>
        </p:nvPicPr>
        <p:blipFill rotWithShape="1">
          <a:blip r:embed="rId6" cstate="print">
            <a:extLst>
              <a:ext uri="{28A0092B-C50C-407E-A947-70E740481C1C}">
                <a14:useLocalDpi xmlns:a14="http://schemas.microsoft.com/office/drawing/2010/main" val="0"/>
              </a:ext>
            </a:extLst>
          </a:blip>
          <a:srcRect l="20612" r="8054" b="37025"/>
          <a:stretch/>
        </p:blipFill>
        <p:spPr>
          <a:xfrm>
            <a:off x="531373" y="4738875"/>
            <a:ext cx="3884986" cy="1929231"/>
          </a:xfrm>
          <a:prstGeom prst="rect">
            <a:avLst/>
          </a:prstGeom>
        </p:spPr>
      </p:pic>
      <p:sp>
        <p:nvSpPr>
          <p:cNvPr id="4" name="投影片編號版面配置區 3"/>
          <p:cNvSpPr>
            <a:spLocks noGrp="1"/>
          </p:cNvSpPr>
          <p:nvPr>
            <p:ph type="sldNum" sz="quarter" idx="12"/>
          </p:nvPr>
        </p:nvSpPr>
        <p:spPr/>
        <p:txBody>
          <a:bodyPr/>
          <a:lstStyle/>
          <a:p>
            <a:fld id="{03062B00-6140-4AF3-A182-9427D70600E3}" type="slidenum">
              <a:rPr lang="zh-TW" altLang="en-US" smtClean="0"/>
              <a:t>19</a:t>
            </a:fld>
            <a:endParaRPr lang="zh-TW" altLang="en-US"/>
          </a:p>
        </p:txBody>
      </p:sp>
    </p:spTree>
    <p:extLst>
      <p:ext uri="{BB962C8B-B14F-4D97-AF65-F5344CB8AC3E}">
        <p14:creationId xmlns:p14="http://schemas.microsoft.com/office/powerpoint/2010/main" val="11823868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dirty="0"/>
          </a:p>
        </p:txBody>
      </p:sp>
      <p:pic>
        <p:nvPicPr>
          <p:cNvPr id="4" name="Picture 2" descr="IMG_1265"/>
          <p:cNvPicPr>
            <a:picLocks noChangeAspect="1" noChangeArrowheads="1"/>
          </p:cNvPicPr>
          <p:nvPr/>
        </p:nvPicPr>
        <p:blipFill rotWithShape="1">
          <a:blip r:embed="rId3" cstate="print"/>
          <a:srcRect t="-6899" b="4232"/>
          <a:stretch/>
        </p:blipFill>
        <p:spPr bwMode="auto">
          <a:xfrm>
            <a:off x="0" y="-335280"/>
            <a:ext cx="9144000" cy="7040879"/>
          </a:xfrm>
          <a:prstGeom prst="rect">
            <a:avLst/>
          </a:prstGeom>
          <a:noFill/>
        </p:spPr>
      </p:pic>
      <p:sp>
        <p:nvSpPr>
          <p:cNvPr id="5" name="文字方塊 4"/>
          <p:cNvSpPr txBox="1"/>
          <p:nvPr/>
        </p:nvSpPr>
        <p:spPr>
          <a:xfrm>
            <a:off x="518160" y="943046"/>
            <a:ext cx="2103120" cy="707886"/>
          </a:xfrm>
          <a:prstGeom prst="rect">
            <a:avLst/>
          </a:prstGeom>
          <a:solidFill>
            <a:schemeClr val="accent6">
              <a:lumMod val="20000"/>
              <a:lumOff val="80000"/>
            </a:schemeClr>
          </a:solidFill>
        </p:spPr>
        <p:txBody>
          <a:bodyPr wrap="square" rtlCol="0">
            <a:spAutoFit/>
          </a:bodyPr>
          <a:lstStyle/>
          <a:p>
            <a:r>
              <a:rPr lang="en-US" altLang="zh-TW" sz="4000" dirty="0" smtClean="0">
                <a:solidFill>
                  <a:schemeClr val="tx1">
                    <a:lumMod val="75000"/>
                    <a:lumOff val="25000"/>
                  </a:schemeClr>
                </a:solidFill>
              </a:rPr>
              <a:t>Sika deer</a:t>
            </a:r>
            <a:endParaRPr lang="zh-TW" altLang="en-US" sz="4000" dirty="0">
              <a:solidFill>
                <a:schemeClr val="tx1">
                  <a:lumMod val="75000"/>
                  <a:lumOff val="25000"/>
                </a:schemeClr>
              </a:solidFill>
            </a:endParaRPr>
          </a:p>
        </p:txBody>
      </p:sp>
      <p:sp>
        <p:nvSpPr>
          <p:cNvPr id="6" name="投影片編號版面配置區 5"/>
          <p:cNvSpPr>
            <a:spLocks noGrp="1"/>
          </p:cNvSpPr>
          <p:nvPr>
            <p:ph type="sldNum" sz="quarter" idx="12"/>
          </p:nvPr>
        </p:nvSpPr>
        <p:spPr/>
        <p:txBody>
          <a:bodyPr/>
          <a:lstStyle/>
          <a:p>
            <a:fld id="{03062B00-6140-4AF3-A182-9427D70600E3}" type="slidenum">
              <a:rPr lang="zh-TW" altLang="en-US" smtClean="0"/>
              <a:t>2</a:t>
            </a:fld>
            <a:endParaRPr lang="zh-TW" altLang="en-US"/>
          </a:p>
        </p:txBody>
      </p:sp>
    </p:spTree>
    <p:extLst>
      <p:ext uri="{BB962C8B-B14F-4D97-AF65-F5344CB8AC3E}">
        <p14:creationId xmlns:p14="http://schemas.microsoft.com/office/powerpoint/2010/main" val="3644304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2800" dirty="0" smtClean="0"/>
              <a:t>Relative activity level </a:t>
            </a:r>
            <a:r>
              <a:rPr lang="en-US" altLang="zh-TW" sz="2800" dirty="0"/>
              <a:t>(number of photos per 100 trap nights</a:t>
            </a:r>
            <a:r>
              <a:rPr lang="en-US" altLang="zh-TW" sz="2800" dirty="0" smtClean="0"/>
              <a:t>) of male sika deer in each camera trap</a:t>
            </a:r>
            <a:endParaRPr lang="zh-TW" altLang="en-US" sz="2800" dirty="0"/>
          </a:p>
        </p:txBody>
      </p:sp>
      <p:pic>
        <p:nvPicPr>
          <p:cNvPr id="8" name="內容版面配置區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00166" y="1457738"/>
            <a:ext cx="6743668" cy="5400262"/>
          </a:xfrm>
        </p:spPr>
      </p:pic>
      <p:sp>
        <p:nvSpPr>
          <p:cNvPr id="3" name="投影片編號版面配置區 2"/>
          <p:cNvSpPr>
            <a:spLocks noGrp="1"/>
          </p:cNvSpPr>
          <p:nvPr>
            <p:ph type="sldNum" sz="quarter" idx="12"/>
          </p:nvPr>
        </p:nvSpPr>
        <p:spPr/>
        <p:txBody>
          <a:bodyPr/>
          <a:lstStyle/>
          <a:p>
            <a:fld id="{03062B00-6140-4AF3-A182-9427D70600E3}" type="slidenum">
              <a:rPr lang="zh-TW" altLang="en-US" smtClean="0"/>
              <a:t>20</a:t>
            </a:fld>
            <a:endParaRPr lang="zh-TW" altLang="en-US"/>
          </a:p>
        </p:txBody>
      </p:sp>
    </p:spTree>
    <p:extLst>
      <p:ext uri="{BB962C8B-B14F-4D97-AF65-F5344CB8AC3E}">
        <p14:creationId xmlns:p14="http://schemas.microsoft.com/office/powerpoint/2010/main" val="21674756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000" b="1" dirty="0" smtClean="0"/>
              <a:t>Diel activity pattern </a:t>
            </a:r>
            <a:br>
              <a:rPr lang="en-US" altLang="zh-TW" sz="3000" b="1" dirty="0" smtClean="0"/>
            </a:br>
            <a:r>
              <a:rPr lang="en-US" altLang="zh-TW" sz="3000" dirty="0" smtClean="0"/>
              <a:t>kernel density estimation</a:t>
            </a:r>
            <a:endParaRPr lang="zh-TW" altLang="en-US" sz="3000" dirty="0"/>
          </a:p>
        </p:txBody>
      </p:sp>
      <p:pic>
        <p:nvPicPr>
          <p:cNvPr id="4" name="內容版面配置區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335" y="1404257"/>
            <a:ext cx="6817179" cy="5453743"/>
          </a:xfrm>
          <a:prstGeom prst="rect">
            <a:avLst/>
          </a:prstGeom>
        </p:spPr>
      </p:pic>
      <p:sp>
        <p:nvSpPr>
          <p:cNvPr id="3" name="投影片編號版面配置區 2"/>
          <p:cNvSpPr>
            <a:spLocks noGrp="1"/>
          </p:cNvSpPr>
          <p:nvPr>
            <p:ph type="sldNum" sz="quarter" idx="12"/>
          </p:nvPr>
        </p:nvSpPr>
        <p:spPr/>
        <p:txBody>
          <a:bodyPr/>
          <a:lstStyle/>
          <a:p>
            <a:fld id="{03062B00-6140-4AF3-A182-9427D70600E3}" type="slidenum">
              <a:rPr lang="zh-TW" altLang="en-US" smtClean="0"/>
              <a:t>21</a:t>
            </a:fld>
            <a:endParaRPr lang="zh-TW" altLang="en-US"/>
          </a:p>
        </p:txBody>
      </p:sp>
    </p:spTree>
    <p:extLst>
      <p:ext uri="{BB962C8B-B14F-4D97-AF65-F5344CB8AC3E}">
        <p14:creationId xmlns:p14="http://schemas.microsoft.com/office/powerpoint/2010/main" val="26199461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200" b="1" dirty="0" smtClean="0">
                <a:latin typeface="+mn-lt"/>
              </a:rPr>
              <a:t>Field recordings of r</a:t>
            </a:r>
            <a:r>
              <a:rPr lang="en-GB" altLang="zh-TW" sz="3200" b="1" dirty="0" err="1" smtClean="0">
                <a:latin typeface="+mn-lt"/>
              </a:rPr>
              <a:t>utting</a:t>
            </a:r>
            <a:r>
              <a:rPr lang="en-GB" altLang="zh-TW" sz="3200" b="1" dirty="0" smtClean="0">
                <a:latin typeface="+mn-lt"/>
              </a:rPr>
              <a:t> </a:t>
            </a:r>
            <a:r>
              <a:rPr lang="en-GB" altLang="zh-TW" sz="3200" b="1" dirty="0">
                <a:latin typeface="+mn-lt"/>
              </a:rPr>
              <a:t>vocalizations</a:t>
            </a:r>
            <a:endParaRPr lang="zh-TW" altLang="en-US" sz="3200" b="1" dirty="0">
              <a:latin typeface="+mn-lt"/>
            </a:endParaRPr>
          </a:p>
        </p:txBody>
      </p:sp>
      <p:sp>
        <p:nvSpPr>
          <p:cNvPr id="3" name="內容版面配置區 2"/>
          <p:cNvSpPr>
            <a:spLocks noGrp="1"/>
          </p:cNvSpPr>
          <p:nvPr>
            <p:ph idx="1"/>
          </p:nvPr>
        </p:nvSpPr>
        <p:spPr>
          <a:xfrm>
            <a:off x="628650" y="1690689"/>
            <a:ext cx="7886700" cy="4486274"/>
          </a:xfrm>
        </p:spPr>
        <p:txBody>
          <a:bodyPr>
            <a:normAutofit/>
          </a:bodyPr>
          <a:lstStyle/>
          <a:p>
            <a:r>
              <a:rPr lang="en-US" altLang="zh-TW" sz="2400" dirty="0" smtClean="0"/>
              <a:t>Spectral hump at frequencies below 5kHz</a:t>
            </a:r>
          </a:p>
          <a:p>
            <a:r>
              <a:rPr lang="en-US" altLang="zh-TW" sz="2400" dirty="0" smtClean="0"/>
              <a:t>Emphasized by the difference between the mean and median PSDs</a:t>
            </a:r>
            <a:endParaRPr lang="zh-TW" altLang="en-US" sz="2400" dirty="0"/>
          </a:p>
        </p:txBody>
      </p:sp>
      <p:pic>
        <p:nvPicPr>
          <p:cNvPr id="6" name="圖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561346"/>
            <a:ext cx="9144000" cy="2013358"/>
          </a:xfrm>
          <a:prstGeom prst="rect">
            <a:avLst/>
          </a:prstGeom>
        </p:spPr>
      </p:pic>
      <p:pic>
        <p:nvPicPr>
          <p:cNvPr id="7" name="圖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524026"/>
            <a:ext cx="9144000" cy="2012297"/>
          </a:xfrm>
          <a:prstGeom prst="rect">
            <a:avLst/>
          </a:prstGeom>
        </p:spPr>
      </p:pic>
      <p:pic>
        <p:nvPicPr>
          <p:cNvPr id="4" name="KT01_20171126_08300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68650" y="3336639"/>
            <a:ext cx="360000" cy="360000"/>
          </a:xfrm>
          <a:prstGeom prst="rect">
            <a:avLst/>
          </a:prstGeom>
        </p:spPr>
      </p:pic>
      <p:pic>
        <p:nvPicPr>
          <p:cNvPr id="5" name="20171114_151730_Cluster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68650" y="5302135"/>
            <a:ext cx="360000" cy="360000"/>
          </a:xfrm>
          <a:prstGeom prst="rect">
            <a:avLst/>
          </a:prstGeom>
        </p:spPr>
      </p:pic>
      <p:sp>
        <p:nvSpPr>
          <p:cNvPr id="8" name="投影片編號版面配置區 7"/>
          <p:cNvSpPr>
            <a:spLocks noGrp="1"/>
          </p:cNvSpPr>
          <p:nvPr>
            <p:ph type="sldNum" sz="quarter" idx="12"/>
          </p:nvPr>
        </p:nvSpPr>
        <p:spPr/>
        <p:txBody>
          <a:bodyPr/>
          <a:lstStyle/>
          <a:p>
            <a:fld id="{03062B00-6140-4AF3-A182-9427D70600E3}" type="slidenum">
              <a:rPr lang="zh-TW" altLang="en-US" smtClean="0"/>
              <a:t>22</a:t>
            </a:fld>
            <a:endParaRPr lang="zh-TW" altLang="en-US"/>
          </a:p>
        </p:txBody>
      </p:sp>
    </p:spTree>
    <p:extLst>
      <p:ext uri="{BB962C8B-B14F-4D97-AF65-F5344CB8AC3E}">
        <p14:creationId xmlns:p14="http://schemas.microsoft.com/office/powerpoint/2010/main" val="34446382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000"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600" b="1" dirty="0" smtClean="0">
                <a:latin typeface="+mn-lt"/>
              </a:rPr>
              <a:t>Information retrieval of soundscape</a:t>
            </a:r>
            <a:endParaRPr lang="zh-TW" altLang="en-US" sz="3600" b="1" dirty="0">
              <a:latin typeface="+mn-lt"/>
            </a:endParaRPr>
          </a:p>
        </p:txBody>
      </p:sp>
      <p:sp>
        <p:nvSpPr>
          <p:cNvPr id="4" name="內容版面配置區 2"/>
          <p:cNvSpPr>
            <a:spLocks noGrp="1"/>
          </p:cNvSpPr>
          <p:nvPr>
            <p:ph idx="1"/>
          </p:nvPr>
        </p:nvSpPr>
        <p:spPr>
          <a:xfrm>
            <a:off x="628650" y="1825625"/>
            <a:ext cx="7886700" cy="4351338"/>
          </a:xfrm>
        </p:spPr>
        <p:txBody>
          <a:bodyPr>
            <a:normAutofit/>
          </a:bodyPr>
          <a:lstStyle/>
          <a:p>
            <a:r>
              <a:rPr lang="en-US" altLang="zh-TW" sz="2400" dirty="0" smtClean="0"/>
              <a:t>Unsupervised identification of rutting vocalizations of sika deer</a:t>
            </a:r>
            <a:endParaRPr lang="zh-TW" altLang="en-US" sz="2400" dirty="0"/>
          </a:p>
        </p:txBody>
      </p:sp>
      <p:grpSp>
        <p:nvGrpSpPr>
          <p:cNvPr id="7" name="群組 6"/>
          <p:cNvGrpSpPr/>
          <p:nvPr/>
        </p:nvGrpSpPr>
        <p:grpSpPr>
          <a:xfrm>
            <a:off x="416796" y="2302749"/>
            <a:ext cx="8612904" cy="4555251"/>
            <a:chOff x="473737" y="2536217"/>
            <a:chExt cx="8196525" cy="4169994"/>
          </a:xfrm>
        </p:grpSpPr>
        <p:pic>
          <p:nvPicPr>
            <p:cNvPr id="3" name="圖片 2"/>
            <p:cNvPicPr>
              <a:picLocks noChangeAspect="1"/>
            </p:cNvPicPr>
            <p:nvPr/>
          </p:nvPicPr>
          <p:blipFill>
            <a:blip r:embed="rId3"/>
            <a:stretch>
              <a:fillRect/>
            </a:stretch>
          </p:blipFill>
          <p:spPr>
            <a:xfrm>
              <a:off x="473737" y="2536217"/>
              <a:ext cx="8196525" cy="4169994"/>
            </a:xfrm>
            <a:prstGeom prst="rect">
              <a:avLst/>
            </a:prstGeom>
          </p:spPr>
        </p:pic>
        <p:sp>
          <p:nvSpPr>
            <p:cNvPr id="6" name="矩形 5"/>
            <p:cNvSpPr/>
            <p:nvPr/>
          </p:nvSpPr>
          <p:spPr>
            <a:xfrm>
              <a:off x="1069145" y="5289452"/>
              <a:ext cx="1622473" cy="515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p:nvSpPr>
          <p:spPr>
            <a:xfrm>
              <a:off x="1003494" y="5359790"/>
              <a:ext cx="1810044" cy="338554"/>
            </a:xfrm>
            <a:prstGeom prst="rect">
              <a:avLst/>
            </a:prstGeom>
            <a:noFill/>
          </p:spPr>
          <p:txBody>
            <a:bodyPr wrap="square" rtlCol="0">
              <a:spAutoFit/>
            </a:bodyPr>
            <a:lstStyle/>
            <a:p>
              <a:r>
                <a:rPr lang="en-US" altLang="zh-TW" sz="1600" i="1" dirty="0" smtClean="0"/>
                <a:t>Event identification</a:t>
              </a:r>
              <a:endParaRPr lang="zh-TW" altLang="en-US" sz="1600" i="1" dirty="0"/>
            </a:p>
          </p:txBody>
        </p:sp>
      </p:grpSp>
      <p:sp>
        <p:nvSpPr>
          <p:cNvPr id="8" name="投影片編號版面配置區 7"/>
          <p:cNvSpPr>
            <a:spLocks noGrp="1"/>
          </p:cNvSpPr>
          <p:nvPr>
            <p:ph type="sldNum" sz="quarter" idx="12"/>
          </p:nvPr>
        </p:nvSpPr>
        <p:spPr/>
        <p:txBody>
          <a:bodyPr/>
          <a:lstStyle/>
          <a:p>
            <a:fld id="{03062B00-6140-4AF3-A182-9427D70600E3}" type="slidenum">
              <a:rPr lang="zh-TW" altLang="en-US" smtClean="0"/>
              <a:t>23</a:t>
            </a:fld>
            <a:endParaRPr lang="zh-TW" altLang="en-US"/>
          </a:p>
        </p:txBody>
      </p:sp>
    </p:spTree>
    <p:extLst>
      <p:ext uri="{BB962C8B-B14F-4D97-AF65-F5344CB8AC3E}">
        <p14:creationId xmlns:p14="http://schemas.microsoft.com/office/powerpoint/2010/main" val="11052226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56953"/>
            <a:ext cx="9144000" cy="4200184"/>
          </a:xfrm>
          <a:prstGeom prst="rect">
            <a:avLst/>
          </a:prstGeom>
        </p:spPr>
      </p:pic>
      <p:sp>
        <p:nvSpPr>
          <p:cNvPr id="2" name="標題 1"/>
          <p:cNvSpPr>
            <a:spLocks noGrp="1"/>
          </p:cNvSpPr>
          <p:nvPr>
            <p:ph type="title"/>
          </p:nvPr>
        </p:nvSpPr>
        <p:spPr/>
        <p:txBody>
          <a:bodyPr>
            <a:normAutofit/>
          </a:bodyPr>
          <a:lstStyle/>
          <a:p>
            <a:r>
              <a:rPr lang="en-US" altLang="zh-TW" sz="3600" b="1" dirty="0" smtClean="0">
                <a:latin typeface="+mn-lt"/>
              </a:rPr>
              <a:t>Spatiotemporal change of soundscapes</a:t>
            </a:r>
            <a:endParaRPr lang="zh-TW" altLang="en-US" sz="3600" b="1" dirty="0">
              <a:latin typeface="+mn-lt"/>
            </a:endParaRPr>
          </a:p>
        </p:txBody>
      </p:sp>
      <p:sp>
        <p:nvSpPr>
          <p:cNvPr id="3" name="內容版面配置區 2"/>
          <p:cNvSpPr>
            <a:spLocks noGrp="1"/>
          </p:cNvSpPr>
          <p:nvPr>
            <p:ph idx="1"/>
          </p:nvPr>
        </p:nvSpPr>
        <p:spPr>
          <a:xfrm>
            <a:off x="628650" y="1617892"/>
            <a:ext cx="7669316" cy="4351338"/>
          </a:xfrm>
        </p:spPr>
        <p:txBody>
          <a:bodyPr>
            <a:normAutofit/>
          </a:bodyPr>
          <a:lstStyle/>
          <a:p>
            <a:r>
              <a:rPr lang="en-US" altLang="zh-TW" sz="2400" dirty="0"/>
              <a:t>Mean-based </a:t>
            </a:r>
            <a:r>
              <a:rPr lang="en-US" altLang="zh-TW" sz="2400" dirty="0" smtClean="0"/>
              <a:t>LTS: noisy soundscapes consisted of rutting vocalizations, bird calls, insect chorus, and wind noise</a:t>
            </a:r>
          </a:p>
          <a:p>
            <a:pPr lvl="1"/>
            <a:endParaRPr lang="en-US" altLang="zh-TW" dirty="0" smtClean="0"/>
          </a:p>
        </p:txBody>
      </p:sp>
      <p:sp>
        <p:nvSpPr>
          <p:cNvPr id="5" name="矩形 4"/>
          <p:cNvSpPr/>
          <p:nvPr/>
        </p:nvSpPr>
        <p:spPr>
          <a:xfrm>
            <a:off x="1211040" y="3478138"/>
            <a:ext cx="1899629" cy="195159"/>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3771157" y="5990602"/>
            <a:ext cx="1928887" cy="186361"/>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投影片編號版面配置區 3"/>
          <p:cNvSpPr>
            <a:spLocks noGrp="1"/>
          </p:cNvSpPr>
          <p:nvPr>
            <p:ph type="sldNum" sz="quarter" idx="12"/>
          </p:nvPr>
        </p:nvSpPr>
        <p:spPr/>
        <p:txBody>
          <a:bodyPr/>
          <a:lstStyle/>
          <a:p>
            <a:fld id="{03062B00-6140-4AF3-A182-9427D70600E3}" type="slidenum">
              <a:rPr lang="zh-TW" altLang="en-US" smtClean="0"/>
              <a:t>24</a:t>
            </a:fld>
            <a:endParaRPr lang="zh-TW" altLang="en-US"/>
          </a:p>
        </p:txBody>
      </p:sp>
    </p:spTree>
    <p:extLst>
      <p:ext uri="{BB962C8B-B14F-4D97-AF65-F5344CB8AC3E}">
        <p14:creationId xmlns:p14="http://schemas.microsoft.com/office/powerpoint/2010/main" val="32175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p:cNvPicPr>
            <a:picLocks noChangeAspect="1"/>
          </p:cNvPicPr>
          <p:nvPr/>
        </p:nvPicPr>
        <p:blipFill rotWithShape="1">
          <a:blip r:embed="rId13" cstate="print">
            <a:extLst>
              <a:ext uri="{28A0092B-C50C-407E-A947-70E740481C1C}">
                <a14:useLocalDpi xmlns:a14="http://schemas.microsoft.com/office/drawing/2010/main" val="0"/>
              </a:ext>
            </a:extLst>
          </a:blip>
          <a:srcRect b="36409"/>
          <a:stretch/>
        </p:blipFill>
        <p:spPr>
          <a:xfrm>
            <a:off x="0" y="1602044"/>
            <a:ext cx="9144000" cy="4759852"/>
          </a:xfrm>
          <a:prstGeom prst="rect">
            <a:avLst/>
          </a:prstGeom>
        </p:spPr>
      </p:pic>
      <p:sp>
        <p:nvSpPr>
          <p:cNvPr id="15" name="矩形 14"/>
          <p:cNvSpPr/>
          <p:nvPr/>
        </p:nvSpPr>
        <p:spPr>
          <a:xfrm>
            <a:off x="0" y="4152575"/>
            <a:ext cx="9144000" cy="2705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 name="群組 2"/>
          <p:cNvGrpSpPr/>
          <p:nvPr/>
        </p:nvGrpSpPr>
        <p:grpSpPr>
          <a:xfrm>
            <a:off x="1190384" y="2190085"/>
            <a:ext cx="4948014" cy="2583444"/>
            <a:chOff x="1190384" y="1961485"/>
            <a:chExt cx="4948014" cy="2583444"/>
          </a:xfrm>
        </p:grpSpPr>
        <p:sp>
          <p:nvSpPr>
            <p:cNvPr id="2" name="文字方塊 1"/>
            <p:cNvSpPr txBox="1"/>
            <p:nvPr/>
          </p:nvSpPr>
          <p:spPr>
            <a:xfrm>
              <a:off x="1190384" y="4206375"/>
              <a:ext cx="4648912" cy="338554"/>
            </a:xfrm>
            <a:prstGeom prst="rect">
              <a:avLst/>
            </a:prstGeom>
            <a:noFill/>
          </p:spPr>
          <p:txBody>
            <a:bodyPr wrap="square" rtlCol="0">
              <a:spAutoFit/>
            </a:bodyPr>
            <a:lstStyle/>
            <a:p>
              <a:r>
                <a:rPr lang="en-US" altLang="zh-TW" sz="1600" dirty="0" smtClean="0">
                  <a:solidFill>
                    <a:schemeClr val="bg1"/>
                  </a:solidFill>
                </a:rPr>
                <a:t>Dominate by environmental sounds and insect chorus</a:t>
              </a:r>
              <a:endParaRPr lang="zh-TW" altLang="en-US" sz="1600" dirty="0">
                <a:solidFill>
                  <a:schemeClr val="bg1"/>
                </a:solidFill>
              </a:endParaRPr>
            </a:p>
          </p:txBody>
        </p:sp>
        <p:sp>
          <p:nvSpPr>
            <p:cNvPr id="5" name="文字方塊 4"/>
            <p:cNvSpPr txBox="1"/>
            <p:nvPr/>
          </p:nvSpPr>
          <p:spPr>
            <a:xfrm>
              <a:off x="1190384" y="1961485"/>
              <a:ext cx="4948014" cy="338554"/>
            </a:xfrm>
            <a:prstGeom prst="rect">
              <a:avLst/>
            </a:prstGeom>
            <a:noFill/>
          </p:spPr>
          <p:txBody>
            <a:bodyPr wrap="square" rtlCol="0">
              <a:spAutoFit/>
            </a:bodyPr>
            <a:lstStyle/>
            <a:p>
              <a:r>
                <a:rPr lang="en-US" altLang="zh-TW" sz="1600" dirty="0" smtClean="0">
                  <a:solidFill>
                    <a:schemeClr val="bg1"/>
                  </a:solidFill>
                </a:rPr>
                <a:t>A mixture of various environmental and biological sounds</a:t>
              </a:r>
              <a:endParaRPr lang="zh-TW" altLang="en-US" sz="1600" dirty="0">
                <a:solidFill>
                  <a:schemeClr val="bg1"/>
                </a:solidFill>
              </a:endParaRPr>
            </a:p>
          </p:txBody>
        </p:sp>
      </p:grpSp>
      <p:sp>
        <p:nvSpPr>
          <p:cNvPr id="7" name="標題 1"/>
          <p:cNvSpPr>
            <a:spLocks noGrp="1"/>
          </p:cNvSpPr>
          <p:nvPr>
            <p:ph type="title"/>
          </p:nvPr>
        </p:nvSpPr>
        <p:spPr>
          <a:xfrm>
            <a:off x="628650" y="365126"/>
            <a:ext cx="7886700" cy="1325563"/>
          </a:xfrm>
        </p:spPr>
        <p:txBody>
          <a:bodyPr>
            <a:normAutofit/>
          </a:bodyPr>
          <a:lstStyle/>
          <a:p>
            <a:r>
              <a:rPr lang="en-US" altLang="zh-TW" sz="3200" b="1" dirty="0" smtClean="0">
                <a:latin typeface="+mn-lt"/>
              </a:rPr>
              <a:t>Visualization of long-duration recordings</a:t>
            </a:r>
            <a:endParaRPr lang="zh-TW" altLang="en-US" sz="3200" b="1" dirty="0">
              <a:latin typeface="+mn-lt"/>
            </a:endParaRPr>
          </a:p>
        </p:txBody>
      </p:sp>
      <p:sp>
        <p:nvSpPr>
          <p:cNvPr id="10" name="矩形 9"/>
          <p:cNvSpPr/>
          <p:nvPr/>
        </p:nvSpPr>
        <p:spPr>
          <a:xfrm>
            <a:off x="1199909" y="3368841"/>
            <a:ext cx="6362941" cy="393700"/>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4" name="群組 13"/>
          <p:cNvGrpSpPr/>
          <p:nvPr/>
        </p:nvGrpSpPr>
        <p:grpSpPr>
          <a:xfrm>
            <a:off x="0" y="4152575"/>
            <a:ext cx="9144000" cy="2320282"/>
            <a:chOff x="5662943" y="5076021"/>
            <a:chExt cx="9144000" cy="2320282"/>
          </a:xfrm>
        </p:grpSpPr>
        <p:pic>
          <p:nvPicPr>
            <p:cNvPr id="13" name="圖片 12"/>
            <p:cNvPicPr>
              <a:picLocks noChangeAspect="1"/>
            </p:cNvPicPr>
            <p:nvPr/>
          </p:nvPicPr>
          <p:blipFill rotWithShape="1">
            <a:blip r:embed="rId13" cstate="print">
              <a:extLst>
                <a:ext uri="{28A0092B-C50C-407E-A947-70E740481C1C}">
                  <a14:useLocalDpi xmlns:a14="http://schemas.microsoft.com/office/drawing/2010/main" val="0"/>
                </a:ext>
              </a:extLst>
            </a:blip>
            <a:srcRect t="63975" b="5027"/>
            <a:stretch/>
          </p:blipFill>
          <p:spPr>
            <a:xfrm>
              <a:off x="5662943" y="5076021"/>
              <a:ext cx="9144000" cy="2320282"/>
            </a:xfrm>
            <a:prstGeom prst="rect">
              <a:avLst/>
            </a:prstGeom>
          </p:spPr>
        </p:pic>
        <p:sp>
          <p:nvSpPr>
            <p:cNvPr id="6" name="文字方塊 5"/>
            <p:cNvSpPr txBox="1"/>
            <p:nvPr/>
          </p:nvSpPr>
          <p:spPr>
            <a:xfrm>
              <a:off x="6853327" y="5358019"/>
              <a:ext cx="4948014" cy="584775"/>
            </a:xfrm>
            <a:prstGeom prst="rect">
              <a:avLst/>
            </a:prstGeom>
            <a:noFill/>
          </p:spPr>
          <p:txBody>
            <a:bodyPr wrap="square" rtlCol="0">
              <a:spAutoFit/>
            </a:bodyPr>
            <a:lstStyle/>
            <a:p>
              <a:r>
                <a:rPr lang="en-US" altLang="zh-TW" sz="1600" dirty="0" smtClean="0">
                  <a:solidFill>
                    <a:schemeClr val="bg1"/>
                  </a:solidFill>
                </a:rPr>
                <a:t>Suppress environmental sounds and emphasize the presence of transient calls</a:t>
              </a:r>
              <a:endParaRPr lang="zh-TW" altLang="en-US" sz="1600" dirty="0">
                <a:solidFill>
                  <a:schemeClr val="bg1"/>
                </a:solidFill>
              </a:endParaRPr>
            </a:p>
          </p:txBody>
        </p:sp>
      </p:grpSp>
      <p:pic>
        <p:nvPicPr>
          <p:cNvPr id="16" name="20171122_030210_Cluster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05945" y="1570103"/>
            <a:ext cx="360000" cy="360000"/>
          </a:xfrm>
          <a:prstGeom prst="rect">
            <a:avLst/>
          </a:prstGeom>
        </p:spPr>
      </p:pic>
      <p:pic>
        <p:nvPicPr>
          <p:cNvPr id="17" name="20171122_060020_Cluster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2614836" y="1573285"/>
            <a:ext cx="360000" cy="360000"/>
          </a:xfrm>
          <a:prstGeom prst="rect">
            <a:avLst/>
          </a:prstGeom>
        </p:spPr>
      </p:pic>
      <p:pic>
        <p:nvPicPr>
          <p:cNvPr id="18" name="20171122_120110_Cluster 1">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4188049" y="1570103"/>
            <a:ext cx="360000" cy="360000"/>
          </a:xfrm>
          <a:prstGeom prst="rect">
            <a:avLst/>
          </a:prstGeom>
        </p:spPr>
      </p:pic>
      <p:pic>
        <p:nvPicPr>
          <p:cNvPr id="19" name="20171122_180150_Cluster 7">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5825845" y="1570103"/>
            <a:ext cx="360000" cy="360000"/>
          </a:xfrm>
          <a:prstGeom prst="rect">
            <a:avLst/>
          </a:prstGeom>
        </p:spPr>
      </p:pic>
      <p:pic>
        <p:nvPicPr>
          <p:cNvPr id="20" name="20171122_231720_Cluster 1">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7202850" y="1533522"/>
            <a:ext cx="360000" cy="360000"/>
          </a:xfrm>
          <a:prstGeom prst="rect">
            <a:avLst/>
          </a:prstGeom>
        </p:spPr>
      </p:pic>
      <p:sp>
        <p:nvSpPr>
          <p:cNvPr id="4" name="投影片編號版面配置區 3"/>
          <p:cNvSpPr>
            <a:spLocks noGrp="1"/>
          </p:cNvSpPr>
          <p:nvPr>
            <p:ph type="sldNum" sz="quarter" idx="12"/>
          </p:nvPr>
        </p:nvSpPr>
        <p:spPr/>
        <p:txBody>
          <a:bodyPr/>
          <a:lstStyle/>
          <a:p>
            <a:fld id="{03062B00-6140-4AF3-A182-9427D70600E3}" type="slidenum">
              <a:rPr lang="zh-TW" altLang="en-US" smtClean="0"/>
              <a:t>25</a:t>
            </a:fld>
            <a:endParaRPr lang="zh-TW" altLang="en-US"/>
          </a:p>
        </p:txBody>
      </p:sp>
    </p:spTree>
    <p:extLst>
      <p:ext uri="{BB962C8B-B14F-4D97-AF65-F5344CB8AC3E}">
        <p14:creationId xmlns:p14="http://schemas.microsoft.com/office/powerpoint/2010/main" val="209039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6"/>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0000" fill="hold"/>
                                        <p:tgtEl>
                                          <p:spTgt spid="16"/>
                                        </p:tgtEl>
                                      </p:cBhvr>
                                    </p:cmd>
                                  </p:childTnLst>
                                </p:cTn>
                              </p:par>
                            </p:childTnLst>
                          </p:cTn>
                        </p:par>
                      </p:childTnLst>
                    </p:cTn>
                  </p:par>
                </p:childTnLst>
              </p:cTn>
              <p:nextCondLst>
                <p:cond evt="onClick" delay="0">
                  <p:tgtEl>
                    <p:spTgt spid="16"/>
                  </p:tgtEl>
                </p:cond>
              </p:nextCondLst>
            </p:seq>
            <p:audio>
              <p:cMediaNode vol="80000">
                <p:cTn id="23" fill="hold" display="0">
                  <p:stCondLst>
                    <p:cond delay="indefinite"/>
                  </p:stCondLst>
                  <p:endCondLst>
                    <p:cond evt="onStopAudio" delay="0">
                      <p:tgtEl>
                        <p:sldTgt/>
                      </p:tgtEl>
                    </p:cond>
                  </p:endCondLst>
                </p:cTn>
                <p:tgtEl>
                  <p:spTgt spid="16"/>
                </p:tgtEl>
              </p:cMediaNode>
            </p:audio>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0000" fill="hold"/>
                                        <p:tgtEl>
                                          <p:spTgt spid="17"/>
                                        </p:tgtEl>
                                      </p:cBhvr>
                                    </p:cmd>
                                  </p:childTnLst>
                                </p:cTn>
                              </p:par>
                            </p:childTnLst>
                          </p:cTn>
                        </p:par>
                      </p:childTnLst>
                    </p:cTn>
                  </p:par>
                </p:childTnLst>
              </p:cTn>
              <p:nextCondLst>
                <p:cond evt="onClick" delay="0">
                  <p:tgtEl>
                    <p:spTgt spid="17"/>
                  </p:tgtEl>
                </p:cond>
              </p:nextCondLst>
            </p:seq>
            <p:audio>
              <p:cMediaNode vol="80000">
                <p:cTn id="29" fill="hold" display="0">
                  <p:stCondLst>
                    <p:cond delay="indefinite"/>
                  </p:stCondLst>
                  <p:endCondLst>
                    <p:cond evt="onStopAudio" delay="0">
                      <p:tgtEl>
                        <p:sldTgt/>
                      </p:tgtEl>
                    </p:cond>
                  </p:endCondLst>
                </p:cTn>
                <p:tgtEl>
                  <p:spTgt spid="17"/>
                </p:tgtEl>
              </p:cMediaNode>
            </p:audio>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0000" fill="hold"/>
                                        <p:tgtEl>
                                          <p:spTgt spid="18"/>
                                        </p:tgtEl>
                                      </p:cBhvr>
                                    </p:cmd>
                                  </p:childTnLst>
                                </p:cTn>
                              </p:par>
                            </p:childTnLst>
                          </p:cTn>
                        </p:par>
                      </p:childTnLst>
                    </p:cTn>
                  </p:par>
                </p:childTnLst>
              </p:cTn>
              <p:nextCondLst>
                <p:cond evt="onClick" delay="0">
                  <p:tgtEl>
                    <p:spTgt spid="18"/>
                  </p:tgtEl>
                </p:cond>
              </p:nextCondLst>
            </p:seq>
            <p:audio>
              <p:cMediaNode vol="80000">
                <p:cTn id="35" fill="hold" display="0">
                  <p:stCondLst>
                    <p:cond delay="indefinite"/>
                  </p:stCondLst>
                  <p:endCondLst>
                    <p:cond evt="onStopAudio" delay="0">
                      <p:tgtEl>
                        <p:sldTgt/>
                      </p:tgtEl>
                    </p:cond>
                  </p:endCondLst>
                </p:cTn>
                <p:tgtEl>
                  <p:spTgt spid="18"/>
                </p:tgtEl>
              </p:cMediaNode>
            </p:audio>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10000" fill="hold"/>
                                        <p:tgtEl>
                                          <p:spTgt spid="19"/>
                                        </p:tgtEl>
                                      </p:cBhvr>
                                    </p:cmd>
                                  </p:childTnLst>
                                </p:cTn>
                              </p:par>
                            </p:childTnLst>
                          </p:cTn>
                        </p:par>
                      </p:childTnLst>
                    </p:cTn>
                  </p:par>
                </p:childTnLst>
              </p:cTn>
              <p:nextCondLst>
                <p:cond evt="onClick" delay="0">
                  <p:tgtEl>
                    <p:spTgt spid="19"/>
                  </p:tgtEl>
                </p:cond>
              </p:nextCondLst>
            </p:seq>
            <p:audio>
              <p:cMediaNode vol="80000">
                <p:cTn id="41" fill="hold" display="0">
                  <p:stCondLst>
                    <p:cond delay="indefinite"/>
                  </p:stCondLst>
                  <p:endCondLst>
                    <p:cond evt="onStopAudio" delay="0">
                      <p:tgtEl>
                        <p:sldTgt/>
                      </p:tgtEl>
                    </p:cond>
                  </p:endCondLst>
                </p:cTn>
                <p:tgtEl>
                  <p:spTgt spid="19"/>
                </p:tgtEl>
              </p:cMediaNode>
            </p:audio>
            <p:seq concurrent="1" nextAc="seek">
              <p:cTn id="42" restart="whenNotActive" fill="hold" evtFilter="cancelBubble" nodeType="interactiveSeq">
                <p:stCondLst>
                  <p:cond evt="onClick" delay="0">
                    <p:tgtEl>
                      <p:spTgt spid="20"/>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10000" fill="hold"/>
                                        <p:tgtEl>
                                          <p:spTgt spid="20"/>
                                        </p:tgtEl>
                                      </p:cBhvr>
                                    </p:cmd>
                                  </p:childTnLst>
                                </p:cTn>
                              </p:par>
                            </p:childTnLst>
                          </p:cTn>
                        </p:par>
                      </p:childTnLst>
                    </p:cTn>
                  </p:par>
                </p:childTnLst>
              </p:cTn>
              <p:nextCondLst>
                <p:cond evt="onClick" delay="0">
                  <p:tgtEl>
                    <p:spTgt spid="20"/>
                  </p:tgtEl>
                </p:cond>
              </p:nextCondLst>
            </p:seq>
            <p:audio>
              <p:cMediaNode vol="80000">
                <p:cTn id="47" fill="hold" display="0">
                  <p:stCondLst>
                    <p:cond delay="indefinite"/>
                  </p:stCondLst>
                  <p:endCondLst>
                    <p:cond evt="onStopAudio" delay="0">
                      <p:tgtEl>
                        <p:sldTgt/>
                      </p:tgtEl>
                    </p:cond>
                  </p:endCondLst>
                </p:cTn>
                <p:tgtEl>
                  <p:spTgt spid="20"/>
                </p:tgtEl>
              </p:cMediaNode>
            </p:audio>
          </p:childTnLst>
        </p:cTn>
      </p:par>
    </p:tnLst>
    <p:bldLst>
      <p:bldP spid="15"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200" b="1" dirty="0" smtClean="0">
                <a:latin typeface="+mn-lt"/>
              </a:rPr>
              <a:t>Spectral features of different audio clusters</a:t>
            </a:r>
            <a:endParaRPr lang="zh-TW" altLang="en-US" sz="3200" b="1" dirty="0">
              <a:latin typeface="+mn-lt"/>
            </a:endParaRPr>
          </a:p>
        </p:txBody>
      </p:sp>
      <p:sp>
        <p:nvSpPr>
          <p:cNvPr id="3" name="內容版面配置區 2"/>
          <p:cNvSpPr>
            <a:spLocks noGrp="1"/>
          </p:cNvSpPr>
          <p:nvPr>
            <p:ph idx="1"/>
          </p:nvPr>
        </p:nvSpPr>
        <p:spPr/>
        <p:txBody>
          <a:bodyPr>
            <a:normAutofit/>
          </a:bodyPr>
          <a:lstStyle/>
          <a:p>
            <a:r>
              <a:rPr lang="en-US" altLang="zh-TW" sz="2400" dirty="0" smtClean="0"/>
              <a:t>Seven clusters (explained 90% of variation) were identified from 9 recording stations</a:t>
            </a:r>
          </a:p>
          <a:p>
            <a:r>
              <a:rPr lang="en-US" altLang="zh-TW" sz="2400" dirty="0" smtClean="0"/>
              <a:t>Two clusters were highly associated to spectral peaks of rutting vocalizations</a:t>
            </a:r>
            <a:endParaRPr lang="zh-TW" altLang="en-US" sz="2400" dirty="0"/>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0882" y="3481388"/>
            <a:ext cx="7262236" cy="2782886"/>
          </a:xfrm>
          <a:prstGeom prst="rect">
            <a:avLst/>
          </a:prstGeom>
        </p:spPr>
      </p:pic>
      <p:sp>
        <p:nvSpPr>
          <p:cNvPr id="5" name="投影片編號版面配置區 4"/>
          <p:cNvSpPr>
            <a:spLocks noGrp="1"/>
          </p:cNvSpPr>
          <p:nvPr>
            <p:ph type="sldNum" sz="quarter" idx="12"/>
          </p:nvPr>
        </p:nvSpPr>
        <p:spPr/>
        <p:txBody>
          <a:bodyPr/>
          <a:lstStyle/>
          <a:p>
            <a:fld id="{03062B00-6140-4AF3-A182-9427D70600E3}" type="slidenum">
              <a:rPr lang="zh-TW" altLang="en-US" smtClean="0"/>
              <a:t>26</a:t>
            </a:fld>
            <a:endParaRPr lang="zh-TW" altLang="en-US"/>
          </a:p>
        </p:txBody>
      </p:sp>
    </p:spTree>
    <p:extLst>
      <p:ext uri="{BB962C8B-B14F-4D97-AF65-F5344CB8AC3E}">
        <p14:creationId xmlns:p14="http://schemas.microsoft.com/office/powerpoint/2010/main" val="30354167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5748" y="1183453"/>
            <a:ext cx="5598252" cy="5665806"/>
          </a:xfrm>
          <a:prstGeom prst="rect">
            <a:avLst/>
          </a:prstGeom>
        </p:spPr>
      </p:pic>
      <p:sp>
        <p:nvSpPr>
          <p:cNvPr id="2" name="標題 1"/>
          <p:cNvSpPr>
            <a:spLocks noGrp="1"/>
          </p:cNvSpPr>
          <p:nvPr>
            <p:ph type="title"/>
          </p:nvPr>
        </p:nvSpPr>
        <p:spPr/>
        <p:txBody>
          <a:bodyPr>
            <a:normAutofit/>
          </a:bodyPr>
          <a:lstStyle/>
          <a:p>
            <a:r>
              <a:rPr lang="en-US" altLang="zh-TW" sz="3200" b="1" dirty="0" smtClean="0">
                <a:latin typeface="+mn-lt"/>
              </a:rPr>
              <a:t>Spatiotemporal change of detection probabilities</a:t>
            </a:r>
            <a:endParaRPr lang="zh-TW" altLang="en-US" sz="3200" b="1" dirty="0">
              <a:latin typeface="+mn-lt"/>
            </a:endParaRPr>
          </a:p>
        </p:txBody>
      </p:sp>
      <p:sp>
        <p:nvSpPr>
          <p:cNvPr id="3" name="內容版面配置區 2"/>
          <p:cNvSpPr>
            <a:spLocks noGrp="1"/>
          </p:cNvSpPr>
          <p:nvPr>
            <p:ph idx="1"/>
          </p:nvPr>
        </p:nvSpPr>
        <p:spPr>
          <a:xfrm>
            <a:off x="628650" y="2120899"/>
            <a:ext cx="2772576" cy="4056063"/>
          </a:xfrm>
        </p:spPr>
        <p:txBody>
          <a:bodyPr>
            <a:normAutofit/>
          </a:bodyPr>
          <a:lstStyle/>
          <a:p>
            <a:pPr marL="0" indent="0">
              <a:buNone/>
            </a:pPr>
            <a:endParaRPr lang="en-US" altLang="zh-TW" sz="2400" dirty="0" smtClean="0"/>
          </a:p>
          <a:p>
            <a:endParaRPr lang="en-US" altLang="zh-TW" sz="2400" dirty="0"/>
          </a:p>
          <a:p>
            <a:r>
              <a:rPr lang="en-US" altLang="zh-TW" sz="2400" dirty="0" smtClean="0"/>
              <a:t>Heterogeneity in spatial distribution</a:t>
            </a:r>
          </a:p>
          <a:p>
            <a:endParaRPr lang="en-US" altLang="zh-TW" sz="2400" dirty="0" smtClean="0"/>
          </a:p>
          <a:p>
            <a:r>
              <a:rPr lang="en-US" altLang="zh-TW" sz="2400" dirty="0" smtClean="0"/>
              <a:t>Prominent crepuscular and diurnal activity</a:t>
            </a:r>
            <a:endParaRPr lang="zh-TW" altLang="en-US" sz="2400" dirty="0"/>
          </a:p>
        </p:txBody>
      </p:sp>
      <mc:AlternateContent xmlns:mc="http://schemas.openxmlformats.org/markup-compatibility/2006" xmlns:a14="http://schemas.microsoft.com/office/drawing/2010/main">
        <mc:Choice Requires="a14">
          <p:sp>
            <p:nvSpPr>
              <p:cNvPr id="6" name="文字方塊 5"/>
              <p:cNvSpPr txBox="1"/>
              <p:nvPr/>
            </p:nvSpPr>
            <p:spPr>
              <a:xfrm>
                <a:off x="484128" y="1975633"/>
                <a:ext cx="2761333" cy="8060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𝑃</m:t>
                      </m:r>
                      <m:r>
                        <a:rPr lang="en-GB" altLang="zh-TW" sz="2400" i="1" smtClean="0">
                          <a:latin typeface="Cambria Math" panose="02040503050406030204" pitchFamily="18" charset="0"/>
                        </a:rPr>
                        <m:t>=</m:t>
                      </m:r>
                      <m:f>
                        <m:fPr>
                          <m:ctrlPr>
                            <a:rPr lang="en-GB" altLang="zh-TW" sz="2400" i="1" smtClean="0">
                              <a:latin typeface="Cambria Math" panose="02040503050406030204" pitchFamily="18" charset="0"/>
                            </a:rPr>
                          </m:ctrlPr>
                        </m:fPr>
                        <m:num>
                          <m:sSub>
                            <m:sSubPr>
                              <m:ctrlPr>
                                <a:rPr lang="en-US" altLang="zh-TW" sz="2400" i="1" smtClean="0">
                                  <a:latin typeface="Cambria Math" panose="02040503050406030204" pitchFamily="18" charset="0"/>
                                </a:rPr>
                              </m:ctrlPr>
                            </m:sSubPr>
                            <m:e>
                              <m:r>
                                <m:rPr>
                                  <m:sty m:val="p"/>
                                </m:rPr>
                                <a:rPr lang="en-US" altLang="zh-TW" sz="2400" i="1">
                                  <a:latin typeface="Cambria Math" panose="02040503050406030204" pitchFamily="18" charset="0"/>
                                </a:rPr>
                                <m:t>N</m:t>
                              </m:r>
                            </m:e>
                            <m:sub>
                              <m:r>
                                <a:rPr lang="en-US" altLang="zh-TW" sz="2400" b="0" i="1" smtClean="0">
                                  <a:latin typeface="Cambria Math" panose="02040503050406030204" pitchFamily="18" charset="0"/>
                                </a:rPr>
                                <m:t>𝑑𝑒𝑡𝑒𝑐𝑡𝑒𝑑</m:t>
                              </m:r>
                              <m:r>
                                <a:rPr lang="en-US" altLang="zh-TW" sz="2400" b="0" i="1" smtClean="0">
                                  <a:latin typeface="Cambria Math" panose="02040503050406030204" pitchFamily="18" charset="0"/>
                                </a:rPr>
                                <m:t> </m:t>
                              </m:r>
                              <m:r>
                                <a:rPr lang="en-US" altLang="zh-TW" sz="2400" b="0" i="1" smtClean="0">
                                  <a:latin typeface="Cambria Math" panose="02040503050406030204" pitchFamily="18" charset="0"/>
                                </a:rPr>
                                <m:t>𝑓𝑟𝑎𝑚𝑒𝑠</m:t>
                              </m:r>
                            </m:sub>
                          </m:sSub>
                        </m:num>
                        <m:den>
                          <m:sSub>
                            <m:sSubPr>
                              <m:ctrlPr>
                                <a:rPr lang="en-GB" altLang="zh-TW" sz="2400" i="1" smtClean="0">
                                  <a:latin typeface="Cambria Math" panose="02040503050406030204" pitchFamily="18" charset="0"/>
                                </a:rPr>
                              </m:ctrlPr>
                            </m:sSubPr>
                            <m:e>
                              <m:r>
                                <m:rPr>
                                  <m:sty m:val="p"/>
                                </m:rPr>
                                <a:rPr lang="en-US" altLang="zh-TW" sz="2400" i="1">
                                  <a:latin typeface="Cambria Math" panose="02040503050406030204" pitchFamily="18" charset="0"/>
                                </a:rPr>
                                <m:t>N</m:t>
                              </m:r>
                            </m:e>
                            <m:sub>
                              <m:r>
                                <a:rPr lang="en-US" altLang="zh-TW" sz="2400" b="0" i="1" smtClean="0">
                                  <a:latin typeface="Cambria Math" panose="02040503050406030204" pitchFamily="18" charset="0"/>
                                </a:rPr>
                                <m:t>𝑡𝑜𝑡𝑎𝑙</m:t>
                              </m:r>
                              <m:r>
                                <a:rPr lang="en-US" altLang="zh-TW" sz="2400" b="0" i="1" smtClean="0">
                                  <a:latin typeface="Cambria Math" panose="02040503050406030204" pitchFamily="18" charset="0"/>
                                </a:rPr>
                                <m:t> </m:t>
                              </m:r>
                              <m:r>
                                <a:rPr lang="en-US" altLang="zh-TW" sz="2400" b="0" i="1" smtClean="0">
                                  <a:latin typeface="Cambria Math" panose="02040503050406030204" pitchFamily="18" charset="0"/>
                                </a:rPr>
                                <m:t>𝑓𝑟𝑎𝑚𝑒𝑠</m:t>
                              </m:r>
                            </m:sub>
                          </m:sSub>
                        </m:den>
                      </m:f>
                    </m:oMath>
                  </m:oMathPara>
                </a14:m>
                <a:endParaRPr lang="zh-TW" altLang="en-US" sz="2400"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484128" y="1975633"/>
                <a:ext cx="2761333" cy="806054"/>
              </a:xfrm>
              <a:prstGeom prst="rect">
                <a:avLst/>
              </a:prstGeom>
              <a:blipFill rotWithShape="0">
                <a:blip r:embed="rId4"/>
                <a:stretch>
                  <a:fillRect/>
                </a:stretch>
              </a:blipFill>
            </p:spPr>
            <p:txBody>
              <a:bodyPr/>
              <a:lstStyle/>
              <a:p>
                <a:r>
                  <a:rPr lang="zh-TW" altLang="en-US">
                    <a:noFill/>
                  </a:rPr>
                  <a:t> </a:t>
                </a:r>
              </a:p>
            </p:txBody>
          </p:sp>
        </mc:Fallback>
      </mc:AlternateContent>
      <p:sp>
        <p:nvSpPr>
          <p:cNvPr id="5" name="投影片編號版面配置區 4"/>
          <p:cNvSpPr>
            <a:spLocks noGrp="1"/>
          </p:cNvSpPr>
          <p:nvPr>
            <p:ph type="sldNum" sz="quarter" idx="12"/>
          </p:nvPr>
        </p:nvSpPr>
        <p:spPr/>
        <p:txBody>
          <a:bodyPr/>
          <a:lstStyle/>
          <a:p>
            <a:fld id="{03062B00-6140-4AF3-A182-9427D70600E3}" type="slidenum">
              <a:rPr lang="zh-TW" altLang="en-US" smtClean="0"/>
              <a:t>27</a:t>
            </a:fld>
            <a:endParaRPr lang="zh-TW" altLang="en-US"/>
          </a:p>
        </p:txBody>
      </p:sp>
    </p:spTree>
    <p:extLst>
      <p:ext uri="{BB962C8B-B14F-4D97-AF65-F5344CB8AC3E}">
        <p14:creationId xmlns:p14="http://schemas.microsoft.com/office/powerpoint/2010/main" val="35988924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600" b="1" dirty="0" smtClean="0">
                <a:latin typeface="+mn-lt"/>
              </a:rPr>
              <a:t>Changes </a:t>
            </a:r>
            <a:r>
              <a:rPr lang="en-US" altLang="zh-TW" sz="3600" b="1" dirty="0">
                <a:latin typeface="+mn-lt"/>
              </a:rPr>
              <a:t>of acoustic </a:t>
            </a:r>
            <a:r>
              <a:rPr lang="en-US" altLang="zh-TW" sz="3600" b="1" dirty="0" smtClean="0">
                <a:latin typeface="+mn-lt"/>
              </a:rPr>
              <a:t>activities during breeding season</a:t>
            </a:r>
            <a:endParaRPr lang="zh-TW" altLang="en-US" sz="3600" dirty="0">
              <a:latin typeface="+mn-lt"/>
            </a:endParaRPr>
          </a:p>
        </p:txBody>
      </p:sp>
      <p:pic>
        <p:nvPicPr>
          <p:cNvPr id="4" name="內容版面配置區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4259" y="1458000"/>
            <a:ext cx="5959741" cy="5400000"/>
          </a:xfrm>
          <a:prstGeom prst="rect">
            <a:avLst/>
          </a:prstGeom>
        </p:spPr>
      </p:pic>
      <p:sp>
        <p:nvSpPr>
          <p:cNvPr id="3" name="內容版面配置區 2"/>
          <p:cNvSpPr>
            <a:spLocks noGrp="1"/>
          </p:cNvSpPr>
          <p:nvPr>
            <p:ph idx="1"/>
          </p:nvPr>
        </p:nvSpPr>
        <p:spPr>
          <a:xfrm>
            <a:off x="198852" y="1728790"/>
            <a:ext cx="2985407" cy="4351338"/>
          </a:xfrm>
        </p:spPr>
        <p:txBody>
          <a:bodyPr>
            <a:normAutofit/>
          </a:bodyPr>
          <a:lstStyle/>
          <a:p>
            <a:r>
              <a:rPr lang="en-US" altLang="zh-TW" sz="2400" dirty="0"/>
              <a:t>Prominent seasonal changes were only observed in the acoustical hot spots </a:t>
            </a:r>
          </a:p>
          <a:p>
            <a:endParaRPr lang="en-US" altLang="zh-TW" sz="2400" dirty="0" smtClean="0"/>
          </a:p>
          <a:p>
            <a:r>
              <a:rPr lang="en-US" altLang="zh-TW" sz="2400" dirty="0" smtClean="0"/>
              <a:t>Peaked at late November</a:t>
            </a:r>
          </a:p>
          <a:p>
            <a:endParaRPr lang="en-US" altLang="zh-TW" sz="2400" dirty="0"/>
          </a:p>
          <a:p>
            <a:endParaRPr lang="en-US" altLang="zh-TW" sz="2000" dirty="0"/>
          </a:p>
        </p:txBody>
      </p:sp>
      <p:sp>
        <p:nvSpPr>
          <p:cNvPr id="5" name="投影片編號版面配置區 4"/>
          <p:cNvSpPr>
            <a:spLocks noGrp="1"/>
          </p:cNvSpPr>
          <p:nvPr>
            <p:ph type="sldNum" sz="quarter" idx="12"/>
          </p:nvPr>
        </p:nvSpPr>
        <p:spPr/>
        <p:txBody>
          <a:bodyPr/>
          <a:lstStyle/>
          <a:p>
            <a:fld id="{03062B00-6140-4AF3-A182-9427D70600E3}" type="slidenum">
              <a:rPr lang="zh-TW" altLang="en-US" smtClean="0"/>
              <a:t>28</a:t>
            </a:fld>
            <a:endParaRPr lang="zh-TW" altLang="en-US"/>
          </a:p>
        </p:txBody>
      </p:sp>
    </p:spTree>
    <p:extLst>
      <p:ext uri="{BB962C8B-B14F-4D97-AF65-F5344CB8AC3E}">
        <p14:creationId xmlns:p14="http://schemas.microsoft.com/office/powerpoint/2010/main" val="41303566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600" b="1" dirty="0" smtClean="0">
                <a:latin typeface="+mn-lt"/>
              </a:rPr>
              <a:t>Diel pattern of acoustic activities</a:t>
            </a:r>
            <a:endParaRPr lang="zh-TW" altLang="en-US" sz="3600" b="1" dirty="0">
              <a:latin typeface="+mn-lt"/>
            </a:endParaRP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2534" y="1458000"/>
            <a:ext cx="5971466" cy="5400000"/>
          </a:xfrm>
          <a:prstGeom prst="rect">
            <a:avLst/>
          </a:prstGeom>
        </p:spPr>
      </p:pic>
      <p:grpSp>
        <p:nvGrpSpPr>
          <p:cNvPr id="9" name="群組 8"/>
          <p:cNvGrpSpPr/>
          <p:nvPr/>
        </p:nvGrpSpPr>
        <p:grpSpPr>
          <a:xfrm>
            <a:off x="2251677" y="5963065"/>
            <a:ext cx="1743341" cy="400110"/>
            <a:chOff x="2008262" y="5911789"/>
            <a:chExt cx="1743341" cy="400110"/>
          </a:xfrm>
        </p:grpSpPr>
        <p:cxnSp>
          <p:nvCxnSpPr>
            <p:cNvPr id="4" name="直線接點 3"/>
            <p:cNvCxnSpPr/>
            <p:nvPr/>
          </p:nvCxnSpPr>
          <p:spPr>
            <a:xfrm>
              <a:off x="2008262" y="6031430"/>
              <a:ext cx="23073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直線接點 6"/>
            <p:cNvCxnSpPr/>
            <p:nvPr/>
          </p:nvCxnSpPr>
          <p:spPr>
            <a:xfrm>
              <a:off x="2008262" y="6193800"/>
              <a:ext cx="230737"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 name="文字方塊 7"/>
            <p:cNvSpPr txBox="1"/>
            <p:nvPr/>
          </p:nvSpPr>
          <p:spPr>
            <a:xfrm>
              <a:off x="2238998" y="5911789"/>
              <a:ext cx="1512605" cy="400110"/>
            </a:xfrm>
            <a:prstGeom prst="rect">
              <a:avLst/>
            </a:prstGeom>
            <a:noFill/>
          </p:spPr>
          <p:txBody>
            <a:bodyPr wrap="square" rtlCol="0">
              <a:spAutoFit/>
            </a:bodyPr>
            <a:lstStyle/>
            <a:p>
              <a:r>
                <a:rPr lang="en-US" altLang="zh-TW" sz="1000" dirty="0" smtClean="0"/>
                <a:t>Mean</a:t>
              </a:r>
            </a:p>
            <a:p>
              <a:r>
                <a:rPr lang="en-US" altLang="zh-TW" sz="1000" dirty="0" smtClean="0"/>
                <a:t>Confidence interval</a:t>
              </a:r>
              <a:endParaRPr lang="zh-TW" altLang="en-US" sz="1000" dirty="0"/>
            </a:p>
          </p:txBody>
        </p:sp>
      </p:grpSp>
      <p:sp>
        <p:nvSpPr>
          <p:cNvPr id="6" name="內容版面配置區 5"/>
          <p:cNvSpPr>
            <a:spLocks noGrp="1"/>
          </p:cNvSpPr>
          <p:nvPr>
            <p:ph idx="1"/>
          </p:nvPr>
        </p:nvSpPr>
        <p:spPr>
          <a:xfrm>
            <a:off x="628649" y="1825625"/>
            <a:ext cx="2985407" cy="4351338"/>
          </a:xfrm>
        </p:spPr>
        <p:txBody>
          <a:bodyPr>
            <a:normAutofit/>
          </a:bodyPr>
          <a:lstStyle/>
          <a:p>
            <a:r>
              <a:rPr lang="en-US" altLang="zh-TW" sz="2400" dirty="0" smtClean="0"/>
              <a:t>Modeling by spline</a:t>
            </a:r>
          </a:p>
          <a:p>
            <a:endParaRPr lang="en-US" altLang="zh-TW" sz="2000" dirty="0" smtClean="0"/>
          </a:p>
          <a:p>
            <a:r>
              <a:rPr lang="en-US" altLang="zh-TW" sz="2000" dirty="0" smtClean="0"/>
              <a:t>Bimodal distribution in detection rates</a:t>
            </a:r>
          </a:p>
          <a:p>
            <a:endParaRPr lang="en-US" altLang="zh-TW" sz="2000" dirty="0"/>
          </a:p>
          <a:p>
            <a:r>
              <a:rPr lang="en-US" altLang="zh-TW" sz="2000" dirty="0" smtClean="0"/>
              <a:t>Daytime recordings will be sufficient for monitoring the variation of acoustic activities</a:t>
            </a:r>
            <a:endParaRPr lang="zh-TW" altLang="en-US" sz="2000" dirty="0"/>
          </a:p>
        </p:txBody>
      </p:sp>
      <p:sp>
        <p:nvSpPr>
          <p:cNvPr id="3" name="矩形 2"/>
          <p:cNvSpPr/>
          <p:nvPr/>
        </p:nvSpPr>
        <p:spPr>
          <a:xfrm>
            <a:off x="4167239" y="1869775"/>
            <a:ext cx="774700" cy="1155700"/>
          </a:xfrm>
          <a:prstGeom prst="rect">
            <a:avLst/>
          </a:prstGeom>
          <a:solidFill>
            <a:srgbClr val="C000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5907139" y="5108426"/>
            <a:ext cx="774700" cy="1155700"/>
          </a:xfrm>
          <a:prstGeom prst="rect">
            <a:avLst/>
          </a:prstGeom>
          <a:solidFill>
            <a:srgbClr val="C000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 name="內容版面配置區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76" y="2634256"/>
            <a:ext cx="3542480" cy="2833984"/>
          </a:xfrm>
          <a:prstGeom prst="rect">
            <a:avLst/>
          </a:prstGeom>
        </p:spPr>
      </p:pic>
      <p:sp>
        <p:nvSpPr>
          <p:cNvPr id="12" name="投影片編號版面配置區 11"/>
          <p:cNvSpPr>
            <a:spLocks noGrp="1"/>
          </p:cNvSpPr>
          <p:nvPr>
            <p:ph type="sldNum" sz="quarter" idx="12"/>
          </p:nvPr>
        </p:nvSpPr>
        <p:spPr/>
        <p:txBody>
          <a:bodyPr/>
          <a:lstStyle/>
          <a:p>
            <a:fld id="{03062B00-6140-4AF3-A182-9427D70600E3}" type="slidenum">
              <a:rPr lang="zh-TW" altLang="en-US" smtClean="0"/>
              <a:t>29</a:t>
            </a:fld>
            <a:endParaRPr lang="zh-TW" altLang="en-US"/>
          </a:p>
        </p:txBody>
      </p:sp>
    </p:spTree>
    <p:extLst>
      <p:ext uri="{BB962C8B-B14F-4D97-AF65-F5344CB8AC3E}">
        <p14:creationId xmlns:p14="http://schemas.microsoft.com/office/powerpoint/2010/main" val="4097422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54360" y="655638"/>
            <a:ext cx="8435280" cy="634082"/>
          </a:xfrm>
        </p:spPr>
        <p:txBody>
          <a:bodyPr>
            <a:normAutofit fontScale="90000"/>
          </a:bodyPr>
          <a:lstStyle/>
          <a:p>
            <a:r>
              <a:rPr lang="en-US" altLang="zh-TW" dirty="0" smtClean="0"/>
              <a:t>Distribution</a:t>
            </a:r>
            <a:endParaRPr lang="en-US" dirty="0"/>
          </a:p>
        </p:txBody>
      </p:sp>
      <p:pic>
        <p:nvPicPr>
          <p:cNvPr id="4" name="Picture 2"/>
          <p:cNvPicPr>
            <a:picLocks noChangeAspect="1" noChangeArrowheads="1"/>
          </p:cNvPicPr>
          <p:nvPr/>
        </p:nvPicPr>
        <p:blipFill>
          <a:blip r:embed="rId3" cstate="print"/>
          <a:srcRect t="22266" r="2184" b="11782"/>
          <a:stretch>
            <a:fillRect/>
          </a:stretch>
        </p:blipFill>
        <p:spPr bwMode="auto">
          <a:xfrm>
            <a:off x="0" y="1448976"/>
            <a:ext cx="9144000" cy="4624005"/>
          </a:xfrm>
          <a:prstGeom prst="rect">
            <a:avLst/>
          </a:prstGeom>
          <a:noFill/>
          <a:ln w="9525">
            <a:noFill/>
            <a:miter lim="800000"/>
            <a:headEnd/>
            <a:tailEnd/>
          </a:ln>
        </p:spPr>
      </p:pic>
      <p:sp>
        <p:nvSpPr>
          <p:cNvPr id="2" name="投影片編號版面配置區 1"/>
          <p:cNvSpPr>
            <a:spLocks noGrp="1"/>
          </p:cNvSpPr>
          <p:nvPr>
            <p:ph type="sldNum" sz="quarter" idx="12"/>
          </p:nvPr>
        </p:nvSpPr>
        <p:spPr/>
        <p:txBody>
          <a:bodyPr/>
          <a:lstStyle/>
          <a:p>
            <a:fld id="{03062B00-6140-4AF3-A182-9427D70600E3}" type="slidenum">
              <a:rPr lang="zh-TW" altLang="en-US" smtClean="0"/>
              <a:t>3</a:t>
            </a:fld>
            <a:endParaRPr lang="zh-TW" altLang="en-US"/>
          </a:p>
        </p:txBody>
      </p:sp>
    </p:spTree>
    <p:extLst>
      <p:ext uri="{BB962C8B-B14F-4D97-AF65-F5344CB8AC3E}">
        <p14:creationId xmlns:p14="http://schemas.microsoft.com/office/powerpoint/2010/main" val="41441108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7214" y="1517073"/>
            <a:ext cx="6669572" cy="5340927"/>
          </a:xfrm>
          <a:prstGeom prst="rect">
            <a:avLst/>
          </a:prstGeom>
        </p:spPr>
      </p:pic>
      <p:sp>
        <p:nvSpPr>
          <p:cNvPr id="7" name="標題 1"/>
          <p:cNvSpPr txBox="1">
            <a:spLocks/>
          </p:cNvSpPr>
          <p:nvPr/>
        </p:nvSpPr>
        <p:spPr>
          <a:xfrm>
            <a:off x="628650" y="191510"/>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600" dirty="0"/>
              <a:t>Relative activity level </a:t>
            </a:r>
            <a:r>
              <a:rPr lang="en-US" altLang="zh-TW" sz="2600" dirty="0" smtClean="0"/>
              <a:t>(detection probability) </a:t>
            </a:r>
            <a:r>
              <a:rPr lang="en-US" altLang="zh-TW" sz="2600" dirty="0"/>
              <a:t>of male sika deer in each </a:t>
            </a:r>
            <a:r>
              <a:rPr lang="en-US" altLang="zh-TW" sz="2600" dirty="0" smtClean="0"/>
              <a:t>recorder</a:t>
            </a:r>
            <a:endParaRPr lang="zh-TW" altLang="en-US" sz="2600" b="1" dirty="0"/>
          </a:p>
        </p:txBody>
      </p:sp>
      <p:sp>
        <p:nvSpPr>
          <p:cNvPr id="2" name="投影片編號版面配置區 1"/>
          <p:cNvSpPr>
            <a:spLocks noGrp="1"/>
          </p:cNvSpPr>
          <p:nvPr>
            <p:ph type="sldNum" sz="quarter" idx="12"/>
          </p:nvPr>
        </p:nvSpPr>
        <p:spPr/>
        <p:txBody>
          <a:bodyPr/>
          <a:lstStyle/>
          <a:p>
            <a:fld id="{03062B00-6140-4AF3-A182-9427D70600E3}" type="slidenum">
              <a:rPr lang="zh-TW" altLang="en-US" smtClean="0"/>
              <a:t>30</a:t>
            </a:fld>
            <a:endParaRPr lang="zh-TW" altLang="en-US"/>
          </a:p>
        </p:txBody>
      </p:sp>
    </p:spTree>
    <p:extLst>
      <p:ext uri="{BB962C8B-B14F-4D97-AF65-F5344CB8AC3E}">
        <p14:creationId xmlns:p14="http://schemas.microsoft.com/office/powerpoint/2010/main" val="30213423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0058" y="1517073"/>
            <a:ext cx="3049732" cy="734725"/>
          </a:xfrm>
        </p:spPr>
        <p:txBody>
          <a:bodyPr>
            <a:normAutofit/>
          </a:bodyPr>
          <a:lstStyle/>
          <a:p>
            <a:r>
              <a:rPr lang="en-US" altLang="zh-TW" sz="2600" b="1" dirty="0" smtClean="0"/>
              <a:t>Camera trap</a:t>
            </a:r>
            <a:endParaRPr lang="zh-TW" altLang="en-US" sz="2600" dirty="0"/>
          </a:p>
        </p:txBody>
      </p:sp>
      <p:sp>
        <p:nvSpPr>
          <p:cNvPr id="6" name="標題 1"/>
          <p:cNvSpPr txBox="1">
            <a:spLocks/>
          </p:cNvSpPr>
          <p:nvPr/>
        </p:nvSpPr>
        <p:spPr>
          <a:xfrm>
            <a:off x="4572000" y="1517073"/>
            <a:ext cx="3049732" cy="73472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600" b="1" dirty="0" smtClean="0"/>
              <a:t>Recorder</a:t>
            </a:r>
            <a:endParaRPr lang="zh-TW" altLang="en-US" sz="2600" dirty="0"/>
          </a:p>
        </p:txBody>
      </p:sp>
      <p:pic>
        <p:nvPicPr>
          <p:cNvPr id="9" name="圖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0100" y="2251798"/>
            <a:ext cx="4450038" cy="3563546"/>
          </a:xfrm>
          <a:prstGeom prst="rect">
            <a:avLst/>
          </a:prstGeom>
        </p:spPr>
      </p:pic>
      <p:sp>
        <p:nvSpPr>
          <p:cNvPr id="7" name="標題 1"/>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000" b="1" dirty="0" smtClean="0"/>
              <a:t>Distribution of relative activity level </a:t>
            </a:r>
            <a:endParaRPr lang="zh-TW" altLang="en-US" sz="3000" b="1" dirty="0"/>
          </a:p>
        </p:txBody>
      </p:sp>
      <p:pic>
        <p:nvPicPr>
          <p:cNvPr id="4" name="內容版面配置區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0058" y="2251798"/>
            <a:ext cx="4450038" cy="3563546"/>
          </a:xfrm>
        </p:spPr>
      </p:pic>
      <p:sp>
        <p:nvSpPr>
          <p:cNvPr id="3" name="投影片編號版面配置區 2"/>
          <p:cNvSpPr>
            <a:spLocks noGrp="1"/>
          </p:cNvSpPr>
          <p:nvPr>
            <p:ph type="sldNum" sz="quarter" idx="12"/>
          </p:nvPr>
        </p:nvSpPr>
        <p:spPr/>
        <p:txBody>
          <a:bodyPr/>
          <a:lstStyle/>
          <a:p>
            <a:fld id="{03062B00-6140-4AF3-A182-9427D70600E3}" type="slidenum">
              <a:rPr lang="zh-TW" altLang="en-US" smtClean="0"/>
              <a:t>31</a:t>
            </a:fld>
            <a:endParaRPr lang="zh-TW" altLang="en-US"/>
          </a:p>
        </p:txBody>
      </p:sp>
    </p:spTree>
    <p:extLst>
      <p:ext uri="{BB962C8B-B14F-4D97-AF65-F5344CB8AC3E}">
        <p14:creationId xmlns:p14="http://schemas.microsoft.com/office/powerpoint/2010/main" val="21230843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2533" y="1458686"/>
            <a:ext cx="5911468" cy="5399314"/>
          </a:xfrm>
          <a:prstGeom prst="rect">
            <a:avLst/>
          </a:prstGeom>
        </p:spPr>
      </p:pic>
      <p:sp>
        <p:nvSpPr>
          <p:cNvPr id="2" name="標題 1"/>
          <p:cNvSpPr>
            <a:spLocks noGrp="1"/>
          </p:cNvSpPr>
          <p:nvPr>
            <p:ph type="title"/>
          </p:nvPr>
        </p:nvSpPr>
        <p:spPr/>
        <p:txBody>
          <a:bodyPr>
            <a:normAutofit/>
          </a:bodyPr>
          <a:lstStyle/>
          <a:p>
            <a:r>
              <a:rPr lang="en-US" altLang="zh-TW" sz="3600" b="1" dirty="0">
                <a:latin typeface="+mn-lt"/>
              </a:rPr>
              <a:t>Soundscape: a platform for observing various vocalizing animals</a:t>
            </a:r>
            <a:endParaRPr lang="zh-TW" altLang="en-US" sz="3600" b="1" dirty="0">
              <a:latin typeface="+mn-lt"/>
            </a:endParaRPr>
          </a:p>
        </p:txBody>
      </p:sp>
      <p:pic>
        <p:nvPicPr>
          <p:cNvPr id="5" name="圖片 4"/>
          <p:cNvPicPr>
            <a:picLocks noChangeAspect="1"/>
          </p:cNvPicPr>
          <p:nvPr/>
        </p:nvPicPr>
        <p:blipFill rotWithShape="1">
          <a:blip r:embed="rId4" cstate="print">
            <a:extLst>
              <a:ext uri="{28A0092B-C50C-407E-A947-70E740481C1C}">
                <a14:useLocalDpi xmlns:a14="http://schemas.microsoft.com/office/drawing/2010/main" val="0"/>
              </a:ext>
            </a:extLst>
          </a:blip>
          <a:srcRect l="49700" r="8130"/>
          <a:stretch/>
        </p:blipFill>
        <p:spPr>
          <a:xfrm>
            <a:off x="767897" y="4462474"/>
            <a:ext cx="2325390" cy="2113066"/>
          </a:xfrm>
          <a:prstGeom prst="rect">
            <a:avLst/>
          </a:prstGeom>
        </p:spPr>
      </p:pic>
      <p:cxnSp>
        <p:nvCxnSpPr>
          <p:cNvPr id="7" name="直線接點 6"/>
          <p:cNvCxnSpPr/>
          <p:nvPr/>
        </p:nvCxnSpPr>
        <p:spPr>
          <a:xfrm flipV="1">
            <a:off x="1894307" y="4042229"/>
            <a:ext cx="0" cy="1596571"/>
          </a:xfrm>
          <a:prstGeom prst="line">
            <a:avLst/>
          </a:prstGeom>
          <a:ln w="38100" cap="flat" cmpd="sng" algn="ctr">
            <a:solidFill>
              <a:schemeClr val="accent2">
                <a:lumMod val="75000"/>
              </a:schemeClr>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1" name="圖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900" y="1711227"/>
            <a:ext cx="3192009" cy="2226812"/>
          </a:xfrm>
          <a:prstGeom prst="rect">
            <a:avLst/>
          </a:prstGeom>
        </p:spPr>
      </p:pic>
      <p:sp>
        <p:nvSpPr>
          <p:cNvPr id="3" name="投影片編號版面配置區 2"/>
          <p:cNvSpPr>
            <a:spLocks noGrp="1"/>
          </p:cNvSpPr>
          <p:nvPr>
            <p:ph type="sldNum" sz="quarter" idx="12"/>
          </p:nvPr>
        </p:nvSpPr>
        <p:spPr/>
        <p:txBody>
          <a:bodyPr/>
          <a:lstStyle/>
          <a:p>
            <a:fld id="{03062B00-6140-4AF3-A182-9427D70600E3}" type="slidenum">
              <a:rPr lang="zh-TW" altLang="en-US" smtClean="0"/>
              <a:t>32</a:t>
            </a:fld>
            <a:endParaRPr lang="zh-TW" altLang="en-US"/>
          </a:p>
        </p:txBody>
      </p:sp>
    </p:spTree>
    <p:extLst>
      <p:ext uri="{BB962C8B-B14F-4D97-AF65-F5344CB8AC3E}">
        <p14:creationId xmlns:p14="http://schemas.microsoft.com/office/powerpoint/2010/main" val="24411653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200" b="1" dirty="0" smtClean="0"/>
              <a:t>Future </a:t>
            </a:r>
            <a:r>
              <a:rPr lang="en-US" altLang="zh-TW" sz="3200" b="1" dirty="0" smtClean="0"/>
              <a:t>applications</a:t>
            </a:r>
            <a:endParaRPr lang="zh-TW" altLang="en-US" sz="3200" b="1" dirty="0"/>
          </a:p>
        </p:txBody>
      </p:sp>
      <p:sp>
        <p:nvSpPr>
          <p:cNvPr id="3" name="內容版面配置區 2"/>
          <p:cNvSpPr>
            <a:spLocks noGrp="1"/>
          </p:cNvSpPr>
          <p:nvPr>
            <p:ph idx="1"/>
          </p:nvPr>
        </p:nvSpPr>
        <p:spPr>
          <a:xfrm>
            <a:off x="628649" y="1690689"/>
            <a:ext cx="8065407" cy="4486274"/>
          </a:xfrm>
        </p:spPr>
        <p:txBody>
          <a:bodyPr>
            <a:normAutofit/>
          </a:bodyPr>
          <a:lstStyle/>
          <a:p>
            <a:r>
              <a:rPr lang="en-US" altLang="zh-TW" sz="2400" dirty="0" smtClean="0"/>
              <a:t>Monitoring of </a:t>
            </a:r>
            <a:r>
              <a:rPr lang="en-US" altLang="zh-TW" sz="2400" dirty="0"/>
              <a:t>d</a:t>
            </a:r>
            <a:r>
              <a:rPr lang="en-US" altLang="zh-TW" sz="2400" dirty="0" smtClean="0"/>
              <a:t>istribution</a:t>
            </a:r>
          </a:p>
          <a:p>
            <a:r>
              <a:rPr lang="en-US" altLang="zh-TW" sz="2400" dirty="0" smtClean="0"/>
              <a:t>Estimation of population size (minimum size)</a:t>
            </a:r>
          </a:p>
          <a:p>
            <a:r>
              <a:rPr lang="en-US" altLang="zh-TW" sz="2400" dirty="0"/>
              <a:t>Estimation of population </a:t>
            </a:r>
            <a:r>
              <a:rPr lang="en-US" altLang="zh-TW" sz="2400" dirty="0" smtClean="0"/>
              <a:t>size (capture-recapture method)</a:t>
            </a:r>
          </a:p>
          <a:p>
            <a:r>
              <a:rPr lang="en-US" altLang="zh-TW" sz="2400" dirty="0" smtClean="0"/>
              <a:t>Recognition of hybrid (sika x red deer)</a:t>
            </a:r>
          </a:p>
          <a:p>
            <a:r>
              <a:rPr lang="en-US" altLang="zh-TW" sz="2400" dirty="0" smtClean="0"/>
              <a:t>Monitoring other sound-producing mammals (muntjac, macaque, squirrel…</a:t>
            </a:r>
            <a:r>
              <a:rPr lang="en-US" altLang="zh-TW" sz="2400" dirty="0" err="1" smtClean="0"/>
              <a:t>etc</a:t>
            </a:r>
            <a:r>
              <a:rPr lang="en-US" altLang="zh-TW" sz="2400" dirty="0" smtClean="0"/>
              <a:t>)</a:t>
            </a:r>
            <a:endParaRPr lang="zh-TW" altLang="en-US" sz="2400" dirty="0"/>
          </a:p>
        </p:txBody>
      </p:sp>
      <p:sp>
        <p:nvSpPr>
          <p:cNvPr id="4" name="投影片編號版面配置區 3"/>
          <p:cNvSpPr>
            <a:spLocks noGrp="1"/>
          </p:cNvSpPr>
          <p:nvPr>
            <p:ph type="sldNum" sz="quarter" idx="12"/>
          </p:nvPr>
        </p:nvSpPr>
        <p:spPr/>
        <p:txBody>
          <a:bodyPr/>
          <a:lstStyle/>
          <a:p>
            <a:fld id="{03062B00-6140-4AF3-A182-9427D70600E3}" type="slidenum">
              <a:rPr lang="zh-TW" altLang="en-US" smtClean="0"/>
              <a:t>33</a:t>
            </a:fld>
            <a:endParaRPr lang="zh-TW" altLang="en-US"/>
          </a:p>
        </p:txBody>
      </p:sp>
    </p:spTree>
    <p:extLst>
      <p:ext uri="{BB962C8B-B14F-4D97-AF65-F5344CB8AC3E}">
        <p14:creationId xmlns:p14="http://schemas.microsoft.com/office/powerpoint/2010/main" val="16207141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614057" y="6142930"/>
            <a:ext cx="5529943" cy="633402"/>
          </a:xfrm>
        </p:spPr>
        <p:txBody>
          <a:bodyPr>
            <a:noAutofit/>
          </a:bodyPr>
          <a:lstStyle/>
          <a:p>
            <a:pPr marL="0" indent="0">
              <a:buNone/>
            </a:pPr>
            <a:r>
              <a:rPr lang="en-US" altLang="zh-TW" sz="1800" dirty="0"/>
              <a:t>Feasibility assessment of active and passive acoustic monitoring of sika </a:t>
            </a:r>
            <a:r>
              <a:rPr lang="en-US" altLang="zh-TW" sz="1800" dirty="0" smtClean="0"/>
              <a:t>deer</a:t>
            </a:r>
            <a:r>
              <a:rPr lang="zh-TW" altLang="en-US" sz="1800" dirty="0" smtClean="0"/>
              <a:t> </a:t>
            </a:r>
            <a:r>
              <a:rPr lang="en-US" altLang="zh-TW" sz="1800" dirty="0" smtClean="0"/>
              <a:t>populations</a:t>
            </a:r>
            <a:r>
              <a:rPr lang="zh-TW" altLang="en-US" sz="1800" dirty="0" smtClean="0"/>
              <a:t> </a:t>
            </a:r>
            <a:r>
              <a:rPr lang="en-US" altLang="zh-TW" sz="1800" dirty="0" smtClean="0"/>
              <a:t>(</a:t>
            </a:r>
            <a:r>
              <a:rPr lang="en-US" altLang="zh-TW" sz="1800" dirty="0" err="1" smtClean="0"/>
              <a:t>Enari</a:t>
            </a:r>
            <a:r>
              <a:rPr lang="en-US" altLang="zh-TW" sz="1800" dirty="0" smtClean="0"/>
              <a:t> et al. 2017)</a:t>
            </a:r>
            <a:endParaRPr lang="zh-TW" altLang="en-US" sz="1800" dirty="0"/>
          </a:p>
        </p:txBody>
      </p:sp>
      <p:grpSp>
        <p:nvGrpSpPr>
          <p:cNvPr id="11" name="群組 10"/>
          <p:cNvGrpSpPr/>
          <p:nvPr/>
        </p:nvGrpSpPr>
        <p:grpSpPr>
          <a:xfrm>
            <a:off x="936172" y="225547"/>
            <a:ext cx="7271656" cy="2501784"/>
            <a:chOff x="754744" y="414233"/>
            <a:chExt cx="7271656" cy="2501784"/>
          </a:xfrm>
        </p:grpSpPr>
        <p:pic>
          <p:nvPicPr>
            <p:cNvPr id="6" name="圖片 5"/>
            <p:cNvPicPr>
              <a:picLocks noChangeAspect="1"/>
            </p:cNvPicPr>
            <p:nvPr/>
          </p:nvPicPr>
          <p:blipFill rotWithShape="1">
            <a:blip r:embed="rId3"/>
            <a:srcRect t="15954" r="51885"/>
            <a:stretch/>
          </p:blipFill>
          <p:spPr>
            <a:xfrm>
              <a:off x="754744" y="437190"/>
              <a:ext cx="5867558" cy="2478827"/>
            </a:xfrm>
            <a:prstGeom prst="rect">
              <a:avLst/>
            </a:prstGeom>
          </p:spPr>
        </p:pic>
        <p:pic>
          <p:nvPicPr>
            <p:cNvPr id="8" name="圖片 7"/>
            <p:cNvPicPr>
              <a:picLocks noChangeAspect="1"/>
            </p:cNvPicPr>
            <p:nvPr/>
          </p:nvPicPr>
          <p:blipFill rotWithShape="1">
            <a:blip r:embed="rId3"/>
            <a:srcRect l="64745" t="15362" r="23766"/>
            <a:stretch/>
          </p:blipFill>
          <p:spPr>
            <a:xfrm>
              <a:off x="6622301" y="414233"/>
              <a:ext cx="1404099" cy="2501784"/>
            </a:xfrm>
            <a:prstGeom prst="rect">
              <a:avLst/>
            </a:prstGeom>
          </p:spPr>
        </p:pic>
      </p:grpSp>
      <p:pic>
        <p:nvPicPr>
          <p:cNvPr id="9" name="圖片 8"/>
          <p:cNvPicPr>
            <a:picLocks noChangeAspect="1"/>
          </p:cNvPicPr>
          <p:nvPr/>
        </p:nvPicPr>
        <p:blipFill>
          <a:blip r:embed="rId4"/>
          <a:stretch>
            <a:fillRect/>
          </a:stretch>
        </p:blipFill>
        <p:spPr>
          <a:xfrm>
            <a:off x="776337" y="2879021"/>
            <a:ext cx="3276646" cy="2721090"/>
          </a:xfrm>
          <a:prstGeom prst="rect">
            <a:avLst/>
          </a:prstGeom>
        </p:spPr>
      </p:pic>
      <p:pic>
        <p:nvPicPr>
          <p:cNvPr id="13" name="圖片 12"/>
          <p:cNvPicPr>
            <a:picLocks noChangeAspect="1"/>
          </p:cNvPicPr>
          <p:nvPr/>
        </p:nvPicPr>
        <p:blipFill>
          <a:blip r:embed="rId5"/>
          <a:stretch>
            <a:fillRect/>
          </a:stretch>
        </p:blipFill>
        <p:spPr>
          <a:xfrm>
            <a:off x="4230710" y="2863737"/>
            <a:ext cx="4898776" cy="2736374"/>
          </a:xfrm>
          <a:prstGeom prst="rect">
            <a:avLst/>
          </a:prstGeom>
          <a:ln>
            <a:solidFill>
              <a:schemeClr val="tx1">
                <a:lumMod val="75000"/>
                <a:lumOff val="25000"/>
              </a:schemeClr>
            </a:solidFill>
          </a:ln>
        </p:spPr>
      </p:pic>
      <p:sp>
        <p:nvSpPr>
          <p:cNvPr id="2" name="投影片編號版面配置區 1"/>
          <p:cNvSpPr>
            <a:spLocks noGrp="1"/>
          </p:cNvSpPr>
          <p:nvPr>
            <p:ph type="sldNum" sz="quarter" idx="12"/>
          </p:nvPr>
        </p:nvSpPr>
        <p:spPr/>
        <p:txBody>
          <a:bodyPr/>
          <a:lstStyle/>
          <a:p>
            <a:fld id="{03062B00-6140-4AF3-A182-9427D70600E3}" type="slidenum">
              <a:rPr lang="zh-TW" altLang="en-US" smtClean="0"/>
              <a:t>34</a:t>
            </a:fld>
            <a:endParaRPr lang="zh-TW" altLang="en-US"/>
          </a:p>
        </p:txBody>
      </p:sp>
    </p:spTree>
    <p:extLst>
      <p:ext uri="{BB962C8B-B14F-4D97-AF65-F5344CB8AC3E}">
        <p14:creationId xmlns:p14="http://schemas.microsoft.com/office/powerpoint/2010/main" val="855978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200" b="1" dirty="0" smtClean="0"/>
              <a:t>Future </a:t>
            </a:r>
            <a:r>
              <a:rPr lang="en-US" altLang="zh-TW" sz="3200" b="1" dirty="0" smtClean="0"/>
              <a:t>applications</a:t>
            </a:r>
            <a:r>
              <a:rPr lang="zh-TW" altLang="en-US" sz="3200" b="1" dirty="0"/>
              <a:t/>
            </a:r>
            <a:br>
              <a:rPr lang="zh-TW" altLang="en-US" sz="3200" b="1" dirty="0"/>
            </a:br>
            <a:endParaRPr lang="zh-TW" altLang="en-US" sz="3200" b="1" dirty="0"/>
          </a:p>
        </p:txBody>
      </p:sp>
      <p:sp>
        <p:nvSpPr>
          <p:cNvPr id="3" name="內容版面配置區 2"/>
          <p:cNvSpPr>
            <a:spLocks noGrp="1"/>
          </p:cNvSpPr>
          <p:nvPr>
            <p:ph idx="1"/>
          </p:nvPr>
        </p:nvSpPr>
        <p:spPr>
          <a:xfrm>
            <a:off x="628649" y="1690689"/>
            <a:ext cx="8065407" cy="4486274"/>
          </a:xfrm>
        </p:spPr>
        <p:txBody>
          <a:bodyPr>
            <a:normAutofit/>
          </a:bodyPr>
          <a:lstStyle/>
          <a:p>
            <a:r>
              <a:rPr lang="en-US" altLang="zh-TW" sz="2400" dirty="0" smtClean="0"/>
              <a:t>Monitoring of </a:t>
            </a:r>
            <a:r>
              <a:rPr lang="en-US" altLang="zh-TW" sz="2400" dirty="0"/>
              <a:t>d</a:t>
            </a:r>
            <a:r>
              <a:rPr lang="en-US" altLang="zh-TW" sz="2400" dirty="0" smtClean="0"/>
              <a:t>istribution</a:t>
            </a:r>
          </a:p>
          <a:p>
            <a:r>
              <a:rPr lang="en-US" altLang="zh-TW" sz="2400" dirty="0" smtClean="0"/>
              <a:t>Estimation of population size (minimum size)</a:t>
            </a:r>
          </a:p>
          <a:p>
            <a:r>
              <a:rPr lang="en-US" altLang="zh-TW" sz="2400" dirty="0"/>
              <a:t>Estimation of population </a:t>
            </a:r>
            <a:r>
              <a:rPr lang="en-US" altLang="zh-TW" sz="2400" dirty="0" smtClean="0"/>
              <a:t>size (capture-recapture method)</a:t>
            </a:r>
          </a:p>
          <a:p>
            <a:r>
              <a:rPr lang="en-US" altLang="zh-TW" sz="2400" dirty="0" smtClean="0"/>
              <a:t>Recognition of hybrid (sika x red deer)</a:t>
            </a:r>
          </a:p>
          <a:p>
            <a:r>
              <a:rPr lang="en-US" altLang="zh-TW" sz="2400" dirty="0" smtClean="0"/>
              <a:t>Monitoring other sound-producing mammals (muntjac, macaque, squirrel…</a:t>
            </a:r>
            <a:r>
              <a:rPr lang="en-US" altLang="zh-TW" sz="2400" dirty="0" err="1" smtClean="0"/>
              <a:t>etc</a:t>
            </a:r>
            <a:r>
              <a:rPr lang="en-US" altLang="zh-TW" sz="2400" dirty="0" smtClean="0"/>
              <a:t>)</a:t>
            </a:r>
            <a:endParaRPr lang="zh-TW" altLang="en-US" sz="2400" dirty="0"/>
          </a:p>
        </p:txBody>
      </p:sp>
      <p:sp>
        <p:nvSpPr>
          <p:cNvPr id="4" name="投影片編號版面配置區 3"/>
          <p:cNvSpPr>
            <a:spLocks noGrp="1"/>
          </p:cNvSpPr>
          <p:nvPr>
            <p:ph type="sldNum" sz="quarter" idx="12"/>
          </p:nvPr>
        </p:nvSpPr>
        <p:spPr/>
        <p:txBody>
          <a:bodyPr/>
          <a:lstStyle/>
          <a:p>
            <a:fld id="{03062B00-6140-4AF3-A182-9427D70600E3}" type="slidenum">
              <a:rPr lang="zh-TW" altLang="en-US" smtClean="0"/>
              <a:t>35</a:t>
            </a:fld>
            <a:endParaRPr lang="zh-TW" altLang="en-US"/>
          </a:p>
        </p:txBody>
      </p:sp>
    </p:spTree>
    <p:extLst>
      <p:ext uri="{BB962C8B-B14F-4D97-AF65-F5344CB8AC3E}">
        <p14:creationId xmlns:p14="http://schemas.microsoft.com/office/powerpoint/2010/main" val="16459366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內容版面配置區 2"/>
          <p:cNvSpPr>
            <a:spLocks noGrp="1"/>
          </p:cNvSpPr>
          <p:nvPr>
            <p:ph idx="1"/>
          </p:nvPr>
        </p:nvSpPr>
        <p:spPr/>
        <p:txBody>
          <a:bodyPr/>
          <a:lstStyle/>
          <a:p>
            <a:endParaRPr lang="zh-TW" altLang="en-US"/>
          </a:p>
        </p:txBody>
      </p:sp>
      <p:pic>
        <p:nvPicPr>
          <p:cNvPr id="34818" name="Picture 2" descr="http://farm4.static.flickr.com/3421/3218670350_9bd163f1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5712"/>
            <a:ext cx="9144000" cy="6419088"/>
          </a:xfrm>
          <a:prstGeom prst="rect">
            <a:avLst/>
          </a:prstGeom>
          <a:noFill/>
          <a:extLst>
            <a:ext uri="{909E8E84-426E-40DD-AFC4-6F175D3DCCD1}">
              <a14:hiddenFill xmlns:a14="http://schemas.microsoft.com/office/drawing/2010/main">
                <a:solidFill>
                  <a:srgbClr val="FFFFFF"/>
                </a:solidFill>
              </a14:hiddenFill>
            </a:ext>
          </a:extLst>
        </p:spPr>
      </p:pic>
      <p:sp>
        <p:nvSpPr>
          <p:cNvPr id="4" name="投影片編號版面配置區 3"/>
          <p:cNvSpPr>
            <a:spLocks noGrp="1"/>
          </p:cNvSpPr>
          <p:nvPr>
            <p:ph type="sldNum" sz="quarter" idx="12"/>
          </p:nvPr>
        </p:nvSpPr>
        <p:spPr/>
        <p:txBody>
          <a:bodyPr/>
          <a:lstStyle/>
          <a:p>
            <a:fld id="{03062B00-6140-4AF3-A182-9427D70600E3}" type="slidenum">
              <a:rPr lang="zh-TW" altLang="en-US" smtClean="0"/>
              <a:t>36</a:t>
            </a:fld>
            <a:endParaRPr lang="zh-TW" altLang="en-US"/>
          </a:p>
        </p:txBody>
      </p:sp>
    </p:spTree>
    <p:extLst>
      <p:ext uri="{BB962C8B-B14F-4D97-AF65-F5344CB8AC3E}">
        <p14:creationId xmlns:p14="http://schemas.microsoft.com/office/powerpoint/2010/main" val="14925804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2800" dirty="0"/>
              <a:t>Vocalizations in red </a:t>
            </a:r>
            <a:r>
              <a:rPr lang="en-US" altLang="zh-TW" sz="2800" dirty="0" smtClean="0"/>
              <a:t>deer, </a:t>
            </a:r>
            <a:r>
              <a:rPr lang="en-US" altLang="zh-TW" sz="2800" dirty="0"/>
              <a:t>sika </a:t>
            </a:r>
            <a:r>
              <a:rPr lang="en-US" altLang="zh-TW" sz="2800" dirty="0" smtClean="0"/>
              <a:t>deer, </a:t>
            </a:r>
            <a:r>
              <a:rPr lang="en-US" altLang="zh-TW" sz="2800" dirty="0"/>
              <a:t>and red </a:t>
            </a:r>
            <a:r>
              <a:rPr lang="en-US" altLang="zh-TW" sz="2800" dirty="0" smtClean="0"/>
              <a:t>x </a:t>
            </a:r>
            <a:r>
              <a:rPr lang="en-US" altLang="zh-TW" sz="2800" dirty="0"/>
              <a:t>sika </a:t>
            </a:r>
            <a:r>
              <a:rPr lang="en-US" altLang="zh-TW" sz="2800" dirty="0" smtClean="0"/>
              <a:t>hybrids  (Long et al. 1998)</a:t>
            </a:r>
            <a:endParaRPr lang="zh-TW" altLang="en-US" sz="2800" dirty="0"/>
          </a:p>
        </p:txBody>
      </p:sp>
      <p:pic>
        <p:nvPicPr>
          <p:cNvPr id="4" name="圖片 3"/>
          <p:cNvPicPr>
            <a:picLocks noChangeAspect="1"/>
          </p:cNvPicPr>
          <p:nvPr/>
        </p:nvPicPr>
        <p:blipFill>
          <a:blip r:embed="rId3"/>
          <a:stretch>
            <a:fillRect/>
          </a:stretch>
        </p:blipFill>
        <p:spPr>
          <a:xfrm>
            <a:off x="1176311" y="1690689"/>
            <a:ext cx="6791377" cy="4841377"/>
          </a:xfrm>
          <a:prstGeom prst="rect">
            <a:avLst/>
          </a:prstGeom>
        </p:spPr>
      </p:pic>
      <p:sp>
        <p:nvSpPr>
          <p:cNvPr id="3" name="內容版面配置區 2"/>
          <p:cNvSpPr>
            <a:spLocks noGrp="1"/>
          </p:cNvSpPr>
          <p:nvPr>
            <p:ph idx="1"/>
          </p:nvPr>
        </p:nvSpPr>
        <p:spPr>
          <a:xfrm>
            <a:off x="1603011" y="1815850"/>
            <a:ext cx="1469973" cy="422899"/>
          </a:xfrm>
        </p:spPr>
        <p:txBody>
          <a:bodyPr>
            <a:normAutofit/>
          </a:bodyPr>
          <a:lstStyle/>
          <a:p>
            <a:pPr marL="0" indent="0">
              <a:buNone/>
            </a:pPr>
            <a:r>
              <a:rPr lang="en-US" altLang="zh-TW" sz="2000" dirty="0" smtClean="0"/>
              <a:t>Red deer</a:t>
            </a:r>
            <a:endParaRPr lang="zh-TW" altLang="en-US" sz="2000" dirty="0"/>
          </a:p>
        </p:txBody>
      </p:sp>
      <p:sp>
        <p:nvSpPr>
          <p:cNvPr id="6" name="內容版面配置區 2"/>
          <p:cNvSpPr txBox="1">
            <a:spLocks/>
          </p:cNvSpPr>
          <p:nvPr/>
        </p:nvSpPr>
        <p:spPr>
          <a:xfrm>
            <a:off x="4875290" y="1754277"/>
            <a:ext cx="1469973" cy="4228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TW" sz="2000" dirty="0" smtClean="0"/>
              <a:t>Sika deer</a:t>
            </a:r>
            <a:endParaRPr lang="zh-TW" altLang="en-US" sz="2000" dirty="0"/>
          </a:p>
        </p:txBody>
      </p:sp>
      <p:sp>
        <p:nvSpPr>
          <p:cNvPr id="7" name="內容版面配置區 2"/>
          <p:cNvSpPr txBox="1">
            <a:spLocks/>
          </p:cNvSpPr>
          <p:nvPr/>
        </p:nvSpPr>
        <p:spPr>
          <a:xfrm>
            <a:off x="1603010" y="3352862"/>
            <a:ext cx="1469973" cy="4228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TW" sz="2000" dirty="0" smtClean="0"/>
              <a:t>Sika deer</a:t>
            </a:r>
            <a:endParaRPr lang="zh-TW" altLang="en-US" sz="2000" dirty="0"/>
          </a:p>
        </p:txBody>
      </p:sp>
      <p:sp>
        <p:nvSpPr>
          <p:cNvPr id="8" name="內容版面配置區 2"/>
          <p:cNvSpPr txBox="1">
            <a:spLocks/>
          </p:cNvSpPr>
          <p:nvPr/>
        </p:nvSpPr>
        <p:spPr>
          <a:xfrm>
            <a:off x="4875290" y="3310377"/>
            <a:ext cx="1469973" cy="4228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TW" sz="2000" dirty="0" smtClean="0"/>
              <a:t>Hybrid</a:t>
            </a:r>
            <a:endParaRPr lang="zh-TW" altLang="en-US" sz="2000" dirty="0"/>
          </a:p>
        </p:txBody>
      </p:sp>
      <p:sp>
        <p:nvSpPr>
          <p:cNvPr id="9" name="內容版面配置區 2"/>
          <p:cNvSpPr txBox="1">
            <a:spLocks/>
          </p:cNvSpPr>
          <p:nvPr/>
        </p:nvSpPr>
        <p:spPr>
          <a:xfrm>
            <a:off x="1603009" y="4942464"/>
            <a:ext cx="1469973" cy="4228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TW" sz="2000" dirty="0" smtClean="0"/>
              <a:t>Hybrid</a:t>
            </a:r>
            <a:endParaRPr lang="zh-TW" altLang="en-US" sz="2000" dirty="0"/>
          </a:p>
        </p:txBody>
      </p:sp>
      <p:sp>
        <p:nvSpPr>
          <p:cNvPr id="10" name="內容版面配置區 2"/>
          <p:cNvSpPr txBox="1">
            <a:spLocks/>
          </p:cNvSpPr>
          <p:nvPr/>
        </p:nvSpPr>
        <p:spPr>
          <a:xfrm>
            <a:off x="4875289" y="4942464"/>
            <a:ext cx="1469973" cy="4228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TW" sz="2000" dirty="0" smtClean="0"/>
              <a:t>Hybrid</a:t>
            </a:r>
            <a:endParaRPr lang="zh-TW" altLang="en-US" sz="2000" dirty="0"/>
          </a:p>
        </p:txBody>
      </p:sp>
      <p:pic>
        <p:nvPicPr>
          <p:cNvPr id="5" name="圖片 4"/>
          <p:cNvPicPr>
            <a:picLocks noChangeAspect="1"/>
          </p:cNvPicPr>
          <p:nvPr/>
        </p:nvPicPr>
        <p:blipFill>
          <a:blip r:embed="rId4"/>
          <a:stretch>
            <a:fillRect/>
          </a:stretch>
        </p:blipFill>
        <p:spPr>
          <a:xfrm>
            <a:off x="255123" y="1815850"/>
            <a:ext cx="8633752" cy="4156075"/>
          </a:xfrm>
          <a:prstGeom prst="rect">
            <a:avLst/>
          </a:prstGeom>
          <a:solidFill>
            <a:schemeClr val="bg1"/>
          </a:solidFill>
          <a:ln>
            <a:solidFill>
              <a:schemeClr val="tx1">
                <a:lumMod val="75000"/>
                <a:lumOff val="25000"/>
              </a:schemeClr>
            </a:solidFill>
          </a:ln>
        </p:spPr>
      </p:pic>
      <p:sp>
        <p:nvSpPr>
          <p:cNvPr id="11" name="投影片編號版面配置區 10"/>
          <p:cNvSpPr>
            <a:spLocks noGrp="1"/>
          </p:cNvSpPr>
          <p:nvPr>
            <p:ph type="sldNum" sz="quarter" idx="12"/>
          </p:nvPr>
        </p:nvSpPr>
        <p:spPr/>
        <p:txBody>
          <a:bodyPr/>
          <a:lstStyle/>
          <a:p>
            <a:fld id="{03062B00-6140-4AF3-A182-9427D70600E3}" type="slidenum">
              <a:rPr lang="zh-TW" altLang="en-US" smtClean="0"/>
              <a:t>37</a:t>
            </a:fld>
            <a:endParaRPr lang="zh-TW" altLang="en-US"/>
          </a:p>
        </p:txBody>
      </p:sp>
    </p:spTree>
    <p:extLst>
      <p:ext uri="{BB962C8B-B14F-4D97-AF65-F5344CB8AC3E}">
        <p14:creationId xmlns:p14="http://schemas.microsoft.com/office/powerpoint/2010/main" val="181855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200" b="1" dirty="0" smtClean="0"/>
              <a:t>Future </a:t>
            </a:r>
            <a:r>
              <a:rPr lang="en-US" altLang="zh-TW" sz="3200" b="1" dirty="0" smtClean="0"/>
              <a:t>applications</a:t>
            </a:r>
            <a:r>
              <a:rPr lang="zh-TW" altLang="en-US" sz="3200" b="1" dirty="0"/>
              <a:t/>
            </a:r>
            <a:br>
              <a:rPr lang="zh-TW" altLang="en-US" sz="3200" b="1" dirty="0"/>
            </a:br>
            <a:endParaRPr lang="zh-TW" altLang="en-US" sz="3200" b="1" dirty="0"/>
          </a:p>
        </p:txBody>
      </p:sp>
      <p:sp>
        <p:nvSpPr>
          <p:cNvPr id="3" name="內容版面配置區 2"/>
          <p:cNvSpPr>
            <a:spLocks noGrp="1"/>
          </p:cNvSpPr>
          <p:nvPr>
            <p:ph idx="1"/>
          </p:nvPr>
        </p:nvSpPr>
        <p:spPr>
          <a:xfrm>
            <a:off x="628649" y="1690689"/>
            <a:ext cx="8065407" cy="4486274"/>
          </a:xfrm>
        </p:spPr>
        <p:txBody>
          <a:bodyPr>
            <a:normAutofit/>
          </a:bodyPr>
          <a:lstStyle/>
          <a:p>
            <a:r>
              <a:rPr lang="en-US" altLang="zh-TW" sz="2400" dirty="0" smtClean="0"/>
              <a:t>Monitoring of </a:t>
            </a:r>
            <a:r>
              <a:rPr lang="en-US" altLang="zh-TW" sz="2400" dirty="0"/>
              <a:t>d</a:t>
            </a:r>
            <a:r>
              <a:rPr lang="en-US" altLang="zh-TW" sz="2400" dirty="0" smtClean="0"/>
              <a:t>istribution</a:t>
            </a:r>
          </a:p>
          <a:p>
            <a:r>
              <a:rPr lang="en-US" altLang="zh-TW" sz="2400" dirty="0" smtClean="0"/>
              <a:t>Estimation of population size (minimum size)</a:t>
            </a:r>
          </a:p>
          <a:p>
            <a:r>
              <a:rPr lang="en-US" altLang="zh-TW" sz="2400" dirty="0"/>
              <a:t>Estimation of population </a:t>
            </a:r>
            <a:r>
              <a:rPr lang="en-US" altLang="zh-TW" sz="2400" dirty="0" smtClean="0"/>
              <a:t>size (capture-recapture method)</a:t>
            </a:r>
          </a:p>
          <a:p>
            <a:r>
              <a:rPr lang="en-US" altLang="zh-TW" sz="2400" dirty="0" smtClean="0"/>
              <a:t>Recognition of hybrid (sika x red deer)</a:t>
            </a:r>
          </a:p>
          <a:p>
            <a:r>
              <a:rPr lang="en-US" altLang="zh-TW" sz="2400" dirty="0" smtClean="0"/>
              <a:t>Monitoring other sound-producing mammals (muntjac, macaque, squirrel…</a:t>
            </a:r>
            <a:r>
              <a:rPr lang="en-US" altLang="zh-TW" sz="2400" dirty="0" err="1" smtClean="0"/>
              <a:t>etc</a:t>
            </a:r>
            <a:r>
              <a:rPr lang="en-US" altLang="zh-TW" sz="2400" dirty="0" smtClean="0"/>
              <a:t>)</a:t>
            </a:r>
            <a:endParaRPr lang="zh-TW" altLang="en-US" sz="2400" dirty="0"/>
          </a:p>
        </p:txBody>
      </p:sp>
      <p:sp>
        <p:nvSpPr>
          <p:cNvPr id="4" name="投影片編號版面配置區 3"/>
          <p:cNvSpPr>
            <a:spLocks noGrp="1"/>
          </p:cNvSpPr>
          <p:nvPr>
            <p:ph type="sldNum" sz="quarter" idx="12"/>
          </p:nvPr>
        </p:nvSpPr>
        <p:spPr/>
        <p:txBody>
          <a:bodyPr/>
          <a:lstStyle/>
          <a:p>
            <a:fld id="{03062B00-6140-4AF3-A182-9427D70600E3}" type="slidenum">
              <a:rPr lang="zh-TW" altLang="en-US" smtClean="0"/>
              <a:t>38</a:t>
            </a:fld>
            <a:endParaRPr lang="zh-TW" altLang="en-US"/>
          </a:p>
        </p:txBody>
      </p:sp>
    </p:spTree>
    <p:extLst>
      <p:ext uri="{BB962C8B-B14F-4D97-AF65-F5344CB8AC3E}">
        <p14:creationId xmlns:p14="http://schemas.microsoft.com/office/powerpoint/2010/main" val="10098924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28649" y="290908"/>
            <a:ext cx="2857501" cy="509192"/>
          </a:xfrm>
        </p:spPr>
        <p:txBody>
          <a:bodyPr/>
          <a:lstStyle/>
          <a:p>
            <a:pPr marL="0" indent="0">
              <a:buNone/>
            </a:pPr>
            <a:r>
              <a:rPr lang="en-US" altLang="zh-TW" dirty="0" smtClean="0"/>
              <a:t>Reeves’s muntjac</a:t>
            </a:r>
            <a:endParaRPr lang="zh-TW" altLang="en-US" dirty="0"/>
          </a:p>
        </p:txBody>
      </p:sp>
      <p:pic>
        <p:nvPicPr>
          <p:cNvPr id="4" name="內容版面配置區 3"/>
          <p:cNvPicPr>
            <a:picLocks noChangeAspect="1"/>
          </p:cNvPicPr>
          <p:nvPr/>
        </p:nvPicPr>
        <p:blipFill rotWithShape="1">
          <a:blip r:embed="rId11" cstate="print">
            <a:extLst>
              <a:ext uri="{28A0092B-C50C-407E-A947-70E740481C1C}">
                <a14:useLocalDpi xmlns:a14="http://schemas.microsoft.com/office/drawing/2010/main" val="0"/>
              </a:ext>
            </a:extLst>
          </a:blip>
          <a:srcRect b="4120"/>
          <a:stretch/>
        </p:blipFill>
        <p:spPr>
          <a:xfrm>
            <a:off x="628649" y="900508"/>
            <a:ext cx="3372661" cy="2425281"/>
          </a:xfrm>
          <a:prstGeom prst="rect">
            <a:avLst/>
          </a:prstGeom>
        </p:spPr>
      </p:pic>
      <p:pic>
        <p:nvPicPr>
          <p:cNvPr id="5" name="25-山羌阿有空間感">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3314699" y="190500"/>
            <a:ext cx="609600" cy="609600"/>
          </a:xfrm>
          <a:prstGeom prst="rect">
            <a:avLst/>
          </a:prstGeom>
        </p:spPr>
      </p:pic>
      <p:sp>
        <p:nvSpPr>
          <p:cNvPr id="6" name="內容版面配置區 2"/>
          <p:cNvSpPr txBox="1">
            <a:spLocks/>
          </p:cNvSpPr>
          <p:nvPr/>
        </p:nvSpPr>
        <p:spPr>
          <a:xfrm>
            <a:off x="4362449" y="290908"/>
            <a:ext cx="3181351" cy="5091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TW" dirty="0" smtClean="0"/>
              <a:t>Formosan macaque</a:t>
            </a:r>
            <a:endParaRPr lang="zh-TW" altLang="en-US" dirty="0"/>
          </a:p>
        </p:txBody>
      </p:sp>
      <p:pic>
        <p:nvPicPr>
          <p:cNvPr id="7" name="圖片 6"/>
          <p:cNvPicPr>
            <a:picLocks noChangeAspect="1"/>
          </p:cNvPicPr>
          <p:nvPr/>
        </p:nvPicPr>
        <p:blipFill rotWithShape="1">
          <a:blip r:embed="rId13" cstate="print">
            <a:extLst>
              <a:ext uri="{28A0092B-C50C-407E-A947-70E740481C1C}">
                <a14:useLocalDpi xmlns:a14="http://schemas.microsoft.com/office/drawing/2010/main" val="0"/>
              </a:ext>
            </a:extLst>
          </a:blip>
          <a:srcRect b="4847"/>
          <a:stretch/>
        </p:blipFill>
        <p:spPr>
          <a:xfrm>
            <a:off x="4459320" y="900508"/>
            <a:ext cx="3398437" cy="2425281"/>
          </a:xfrm>
          <a:prstGeom prst="rect">
            <a:avLst/>
          </a:prstGeom>
        </p:spPr>
      </p:pic>
      <p:pic>
        <p:nvPicPr>
          <p:cNvPr id="8" name="14-猴子卡移動">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7343406" y="190500"/>
            <a:ext cx="609600" cy="609600"/>
          </a:xfrm>
          <a:prstGeom prst="rect">
            <a:avLst/>
          </a:prstGeom>
        </p:spPr>
      </p:pic>
      <p:sp>
        <p:nvSpPr>
          <p:cNvPr id="9" name="內容版面配置區 2"/>
          <p:cNvSpPr txBox="1">
            <a:spLocks/>
          </p:cNvSpPr>
          <p:nvPr/>
        </p:nvSpPr>
        <p:spPr>
          <a:xfrm>
            <a:off x="628648" y="3426196"/>
            <a:ext cx="3295651" cy="6886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TW" dirty="0" smtClean="0"/>
              <a:t>Red-bellied squirrel</a:t>
            </a:r>
            <a:endParaRPr lang="zh-TW" altLang="en-US" dirty="0"/>
          </a:p>
        </p:txBody>
      </p:sp>
      <p:pic>
        <p:nvPicPr>
          <p:cNvPr id="10" name="Picture 4" descr="D:\anakin\松鼠\IMG_9479.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9458" y="4062318"/>
            <a:ext cx="3571436" cy="2678577"/>
          </a:xfrm>
          <a:prstGeom prst="rect">
            <a:avLst/>
          </a:prstGeom>
          <a:noFill/>
          <a:extLst>
            <a:ext uri="{909E8E84-426E-40DD-AFC4-6F175D3DCCD1}">
              <a14:hiddenFill xmlns:a14="http://schemas.microsoft.com/office/drawing/2010/main">
                <a:solidFill>
                  <a:srgbClr val="FFFFFF"/>
                </a:solidFill>
              </a14:hiddenFill>
            </a:ext>
          </a:extLst>
        </p:spPr>
      </p:pic>
      <p:sp>
        <p:nvSpPr>
          <p:cNvPr id="11" name="內容版面配置區 2"/>
          <p:cNvSpPr txBox="1">
            <a:spLocks/>
          </p:cNvSpPr>
          <p:nvPr/>
        </p:nvSpPr>
        <p:spPr>
          <a:xfrm>
            <a:off x="4459320" y="3426196"/>
            <a:ext cx="5105401" cy="6886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TW" dirty="0" smtClean="0"/>
              <a:t>White-faced flying squirrel</a:t>
            </a:r>
            <a:endParaRPr lang="zh-TW" altLang="en-US" dirty="0"/>
          </a:p>
        </p:txBody>
      </p:sp>
      <p:pic>
        <p:nvPicPr>
          <p:cNvPr id="12" name="02-赤腹松鼠夾卡2">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3591294" y="3352311"/>
            <a:ext cx="609600" cy="609600"/>
          </a:xfrm>
          <a:prstGeom prst="rect">
            <a:avLst/>
          </a:prstGeom>
        </p:spPr>
      </p:pic>
      <p:pic>
        <p:nvPicPr>
          <p:cNvPr id="13" name="08-白面鼯鼠單哨音與山羌">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8534400" y="3352311"/>
            <a:ext cx="609600" cy="609600"/>
          </a:xfrm>
          <a:prstGeom prst="rect">
            <a:avLst/>
          </a:prstGeom>
        </p:spPr>
      </p:pic>
      <p:pic>
        <p:nvPicPr>
          <p:cNvPr id="1026" name="Picture 2" descr="ãç½é¢é¼¯é¼ ãçåçæå°çµæ"/>
          <p:cNvPicPr>
            <a:picLocks noChangeAspect="1" noChangeArrowheads="1"/>
          </p:cNvPicPr>
          <p:nvPr/>
        </p:nvPicPr>
        <p:blipFill rotWithShape="1">
          <a:blip r:embed="rId15">
            <a:extLst>
              <a:ext uri="{28A0092B-C50C-407E-A947-70E740481C1C}">
                <a14:useLocalDpi xmlns:a14="http://schemas.microsoft.com/office/drawing/2010/main" val="0"/>
              </a:ext>
            </a:extLst>
          </a:blip>
          <a:srcRect l="16599"/>
          <a:stretch/>
        </p:blipFill>
        <p:spPr bwMode="auto">
          <a:xfrm>
            <a:off x="4573197" y="4062318"/>
            <a:ext cx="3379809" cy="2699963"/>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p:cNvSpPr>
            <a:spLocks noGrp="1"/>
          </p:cNvSpPr>
          <p:nvPr>
            <p:ph type="sldNum" sz="quarter" idx="12"/>
          </p:nvPr>
        </p:nvSpPr>
        <p:spPr/>
        <p:txBody>
          <a:bodyPr/>
          <a:lstStyle/>
          <a:p>
            <a:fld id="{03062B00-6140-4AF3-A182-9427D70600E3}" type="slidenum">
              <a:rPr lang="zh-TW" altLang="en-US" smtClean="0"/>
              <a:t>39</a:t>
            </a:fld>
            <a:endParaRPr lang="zh-TW" altLang="en-US"/>
          </a:p>
        </p:txBody>
      </p:sp>
    </p:spTree>
    <p:extLst>
      <p:ext uri="{BB962C8B-B14F-4D97-AF65-F5344CB8AC3E}">
        <p14:creationId xmlns:p14="http://schemas.microsoft.com/office/powerpoint/2010/main" val="22444155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9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6282"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9822" fill="hold"/>
                                        <p:tgtEl>
                                          <p:spTgt spid="12"/>
                                        </p:tgtEl>
                                      </p:cBhvr>
                                    </p:cmd>
                                  </p:childTnLst>
                                </p:cTn>
                              </p:par>
                            </p:childTnLst>
                          </p:cTn>
                        </p:par>
                      </p:childTnLst>
                    </p:cTn>
                  </p:par>
                </p:childTnLst>
              </p:cTn>
              <p:nextCondLst>
                <p:cond evt="onClick" delay="0">
                  <p:tgtEl>
                    <p:spTgt spid="12"/>
                  </p:tgtEl>
                </p:cond>
              </p:nextCondLst>
            </p:seq>
            <p:audio>
              <p:cMediaNode vol="80000">
                <p:cTn id="19" fill="hold" display="0">
                  <p:stCondLst>
                    <p:cond delay="indefinite"/>
                  </p:stCondLst>
                  <p:endCondLst>
                    <p:cond evt="onStopAudio" delay="0">
                      <p:tgtEl>
                        <p:sldTgt/>
                      </p:tgtEl>
                    </p:cond>
                  </p:endCondLst>
                </p:cTn>
                <p:tgtEl>
                  <p:spTgt spid="12"/>
                </p:tgtEl>
              </p:cMediaNode>
            </p:audio>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4168" fill="hold"/>
                                        <p:tgtEl>
                                          <p:spTgt spid="13"/>
                                        </p:tgtEl>
                                      </p:cBhvr>
                                    </p:cmd>
                                  </p:childTnLst>
                                </p:cTn>
                              </p:par>
                            </p:childTnLst>
                          </p:cTn>
                        </p:par>
                      </p:childTnLst>
                    </p:cTn>
                  </p:par>
                </p:childTnLst>
              </p:cTn>
              <p:nextCondLst>
                <p:cond evt="onClick" delay="0">
                  <p:tgtEl>
                    <p:spTgt spid="13"/>
                  </p:tgtEl>
                </p:cond>
              </p:nextCondLst>
            </p:seq>
            <p:audio>
              <p:cMediaNode vol="80000">
                <p:cTn id="25"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nbooks.tnc.edu.tw/97_5/image/3-207.jpg"/>
          <p:cNvPicPr>
            <a:picLocks noChangeAspect="1" noChangeArrowheads="1"/>
          </p:cNvPicPr>
          <p:nvPr/>
        </p:nvPicPr>
        <p:blipFill rotWithShape="1">
          <a:blip r:embed="rId3">
            <a:extLst>
              <a:ext uri="{28A0092B-C50C-407E-A947-70E740481C1C}">
                <a14:useLocalDpi xmlns:a14="http://schemas.microsoft.com/office/drawing/2010/main" val="0"/>
              </a:ext>
            </a:extLst>
          </a:blip>
          <a:srcRect r="1456"/>
          <a:stretch/>
        </p:blipFill>
        <p:spPr bwMode="auto">
          <a:xfrm>
            <a:off x="3718864" y="0"/>
            <a:ext cx="542513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a:xfrm>
            <a:off x="7805172" y="6348472"/>
            <a:ext cx="1338828" cy="369332"/>
          </a:xfrm>
          <a:prstGeom prst="rect">
            <a:avLst/>
          </a:prstGeom>
          <a:noFill/>
        </p:spPr>
        <p:txBody>
          <a:bodyPr wrap="none" rtlCol="0">
            <a:spAutoFit/>
          </a:bodyPr>
          <a:lstStyle/>
          <a:p>
            <a:pPr algn="just"/>
            <a:r>
              <a:rPr lang="zh-TW" altLang="en-US" dirty="0" smtClean="0"/>
              <a:t>番社采風圖</a:t>
            </a:r>
            <a:endParaRPr lang="zh-TW" altLang="en-US" dirty="0"/>
          </a:p>
        </p:txBody>
      </p:sp>
      <p:sp>
        <p:nvSpPr>
          <p:cNvPr id="6" name="矩形 5"/>
          <p:cNvSpPr/>
          <p:nvPr/>
        </p:nvSpPr>
        <p:spPr>
          <a:xfrm>
            <a:off x="304800" y="1247954"/>
            <a:ext cx="3063240" cy="3046988"/>
          </a:xfrm>
          <a:prstGeom prst="rect">
            <a:avLst/>
          </a:prstGeom>
        </p:spPr>
        <p:txBody>
          <a:bodyPr wrap="square">
            <a:spAutoFit/>
          </a:bodyPr>
          <a:lstStyle/>
          <a:p>
            <a:r>
              <a:rPr lang="en-US" altLang="zh-TW" sz="2400" dirty="0"/>
              <a:t>Sika </a:t>
            </a:r>
            <a:r>
              <a:rPr lang="en-US" altLang="zh-TW" sz="2400" dirty="0" smtClean="0"/>
              <a:t>deer</a:t>
            </a:r>
          </a:p>
          <a:p>
            <a:endParaRPr lang="en-US" altLang="zh-TW" sz="2400" dirty="0" smtClean="0"/>
          </a:p>
          <a:p>
            <a:pPr marL="285750" indent="-285750">
              <a:buFont typeface="Arial" panose="020B0604020202020204" pitchFamily="34" charset="0"/>
              <a:buChar char="•"/>
            </a:pPr>
            <a:r>
              <a:rPr lang="en-US" altLang="zh-TW" sz="2400" dirty="0" smtClean="0"/>
              <a:t>had </a:t>
            </a:r>
            <a:r>
              <a:rPr lang="en-US" altLang="zh-TW" sz="2400" dirty="0"/>
              <a:t>been widespread in low-elevation areas in </a:t>
            </a:r>
            <a:r>
              <a:rPr lang="en-US" altLang="zh-TW" sz="2400" dirty="0" smtClean="0"/>
              <a:t>Taiwan</a:t>
            </a:r>
          </a:p>
          <a:p>
            <a:pPr marL="285750" indent="-285750">
              <a:buFont typeface="Arial" panose="020B0604020202020204" pitchFamily="34" charset="0"/>
              <a:buChar char="•"/>
            </a:pPr>
            <a:endParaRPr lang="en-US" altLang="zh-TW" sz="2400" dirty="0" smtClean="0"/>
          </a:p>
          <a:p>
            <a:pPr marL="285750" indent="-285750">
              <a:buFont typeface="Arial" panose="020B0604020202020204" pitchFamily="34" charset="0"/>
              <a:buChar char="•"/>
            </a:pPr>
            <a:r>
              <a:rPr lang="en-US" altLang="zh-TW" sz="2400" dirty="0"/>
              <a:t>i</a:t>
            </a:r>
            <a:r>
              <a:rPr lang="en-US" altLang="zh-TW" sz="2400" dirty="0" smtClean="0"/>
              <a:t>s highly </a:t>
            </a:r>
            <a:r>
              <a:rPr lang="en-US" altLang="zh-TW" sz="2400" dirty="0"/>
              <a:t>valuable for aboriginal people</a:t>
            </a:r>
            <a:endParaRPr lang="zh-TW" altLang="en-US" sz="2400" dirty="0"/>
          </a:p>
        </p:txBody>
      </p:sp>
      <p:sp>
        <p:nvSpPr>
          <p:cNvPr id="2" name="投影片編號版面配置區 1"/>
          <p:cNvSpPr>
            <a:spLocks noGrp="1"/>
          </p:cNvSpPr>
          <p:nvPr>
            <p:ph type="sldNum" sz="quarter" idx="12"/>
          </p:nvPr>
        </p:nvSpPr>
        <p:spPr/>
        <p:txBody>
          <a:bodyPr/>
          <a:lstStyle/>
          <a:p>
            <a:fld id="{03062B00-6140-4AF3-A182-9427D70600E3}" type="slidenum">
              <a:rPr lang="zh-TW" altLang="en-US" smtClean="0"/>
              <a:t>4</a:t>
            </a:fld>
            <a:endParaRPr lang="zh-TW" altLang="en-US"/>
          </a:p>
        </p:txBody>
      </p:sp>
    </p:spTree>
    <p:extLst>
      <p:ext uri="{BB962C8B-B14F-4D97-AF65-F5344CB8AC3E}">
        <p14:creationId xmlns:p14="http://schemas.microsoft.com/office/powerpoint/2010/main" val="12654139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a:xfrm>
            <a:off x="4438650" y="5780284"/>
            <a:ext cx="4705350" cy="709613"/>
          </a:xfrm>
        </p:spPr>
        <p:txBody>
          <a:bodyPr>
            <a:noAutofit/>
          </a:bodyPr>
          <a:lstStyle/>
          <a:p>
            <a:pPr marL="0" indent="0">
              <a:buNone/>
            </a:pPr>
            <a:r>
              <a:rPr lang="en-US" altLang="zh-TW" sz="1800" dirty="0"/>
              <a:t>An evaluation of the eﬃciency of passive acoustic monitoring in </a:t>
            </a:r>
            <a:r>
              <a:rPr lang="en-US" altLang="zh-TW" sz="1800" dirty="0" smtClean="0"/>
              <a:t>detecting deer </a:t>
            </a:r>
            <a:r>
              <a:rPr lang="en-US" altLang="zh-TW" sz="1800" dirty="0"/>
              <a:t>and primates in comparison with camera </a:t>
            </a:r>
            <a:r>
              <a:rPr lang="en-US" altLang="zh-TW" sz="1800" dirty="0" smtClean="0"/>
              <a:t>traps. (</a:t>
            </a:r>
            <a:r>
              <a:rPr lang="en-US" altLang="zh-TW" sz="1800" dirty="0" err="1" smtClean="0"/>
              <a:t>Enari</a:t>
            </a:r>
            <a:r>
              <a:rPr lang="en-US" altLang="zh-TW" sz="1800" dirty="0" smtClean="0"/>
              <a:t> et al. 2019)</a:t>
            </a:r>
            <a:endParaRPr lang="zh-TW" altLang="en-US" sz="1800" dirty="0"/>
          </a:p>
        </p:txBody>
      </p:sp>
      <p:grpSp>
        <p:nvGrpSpPr>
          <p:cNvPr id="8" name="群組 7"/>
          <p:cNvGrpSpPr/>
          <p:nvPr/>
        </p:nvGrpSpPr>
        <p:grpSpPr>
          <a:xfrm>
            <a:off x="526581" y="20105"/>
            <a:ext cx="7988769" cy="5780284"/>
            <a:chOff x="0" y="1306711"/>
            <a:chExt cx="5056164" cy="3658394"/>
          </a:xfrm>
        </p:grpSpPr>
        <p:pic>
          <p:nvPicPr>
            <p:cNvPr id="5" name="圖片 4"/>
            <p:cNvPicPr>
              <a:picLocks noChangeAspect="1"/>
            </p:cNvPicPr>
            <p:nvPr/>
          </p:nvPicPr>
          <p:blipFill rotWithShape="1">
            <a:blip r:embed="rId3"/>
            <a:srcRect r="56921"/>
            <a:stretch/>
          </p:blipFill>
          <p:spPr>
            <a:xfrm>
              <a:off x="0" y="1306712"/>
              <a:ext cx="2514600" cy="3658393"/>
            </a:xfrm>
            <a:prstGeom prst="rect">
              <a:avLst/>
            </a:prstGeom>
          </p:spPr>
        </p:pic>
        <p:pic>
          <p:nvPicPr>
            <p:cNvPr id="7" name="圖片 6"/>
            <p:cNvPicPr>
              <a:picLocks noChangeAspect="1"/>
            </p:cNvPicPr>
            <p:nvPr/>
          </p:nvPicPr>
          <p:blipFill rotWithShape="1">
            <a:blip r:embed="rId3"/>
            <a:srcRect l="56459"/>
            <a:stretch/>
          </p:blipFill>
          <p:spPr>
            <a:xfrm>
              <a:off x="2514600" y="1306711"/>
              <a:ext cx="2541564" cy="3658393"/>
            </a:xfrm>
            <a:prstGeom prst="rect">
              <a:avLst/>
            </a:prstGeom>
          </p:spPr>
        </p:pic>
      </p:grpSp>
      <p:pic>
        <p:nvPicPr>
          <p:cNvPr id="6" name="圖片 5"/>
          <p:cNvPicPr>
            <a:picLocks noChangeAspect="1"/>
          </p:cNvPicPr>
          <p:nvPr/>
        </p:nvPicPr>
        <p:blipFill>
          <a:blip r:embed="rId4"/>
          <a:stretch>
            <a:fillRect/>
          </a:stretch>
        </p:blipFill>
        <p:spPr>
          <a:xfrm>
            <a:off x="208836" y="4129804"/>
            <a:ext cx="4115157" cy="2728196"/>
          </a:xfrm>
          <a:prstGeom prst="rect">
            <a:avLst/>
          </a:prstGeom>
          <a:ln>
            <a:solidFill>
              <a:schemeClr val="tx1">
                <a:lumMod val="75000"/>
                <a:lumOff val="25000"/>
              </a:schemeClr>
            </a:solidFill>
          </a:ln>
        </p:spPr>
      </p:pic>
      <p:sp>
        <p:nvSpPr>
          <p:cNvPr id="4" name="投影片編號版面配置區 3"/>
          <p:cNvSpPr>
            <a:spLocks noGrp="1"/>
          </p:cNvSpPr>
          <p:nvPr>
            <p:ph type="sldNum" sz="quarter" idx="12"/>
          </p:nvPr>
        </p:nvSpPr>
        <p:spPr/>
        <p:txBody>
          <a:bodyPr/>
          <a:lstStyle/>
          <a:p>
            <a:fld id="{03062B00-6140-4AF3-A182-9427D70600E3}" type="slidenum">
              <a:rPr lang="zh-TW" altLang="en-US" smtClean="0"/>
              <a:t>40</a:t>
            </a:fld>
            <a:endParaRPr lang="zh-TW" altLang="en-US"/>
          </a:p>
        </p:txBody>
      </p:sp>
    </p:spTree>
    <p:extLst>
      <p:ext uri="{BB962C8B-B14F-4D97-AF65-F5344CB8AC3E}">
        <p14:creationId xmlns:p14="http://schemas.microsoft.com/office/powerpoint/2010/main" val="350902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49" y="365126"/>
            <a:ext cx="8254093" cy="1325563"/>
          </a:xfrm>
        </p:spPr>
        <p:txBody>
          <a:bodyPr>
            <a:noAutofit/>
          </a:bodyPr>
          <a:lstStyle/>
          <a:p>
            <a:r>
              <a:rPr lang="en-US" altLang="zh-TW" sz="2800" b="1" dirty="0" smtClean="0"/>
              <a:t>Combination of camera traps and acoustic recorders</a:t>
            </a:r>
            <a:br>
              <a:rPr lang="en-US" altLang="zh-TW" sz="2800" b="1" dirty="0" smtClean="0"/>
            </a:br>
            <a:r>
              <a:rPr lang="en-US" altLang="zh-TW" sz="2800" dirty="0" smtClean="0"/>
              <a:t>provides insight into interaction across multiple trophic levels and taxa</a:t>
            </a:r>
            <a:endParaRPr lang="zh-TW" altLang="en-US" sz="2800"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2930499496"/>
              </p:ext>
            </p:extLst>
          </p:nvPr>
        </p:nvGraphicFramePr>
        <p:xfrm>
          <a:off x="775605" y="1834472"/>
          <a:ext cx="7960180" cy="5213217"/>
        </p:xfrm>
        <a:graphic>
          <a:graphicData uri="http://schemas.openxmlformats.org/drawingml/2006/table">
            <a:tbl>
              <a:tblPr firstRow="1" bandRow="1">
                <a:tableStyleId>{5C22544A-7EE6-4342-B048-85BDC9FD1C3A}</a:tableStyleId>
              </a:tblPr>
              <a:tblGrid>
                <a:gridCol w="3980090"/>
                <a:gridCol w="3980090"/>
              </a:tblGrid>
              <a:tr h="560504">
                <a:tc>
                  <a:txBody>
                    <a:bodyPr/>
                    <a:lstStyle/>
                    <a:p>
                      <a:r>
                        <a:rPr lang="en-US" altLang="zh-TW" sz="2600" dirty="0" smtClean="0">
                          <a:solidFill>
                            <a:schemeClr val="tx1"/>
                          </a:solidFill>
                        </a:rPr>
                        <a:t>Camera traps</a:t>
                      </a:r>
                      <a:endParaRPr lang="zh-TW" altLang="en-US" sz="2600" dirty="0">
                        <a:solidFill>
                          <a:schemeClr val="tx1"/>
                        </a:solidFill>
                      </a:endParaRPr>
                    </a:p>
                  </a:txBody>
                  <a:tcPr/>
                </a:tc>
                <a:tc>
                  <a:txBody>
                    <a:bodyPr/>
                    <a:lstStyle/>
                    <a:p>
                      <a:r>
                        <a:rPr lang="en-US" altLang="zh-TW" sz="2600" dirty="0" smtClean="0">
                          <a:solidFill>
                            <a:schemeClr val="tx1"/>
                          </a:solidFill>
                        </a:rPr>
                        <a:t>Acoustic recorders</a:t>
                      </a:r>
                      <a:endParaRPr lang="zh-TW" altLang="en-US" sz="2600" dirty="0">
                        <a:solidFill>
                          <a:schemeClr val="tx1"/>
                        </a:solidFill>
                      </a:endParaRPr>
                    </a:p>
                  </a:txBody>
                  <a:tcPr/>
                </a:tc>
              </a:tr>
              <a:tr h="10159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600" dirty="0" smtClean="0">
                          <a:solidFill>
                            <a:schemeClr val="tx1"/>
                          </a:solidFill>
                        </a:rPr>
                        <a:t>High accuracy on</a:t>
                      </a:r>
                      <a:r>
                        <a:rPr lang="en-US" altLang="zh-TW" sz="2600" baseline="0" dirty="0" smtClean="0">
                          <a:solidFill>
                            <a:schemeClr val="tx1"/>
                          </a:solidFill>
                        </a:rPr>
                        <a:t> identifications of species, morphology, behavior</a:t>
                      </a:r>
                      <a:endParaRPr lang="zh-TW" altLang="en-US" sz="2600" dirty="0">
                        <a:solidFill>
                          <a:schemeClr val="tx1"/>
                        </a:solidFill>
                      </a:endParaRPr>
                    </a:p>
                  </a:txBody>
                  <a:tcPr/>
                </a:tc>
                <a:tc>
                  <a:txBody>
                    <a:bodyPr/>
                    <a:lstStyle/>
                    <a:p>
                      <a:r>
                        <a:rPr lang="en-US" altLang="zh-TW" sz="2600" dirty="0" smtClean="0">
                          <a:solidFill>
                            <a:schemeClr val="tx1"/>
                          </a:solidFill>
                        </a:rPr>
                        <a:t>Wider detection </a:t>
                      </a:r>
                      <a:r>
                        <a:rPr lang="en-US" altLang="zh-TW" sz="2600" dirty="0" smtClean="0">
                          <a:solidFill>
                            <a:schemeClr val="tx1"/>
                          </a:solidFill>
                        </a:rPr>
                        <a:t>range</a:t>
                      </a:r>
                      <a:endParaRPr lang="zh-TW" altLang="en-US" sz="2600" dirty="0">
                        <a:solidFill>
                          <a:schemeClr val="tx1"/>
                        </a:solidFill>
                      </a:endParaRPr>
                    </a:p>
                  </a:txBody>
                  <a:tcPr/>
                </a:tc>
              </a:tr>
              <a:tr h="10764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600" dirty="0" smtClean="0">
                          <a:solidFill>
                            <a:schemeClr val="tx1"/>
                          </a:solidFill>
                        </a:rPr>
                        <a:t>Discover rare or cryptic species</a:t>
                      </a:r>
                      <a:endParaRPr lang="zh-TW" altLang="en-US" sz="2600" dirty="0" smtClean="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600" dirty="0" smtClean="0">
                          <a:solidFill>
                            <a:schemeClr val="tx1"/>
                          </a:solidFill>
                        </a:rPr>
                        <a:t>Able to</a:t>
                      </a:r>
                      <a:r>
                        <a:rPr lang="en-US" altLang="zh-TW" sz="2600" baseline="0" dirty="0" smtClean="0">
                          <a:solidFill>
                            <a:schemeClr val="tx1"/>
                          </a:solidFill>
                        </a:rPr>
                        <a:t> d</a:t>
                      </a:r>
                      <a:r>
                        <a:rPr lang="en-US" altLang="zh-TW" sz="2600" dirty="0" smtClean="0">
                          <a:solidFill>
                            <a:schemeClr val="tx1"/>
                          </a:solidFill>
                        </a:rPr>
                        <a:t>etect arboreal </a:t>
                      </a:r>
                      <a:r>
                        <a:rPr lang="en-US" altLang="zh-TW" sz="2600" dirty="0" smtClean="0">
                          <a:solidFill>
                            <a:schemeClr val="tx1"/>
                          </a:solidFill>
                        </a:rPr>
                        <a:t>mammals,</a:t>
                      </a:r>
                      <a:r>
                        <a:rPr lang="en-US" altLang="zh-TW" sz="2600" baseline="0" dirty="0" smtClean="0">
                          <a:solidFill>
                            <a:schemeClr val="tx1"/>
                          </a:solidFill>
                        </a:rPr>
                        <a:t> b</a:t>
                      </a:r>
                      <a:r>
                        <a:rPr lang="en-US" altLang="zh-TW" sz="2600" dirty="0" smtClean="0">
                          <a:solidFill>
                            <a:schemeClr val="tx1"/>
                          </a:solidFill>
                        </a:rPr>
                        <a:t>irds,</a:t>
                      </a:r>
                      <a:r>
                        <a:rPr lang="en-US" altLang="zh-TW" sz="2600" baseline="0" dirty="0" smtClean="0">
                          <a:solidFill>
                            <a:schemeClr val="tx1"/>
                          </a:solidFill>
                        </a:rPr>
                        <a:t> insects</a:t>
                      </a:r>
                      <a:endParaRPr lang="zh-TW" altLang="en-US" sz="2600" dirty="0" smtClean="0">
                        <a:solidFill>
                          <a:schemeClr val="tx1"/>
                        </a:solidFill>
                      </a:endParaRPr>
                    </a:p>
                  </a:txBody>
                  <a:tcPr/>
                </a:tc>
              </a:tr>
              <a:tr h="10159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600" dirty="0" smtClean="0">
                          <a:solidFill>
                            <a:schemeClr val="tx1"/>
                          </a:solidFill>
                        </a:rPr>
                        <a:t>Focus on medium-large </a:t>
                      </a:r>
                      <a:r>
                        <a:rPr lang="en-US" altLang="zh-TW" sz="2600" dirty="0" smtClean="0">
                          <a:solidFill>
                            <a:schemeClr val="tx1"/>
                          </a:solidFill>
                        </a:rPr>
                        <a:t>mammals </a:t>
                      </a:r>
                      <a:endParaRPr lang="zh-TW" altLang="en-US" sz="2600" dirty="0" smtClean="0">
                        <a:solidFill>
                          <a:schemeClr val="tx1"/>
                        </a:solidFill>
                      </a:endParaRPr>
                    </a:p>
                  </a:txBody>
                  <a:tcPr/>
                </a:tc>
                <a:tc>
                  <a:txBody>
                    <a:bodyPr/>
                    <a:lstStyle/>
                    <a:p>
                      <a:r>
                        <a:rPr lang="en-US" altLang="zh-TW" sz="2600" dirty="0" smtClean="0">
                          <a:solidFill>
                            <a:schemeClr val="tx1"/>
                          </a:solidFill>
                        </a:rPr>
                        <a:t>Target</a:t>
                      </a:r>
                      <a:r>
                        <a:rPr lang="en-US" altLang="zh-TW" sz="2600" baseline="0" dirty="0" smtClean="0">
                          <a:solidFill>
                            <a:schemeClr val="tx1"/>
                          </a:solidFill>
                        </a:rPr>
                        <a:t> on community or higher </a:t>
                      </a:r>
                      <a:r>
                        <a:rPr lang="en-US" altLang="zh-TW" sz="2600" baseline="0" dirty="0" smtClean="0">
                          <a:solidFill>
                            <a:schemeClr val="tx1"/>
                          </a:solidFill>
                        </a:rPr>
                        <a:t>level</a:t>
                      </a:r>
                      <a:endParaRPr lang="zh-TW" altLang="en-US" sz="2600" dirty="0">
                        <a:solidFill>
                          <a:schemeClr val="tx1"/>
                        </a:solidFill>
                      </a:endParaRPr>
                    </a:p>
                  </a:txBody>
                  <a:tcPr/>
                </a:tc>
              </a:tr>
              <a:tr h="560504">
                <a:tc>
                  <a:txBody>
                    <a:bodyPr/>
                    <a:lstStyle/>
                    <a:p>
                      <a:r>
                        <a:rPr lang="en-US" altLang="zh-TW" sz="2600" dirty="0" smtClean="0">
                          <a:solidFill>
                            <a:schemeClr val="tx1"/>
                          </a:solidFill>
                        </a:rPr>
                        <a:t>Understand</a:t>
                      </a:r>
                      <a:r>
                        <a:rPr lang="en-US" altLang="zh-TW" sz="2600" baseline="0" dirty="0" smtClean="0">
                          <a:solidFill>
                            <a:schemeClr val="tx1"/>
                          </a:solidFill>
                        </a:rPr>
                        <a:t> landscape dynamics</a:t>
                      </a:r>
                      <a:endParaRPr lang="zh-TW" altLang="en-US" sz="260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600" dirty="0" smtClean="0">
                          <a:solidFill>
                            <a:schemeClr val="tx1"/>
                          </a:solidFill>
                        </a:rPr>
                        <a:t>Able to detect</a:t>
                      </a:r>
                      <a:r>
                        <a:rPr lang="en-US" altLang="zh-TW" sz="2600" baseline="0" dirty="0" smtClean="0">
                          <a:solidFill>
                            <a:schemeClr val="tx1"/>
                          </a:solidFill>
                        </a:rPr>
                        <a:t> </a:t>
                      </a:r>
                      <a:r>
                        <a:rPr lang="en-US" altLang="zh-TW" sz="2600" baseline="0" dirty="0" smtClean="0">
                          <a:solidFill>
                            <a:schemeClr val="tx1"/>
                          </a:solidFill>
                        </a:rPr>
                        <a:t>human activity</a:t>
                      </a:r>
                      <a:endParaRPr lang="zh-TW" altLang="en-US" sz="2600" dirty="0" smtClean="0">
                        <a:solidFill>
                          <a:schemeClr val="tx1"/>
                        </a:solidFill>
                      </a:endParaRPr>
                    </a:p>
                    <a:p>
                      <a:endParaRPr lang="zh-TW" altLang="en-US" sz="2600" dirty="0">
                        <a:solidFill>
                          <a:schemeClr val="tx1"/>
                        </a:solidFill>
                      </a:endParaRPr>
                    </a:p>
                  </a:txBody>
                  <a:tcPr/>
                </a:tc>
              </a:tr>
            </a:tbl>
          </a:graphicData>
        </a:graphic>
      </p:graphicFrame>
      <p:sp>
        <p:nvSpPr>
          <p:cNvPr id="3" name="投影片編號版面配置區 2"/>
          <p:cNvSpPr>
            <a:spLocks noGrp="1"/>
          </p:cNvSpPr>
          <p:nvPr>
            <p:ph type="sldNum" sz="quarter" idx="12"/>
          </p:nvPr>
        </p:nvSpPr>
        <p:spPr/>
        <p:txBody>
          <a:bodyPr/>
          <a:lstStyle/>
          <a:p>
            <a:fld id="{03062B00-6140-4AF3-A182-9427D70600E3}" type="slidenum">
              <a:rPr lang="zh-TW" altLang="en-US" smtClean="0"/>
              <a:t>41</a:t>
            </a:fld>
            <a:endParaRPr lang="zh-TW" altLang="en-US"/>
          </a:p>
        </p:txBody>
      </p:sp>
    </p:spTree>
    <p:extLst>
      <p:ext uri="{BB962C8B-B14F-4D97-AF65-F5344CB8AC3E}">
        <p14:creationId xmlns:p14="http://schemas.microsoft.com/office/powerpoint/2010/main" val="39196589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200" b="1" dirty="0">
                <a:hlinkClick r:id="rId3"/>
              </a:rPr>
              <a:t>Spatiotemporal change of detection </a:t>
            </a:r>
            <a:r>
              <a:rPr lang="en-US" altLang="zh-TW" sz="3200" b="1" dirty="0" smtClean="0">
                <a:hlinkClick r:id="rId3"/>
              </a:rPr>
              <a:t>probabilities</a:t>
            </a:r>
            <a:endParaRPr lang="zh-TW" altLang="en-US" sz="3200" dirty="0"/>
          </a:p>
        </p:txBody>
      </p:sp>
      <p:sp>
        <p:nvSpPr>
          <p:cNvPr id="3" name="內容版面配置區 2"/>
          <p:cNvSpPr>
            <a:spLocks noGrp="1"/>
          </p:cNvSpPr>
          <p:nvPr>
            <p:ph idx="1"/>
          </p:nvPr>
        </p:nvSpPr>
        <p:spPr/>
        <p:txBody>
          <a:bodyPr/>
          <a:lstStyle/>
          <a:p>
            <a:endParaRPr lang="zh-TW" altLang="en-US"/>
          </a:p>
        </p:txBody>
      </p:sp>
      <p:pic>
        <p:nvPicPr>
          <p:cNvPr id="4" name="圖片 3"/>
          <p:cNvPicPr>
            <a:picLocks noChangeAspect="1"/>
          </p:cNvPicPr>
          <p:nvPr/>
        </p:nvPicPr>
        <p:blipFill rotWithShape="1">
          <a:blip r:embed="rId4"/>
          <a:srcRect l="2084" t="31923" r="2708" b="9050"/>
          <a:stretch/>
        </p:blipFill>
        <p:spPr>
          <a:xfrm>
            <a:off x="0" y="2579687"/>
            <a:ext cx="8991512" cy="3148013"/>
          </a:xfrm>
          <a:prstGeom prst="rect">
            <a:avLst/>
          </a:prstGeom>
        </p:spPr>
      </p:pic>
      <p:sp>
        <p:nvSpPr>
          <p:cNvPr id="5" name="投影片編號版面配置區 4"/>
          <p:cNvSpPr>
            <a:spLocks noGrp="1"/>
          </p:cNvSpPr>
          <p:nvPr>
            <p:ph type="sldNum" sz="quarter" idx="12"/>
          </p:nvPr>
        </p:nvSpPr>
        <p:spPr/>
        <p:txBody>
          <a:bodyPr/>
          <a:lstStyle/>
          <a:p>
            <a:fld id="{03062B00-6140-4AF3-A182-9427D70600E3}" type="slidenum">
              <a:rPr lang="zh-TW" altLang="en-US" smtClean="0"/>
              <a:t>42</a:t>
            </a:fld>
            <a:endParaRPr lang="zh-TW" altLang="en-US"/>
          </a:p>
        </p:txBody>
      </p:sp>
    </p:spTree>
    <p:extLst>
      <p:ext uri="{BB962C8B-B14F-4D97-AF65-F5344CB8AC3E}">
        <p14:creationId xmlns:p14="http://schemas.microsoft.com/office/powerpoint/2010/main" val="19155756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97337" y="-69863"/>
            <a:ext cx="4618013" cy="6927863"/>
          </a:xfrm>
        </p:spPr>
      </p:pic>
      <p:sp>
        <p:nvSpPr>
          <p:cNvPr id="5" name="橢圓形圖說文字 4"/>
          <p:cNvSpPr/>
          <p:nvPr/>
        </p:nvSpPr>
        <p:spPr>
          <a:xfrm>
            <a:off x="-1" y="2024743"/>
            <a:ext cx="3897337" cy="2204357"/>
          </a:xfrm>
          <a:prstGeom prst="wedgeEllipseCallout">
            <a:avLst>
              <a:gd name="adj1" fmla="val 89124"/>
              <a:gd name="adj2" fmla="val 45463"/>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600" dirty="0" smtClean="0">
                <a:solidFill>
                  <a:schemeClr val="tx1">
                    <a:lumMod val="85000"/>
                    <a:lumOff val="15000"/>
                  </a:schemeClr>
                </a:solidFill>
              </a:rPr>
              <a:t>Thanks for your attention</a:t>
            </a:r>
            <a:endParaRPr lang="zh-TW" altLang="en-US" sz="3600" dirty="0">
              <a:solidFill>
                <a:schemeClr val="tx1">
                  <a:lumMod val="85000"/>
                  <a:lumOff val="15000"/>
                </a:schemeClr>
              </a:solidFill>
            </a:endParaRPr>
          </a:p>
        </p:txBody>
      </p:sp>
      <p:sp>
        <p:nvSpPr>
          <p:cNvPr id="3" name="投影片編號版面配置區 2"/>
          <p:cNvSpPr>
            <a:spLocks noGrp="1"/>
          </p:cNvSpPr>
          <p:nvPr>
            <p:ph type="sldNum" sz="quarter" idx="12"/>
          </p:nvPr>
        </p:nvSpPr>
        <p:spPr/>
        <p:txBody>
          <a:bodyPr/>
          <a:lstStyle/>
          <a:p>
            <a:fld id="{03062B00-6140-4AF3-A182-9427D70600E3}" type="slidenum">
              <a:rPr lang="zh-TW" altLang="en-US" smtClean="0"/>
              <a:t>43</a:t>
            </a:fld>
            <a:endParaRPr lang="zh-TW" altLang="en-US"/>
          </a:p>
        </p:txBody>
      </p:sp>
    </p:spTree>
    <p:extLst>
      <p:ext uri="{BB962C8B-B14F-4D97-AF65-F5344CB8AC3E}">
        <p14:creationId xmlns:p14="http://schemas.microsoft.com/office/powerpoint/2010/main" val="3910685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17442" y="239258"/>
            <a:ext cx="6855928" cy="1837242"/>
          </a:xfrm>
        </p:spPr>
        <p:txBody>
          <a:bodyPr/>
          <a:lstStyle/>
          <a:p>
            <a:pPr marL="0" indent="0">
              <a:buNone/>
            </a:pPr>
            <a:endParaRPr lang="en-US" altLang="zh-TW" dirty="0" smtClean="0"/>
          </a:p>
          <a:p>
            <a:pPr marL="0" indent="0" algn="ctr">
              <a:buNone/>
            </a:pPr>
            <a:r>
              <a:rPr lang="en-US" altLang="zh-TW" sz="3200" dirty="0"/>
              <a:t>E</a:t>
            </a:r>
            <a:r>
              <a:rPr lang="en-US" altLang="zh-TW" sz="3200" dirty="0" smtClean="0"/>
              <a:t>xtinct in the wild in 1969, because of :</a:t>
            </a:r>
          </a:p>
          <a:p>
            <a:pPr marL="0" indent="0" algn="ctr">
              <a:buNone/>
            </a:pPr>
            <a:endParaRPr lang="zh-TW" altLang="en-US" sz="3600" dirty="0"/>
          </a:p>
        </p:txBody>
      </p:sp>
      <p:pic>
        <p:nvPicPr>
          <p:cNvPr id="4" name="Picture 6" descr="梅花鹿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17442" y="2568943"/>
            <a:ext cx="2468880" cy="3831486"/>
          </a:xfrm>
          <a:prstGeom prst="rect">
            <a:avLst/>
          </a:prstGeom>
        </p:spPr>
      </p:pic>
      <p:sp>
        <p:nvSpPr>
          <p:cNvPr id="2" name="矩形 1"/>
          <p:cNvSpPr/>
          <p:nvPr/>
        </p:nvSpPr>
        <p:spPr>
          <a:xfrm>
            <a:off x="517442" y="2009523"/>
            <a:ext cx="1277914" cy="492443"/>
          </a:xfrm>
          <a:prstGeom prst="rect">
            <a:avLst/>
          </a:prstGeom>
        </p:spPr>
        <p:txBody>
          <a:bodyPr wrap="none">
            <a:spAutoFit/>
          </a:bodyPr>
          <a:lstStyle/>
          <a:p>
            <a:r>
              <a:rPr lang="en-US" altLang="zh-TW" sz="2600" dirty="0">
                <a:solidFill>
                  <a:srgbClr val="0070C0"/>
                </a:solidFill>
              </a:rPr>
              <a:t>Hunting</a:t>
            </a:r>
            <a:endParaRPr lang="zh-TW" altLang="en-US" sz="2600" dirty="0">
              <a:solidFill>
                <a:srgbClr val="0070C0"/>
              </a:solidFill>
            </a:endParaRPr>
          </a:p>
        </p:txBody>
      </p:sp>
      <p:sp>
        <p:nvSpPr>
          <p:cNvPr id="5" name="矩形 4"/>
          <p:cNvSpPr/>
          <p:nvPr/>
        </p:nvSpPr>
        <p:spPr>
          <a:xfrm>
            <a:off x="3923652" y="2009523"/>
            <a:ext cx="2730235" cy="492443"/>
          </a:xfrm>
          <a:prstGeom prst="rect">
            <a:avLst/>
          </a:prstGeom>
        </p:spPr>
        <p:txBody>
          <a:bodyPr wrap="none">
            <a:spAutoFit/>
          </a:bodyPr>
          <a:lstStyle/>
          <a:p>
            <a:pPr algn="ctr"/>
            <a:r>
              <a:rPr lang="en-US" altLang="zh-TW" sz="2600" dirty="0">
                <a:solidFill>
                  <a:srgbClr val="0070C0"/>
                </a:solidFill>
              </a:rPr>
              <a:t>Habitat destruction</a:t>
            </a:r>
          </a:p>
        </p:txBody>
      </p:sp>
      <p:pic>
        <p:nvPicPr>
          <p:cNvPr id="1026" name="Picture 2" descr="ç¸éåç"/>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652" y="2636972"/>
            <a:ext cx="5017944" cy="3763458"/>
          </a:xfrm>
          <a:prstGeom prst="rect">
            <a:avLst/>
          </a:prstGeom>
          <a:noFill/>
          <a:extLst>
            <a:ext uri="{909E8E84-426E-40DD-AFC4-6F175D3DCCD1}">
              <a14:hiddenFill xmlns:a14="http://schemas.microsoft.com/office/drawing/2010/main">
                <a:solidFill>
                  <a:srgbClr val="FFFFFF"/>
                </a:solidFill>
              </a14:hiddenFill>
            </a:ext>
          </a:extLst>
        </p:spPr>
      </p:pic>
      <p:sp>
        <p:nvSpPr>
          <p:cNvPr id="6" name="投影片編號版面配置區 5"/>
          <p:cNvSpPr>
            <a:spLocks noGrp="1"/>
          </p:cNvSpPr>
          <p:nvPr>
            <p:ph type="sldNum" sz="quarter" idx="12"/>
          </p:nvPr>
        </p:nvSpPr>
        <p:spPr/>
        <p:txBody>
          <a:bodyPr/>
          <a:lstStyle/>
          <a:p>
            <a:fld id="{03062B00-6140-4AF3-A182-9427D70600E3}" type="slidenum">
              <a:rPr lang="zh-TW" altLang="en-US" smtClean="0"/>
              <a:t>5</a:t>
            </a:fld>
            <a:endParaRPr lang="zh-TW" altLang="en-US"/>
          </a:p>
        </p:txBody>
      </p:sp>
    </p:spTree>
    <p:extLst>
      <p:ext uri="{BB962C8B-B14F-4D97-AF65-F5344CB8AC3E}">
        <p14:creationId xmlns:p14="http://schemas.microsoft.com/office/powerpoint/2010/main" val="16274481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5" name="Text Box 1027"/>
          <p:cNvSpPr txBox="1">
            <a:spLocks noChangeArrowheads="1"/>
          </p:cNvSpPr>
          <p:nvPr/>
        </p:nvSpPr>
        <p:spPr bwMode="auto">
          <a:xfrm>
            <a:off x="295965" y="483925"/>
            <a:ext cx="855206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kumimoji="1" lang="en-US" altLang="zh-TW" sz="2800" b="1" dirty="0" smtClean="0">
                <a:latin typeface="Times New Roman" pitchFamily="18" charset="0"/>
              </a:rPr>
              <a:t>Restoration program in </a:t>
            </a:r>
            <a:r>
              <a:rPr kumimoji="1" lang="en-US" altLang="zh-TW" sz="2800" b="1" dirty="0" err="1" smtClean="0">
                <a:latin typeface="Times New Roman" pitchFamily="18" charset="0"/>
              </a:rPr>
              <a:t>Kenting</a:t>
            </a:r>
            <a:r>
              <a:rPr kumimoji="1" lang="en-US" altLang="zh-TW" sz="2800" b="1" dirty="0" smtClean="0">
                <a:latin typeface="Times New Roman" pitchFamily="18" charset="0"/>
              </a:rPr>
              <a:t> National Park (KTNP)</a:t>
            </a:r>
            <a:endParaRPr kumimoji="1" lang="zh-TW" altLang="en-US" sz="2800" b="1" dirty="0">
              <a:latin typeface="Times New Roman" pitchFamily="18" charset="0"/>
            </a:endParaRPr>
          </a:p>
        </p:txBody>
      </p:sp>
      <p:pic>
        <p:nvPicPr>
          <p:cNvPr id="17" name="Picture 2" descr="D:\My Pictures\研究生涯\2008_01_09\IMG_337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61" y="4534117"/>
            <a:ext cx="3023071" cy="22673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8" name="Picture 3" descr="D:\My Pictures\研究生涯\2008_01_09\IMG_337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9832" y="4522713"/>
            <a:ext cx="3024336" cy="22682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9" name="Picture 5" descr="D:\My Pictures\研究生涯\2008_01_09\IMG_337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4168" y="4523661"/>
            <a:ext cx="3023071" cy="22673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aphicFrame>
        <p:nvGraphicFramePr>
          <p:cNvPr id="3" name="資料庫圖表 2"/>
          <p:cNvGraphicFramePr/>
          <p:nvPr>
            <p:extLst>
              <p:ext uri="{D42A27DB-BD31-4B8C-83A1-F6EECF244321}">
                <p14:modId xmlns:p14="http://schemas.microsoft.com/office/powerpoint/2010/main" val="2207396089"/>
              </p:ext>
            </p:extLst>
          </p:nvPr>
        </p:nvGraphicFramePr>
        <p:xfrm>
          <a:off x="36761" y="1105117"/>
          <a:ext cx="9070478" cy="333102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 name="投影片編號版面配置區 1"/>
          <p:cNvSpPr>
            <a:spLocks noGrp="1"/>
          </p:cNvSpPr>
          <p:nvPr>
            <p:ph type="sldNum" sz="quarter" idx="12"/>
          </p:nvPr>
        </p:nvSpPr>
        <p:spPr/>
        <p:txBody>
          <a:bodyPr/>
          <a:lstStyle/>
          <a:p>
            <a:fld id="{03062B00-6140-4AF3-A182-9427D70600E3}" type="slidenum">
              <a:rPr lang="zh-TW" altLang="en-US" smtClean="0"/>
              <a:t>6</a:t>
            </a:fld>
            <a:endParaRPr lang="zh-TW" altLang="en-US"/>
          </a:p>
        </p:txBody>
      </p:sp>
    </p:spTree>
    <p:extLst>
      <p:ext uri="{BB962C8B-B14F-4D97-AF65-F5344CB8AC3E}">
        <p14:creationId xmlns:p14="http://schemas.microsoft.com/office/powerpoint/2010/main" val="34920124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p:cNvGrpSpPr/>
          <p:nvPr/>
        </p:nvGrpSpPr>
        <p:grpSpPr>
          <a:xfrm>
            <a:off x="0" y="0"/>
            <a:ext cx="9330367" cy="7084567"/>
            <a:chOff x="611560" y="603557"/>
            <a:chExt cx="8208912" cy="6233044"/>
          </a:xfrm>
        </p:grpSpPr>
        <p:pic>
          <p:nvPicPr>
            <p:cNvPr id="2416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603557"/>
              <a:ext cx="8208912" cy="6233044"/>
            </a:xfrm>
            <a:prstGeom prst="rect">
              <a:avLst/>
            </a:prstGeom>
            <a:noFill/>
            <a:extLst>
              <a:ext uri="{909E8E84-426E-40DD-AFC4-6F175D3DCCD1}">
                <a14:hiddenFill xmlns:a14="http://schemas.microsoft.com/office/drawing/2010/main">
                  <a:solidFill>
                    <a:srgbClr val="FFFFFF"/>
                  </a:solidFill>
                </a14:hiddenFill>
              </a:ext>
            </a:extLst>
          </p:spPr>
        </p:pic>
        <p:sp>
          <p:nvSpPr>
            <p:cNvPr id="241669" name="Oval 5"/>
            <p:cNvSpPr>
              <a:spLocks noChangeArrowheads="1"/>
            </p:cNvSpPr>
            <p:nvPr/>
          </p:nvSpPr>
          <p:spPr bwMode="auto">
            <a:xfrm>
              <a:off x="3203848" y="3483877"/>
              <a:ext cx="3095625" cy="2997200"/>
            </a:xfrm>
            <a:prstGeom prst="ellipse">
              <a:avLst/>
            </a:prstGeom>
            <a:noFill/>
            <a:ln w="762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241670" name="Oval 6"/>
            <p:cNvSpPr>
              <a:spLocks noChangeArrowheads="1"/>
            </p:cNvSpPr>
            <p:nvPr/>
          </p:nvSpPr>
          <p:spPr bwMode="auto">
            <a:xfrm>
              <a:off x="5508625" y="1179224"/>
              <a:ext cx="1081088" cy="1152525"/>
            </a:xfrm>
            <a:prstGeom prst="ellipse">
              <a:avLst/>
            </a:prstGeom>
            <a:noFill/>
            <a:ln w="762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241671" name="Oval 7"/>
            <p:cNvSpPr>
              <a:spLocks noChangeArrowheads="1"/>
            </p:cNvSpPr>
            <p:nvPr/>
          </p:nvSpPr>
          <p:spPr bwMode="auto">
            <a:xfrm>
              <a:off x="4355976" y="1107613"/>
              <a:ext cx="1152525" cy="720725"/>
            </a:xfrm>
            <a:prstGeom prst="ellipse">
              <a:avLst/>
            </a:prstGeom>
            <a:noFill/>
            <a:ln w="762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241672" name="Text Box 8"/>
            <p:cNvSpPr txBox="1">
              <a:spLocks noChangeArrowheads="1"/>
            </p:cNvSpPr>
            <p:nvPr/>
          </p:nvSpPr>
          <p:spPr bwMode="auto">
            <a:xfrm>
              <a:off x="4054138" y="4784468"/>
              <a:ext cx="1990260" cy="324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dirty="0" err="1" smtClean="0">
                  <a:solidFill>
                    <a:schemeClr val="accent1"/>
                  </a:solidFill>
                </a:rPr>
                <a:t>Kenting</a:t>
              </a:r>
              <a:r>
                <a:rPr lang="en-US" altLang="zh-TW" dirty="0" smtClean="0">
                  <a:solidFill>
                    <a:schemeClr val="accent1"/>
                  </a:solidFill>
                </a:rPr>
                <a:t> National</a:t>
              </a:r>
              <a:r>
                <a:rPr lang="zh-TW" altLang="en-US" dirty="0" smtClean="0">
                  <a:solidFill>
                    <a:schemeClr val="accent1"/>
                  </a:solidFill>
                </a:rPr>
                <a:t> </a:t>
              </a:r>
              <a:r>
                <a:rPr lang="en-US" altLang="zh-TW" dirty="0" smtClean="0">
                  <a:solidFill>
                    <a:schemeClr val="accent1"/>
                  </a:solidFill>
                </a:rPr>
                <a:t>Park</a:t>
              </a:r>
              <a:endParaRPr lang="zh-TW" altLang="en-US" dirty="0">
                <a:solidFill>
                  <a:schemeClr val="accent1"/>
                </a:solidFill>
              </a:endParaRPr>
            </a:p>
          </p:txBody>
        </p:sp>
        <p:sp>
          <p:nvSpPr>
            <p:cNvPr id="241673" name="Text Box 9"/>
            <p:cNvSpPr txBox="1">
              <a:spLocks noChangeArrowheads="1"/>
            </p:cNvSpPr>
            <p:nvPr/>
          </p:nvSpPr>
          <p:spPr bwMode="auto">
            <a:xfrm>
              <a:off x="6589713" y="2103149"/>
              <a:ext cx="2001543" cy="324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dirty="0" err="1" smtClean="0">
                  <a:solidFill>
                    <a:schemeClr val="accent1"/>
                  </a:solidFill>
                </a:rPr>
                <a:t>Jioupeng</a:t>
              </a:r>
              <a:r>
                <a:rPr lang="en-US" altLang="zh-TW" dirty="0" smtClean="0">
                  <a:solidFill>
                    <a:schemeClr val="accent1"/>
                  </a:solidFill>
                </a:rPr>
                <a:t> military base</a:t>
              </a:r>
              <a:endParaRPr lang="zh-TW" altLang="en-US" dirty="0">
                <a:solidFill>
                  <a:schemeClr val="accent1"/>
                </a:solidFill>
              </a:endParaRPr>
            </a:p>
          </p:txBody>
        </p:sp>
        <p:sp>
          <p:nvSpPr>
            <p:cNvPr id="241674" name="Text Box 10"/>
            <p:cNvSpPr txBox="1">
              <a:spLocks noChangeArrowheads="1"/>
            </p:cNvSpPr>
            <p:nvPr/>
          </p:nvSpPr>
          <p:spPr bwMode="auto">
            <a:xfrm>
              <a:off x="3308121" y="1665867"/>
              <a:ext cx="1341507" cy="324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dirty="0" err="1" smtClean="0">
                  <a:solidFill>
                    <a:schemeClr val="accent1"/>
                  </a:solidFill>
                </a:rPr>
                <a:t>Mudan</a:t>
              </a:r>
              <a:r>
                <a:rPr lang="en-US" altLang="zh-TW" dirty="0" smtClean="0">
                  <a:solidFill>
                    <a:schemeClr val="accent1"/>
                  </a:solidFill>
                </a:rPr>
                <a:t> village</a:t>
              </a:r>
              <a:endParaRPr lang="zh-TW" altLang="en-US" dirty="0">
                <a:solidFill>
                  <a:schemeClr val="accent1"/>
                </a:solidFill>
              </a:endParaRPr>
            </a:p>
          </p:txBody>
        </p:sp>
      </p:grpSp>
      <p:sp>
        <p:nvSpPr>
          <p:cNvPr id="2" name="矩形 1"/>
          <p:cNvSpPr/>
          <p:nvPr/>
        </p:nvSpPr>
        <p:spPr>
          <a:xfrm>
            <a:off x="58990" y="654311"/>
            <a:ext cx="3256522" cy="4401205"/>
          </a:xfrm>
          <a:prstGeom prst="rect">
            <a:avLst/>
          </a:prstGeom>
        </p:spPr>
        <p:txBody>
          <a:bodyPr wrap="square">
            <a:spAutoFit/>
          </a:bodyPr>
          <a:lstStyle/>
          <a:p>
            <a:r>
              <a:rPr lang="en-US" altLang="zh-TW" sz="2800" dirty="0" smtClean="0">
                <a:solidFill>
                  <a:schemeClr val="bg1"/>
                </a:solidFill>
              </a:rPr>
              <a:t>Approximately 200 deer were reintroduced to the wild between 1994-2009.</a:t>
            </a:r>
          </a:p>
          <a:p>
            <a:endParaRPr lang="en-US" altLang="zh-TW" sz="2800" dirty="0">
              <a:solidFill>
                <a:schemeClr val="bg1"/>
              </a:solidFill>
            </a:endParaRPr>
          </a:p>
          <a:p>
            <a:r>
              <a:rPr lang="en-US" altLang="zh-TW" sz="2800" dirty="0" smtClean="0">
                <a:solidFill>
                  <a:schemeClr val="bg1"/>
                </a:solidFill>
              </a:rPr>
              <a:t>An estimation of 1500 wild deer are living within and around KTNP.</a:t>
            </a:r>
            <a:endParaRPr lang="zh-TW" altLang="en-US" sz="2800" dirty="0">
              <a:solidFill>
                <a:schemeClr val="bg1"/>
              </a:solidFill>
            </a:endParaRPr>
          </a:p>
        </p:txBody>
      </p:sp>
      <p:pic>
        <p:nvPicPr>
          <p:cNvPr id="11" name="內容版面配置區 3"/>
          <p:cNvPicPr>
            <a:picLocks noGrp="1" noChangeAspect="1"/>
          </p:cNvPicPr>
          <p:nvPr>
            <p:ph idx="1"/>
          </p:nvPr>
        </p:nvPicPr>
        <p:blipFill rotWithShape="1">
          <a:blip r:embed="rId4"/>
          <a:srcRect l="46609" t="20712" r="26690" b="10992"/>
          <a:stretch/>
        </p:blipFill>
        <p:spPr>
          <a:xfrm>
            <a:off x="7062335" y="3778247"/>
            <a:ext cx="2268032" cy="3276044"/>
          </a:xfrm>
          <a:prstGeom prst="rect">
            <a:avLst/>
          </a:prstGeom>
        </p:spPr>
      </p:pic>
      <p:sp>
        <p:nvSpPr>
          <p:cNvPr id="12" name="矩形 11"/>
          <p:cNvSpPr/>
          <p:nvPr/>
        </p:nvSpPr>
        <p:spPr>
          <a:xfrm>
            <a:off x="7865957" y="6108059"/>
            <a:ext cx="636017" cy="572414"/>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 name="直線單箭頭接點 5"/>
          <p:cNvCxnSpPr/>
          <p:nvPr/>
        </p:nvCxnSpPr>
        <p:spPr>
          <a:xfrm flipH="1" flipV="1">
            <a:off x="6794854" y="4752083"/>
            <a:ext cx="1071103" cy="1355976"/>
          </a:xfrm>
          <a:prstGeom prst="straightConnector1">
            <a:avLst/>
          </a:prstGeom>
          <a:ln w="952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 name="投影片編號版面配置區 3"/>
          <p:cNvSpPr>
            <a:spLocks noGrp="1"/>
          </p:cNvSpPr>
          <p:nvPr>
            <p:ph type="sldNum" sz="quarter" idx="12"/>
          </p:nvPr>
        </p:nvSpPr>
        <p:spPr/>
        <p:txBody>
          <a:bodyPr/>
          <a:lstStyle/>
          <a:p>
            <a:fld id="{03062B00-6140-4AF3-A182-9427D70600E3}" type="slidenum">
              <a:rPr lang="zh-TW" altLang="en-US" smtClean="0"/>
              <a:t>7</a:t>
            </a:fld>
            <a:endParaRPr lang="zh-TW" altLang="en-US"/>
          </a:p>
        </p:txBody>
      </p:sp>
    </p:spTree>
    <p:extLst>
      <p:ext uri="{BB962C8B-B14F-4D97-AF65-F5344CB8AC3E}">
        <p14:creationId xmlns:p14="http://schemas.microsoft.com/office/powerpoint/2010/main" val="7775743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405009" y="9762"/>
            <a:ext cx="5738991" cy="69681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1" y="-17558"/>
            <a:ext cx="4098471" cy="42874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9" descr="1新鮮排遺9309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0" y="3493827"/>
            <a:ext cx="4475799" cy="334995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文字方塊 1"/>
          <p:cNvSpPr txBox="1"/>
          <p:nvPr/>
        </p:nvSpPr>
        <p:spPr>
          <a:xfrm>
            <a:off x="229024" y="272374"/>
            <a:ext cx="2185214" cy="523220"/>
          </a:xfrm>
          <a:prstGeom prst="rect">
            <a:avLst/>
          </a:prstGeom>
          <a:solidFill>
            <a:schemeClr val="bg2">
              <a:lumMod val="90000"/>
            </a:schemeClr>
          </a:solidFill>
        </p:spPr>
        <p:txBody>
          <a:bodyPr wrap="none" rtlCol="0">
            <a:spAutoFit/>
          </a:bodyPr>
          <a:lstStyle/>
          <a:p>
            <a:r>
              <a:rPr lang="en-US" altLang="zh-TW" sz="2800" dirty="0" smtClean="0"/>
              <a:t>Line transects</a:t>
            </a:r>
            <a:endParaRPr lang="zh-TW" altLang="en-US" sz="2800" dirty="0"/>
          </a:p>
        </p:txBody>
      </p:sp>
      <p:sp>
        <p:nvSpPr>
          <p:cNvPr id="3" name="投影片編號版面配置區 2"/>
          <p:cNvSpPr>
            <a:spLocks noGrp="1"/>
          </p:cNvSpPr>
          <p:nvPr>
            <p:ph type="sldNum" sz="quarter" idx="12"/>
          </p:nvPr>
        </p:nvSpPr>
        <p:spPr/>
        <p:txBody>
          <a:bodyPr/>
          <a:lstStyle/>
          <a:p>
            <a:fld id="{03062B00-6140-4AF3-A182-9427D70600E3}" type="slidenum">
              <a:rPr lang="zh-TW" altLang="en-US" smtClean="0"/>
              <a:t>8</a:t>
            </a:fld>
            <a:endParaRPr lang="zh-TW" altLang="en-US"/>
          </a:p>
        </p:txBody>
      </p:sp>
    </p:spTree>
    <p:extLst>
      <p:ext uri="{BB962C8B-B14F-4D97-AF65-F5344CB8AC3E}">
        <p14:creationId xmlns:p14="http://schemas.microsoft.com/office/powerpoint/2010/main" val="34968487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D:\2010梅花鹿\照片\P3060046.JPG"/>
          <p:cNvPicPr>
            <a:picLocks noChangeAspect="1" noChangeArrowheads="1"/>
          </p:cNvPicPr>
          <p:nvPr/>
        </p:nvPicPr>
        <p:blipFill>
          <a:blip r:embed="rId3" cstate="print"/>
          <a:srcRect/>
          <a:stretch>
            <a:fillRect/>
          </a:stretch>
        </p:blipFill>
        <p:spPr bwMode="auto">
          <a:xfrm>
            <a:off x="2790842" y="370952"/>
            <a:ext cx="2454027" cy="3587901"/>
          </a:xfrm>
          <a:prstGeom prst="rect">
            <a:avLst/>
          </a:prstGeom>
          <a:noFill/>
        </p:spPr>
      </p:pic>
      <p:pic>
        <p:nvPicPr>
          <p:cNvPr id="7" name="Picture 40" descr="IMG_3386"/>
          <p:cNvPicPr>
            <a:picLocks noChangeAspect="1" noChangeArrowheads="1"/>
          </p:cNvPicPr>
          <p:nvPr/>
        </p:nvPicPr>
        <p:blipFill>
          <a:blip r:embed="rId4" cstate="print"/>
          <a:srcRect l="30775" t="2600" r="23061" b="10231"/>
          <a:stretch>
            <a:fillRect/>
          </a:stretch>
        </p:blipFill>
        <p:spPr bwMode="auto">
          <a:xfrm>
            <a:off x="203615" y="544858"/>
            <a:ext cx="2287587" cy="3240087"/>
          </a:xfrm>
          <a:prstGeom prst="rect">
            <a:avLst/>
          </a:prstGeom>
          <a:noFill/>
          <a:ln w="9525">
            <a:noFill/>
            <a:miter lim="800000"/>
            <a:headEnd/>
            <a:tailEnd/>
          </a:ln>
        </p:spPr>
      </p:pic>
      <p:pic>
        <p:nvPicPr>
          <p:cNvPr id="8" name="圖片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44509" y="719360"/>
            <a:ext cx="4354246" cy="2891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圖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8265" y="3846197"/>
            <a:ext cx="4015735" cy="3011802"/>
          </a:xfrm>
          <a:prstGeom prst="rect">
            <a:avLst/>
          </a:prstGeom>
        </p:spPr>
      </p:pic>
      <p:pic>
        <p:nvPicPr>
          <p:cNvPr id="5" name="圖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571" y="4207901"/>
            <a:ext cx="4711285" cy="2650098"/>
          </a:xfrm>
          <a:prstGeom prst="rect">
            <a:avLst/>
          </a:prstGeom>
        </p:spPr>
      </p:pic>
      <p:sp>
        <p:nvSpPr>
          <p:cNvPr id="9" name="文字方塊 8"/>
          <p:cNvSpPr txBox="1"/>
          <p:nvPr/>
        </p:nvSpPr>
        <p:spPr>
          <a:xfrm>
            <a:off x="203615" y="283248"/>
            <a:ext cx="1946367" cy="523220"/>
          </a:xfrm>
          <a:prstGeom prst="rect">
            <a:avLst/>
          </a:prstGeom>
          <a:solidFill>
            <a:schemeClr val="bg2">
              <a:lumMod val="90000"/>
            </a:schemeClr>
          </a:solidFill>
        </p:spPr>
        <p:txBody>
          <a:bodyPr wrap="none" rtlCol="0">
            <a:spAutoFit/>
          </a:bodyPr>
          <a:lstStyle/>
          <a:p>
            <a:r>
              <a:rPr lang="en-US" altLang="zh-TW" sz="2800" dirty="0" smtClean="0"/>
              <a:t>Camera trap</a:t>
            </a:r>
            <a:endParaRPr lang="zh-TW" altLang="en-US" sz="2800" dirty="0"/>
          </a:p>
        </p:txBody>
      </p:sp>
      <p:sp>
        <p:nvSpPr>
          <p:cNvPr id="2" name="投影片編號版面配置區 1"/>
          <p:cNvSpPr>
            <a:spLocks noGrp="1"/>
          </p:cNvSpPr>
          <p:nvPr>
            <p:ph type="sldNum" sz="quarter" idx="12"/>
          </p:nvPr>
        </p:nvSpPr>
        <p:spPr/>
        <p:txBody>
          <a:bodyPr/>
          <a:lstStyle/>
          <a:p>
            <a:fld id="{03062B00-6140-4AF3-A182-9427D70600E3}" type="slidenum">
              <a:rPr lang="zh-TW" altLang="en-US" smtClean="0"/>
              <a:t>9</a:t>
            </a:fld>
            <a:endParaRPr lang="zh-TW" altLang="en-US"/>
          </a:p>
        </p:txBody>
      </p:sp>
    </p:spTree>
    <p:extLst>
      <p:ext uri="{BB962C8B-B14F-4D97-AF65-F5344CB8AC3E}">
        <p14:creationId xmlns:p14="http://schemas.microsoft.com/office/powerpoint/2010/main" val="3738126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訂 5">
      <a:majorFont>
        <a:latin typeface="Times New Roman"/>
        <a:ea typeface="新細明體"/>
        <a:cs typeface=""/>
      </a:majorFont>
      <a:minorFont>
        <a:latin typeface="Times New Roman"/>
        <a:ea typeface="新細明體"/>
        <a:cs typeface=""/>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3758</TotalTime>
  <Words>3927</Words>
  <Application>Microsoft Office PowerPoint</Application>
  <PresentationFormat>如螢幕大小 (4:3)</PresentationFormat>
  <Paragraphs>278</Paragraphs>
  <Slides>43</Slides>
  <Notes>43</Notes>
  <HiddenSlides>0</HiddenSlides>
  <MMClips>14</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43</vt:i4>
      </vt:variant>
    </vt:vector>
  </HeadingPairs>
  <TitlesOfParts>
    <vt:vector size="49" baseType="lpstr">
      <vt:lpstr>新細明體</vt:lpstr>
      <vt:lpstr>Arial</vt:lpstr>
      <vt:lpstr>Calibri</vt:lpstr>
      <vt:lpstr>Cambria Math</vt:lpstr>
      <vt:lpstr>Times New Roman</vt:lpstr>
      <vt:lpstr>Office 佈景主題</vt:lpstr>
      <vt:lpstr>An application of using acoustic and visual information to monitor activities of sika deer</vt:lpstr>
      <vt:lpstr>PowerPoint 簡報</vt:lpstr>
      <vt:lpstr>Distribution</vt:lpstr>
      <vt:lpstr>PowerPoint 簡報</vt:lpstr>
      <vt:lpstr>PowerPoint 簡報</vt:lpstr>
      <vt:lpstr>PowerPoint 簡報</vt:lpstr>
      <vt:lpstr>PowerPoint 簡報</vt:lpstr>
      <vt:lpstr>PowerPoint 簡報</vt:lpstr>
      <vt:lpstr>PowerPoint 簡報</vt:lpstr>
      <vt:lpstr>PowerPoint 簡報</vt:lpstr>
      <vt:lpstr>Rutting vocalizations</vt:lpstr>
      <vt:lpstr>Breeding season</vt:lpstr>
      <vt:lpstr>Daily pattern of rutting vocalizations</vt:lpstr>
      <vt:lpstr>Monitoring population distribution by observation of rutting vocalizations</vt:lpstr>
      <vt:lpstr>Aim</vt:lpstr>
      <vt:lpstr>Study area  - Kenting Uplifted Karst Nature Reserve</vt:lpstr>
      <vt:lpstr>Study area  - Kenting Uplifted Karst Nature Reserve</vt:lpstr>
      <vt:lpstr>PowerPoint 簡報</vt:lpstr>
      <vt:lpstr>Camera trapping</vt:lpstr>
      <vt:lpstr>Relative activity level (number of photos per 100 trap nights) of male sika deer in each camera trap</vt:lpstr>
      <vt:lpstr>Diel activity pattern  kernel density estimation</vt:lpstr>
      <vt:lpstr>Field recordings of rutting vocalizations</vt:lpstr>
      <vt:lpstr>Information retrieval of soundscape</vt:lpstr>
      <vt:lpstr>Spatiotemporal change of soundscapes</vt:lpstr>
      <vt:lpstr>Visualization of long-duration recordings</vt:lpstr>
      <vt:lpstr>Spectral features of different audio clusters</vt:lpstr>
      <vt:lpstr>Spatiotemporal change of detection probabilities</vt:lpstr>
      <vt:lpstr>Changes of acoustic activities during breeding season</vt:lpstr>
      <vt:lpstr>Diel pattern of acoustic activities</vt:lpstr>
      <vt:lpstr>PowerPoint 簡報</vt:lpstr>
      <vt:lpstr>Camera trap</vt:lpstr>
      <vt:lpstr>Soundscape: a platform for observing various vocalizing animals</vt:lpstr>
      <vt:lpstr>Future applications</vt:lpstr>
      <vt:lpstr>PowerPoint 簡報</vt:lpstr>
      <vt:lpstr>Future applications </vt:lpstr>
      <vt:lpstr>PowerPoint 簡報</vt:lpstr>
      <vt:lpstr>Vocalizations in red deer, sika deer, and red x sika hybrids  (Long et al. 1998)</vt:lpstr>
      <vt:lpstr>Future applications </vt:lpstr>
      <vt:lpstr>PowerPoint 簡報</vt:lpstr>
      <vt:lpstr>PowerPoint 簡報</vt:lpstr>
      <vt:lpstr>Combination of camera traps and acoustic recorders provides insight into interaction across multiple trophic levels and taxa</vt:lpstr>
      <vt:lpstr>Spatiotemporal change of detection probabilities</vt:lpstr>
      <vt:lpstr>PowerPoint 簡報</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retrieval of soundscape</dc:title>
  <dc:creator>Harry Lin</dc:creator>
  <cp:lastModifiedBy>anfernee</cp:lastModifiedBy>
  <cp:revision>153</cp:revision>
  <cp:lastPrinted>2019-04-02T01:15:25Z</cp:lastPrinted>
  <dcterms:created xsi:type="dcterms:W3CDTF">2019-03-13T13:07:01Z</dcterms:created>
  <dcterms:modified xsi:type="dcterms:W3CDTF">2019-04-02T01:27:14Z</dcterms:modified>
</cp:coreProperties>
</file>