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52" r:id="rId1"/>
  </p:sldMasterIdLst>
  <p:notesMasterIdLst>
    <p:notesMasterId r:id="rId24"/>
  </p:notesMasterIdLst>
  <p:sldIdLst>
    <p:sldId id="256" r:id="rId2"/>
    <p:sldId id="259" r:id="rId3"/>
    <p:sldId id="280" r:id="rId4"/>
    <p:sldId id="277" r:id="rId5"/>
    <p:sldId id="260" r:id="rId6"/>
    <p:sldId id="278" r:id="rId7"/>
    <p:sldId id="279" r:id="rId8"/>
    <p:sldId id="264" r:id="rId9"/>
    <p:sldId id="276" r:id="rId10"/>
    <p:sldId id="258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E1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426" autoAdjust="0"/>
    <p:restoredTop sz="94660"/>
  </p:normalViewPr>
  <p:slideViewPr>
    <p:cSldViewPr snapToGrid="0">
      <p:cViewPr varScale="1">
        <p:scale>
          <a:sx n="68" d="100"/>
          <a:sy n="68" d="100"/>
        </p:scale>
        <p:origin x="14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546595711185449"/>
          <c:y val="0.11009520944573963"/>
          <c:w val="0.77235177227452256"/>
          <c:h val="0.6149843248760571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Sheet1!$J$8</c:f>
              <c:strCache>
                <c:ptCount val="1"/>
                <c:pt idx="0">
                  <c:v>MPA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Sheet1!$I$9:$I$12</c:f>
              <c:strCache>
                <c:ptCount val="4"/>
                <c:pt idx="0">
                  <c:v>Hard Corals</c:v>
                </c:pt>
                <c:pt idx="1">
                  <c:v>Soft Corals</c:v>
                </c:pt>
                <c:pt idx="2">
                  <c:v>Non-Living</c:v>
                </c:pt>
                <c:pt idx="3">
                  <c:v>Others</c:v>
                </c:pt>
              </c:strCache>
            </c:strRef>
          </c:cat>
          <c:val>
            <c:numRef>
              <c:f>Sheet1!$J$9:$J$12</c:f>
              <c:numCache>
                <c:formatCode>General</c:formatCode>
                <c:ptCount val="4"/>
                <c:pt idx="0">
                  <c:v>28.524046434494188</c:v>
                </c:pt>
                <c:pt idx="1">
                  <c:v>2.9850746268656714</c:v>
                </c:pt>
                <c:pt idx="2">
                  <c:v>65.008291873963501</c:v>
                </c:pt>
                <c:pt idx="3">
                  <c:v>3.4825870646766171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2-4D94-9ABE-2AAF9B4193EE}"/>
            </c:ext>
          </c:extLst>
        </c:ser>
        <c:ser>
          <c:idx val="1"/>
          <c:order val="1"/>
          <c:tx>
            <c:strRef>
              <c:f>Sheet1!$K$8</c:f>
              <c:strCache>
                <c:ptCount val="1"/>
                <c:pt idx="0">
                  <c:v>PMSC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cat>
            <c:strRef>
              <c:f>Sheet1!$I$9:$I$12</c:f>
              <c:strCache>
                <c:ptCount val="4"/>
                <c:pt idx="0">
                  <c:v>Hard Corals</c:v>
                </c:pt>
                <c:pt idx="1">
                  <c:v>Soft Corals</c:v>
                </c:pt>
                <c:pt idx="2">
                  <c:v>Non-Living</c:v>
                </c:pt>
                <c:pt idx="3">
                  <c:v>Others</c:v>
                </c:pt>
              </c:strCache>
            </c:strRef>
          </c:cat>
          <c:val>
            <c:numRef>
              <c:f>Sheet1!$K$9:$K$12</c:f>
              <c:numCache>
                <c:formatCode>General</c:formatCode>
                <c:ptCount val="4"/>
                <c:pt idx="0">
                  <c:v>14.593698175787727</c:v>
                </c:pt>
                <c:pt idx="1">
                  <c:v>0.49751243781094528</c:v>
                </c:pt>
                <c:pt idx="2">
                  <c:v>61.359867330016584</c:v>
                </c:pt>
                <c:pt idx="3">
                  <c:v>23.54892205638474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062-4D94-9ABE-2AAF9B4193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517441872"/>
        <c:axId val="517442200"/>
      </c:barChart>
      <c:catAx>
        <c:axId val="51744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Categories</a:t>
                </a:r>
              </a:p>
            </c:rich>
          </c:tx>
          <c:layout>
            <c:manualLayout>
              <c:xMode val="edge"/>
              <c:yMode val="edge"/>
              <c:x val="0.38718479930862304"/>
              <c:y val="0.861282767146491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accent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7442200"/>
        <c:crosses val="autoZero"/>
        <c:auto val="1"/>
        <c:lblAlgn val="ctr"/>
        <c:lblOffset val="100"/>
        <c:noMultiLvlLbl val="0"/>
      </c:catAx>
      <c:valAx>
        <c:axId val="517442200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Cover</a:t>
                </a:r>
                <a:r>
                  <a:rPr lang="en-US" sz="1400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(%)</a:t>
                </a:r>
                <a:endParaRPr lang="en-US" sz="1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8.5383992551056054E-3"/>
              <c:y val="0.2361022787094833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744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9351011097671342"/>
          <c:y val="3.722086986760724E-2"/>
          <c:w val="0.14034494645593903"/>
          <c:h val="0.2538247206936934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solidFill>
            <a:srgbClr val="000000"/>
          </a:solidFill>
        </a:ln>
        <a:effectLst/>
        <a:sp3d>
          <a:contourClr>
            <a:srgbClr val="000000"/>
          </a:contourClr>
        </a:sp3d>
      </c:spPr>
    </c:floor>
    <c:sideWall>
      <c:thickness val="0"/>
      <c:spPr>
        <a:noFill/>
        <a:ln>
          <a:solidFill>
            <a:srgbClr val="000000"/>
          </a:solidFill>
        </a:ln>
        <a:effectLst/>
        <a:sp3d>
          <a:contourClr>
            <a:srgbClr val="000000"/>
          </a:contourClr>
        </a:sp3d>
      </c:spPr>
    </c:sideWall>
    <c:backWall>
      <c:thickness val="0"/>
      <c:spPr>
        <a:noFill/>
        <a:ln>
          <a:solidFill>
            <a:srgbClr val="000000"/>
          </a:solidFill>
        </a:ln>
        <a:effectLst/>
        <a:sp3d>
          <a:contourClr>
            <a:srgbClr val="000000"/>
          </a:contourClr>
        </a:sp3d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Sheet1!$F$8</c:f>
              <c:strCache>
                <c:ptCount val="1"/>
                <c:pt idx="0">
                  <c:v>MPA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multiLvlStrRef>
              <c:f>Sheet1!$D$9:$E$12</c:f>
              <c:multiLvlStrCache>
                <c:ptCount val="4"/>
                <c:lvl>
                  <c:pt idx="0">
                    <c:v>CB</c:v>
                  </c:pt>
                  <c:pt idx="1">
                    <c:v>CM</c:v>
                  </c:pt>
                  <c:pt idx="2">
                    <c:v>CE</c:v>
                  </c:pt>
                  <c:pt idx="3">
                    <c:v>CF</c:v>
                  </c:pt>
                </c:lvl>
                <c:lvl>
                  <c:pt idx="0">
                    <c:v>Categories</c:v>
                  </c:pt>
                </c:lvl>
              </c:multiLvlStrCache>
            </c:multiLvlStrRef>
          </c:cat>
          <c:val>
            <c:numRef>
              <c:f>Sheet1!$F$9:$F$12</c:f>
              <c:numCache>
                <c:formatCode>General</c:formatCode>
                <c:ptCount val="4"/>
                <c:pt idx="0">
                  <c:v>6.9651741293532341</c:v>
                </c:pt>
                <c:pt idx="1">
                  <c:v>18.242122719734656</c:v>
                </c:pt>
                <c:pt idx="2">
                  <c:v>2.6533996683250414</c:v>
                </c:pt>
                <c:pt idx="3">
                  <c:v>0.66334991708126034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626-42F4-97E6-0F3CA1639CED}"/>
            </c:ext>
          </c:extLst>
        </c:ser>
        <c:ser>
          <c:idx val="1"/>
          <c:order val="1"/>
          <c:tx>
            <c:strRef>
              <c:f>Sheet1!$G$8</c:f>
              <c:strCache>
                <c:ptCount val="1"/>
                <c:pt idx="0">
                  <c:v>PMSC</c:v>
                </c:pt>
              </c:strCache>
            </c:strRef>
          </c:tx>
          <c:spPr>
            <a:solidFill>
              <a:srgbClr val="AD2825"/>
            </a:solidFill>
            <a:ln>
              <a:noFill/>
            </a:ln>
            <a:effectLst/>
            <a:sp3d/>
          </c:spPr>
          <c:invertIfNegative val="0"/>
          <c:cat>
            <c:multiLvlStrRef>
              <c:f>Sheet1!$D$9:$E$12</c:f>
              <c:multiLvlStrCache>
                <c:ptCount val="4"/>
                <c:lvl>
                  <c:pt idx="0">
                    <c:v>CB</c:v>
                  </c:pt>
                  <c:pt idx="1">
                    <c:v>CM</c:v>
                  </c:pt>
                  <c:pt idx="2">
                    <c:v>CE</c:v>
                  </c:pt>
                  <c:pt idx="3">
                    <c:v>CF</c:v>
                  </c:pt>
                </c:lvl>
                <c:lvl>
                  <c:pt idx="0">
                    <c:v>Categories</c:v>
                  </c:pt>
                </c:lvl>
              </c:multiLvlStrCache>
            </c:multiLvlStrRef>
          </c:cat>
          <c:val>
            <c:numRef>
              <c:f>Sheet1!$G$9:$G$12</c:f>
              <c:numCache>
                <c:formatCode>General</c:formatCode>
                <c:ptCount val="4"/>
                <c:pt idx="0">
                  <c:v>1.4925373134328357</c:v>
                </c:pt>
                <c:pt idx="1">
                  <c:v>11.774461028192372</c:v>
                </c:pt>
                <c:pt idx="2">
                  <c:v>0.33167495854063017</c:v>
                </c:pt>
                <c:pt idx="3">
                  <c:v>0.99502487562189057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626-42F4-97E6-0F3CA1639C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17138424"/>
        <c:axId val="517142360"/>
        <c:axId val="518054392"/>
      </c:bar3DChart>
      <c:catAx>
        <c:axId val="51713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7142360"/>
        <c:crosses val="autoZero"/>
        <c:auto val="1"/>
        <c:lblAlgn val="ctr"/>
        <c:lblOffset val="100"/>
        <c:noMultiLvlLbl val="0"/>
      </c:catAx>
      <c:valAx>
        <c:axId val="517142360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Cover</a:t>
                </a:r>
                <a:r>
                  <a:rPr lang="en-US" sz="1400" b="1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(%)</a:t>
                </a:r>
                <a:endParaRPr lang="en-US" sz="1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rgbClr val="000000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7138424"/>
        <c:crosses val="autoZero"/>
        <c:crossBetween val="between"/>
      </c:valAx>
      <c:serAx>
        <c:axId val="51805439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17142360"/>
        <c:crosses val="autoZero"/>
      </c:ser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4069991251093615E-2"/>
          <c:y val="4.2129629629629628E-2"/>
          <c:w val="0.82397592542311504"/>
          <c:h val="0.73111111111111116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PMSC!$Y$18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PMSC!$Z$17:$AA$17</c:f>
              <c:strCache>
                <c:ptCount val="2"/>
                <c:pt idx="0">
                  <c:v>Sanctuary</c:v>
                </c:pt>
                <c:pt idx="1">
                  <c:v>PMSC</c:v>
                </c:pt>
              </c:strCache>
            </c:strRef>
          </c:cat>
          <c:val>
            <c:numRef>
              <c:f>PMSC!$AJ$4:$AK$4</c:f>
              <c:numCache>
                <c:formatCode>General</c:formatCode>
                <c:ptCount val="2"/>
                <c:pt idx="0">
                  <c:v>4.5533333333333337</c:v>
                </c:pt>
                <c:pt idx="1">
                  <c:v>1.2266666666666666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15-4AEE-BD8E-A4D6046D72FB}"/>
            </c:ext>
          </c:extLst>
        </c:ser>
        <c:ser>
          <c:idx val="1"/>
          <c:order val="1"/>
          <c:tx>
            <c:strRef>
              <c:f>PMSC!$Y$19</c:f>
              <c:strCache>
                <c:ptCount val="1"/>
                <c:pt idx="0">
                  <c:v>Non-Target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PMSC!$Z$17:$AA$17</c:f>
              <c:strCache>
                <c:ptCount val="2"/>
                <c:pt idx="0">
                  <c:v>Sanctuary</c:v>
                </c:pt>
                <c:pt idx="1">
                  <c:v>PMSC</c:v>
                </c:pt>
              </c:strCache>
            </c:strRef>
          </c:cat>
          <c:val>
            <c:numRef>
              <c:f>PMSC!$AJ$3:$AK$3</c:f>
              <c:numCache>
                <c:formatCode>General</c:formatCode>
                <c:ptCount val="2"/>
                <c:pt idx="0">
                  <c:v>12.926666666666668</c:v>
                </c:pt>
                <c:pt idx="1">
                  <c:v>8.6199999999999992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15-4AEE-BD8E-A4D6046D72FB}"/>
            </c:ext>
          </c:extLst>
        </c:ser>
        <c:ser>
          <c:idx val="0"/>
          <c:order val="2"/>
          <c:tx>
            <c:strRef>
              <c:f>PMSC!$Y$20</c:f>
              <c:strCache>
                <c:ptCount val="1"/>
                <c:pt idx="0">
                  <c:v>Indicator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PMSC!$Z$17:$AA$17</c:f>
              <c:strCache>
                <c:ptCount val="2"/>
                <c:pt idx="0">
                  <c:v>Sanctuary</c:v>
                </c:pt>
                <c:pt idx="1">
                  <c:v>PMSC</c:v>
                </c:pt>
              </c:strCache>
            </c:strRef>
          </c:cat>
          <c:val>
            <c:numRef>
              <c:f>PMSC!$AJ$2:$AK$2</c:f>
              <c:numCache>
                <c:formatCode>General</c:formatCode>
                <c:ptCount val="2"/>
                <c:pt idx="0">
                  <c:v>0.11333333333333334</c:v>
                </c:pt>
                <c:pt idx="1">
                  <c:v>2.6666666666666668E-2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F15-4AEE-BD8E-A4D6046D72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0850456"/>
        <c:axId val="503563800"/>
        <c:axId val="0"/>
      </c:bar3DChart>
      <c:catAx>
        <c:axId val="34085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3563800"/>
        <c:crosses val="autoZero"/>
        <c:auto val="1"/>
        <c:lblAlgn val="ctr"/>
        <c:lblOffset val="100"/>
        <c:noMultiLvlLbl val="0"/>
      </c:catAx>
      <c:valAx>
        <c:axId val="503563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0850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2385524281763012"/>
          <c:y val="6.8355143128463469E-2"/>
          <c:w val="0.17614475718236985"/>
          <c:h val="0.21169875811780792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5181102362204728E-2"/>
          <c:y val="4.2129629629629635E-2"/>
          <c:w val="0.86037445319335082"/>
          <c:h val="0.73111111111111116"/>
        </c:manualLayout>
      </c:layout>
      <c:bar3DChart>
        <c:barDir val="col"/>
        <c:grouping val="clustered"/>
        <c:varyColors val="0"/>
        <c:ser>
          <c:idx val="2"/>
          <c:order val="0"/>
          <c:tx>
            <c:strRef>
              <c:f>PMSC!$Y$18</c:f>
              <c:strCache>
                <c:ptCount val="1"/>
                <c:pt idx="0">
                  <c:v>Target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PMSC!$Z$17:$AA$17</c:f>
              <c:strCache>
                <c:ptCount val="2"/>
                <c:pt idx="0">
                  <c:v>Sanctuary</c:v>
                </c:pt>
                <c:pt idx="1">
                  <c:v>PMSC</c:v>
                </c:pt>
              </c:strCache>
            </c:strRef>
          </c:cat>
          <c:val>
            <c:numRef>
              <c:f>PMSC!$AB$18:$AD$18</c:f>
              <c:numCache>
                <c:formatCode>General</c:formatCode>
                <c:ptCount val="3"/>
                <c:pt idx="0">
                  <c:v>106.93935979091086</c:v>
                </c:pt>
                <c:pt idx="1">
                  <c:v>4.2528650720118781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4A-4F4F-8EAF-E41F36B64D69}"/>
            </c:ext>
          </c:extLst>
        </c:ser>
        <c:ser>
          <c:idx val="1"/>
          <c:order val="1"/>
          <c:tx>
            <c:strRef>
              <c:f>PMSC!$Y$19</c:f>
              <c:strCache>
                <c:ptCount val="1"/>
                <c:pt idx="0">
                  <c:v>Non-Target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PMSC!$Z$17:$AA$17</c:f>
              <c:strCache>
                <c:ptCount val="2"/>
                <c:pt idx="0">
                  <c:v>Sanctuary</c:v>
                </c:pt>
                <c:pt idx="1">
                  <c:v>PMSC</c:v>
                </c:pt>
              </c:strCache>
            </c:strRef>
          </c:cat>
          <c:val>
            <c:numRef>
              <c:f>PMSC!$AB$19:$AC$19</c:f>
              <c:numCache>
                <c:formatCode>General</c:formatCode>
                <c:ptCount val="2"/>
                <c:pt idx="0">
                  <c:v>32.001480778731882</c:v>
                </c:pt>
                <c:pt idx="1">
                  <c:v>14.11399649471792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4A-4F4F-8EAF-E41F36B64D69}"/>
            </c:ext>
          </c:extLst>
        </c:ser>
        <c:ser>
          <c:idx val="0"/>
          <c:order val="2"/>
          <c:tx>
            <c:strRef>
              <c:f>PMSC!$Y$20</c:f>
              <c:strCache>
                <c:ptCount val="1"/>
                <c:pt idx="0">
                  <c:v>Indicator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/>
            <a:sp3d/>
          </c:spPr>
          <c:invertIfNegative val="0"/>
          <c:cat>
            <c:strRef>
              <c:f>PMSC!$Z$17:$AA$17</c:f>
              <c:strCache>
                <c:ptCount val="2"/>
                <c:pt idx="0">
                  <c:v>Sanctuary</c:v>
                </c:pt>
                <c:pt idx="1">
                  <c:v>PMSC</c:v>
                </c:pt>
              </c:strCache>
            </c:strRef>
          </c:cat>
          <c:val>
            <c:numRef>
              <c:f>PMSC!$AB$20:$AC$20</c:f>
              <c:numCache>
                <c:formatCode>General</c:formatCode>
                <c:ptCount val="2"/>
                <c:pt idx="0">
                  <c:v>1.1986768785708783</c:v>
                </c:pt>
                <c:pt idx="1">
                  <c:v>7.5259144419989682E-2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4A-4F4F-8EAF-E41F36B64D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40850456"/>
        <c:axId val="503563800"/>
        <c:axId val="0"/>
      </c:bar3DChart>
      <c:catAx>
        <c:axId val="3408504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503563800"/>
        <c:crosses val="autoZero"/>
        <c:auto val="1"/>
        <c:lblAlgn val="ctr"/>
        <c:lblOffset val="100"/>
        <c:noMultiLvlLbl val="0"/>
      </c:catAx>
      <c:valAx>
        <c:axId val="503563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408504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6558160667926727"/>
          <c:y val="2.7211596801412039E-2"/>
          <c:w val="0.17981939697791488"/>
          <c:h val="0.33592764200559239"/>
        </c:manualLayout>
      </c:layout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AE0001-B5DC-46E9-8AD7-797F8383626C}" type="datetimeFigureOut">
              <a:rPr lang="en-PH" smtClean="0"/>
              <a:t>4/1/2019</a:t>
            </a:fld>
            <a:endParaRPr lang="en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340E0-1ECF-4155-BAA6-9E2D247EC6FF}" type="slidenum">
              <a:rPr lang="en-PH" smtClean="0"/>
              <a:t>‹#›</a:t>
            </a:fld>
            <a:endParaRPr lang="en-PH"/>
          </a:p>
        </p:txBody>
      </p:sp>
    </p:spTree>
    <p:extLst>
      <p:ext uri="{BB962C8B-B14F-4D97-AF65-F5344CB8AC3E}">
        <p14:creationId xmlns:p14="http://schemas.microsoft.com/office/powerpoint/2010/main" val="280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62000"/>
            <a:ext cx="6856214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6952697" y="762000"/>
            <a:ext cx="2193989" cy="5334001"/>
          </a:xfrm>
          <a:prstGeom prst="rect">
            <a:avLst/>
          </a:prstGeom>
          <a:solidFill>
            <a:srgbClr val="C3C3C3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386" y="1298448"/>
            <a:ext cx="5486400" cy="3255264"/>
          </a:xfrm>
        </p:spPr>
        <p:txBody>
          <a:bodyPr anchor="b">
            <a:normAutofit/>
          </a:bodyPr>
          <a:lstStyle>
            <a:lvl1pPr algn="l">
              <a:defRPr sz="54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11" y="4670246"/>
            <a:ext cx="54864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E17B3-3C07-4BD2-8260-DDB1E0BA080C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173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ADB0-673E-468F-AA0C-2F3BD81BA212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682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85750" y="990600"/>
            <a:ext cx="211455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00934" y="868680"/>
            <a:ext cx="54864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E0CA2-282F-475E-9380-4CBEED176931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416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89AFD-F7A0-4C2B-B271-DF13F23E0BED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871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00934" y="1298448"/>
            <a:ext cx="5486400" cy="3255264"/>
          </a:xfrm>
        </p:spPr>
        <p:txBody>
          <a:bodyPr anchor="b">
            <a:normAutofit/>
          </a:bodyPr>
          <a:lstStyle>
            <a:lvl1pPr>
              <a:defRPr sz="54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14650" y="4672584"/>
            <a:ext cx="54864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0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62194-963A-45D4-96A5-58B1127E76D6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07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00934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63590" y="868680"/>
            <a:ext cx="2606040" cy="512064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3A01E1-F07C-4AF6-B569-B98B30AFCA32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672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0934" y="1023586"/>
            <a:ext cx="260604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00934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63847" y="1023587"/>
            <a:ext cx="260604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9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63847" y="1930936"/>
            <a:ext cx="2606040" cy="4023360"/>
          </a:xfrm>
        </p:spPr>
        <p:txBody>
          <a:bodyPr/>
          <a:lstStyle>
            <a:lvl1pPr>
              <a:defRPr sz="1900"/>
            </a:lvl1pPr>
            <a:lvl2pPr>
              <a:defRPr sz="17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616ED-9933-492F-9B17-FA4636B5CEC1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23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6C55C-CA1B-42B9-BE78-A6621AC51CFC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7669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F86EEC-E15B-4B6E-9A44-E5121F717544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31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00934" y="868680"/>
            <a:ext cx="54864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37560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D39A5-622B-4163-9F0A-5DF78E717DC4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101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" y="1143000"/>
            <a:ext cx="2125980" cy="21945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677983" y="767419"/>
            <a:ext cx="6086423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" y="3340602"/>
            <a:ext cx="2125980" cy="256032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5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8510C7-D6CE-4498-9120-C31F53758AEA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624326" y="6356351"/>
            <a:ext cx="4433638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112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2582693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9689" y="1123838"/>
            <a:ext cx="221061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8861898" y="758952"/>
            <a:ext cx="288036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01951" y="864108"/>
            <a:ext cx="54864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6849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419A67B-9950-47BD-B6CD-5F8F679C1704}" type="datetime1">
              <a:rPr lang="en-US" smtClean="0"/>
              <a:t>4/1/2019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01951" y="6356351"/>
            <a:ext cx="4433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75602" y="6356351"/>
            <a:ext cx="114819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62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19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7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3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2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tif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iftstories.com/philippine-scenery-capture-with-zenfone" TargetMode="External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mylittleadventure.se/best-things/cebu-city" TargetMode="Externa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ojectseahorse.org/action-marine-protected-area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thecoraltriangle.com/stories/take-your-diving-to-the-next-level-with-reef-checks-eco-diver-training" TargetMode="Externa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5A7DF-3412-42CC-AFE1-BC8FD05268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0830" y="759668"/>
            <a:ext cx="5852884" cy="3255264"/>
          </a:xfrm>
        </p:spPr>
        <p:txBody>
          <a:bodyPr/>
          <a:lstStyle/>
          <a:p>
            <a:r>
              <a:rPr lang="en-PH" sz="4800" dirty="0">
                <a:cs typeface="Angsana New" panose="02020603050405020304" pitchFamily="18" charset="-34"/>
              </a:rPr>
              <a:t>Coral Soundscapes </a:t>
            </a:r>
            <a:br>
              <a:rPr lang="en-PH" sz="4800" dirty="0">
                <a:cs typeface="Angsana New" panose="02020603050405020304" pitchFamily="18" charset="-34"/>
              </a:rPr>
            </a:br>
            <a:r>
              <a:rPr lang="en-PH" sz="4800" dirty="0">
                <a:cs typeface="Angsana New" panose="02020603050405020304" pitchFamily="18" charset="-34"/>
              </a:rPr>
              <a:t>of Cebu, Philippines:</a:t>
            </a:r>
            <a:br>
              <a:rPr lang="en-PH" sz="4800" dirty="0">
                <a:cs typeface="Angsana New" panose="02020603050405020304" pitchFamily="18" charset="-34"/>
              </a:rPr>
            </a:br>
            <a:r>
              <a:rPr lang="en-PH" sz="4000" dirty="0">
                <a:cs typeface="Angsana New" panose="02020603050405020304" pitchFamily="18" charset="-34"/>
              </a:rPr>
              <a:t>Initial Results and Future Directions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D1AF00-1C6D-461C-8F5C-08C3A1CFCC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0830" y="4671411"/>
            <a:ext cx="5969579" cy="1077410"/>
          </a:xfrm>
        </p:spPr>
        <p:txBody>
          <a:bodyPr>
            <a:normAutofit fontScale="92500" lnSpcReduction="20000"/>
          </a:bodyPr>
          <a:lstStyle/>
          <a:p>
            <a:r>
              <a:rPr lang="en-PH" sz="2200" b="1" dirty="0">
                <a:latin typeface="+mj-lt"/>
                <a:cs typeface="Arial" panose="020B0604020202020204" pitchFamily="34" charset="0"/>
              </a:rPr>
              <a:t>Florence C. Evacitas</a:t>
            </a:r>
            <a:r>
              <a:rPr lang="en-PH" sz="2200" b="1" baseline="30000" dirty="0">
                <a:latin typeface="+mj-lt"/>
                <a:cs typeface="Arial" panose="020B0604020202020204" pitchFamily="34" charset="0"/>
              </a:rPr>
              <a:t>1</a:t>
            </a:r>
            <a:r>
              <a:rPr lang="en-PH" sz="2200" b="1" dirty="0">
                <a:latin typeface="+mj-lt"/>
                <a:cs typeface="Arial" panose="020B0604020202020204" pitchFamily="34" charset="0"/>
              </a:rPr>
              <a:t> and Tzu-Hao Lin</a:t>
            </a:r>
            <a:r>
              <a:rPr lang="en-PH" sz="2200" b="1" baseline="30000" dirty="0">
                <a:latin typeface="+mj-lt"/>
                <a:cs typeface="Arial" panose="020B0604020202020204" pitchFamily="34" charset="0"/>
              </a:rPr>
              <a:t>2</a:t>
            </a:r>
            <a:endParaRPr lang="en-PH" sz="2200" b="1" dirty="0">
              <a:latin typeface="+mj-lt"/>
              <a:cs typeface="Arial" panose="020B0604020202020204" pitchFamily="34" charset="0"/>
            </a:endParaRPr>
          </a:p>
          <a:p>
            <a:r>
              <a:rPr lang="en-PH" sz="1400" baseline="30000" dirty="0">
                <a:latin typeface="+mj-lt"/>
                <a:cs typeface="Arial" panose="020B0604020202020204" pitchFamily="34" charset="0"/>
              </a:rPr>
              <a:t>1</a:t>
            </a:r>
            <a:r>
              <a:rPr lang="en-PH" sz="1400" dirty="0">
                <a:latin typeface="+mj-lt"/>
                <a:cs typeface="Arial" panose="020B0604020202020204" pitchFamily="34" charset="0"/>
              </a:rPr>
              <a:t>University of the Philippines Cebu, Cebu City, Philippines</a:t>
            </a:r>
          </a:p>
          <a:p>
            <a:pPr marL="112711" indent="-112711"/>
            <a:r>
              <a:rPr lang="en-PH" sz="1500" baseline="30000" dirty="0">
                <a:latin typeface="+mj-lt"/>
                <a:cs typeface="Arial" panose="020B0604020202020204" pitchFamily="34" charset="0"/>
              </a:rPr>
              <a:t>2</a:t>
            </a:r>
            <a:r>
              <a:rPr lang="en-PH" sz="1500" dirty="0">
                <a:latin typeface="+mj-lt"/>
                <a:cs typeface="Arial" panose="020B0604020202020204" pitchFamily="34" charset="0"/>
              </a:rPr>
              <a:t>Japan Agency for Marine-Earth Science and Technology, Yokosuka City, Kanagawa, Japan</a:t>
            </a:r>
          </a:p>
          <a:p>
            <a:endParaRPr lang="en-PH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DEB8F0-04EC-490D-B0CC-AA81C5CCC6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759668"/>
            <a:ext cx="2596896" cy="5330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57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C9012-CF07-4D5D-A32B-0D61C8734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2" name="Picture 4" descr="https://lh5.googleusercontent.com/rJWcZGcCVvPdasQBwA8bnrz8GbbWURE9YxKfinklp7Ao1BsvnkqkFOe7gpjyFrtPHv1E0Q92i1nPa_6UXUcNgxl_L0TdQbqwa_ampquCQqhETnQfYpc-ikiCA46-vnmhduT14dSc7sr-XwdaUw">
            <a:extLst>
              <a:ext uri="{FF2B5EF4-FFF2-40B4-BE49-F238E27FC236}">
                <a16:creationId xmlns:a16="http://schemas.microsoft.com/office/drawing/2014/main" id="{85BCC7EA-3795-4795-A657-7887E584C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70" y="2052807"/>
            <a:ext cx="2495551" cy="3800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BD087C-30B3-4D7F-90FC-DF8BBD54F4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33"/>
          <a:stretch/>
        </p:blipFill>
        <p:spPr>
          <a:xfrm>
            <a:off x="5317340" y="2474048"/>
            <a:ext cx="3381013" cy="2950425"/>
          </a:xfrm>
          <a:prstGeom prst="rect">
            <a:avLst/>
          </a:prstGeom>
        </p:spPr>
      </p:pic>
      <p:sp>
        <p:nvSpPr>
          <p:cNvPr id="10" name="標題 1">
            <a:extLst>
              <a:ext uri="{FF2B5EF4-FFF2-40B4-BE49-F238E27FC236}">
                <a16:creationId xmlns:a16="http://schemas.microsoft.com/office/drawing/2014/main" id="{B6F03D94-ABFA-45ED-BE1A-050F33BF77A2}"/>
              </a:ext>
            </a:extLst>
          </p:cNvPr>
          <p:cNvSpPr txBox="1">
            <a:spLocks/>
          </p:cNvSpPr>
          <p:nvPr/>
        </p:nvSpPr>
        <p:spPr>
          <a:xfrm>
            <a:off x="319070" y="556859"/>
            <a:ext cx="7886700" cy="8766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Recorder deployment 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文字方塊 13">
            <a:extLst>
              <a:ext uri="{FF2B5EF4-FFF2-40B4-BE49-F238E27FC236}">
                <a16:creationId xmlns:a16="http://schemas.microsoft.com/office/drawing/2014/main" id="{EAC6C446-1934-4F85-816D-8D8843CCEE6A}"/>
              </a:ext>
            </a:extLst>
          </p:cNvPr>
          <p:cNvSpPr txBox="1"/>
          <p:nvPr/>
        </p:nvSpPr>
        <p:spPr>
          <a:xfrm>
            <a:off x="1616698" y="1433527"/>
            <a:ext cx="239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Reefs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文字方塊 14">
            <a:extLst>
              <a:ext uri="{FF2B5EF4-FFF2-40B4-BE49-F238E27FC236}">
                <a16:creationId xmlns:a16="http://schemas.microsoft.com/office/drawing/2014/main" id="{3DEBC8B5-39AB-4614-BCB7-723B4927C94D}"/>
              </a:ext>
            </a:extLst>
          </p:cNvPr>
          <p:cNvSpPr txBox="1"/>
          <p:nvPr/>
        </p:nvSpPr>
        <p:spPr>
          <a:xfrm>
            <a:off x="5809925" y="1433527"/>
            <a:ext cx="239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Seagrass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D53BE-2631-41BB-BF9F-BCE981888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2501" y="2052807"/>
            <a:ext cx="2137768" cy="380047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9644A-1746-47B1-8D2B-072DB21892F5}"/>
              </a:ext>
            </a:extLst>
          </p:cNvPr>
          <p:cNvSpPr txBox="1"/>
          <p:nvPr/>
        </p:nvSpPr>
        <p:spPr>
          <a:xfrm>
            <a:off x="319070" y="5995987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Depth at spring tide: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4F0831-1F22-48E7-B3B9-EFE25189170E}"/>
              </a:ext>
            </a:extLst>
          </p:cNvPr>
          <p:cNvSpPr txBox="1"/>
          <p:nvPr/>
        </p:nvSpPr>
        <p:spPr>
          <a:xfrm>
            <a:off x="994545" y="6323358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3.2 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485696-3397-405F-B214-07F43DE2BF13}"/>
              </a:ext>
            </a:extLst>
          </p:cNvPr>
          <p:cNvSpPr txBox="1"/>
          <p:nvPr/>
        </p:nvSpPr>
        <p:spPr>
          <a:xfrm>
            <a:off x="3556778" y="6287897"/>
            <a:ext cx="705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1.0 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1E5DAA-9C40-49B2-8DD5-4286AF3E9DDE}"/>
              </a:ext>
            </a:extLst>
          </p:cNvPr>
          <p:cNvSpPr txBox="1"/>
          <p:nvPr/>
        </p:nvSpPr>
        <p:spPr>
          <a:xfrm>
            <a:off x="6651819" y="6169581"/>
            <a:ext cx="712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m</a:t>
            </a:r>
          </a:p>
        </p:txBody>
      </p:sp>
    </p:spTree>
    <p:extLst>
      <p:ext uri="{BB962C8B-B14F-4D97-AF65-F5344CB8AC3E}">
        <p14:creationId xmlns:p14="http://schemas.microsoft.com/office/powerpoint/2010/main" val="2408621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539754" y="488224"/>
            <a:ext cx="7393577" cy="635181"/>
          </a:xfrm>
        </p:spPr>
        <p:txBody>
          <a:bodyPr/>
          <a:lstStyle/>
          <a:p>
            <a:r>
              <a:rPr lang="en-US" altLang="zh-TW" b="1" dirty="0">
                <a:solidFill>
                  <a:schemeClr val="tx1"/>
                </a:solidFill>
                <a:latin typeface="+mn-lt"/>
              </a:rPr>
              <a:t>Acoustic analysis procedures</a:t>
            </a:r>
            <a:endParaRPr lang="zh-TW" alt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54" y="1364327"/>
            <a:ext cx="7911351" cy="4920152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628475" y="6099813"/>
            <a:ext cx="6405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Noise</a:t>
            </a:r>
            <a:endParaRPr lang="zh-TW" altLang="en-US" b="1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B7366611-02CB-47F6-B8C6-1AC49FCBD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052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r="4682"/>
          <a:stretch/>
        </p:blipFill>
        <p:spPr>
          <a:xfrm>
            <a:off x="159657" y="4140270"/>
            <a:ext cx="8984343" cy="1991813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3"/>
          <a:srcRect l="40397" t="17798" r="29768" b="41356"/>
          <a:stretch/>
        </p:blipFill>
        <p:spPr>
          <a:xfrm>
            <a:off x="556078" y="1776654"/>
            <a:ext cx="2395845" cy="2186739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 rotWithShape="1">
          <a:blip r:embed="rId4"/>
          <a:srcRect l="42836" t="30586" r="25447" b="26315"/>
          <a:stretch/>
        </p:blipFill>
        <p:spPr>
          <a:xfrm>
            <a:off x="3289953" y="1776654"/>
            <a:ext cx="2413813" cy="2186739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 rotWithShape="1">
          <a:blip r:embed="rId5"/>
          <a:srcRect l="50367" t="26685" r="19012" b="30680"/>
          <a:stretch/>
        </p:blipFill>
        <p:spPr>
          <a:xfrm>
            <a:off x="6041796" y="1776653"/>
            <a:ext cx="2357437" cy="2188264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27601" y="443726"/>
            <a:ext cx="239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Reef Edge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3379444" y="443726"/>
            <a:ext cx="239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Reef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6074911" y="443726"/>
            <a:ext cx="239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Seagrass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39EE19D-FE20-4DB0-84D5-E2D4EEAF9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2D70A4C-BC8F-41CD-B3CC-84EDDD06D3F6}"/>
              </a:ext>
            </a:extLst>
          </p:cNvPr>
          <p:cNvSpPr txBox="1"/>
          <p:nvPr/>
        </p:nvSpPr>
        <p:spPr>
          <a:xfrm>
            <a:off x="759444" y="819756"/>
            <a:ext cx="24138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Dive site</a:t>
            </a:r>
          </a:p>
          <a:p>
            <a:r>
              <a:rPr lang="en-US" dirty="0"/>
              <a:t>No fishing activities</a:t>
            </a:r>
          </a:p>
          <a:p>
            <a:r>
              <a:rPr lang="en-US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10C0821-6F9F-4436-A9A5-D81F0F62FE26}"/>
              </a:ext>
            </a:extLst>
          </p:cNvPr>
          <p:cNvSpPr txBox="1"/>
          <p:nvPr/>
        </p:nvSpPr>
        <p:spPr>
          <a:xfrm>
            <a:off x="3619770" y="828061"/>
            <a:ext cx="220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Strict protection</a:t>
            </a:r>
          </a:p>
          <a:p>
            <a:r>
              <a:rPr lang="en-US" dirty="0"/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ED98BD-2222-4C75-8B46-C4CA37615F49}"/>
              </a:ext>
            </a:extLst>
          </p:cNvPr>
          <p:cNvSpPr txBox="1"/>
          <p:nvPr/>
        </p:nvSpPr>
        <p:spPr>
          <a:xfrm>
            <a:off x="6033583" y="828061"/>
            <a:ext cx="29076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Protected area </a:t>
            </a:r>
          </a:p>
          <a:p>
            <a:r>
              <a:rPr lang="en-US" dirty="0"/>
              <a:t>Limited recreational activities </a:t>
            </a:r>
          </a:p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543245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753501" y="231619"/>
            <a:ext cx="4966523" cy="1604069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Reef edge soundscape </a:t>
            </a:r>
            <a:br>
              <a:rPr lang="en-US" altLang="zh-TW" sz="3200" b="1" dirty="0">
                <a:solidFill>
                  <a:schemeClr val="tx1"/>
                </a:solidFill>
                <a:latin typeface="+mn-lt"/>
              </a:rPr>
            </a:br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@ </a:t>
            </a:r>
            <a:r>
              <a:rPr lang="en-US" altLang="zh-TW" sz="3200" b="1" dirty="0" err="1">
                <a:solidFill>
                  <a:schemeClr val="tx1"/>
                </a:solidFill>
                <a:latin typeface="+mn-lt"/>
              </a:rPr>
              <a:t>Guilutongan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804911"/>
            <a:ext cx="8867913" cy="4945143"/>
          </a:xfrm>
          <a:prstGeom prst="rect">
            <a:avLst/>
          </a:prstGeom>
        </p:spPr>
      </p:pic>
      <p:cxnSp>
        <p:nvCxnSpPr>
          <p:cNvPr id="8" name="直線單箭頭接點 7"/>
          <p:cNvCxnSpPr/>
          <p:nvPr/>
        </p:nvCxnSpPr>
        <p:spPr>
          <a:xfrm>
            <a:off x="2798767" y="4194183"/>
            <a:ext cx="0" cy="317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3840167" y="4194183"/>
            <a:ext cx="0" cy="317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>
            <a:off x="6253167" y="4194183"/>
            <a:ext cx="0" cy="317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接點 11"/>
          <p:cNvCxnSpPr/>
          <p:nvPr/>
        </p:nvCxnSpPr>
        <p:spPr>
          <a:xfrm>
            <a:off x="2798767" y="4193347"/>
            <a:ext cx="34544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接點 13"/>
          <p:cNvCxnSpPr/>
          <p:nvPr/>
        </p:nvCxnSpPr>
        <p:spPr>
          <a:xfrm>
            <a:off x="4076705" y="3868748"/>
            <a:ext cx="0" cy="3254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02571" y="4184524"/>
            <a:ext cx="2395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b="1" dirty="0"/>
              <a:t>Sounds of snapping shrimps</a:t>
            </a:r>
            <a:endParaRPr lang="zh-TW" altLang="en-US" sz="1400" b="1" dirty="0"/>
          </a:p>
        </p:txBody>
      </p:sp>
      <p:sp>
        <p:nvSpPr>
          <p:cNvPr id="16" name="文字方塊 15"/>
          <p:cNvSpPr txBox="1"/>
          <p:nvPr/>
        </p:nvSpPr>
        <p:spPr>
          <a:xfrm>
            <a:off x="3848702" y="4184524"/>
            <a:ext cx="1399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Fish choruses</a:t>
            </a:r>
            <a:endParaRPr lang="zh-TW" altLang="en-US" sz="14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6261701" y="4184525"/>
            <a:ext cx="1399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Noise</a:t>
            </a:r>
            <a:endParaRPr lang="zh-TW" altLang="en-US" sz="1400" b="1" dirty="0"/>
          </a:p>
        </p:txBody>
      </p:sp>
      <p:sp>
        <p:nvSpPr>
          <p:cNvPr id="19" name="文字方塊 18"/>
          <p:cNvSpPr txBox="1"/>
          <p:nvPr/>
        </p:nvSpPr>
        <p:spPr>
          <a:xfrm>
            <a:off x="1169089" y="1763213"/>
            <a:ext cx="519996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Long-term spectral median</a:t>
            </a:r>
            <a:endParaRPr lang="zh-TW" altLang="en-US" sz="2000" b="1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32442" t="21978" r="30121" b="46234"/>
          <a:stretch/>
        </p:blipFill>
        <p:spPr>
          <a:xfrm>
            <a:off x="5304435" y="411658"/>
            <a:ext cx="2741017" cy="15516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57B4ECF9-DB8E-408D-B92A-4E4C0B648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753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801188" y="1123950"/>
            <a:ext cx="8083549" cy="1900237"/>
          </a:xfrm>
        </p:spPr>
        <p:txBody>
          <a:bodyPr/>
          <a:lstStyle/>
          <a:p>
            <a:r>
              <a:rPr lang="en-US" altLang="zh-TW" sz="2400" dirty="0">
                <a:solidFill>
                  <a:schemeClr val="tx1"/>
                </a:solidFill>
              </a:rPr>
              <a:t>Nocturnal behavior of biological sounds vs. daytime utilization of recreational activities 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Interactions between boat noise and biological sounds?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0"/>
          <a:stretch/>
        </p:blipFill>
        <p:spPr>
          <a:xfrm>
            <a:off x="252802" y="2564083"/>
            <a:ext cx="8631935" cy="3928791"/>
          </a:xfrm>
          <a:prstGeom prst="rect">
            <a:avLst/>
          </a:prstGeom>
        </p:spPr>
      </p:pic>
      <p:grpSp>
        <p:nvGrpSpPr>
          <p:cNvPr id="11" name="群組 10"/>
          <p:cNvGrpSpPr/>
          <p:nvPr/>
        </p:nvGrpSpPr>
        <p:grpSpPr>
          <a:xfrm>
            <a:off x="931365" y="2861603"/>
            <a:ext cx="6566535" cy="3195639"/>
            <a:chOff x="1190626" y="3038476"/>
            <a:chExt cx="6566534" cy="3195638"/>
          </a:xfrm>
        </p:grpSpPr>
        <p:sp>
          <p:nvSpPr>
            <p:cNvPr id="5" name="矩形 4"/>
            <p:cNvSpPr/>
            <p:nvPr/>
          </p:nvSpPr>
          <p:spPr>
            <a:xfrm>
              <a:off x="5095876" y="3038476"/>
              <a:ext cx="138112" cy="3195638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5295899" y="3038476"/>
              <a:ext cx="252413" cy="3195638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2573656" y="3038476"/>
              <a:ext cx="565784" cy="3195638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1190626" y="3038476"/>
              <a:ext cx="509585" cy="3195638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6938011" y="3038476"/>
              <a:ext cx="819149" cy="3195638"/>
            </a:xfrm>
            <a:prstGeom prst="rect">
              <a:avLst/>
            </a:prstGeom>
            <a:solidFill>
              <a:srgbClr val="FFFFFF">
                <a:alpha val="30196"/>
              </a:srgb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2" name="標題 1">
            <a:extLst>
              <a:ext uri="{FF2B5EF4-FFF2-40B4-BE49-F238E27FC236}">
                <a16:creationId xmlns:a16="http://schemas.microsoft.com/office/drawing/2014/main" id="{903E27BD-4ABD-49A7-BF87-1A916A19D3CD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>
                <a:solidFill>
                  <a:prstClr val="black"/>
                </a:solidFill>
                <a:latin typeface="Calibri" panose="020F0502020204030204"/>
              </a:rPr>
              <a:t>Reef edge soundscape </a:t>
            </a:r>
            <a:r>
              <a:rPr lang="en-US" altLang="zh-TW" sz="3200" b="1">
                <a:latin typeface="+mn-lt"/>
              </a:rPr>
              <a:t>@ Guilutongan</a:t>
            </a:r>
            <a:endParaRPr lang="zh-TW" altLang="en-US" sz="3200" dirty="0">
              <a:latin typeface="+mn-lt"/>
            </a:endParaRP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298A7504-24A0-4FE4-B7EA-B8F15371C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19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03844" y="-15524"/>
            <a:ext cx="7329368" cy="1464895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schemeClr val="tx1"/>
                </a:solidFill>
                <a:latin typeface="Calibri" panose="020F0502020204030204"/>
              </a:rPr>
              <a:t>Reef soundscape </a:t>
            </a:r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@ </a:t>
            </a:r>
            <a:r>
              <a:rPr lang="en-US" altLang="zh-TW" sz="3200" b="1" dirty="0" err="1">
                <a:solidFill>
                  <a:schemeClr val="tx1"/>
                </a:solidFill>
                <a:latin typeface="+mn-lt"/>
              </a:rPr>
              <a:t>Liloan</a:t>
            </a:r>
            <a:endParaRPr lang="zh-TW" altLang="en-US" sz="32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04" y="1494444"/>
            <a:ext cx="6466952" cy="504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3"/>
          <a:srcRect l="45633" t="16381" r="34666" b="16286"/>
          <a:stretch/>
        </p:blipFill>
        <p:spPr>
          <a:xfrm>
            <a:off x="671514" y="2070101"/>
            <a:ext cx="1677988" cy="38232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直線單箭頭接點 6"/>
          <p:cNvCxnSpPr/>
          <p:nvPr/>
        </p:nvCxnSpPr>
        <p:spPr>
          <a:xfrm>
            <a:off x="4893055" y="3944170"/>
            <a:ext cx="0" cy="317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6062627" y="3944170"/>
            <a:ext cx="0" cy="317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893055" y="3943335"/>
            <a:ext cx="11695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5227285" y="3618735"/>
            <a:ext cx="0" cy="3254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2503851" y="3934513"/>
            <a:ext cx="2395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b="1" dirty="0"/>
              <a:t>Biological chorus</a:t>
            </a:r>
            <a:endParaRPr lang="zh-TW" altLang="en-US" sz="14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069355" y="3934513"/>
            <a:ext cx="1399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Noise</a:t>
            </a:r>
            <a:endParaRPr lang="zh-TW" altLang="en-US" sz="1400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036069" y="1468751"/>
            <a:ext cx="42764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Long-term spectral median</a:t>
            </a:r>
            <a:endParaRPr lang="zh-TW" altLang="en-US" sz="2000" b="1" dirty="0"/>
          </a:p>
        </p:txBody>
      </p:sp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E97CFAF6-B4CB-4F28-A215-AB274B8E3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43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24626" y="179752"/>
            <a:ext cx="7474048" cy="1178785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prstClr val="black"/>
                </a:solidFill>
                <a:latin typeface="Calibri" panose="020F0502020204030204"/>
              </a:rPr>
              <a:t>Reef soundscape @ </a:t>
            </a:r>
            <a:r>
              <a:rPr lang="en-US" altLang="zh-TW" sz="3200" b="1" dirty="0" err="1">
                <a:solidFill>
                  <a:prstClr val="black"/>
                </a:solidFill>
                <a:latin typeface="Calibri" panose="020F0502020204030204"/>
              </a:rPr>
              <a:t>Liloan</a:t>
            </a:r>
            <a:endParaRPr lang="zh-TW" altLang="en-US" sz="3200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57836" y="1002938"/>
            <a:ext cx="8224907" cy="1441726"/>
          </a:xfrm>
        </p:spPr>
        <p:txBody>
          <a:bodyPr/>
          <a:lstStyle/>
          <a:p>
            <a:r>
              <a:rPr lang="en-US" altLang="zh-TW" sz="2400" dirty="0">
                <a:solidFill>
                  <a:schemeClr val="tx1"/>
                </a:solidFill>
              </a:rPr>
              <a:t>Diurnal and tidal driven activities of biological choruses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Noise mostly from surface waves  and tidal waves</a:t>
            </a:r>
            <a:endParaRPr lang="zh-TW" altLang="en-US" dirty="0">
              <a:solidFill>
                <a:schemeClr val="accent6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E649B42-40E2-41E7-B440-5F741E80DD08}"/>
              </a:ext>
            </a:extLst>
          </p:cNvPr>
          <p:cNvGrpSpPr/>
          <p:nvPr/>
        </p:nvGrpSpPr>
        <p:grpSpPr>
          <a:xfrm>
            <a:off x="831881" y="2561808"/>
            <a:ext cx="6659537" cy="3882796"/>
            <a:chOff x="919093" y="2795451"/>
            <a:chExt cx="6659537" cy="3882796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6308"/>
            <a:stretch/>
          </p:blipFill>
          <p:spPr>
            <a:xfrm>
              <a:off x="919093" y="2795451"/>
              <a:ext cx="6659537" cy="3882796"/>
            </a:xfrm>
            <a:prstGeom prst="rect">
              <a:avLst/>
            </a:prstGeom>
          </p:spPr>
        </p:pic>
        <p:grpSp>
          <p:nvGrpSpPr>
            <p:cNvPr id="11" name="群組 10"/>
            <p:cNvGrpSpPr/>
            <p:nvPr/>
          </p:nvGrpSpPr>
          <p:grpSpPr>
            <a:xfrm>
              <a:off x="2109716" y="3038478"/>
              <a:ext cx="1965227" cy="3195639"/>
              <a:chOff x="1190626" y="3038476"/>
              <a:chExt cx="1965226" cy="319563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611902" y="3038476"/>
                <a:ext cx="543950" cy="3195638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190626" y="3038476"/>
                <a:ext cx="511565" cy="3195638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AD7F9934-65C9-4F2F-80C3-44488D289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A80424-D84A-4644-BB61-662FA88BFF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9963" y="3121977"/>
            <a:ext cx="1452780" cy="258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7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9074" y="1504317"/>
            <a:ext cx="6665401" cy="50400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10750" y="150081"/>
            <a:ext cx="7449458" cy="1142913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schemeClr val="tx1"/>
                </a:solidFill>
                <a:latin typeface="Calibri" panose="020F0502020204030204"/>
              </a:rPr>
              <a:t>Seagrass soundscape </a:t>
            </a:r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@ </a:t>
            </a:r>
            <a:r>
              <a:rPr lang="en-US" altLang="zh-TW" sz="3200" b="1" dirty="0" err="1">
                <a:solidFill>
                  <a:schemeClr val="tx1"/>
                </a:solidFill>
                <a:latin typeface="+mn-lt"/>
              </a:rPr>
              <a:t>Liloan</a:t>
            </a:r>
            <a:endParaRPr lang="zh-TW" altLang="en-US" sz="3200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7" name="直線單箭頭接點 6"/>
          <p:cNvCxnSpPr/>
          <p:nvPr/>
        </p:nvCxnSpPr>
        <p:spPr>
          <a:xfrm>
            <a:off x="4893055" y="3944170"/>
            <a:ext cx="0" cy="317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6062627" y="3944170"/>
            <a:ext cx="0" cy="31750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接點 9"/>
          <p:cNvCxnSpPr/>
          <p:nvPr/>
        </p:nvCxnSpPr>
        <p:spPr>
          <a:xfrm>
            <a:off x="4893055" y="3943335"/>
            <a:ext cx="116957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>
            <a:off x="5227285" y="3618735"/>
            <a:ext cx="0" cy="3254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2503851" y="3934513"/>
            <a:ext cx="23959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TW" sz="1400" b="1" dirty="0"/>
              <a:t>Biological chorus</a:t>
            </a:r>
            <a:endParaRPr lang="zh-TW" altLang="en-US" sz="1400" b="1" dirty="0"/>
          </a:p>
        </p:txBody>
      </p:sp>
      <p:sp>
        <p:nvSpPr>
          <p:cNvPr id="13" name="文字方塊 12"/>
          <p:cNvSpPr txBox="1"/>
          <p:nvPr/>
        </p:nvSpPr>
        <p:spPr>
          <a:xfrm>
            <a:off x="6069355" y="3934513"/>
            <a:ext cx="13995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Noise</a:t>
            </a:r>
            <a:endParaRPr lang="zh-TW" altLang="en-US" sz="1400" b="1" dirty="0"/>
          </a:p>
        </p:txBody>
      </p:sp>
      <p:sp>
        <p:nvSpPr>
          <p:cNvPr id="14" name="文字方塊 13"/>
          <p:cNvSpPr txBox="1"/>
          <p:nvPr/>
        </p:nvSpPr>
        <p:spPr>
          <a:xfrm>
            <a:off x="3036069" y="1468751"/>
            <a:ext cx="427641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TW" sz="2000" b="1" dirty="0"/>
              <a:t>Long-term spectral median</a:t>
            </a:r>
            <a:endParaRPr lang="zh-TW" altLang="en-US" sz="2000" b="1" dirty="0"/>
          </a:p>
        </p:txBody>
      </p:sp>
      <p:pic>
        <p:nvPicPr>
          <p:cNvPr id="15" name="圖片 14"/>
          <p:cNvPicPr>
            <a:picLocks noChangeAspect="1"/>
          </p:cNvPicPr>
          <p:nvPr/>
        </p:nvPicPr>
        <p:blipFill rotWithShape="1">
          <a:blip r:embed="rId3"/>
          <a:srcRect l="61559" t="12184" r="19012" b="18966"/>
          <a:stretch/>
        </p:blipFill>
        <p:spPr>
          <a:xfrm>
            <a:off x="628654" y="1868861"/>
            <a:ext cx="1772327" cy="4187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Slide Number Placeholder 1">
            <a:extLst>
              <a:ext uri="{FF2B5EF4-FFF2-40B4-BE49-F238E27FC236}">
                <a16:creationId xmlns:a16="http://schemas.microsoft.com/office/drawing/2014/main" id="{9A3DC335-092E-4E7B-8461-C32E9059C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5669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660CE034-350B-4CFB-B939-8BFE0E702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383176" y="180926"/>
            <a:ext cx="7768047" cy="1053738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prstClr val="black"/>
                </a:solidFill>
                <a:latin typeface="Calibri" panose="020F0502020204030204"/>
              </a:rPr>
              <a:t>Seagrass soundscape @ </a:t>
            </a:r>
            <a:r>
              <a:rPr lang="en-US" altLang="zh-TW" sz="3200" b="1" dirty="0" err="1">
                <a:solidFill>
                  <a:prstClr val="black"/>
                </a:solidFill>
                <a:latin typeface="Calibri" panose="020F0502020204030204"/>
              </a:rPr>
              <a:t>Liloan</a:t>
            </a:r>
            <a:endParaRPr lang="zh-TW" altLang="en-US" sz="3200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30294" y="1234664"/>
            <a:ext cx="8243740" cy="1452514"/>
          </a:xfrm>
        </p:spPr>
        <p:txBody>
          <a:bodyPr/>
          <a:lstStyle/>
          <a:p>
            <a:r>
              <a:rPr lang="en-US" altLang="zh-TW" sz="2400" dirty="0">
                <a:solidFill>
                  <a:schemeClr val="tx1"/>
                </a:solidFill>
              </a:rPr>
              <a:t>Diurnal and tidal driven activities of biological choruses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Shipping activities (0.5-1 min) mostly occurred in the daytime</a:t>
            </a:r>
          </a:p>
          <a:p>
            <a:endParaRPr lang="zh-TW" altLang="en-US" dirty="0">
              <a:solidFill>
                <a:schemeClr val="tx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8866E4A-E20B-4CBF-84C5-9A223399DA1C}"/>
              </a:ext>
            </a:extLst>
          </p:cNvPr>
          <p:cNvGrpSpPr/>
          <p:nvPr/>
        </p:nvGrpSpPr>
        <p:grpSpPr>
          <a:xfrm>
            <a:off x="1656520" y="2610122"/>
            <a:ext cx="6925847" cy="3928791"/>
            <a:chOff x="922756" y="2748283"/>
            <a:chExt cx="6925847" cy="3928791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258"/>
            <a:stretch/>
          </p:blipFill>
          <p:spPr>
            <a:xfrm>
              <a:off x="922756" y="2748283"/>
              <a:ext cx="6925847" cy="3928791"/>
            </a:xfrm>
            <a:prstGeom prst="rect">
              <a:avLst/>
            </a:prstGeom>
          </p:spPr>
        </p:pic>
        <p:grpSp>
          <p:nvGrpSpPr>
            <p:cNvPr id="11" name="群組 10"/>
            <p:cNvGrpSpPr/>
            <p:nvPr/>
          </p:nvGrpSpPr>
          <p:grpSpPr>
            <a:xfrm>
              <a:off x="2113380" y="3038478"/>
              <a:ext cx="1965227" cy="3195639"/>
              <a:chOff x="1190626" y="3038476"/>
              <a:chExt cx="1965226" cy="3195638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2611902" y="3038476"/>
                <a:ext cx="543950" cy="3195638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1190626" y="3038476"/>
                <a:ext cx="511565" cy="3195638"/>
              </a:xfrm>
              <a:prstGeom prst="rect">
                <a:avLst/>
              </a:prstGeom>
              <a:solidFill>
                <a:srgbClr val="FFFFFF">
                  <a:alpha val="30196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5BACD41-3FA5-4B05-8175-43CB9A60A6CA}"/>
              </a:ext>
            </a:extLst>
          </p:cNvPr>
          <p:cNvGrpSpPr/>
          <p:nvPr/>
        </p:nvGrpSpPr>
        <p:grpSpPr>
          <a:xfrm>
            <a:off x="224024" y="2753735"/>
            <a:ext cx="2171430" cy="1350529"/>
            <a:chOff x="224024" y="2753735"/>
            <a:chExt cx="2171430" cy="135052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FAA90CF-7E8C-4248-969C-AB450BA04D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833"/>
            <a:stretch/>
          </p:blipFill>
          <p:spPr>
            <a:xfrm>
              <a:off x="224024" y="2753735"/>
              <a:ext cx="1547626" cy="1350529"/>
            </a:xfrm>
            <a:prstGeom prst="rect">
              <a:avLst/>
            </a:prstGeom>
          </p:spPr>
        </p:pic>
        <p:sp>
          <p:nvSpPr>
            <p:cNvPr id="6" name="Left Bracket 5">
              <a:extLst>
                <a:ext uri="{FF2B5EF4-FFF2-40B4-BE49-F238E27FC236}">
                  <a16:creationId xmlns:a16="http://schemas.microsoft.com/office/drawing/2014/main" id="{447DE870-1BD8-40B7-81B4-87C70B93BC1A}"/>
                </a:ext>
              </a:extLst>
            </p:cNvPr>
            <p:cNvSpPr/>
            <p:nvPr/>
          </p:nvSpPr>
          <p:spPr>
            <a:xfrm>
              <a:off x="2223340" y="2900317"/>
              <a:ext cx="172114" cy="985883"/>
            </a:xfrm>
            <a:prstGeom prst="leftBracket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657372F-54B7-4862-82CB-9A62C7870DF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1650" y="3428999"/>
              <a:ext cx="43818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2135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圖片 3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64" y="4091241"/>
            <a:ext cx="3182112" cy="2389632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3"/>
          <a:srcRect l="40397" t="17798" r="29768" b="41356"/>
          <a:stretch/>
        </p:blipFill>
        <p:spPr>
          <a:xfrm>
            <a:off x="6885037" y="1019165"/>
            <a:ext cx="1620000" cy="147860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/>
          <a:srcRect l="42836" t="30586" r="25447" b="26315"/>
          <a:stretch/>
        </p:blipFill>
        <p:spPr>
          <a:xfrm>
            <a:off x="6885037" y="2882257"/>
            <a:ext cx="1620000" cy="14675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l="50367" t="26685" r="19012" b="30680"/>
          <a:stretch/>
        </p:blipFill>
        <p:spPr>
          <a:xfrm>
            <a:off x="6899095" y="4778204"/>
            <a:ext cx="1620000" cy="1503755"/>
          </a:xfrm>
          <a:prstGeom prst="rect">
            <a:avLst/>
          </a:prstGeom>
        </p:spPr>
      </p:pic>
      <p:sp>
        <p:nvSpPr>
          <p:cNvPr id="25" name="矩形 24"/>
          <p:cNvSpPr/>
          <p:nvPr/>
        </p:nvSpPr>
        <p:spPr>
          <a:xfrm>
            <a:off x="6549506" y="668691"/>
            <a:ext cx="23191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TW" sz="1600" b="1" dirty="0" err="1">
                <a:solidFill>
                  <a:srgbClr val="C00000"/>
                </a:solidFill>
              </a:rPr>
              <a:t>Guilutongan</a:t>
            </a:r>
            <a:r>
              <a:rPr lang="en-GB" altLang="zh-TW" sz="1600" b="1" dirty="0">
                <a:solidFill>
                  <a:srgbClr val="C00000"/>
                </a:solidFill>
              </a:rPr>
              <a:t> (Reef</a:t>
            </a:r>
            <a:r>
              <a:rPr lang="zh-TW" altLang="en-US" sz="1600" b="1" dirty="0">
                <a:solidFill>
                  <a:srgbClr val="C00000"/>
                </a:solidFill>
              </a:rPr>
              <a:t> </a:t>
            </a:r>
            <a:r>
              <a:rPr lang="en-US" altLang="zh-TW" sz="1600" b="1" dirty="0">
                <a:solidFill>
                  <a:srgbClr val="C00000"/>
                </a:solidFill>
              </a:rPr>
              <a:t>Edge</a:t>
            </a:r>
            <a:r>
              <a:rPr lang="en-GB" altLang="zh-TW" sz="1600" b="1" dirty="0">
                <a:solidFill>
                  <a:srgbClr val="C00000"/>
                </a:solidFill>
              </a:rPr>
              <a:t>)</a:t>
            </a:r>
          </a:p>
        </p:txBody>
      </p:sp>
      <p:sp>
        <p:nvSpPr>
          <p:cNvPr id="26" name="矩形 25"/>
          <p:cNvSpPr/>
          <p:nvPr/>
        </p:nvSpPr>
        <p:spPr>
          <a:xfrm>
            <a:off x="6899095" y="2543701"/>
            <a:ext cx="1620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TW" sz="1600" b="1" dirty="0" err="1">
                <a:solidFill>
                  <a:schemeClr val="accent5">
                    <a:lumMod val="75000"/>
                  </a:schemeClr>
                </a:solidFill>
              </a:rPr>
              <a:t>Liloan</a:t>
            </a:r>
            <a:r>
              <a:rPr lang="en-GB" altLang="zh-TW" sz="1600" b="1" dirty="0">
                <a:solidFill>
                  <a:schemeClr val="accent5">
                    <a:lumMod val="75000"/>
                  </a:schemeClr>
                </a:solidFill>
              </a:rPr>
              <a:t> (Reef)</a:t>
            </a:r>
          </a:p>
        </p:txBody>
      </p:sp>
      <p:sp>
        <p:nvSpPr>
          <p:cNvPr id="27" name="矩形 26"/>
          <p:cNvSpPr/>
          <p:nvPr/>
        </p:nvSpPr>
        <p:spPr>
          <a:xfrm>
            <a:off x="6838651" y="4433293"/>
            <a:ext cx="1740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TW" sz="1600" b="1" dirty="0" err="1">
                <a:solidFill>
                  <a:schemeClr val="accent4">
                    <a:lumMod val="75000"/>
                  </a:schemeClr>
                </a:solidFill>
              </a:rPr>
              <a:t>Liloan</a:t>
            </a:r>
            <a:r>
              <a:rPr lang="en-GB" altLang="zh-TW" sz="1600" b="1" dirty="0">
                <a:solidFill>
                  <a:schemeClr val="accent4">
                    <a:lumMod val="75000"/>
                  </a:schemeClr>
                </a:solidFill>
              </a:rPr>
              <a:t> (Seagrass)</a:t>
            </a:r>
            <a:endParaRPr lang="en-GB" altLang="zh-TW" sz="14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400749" y="229925"/>
            <a:ext cx="5899150" cy="1325563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Soundscape specific to individual marine ecosystem/habitat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439202" y="1475737"/>
            <a:ext cx="6110304" cy="2474400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Seagrass: </a:t>
            </a:r>
            <a:r>
              <a:rPr lang="en-US" altLang="zh-TW" dirty="0">
                <a:solidFill>
                  <a:schemeClr val="tx1"/>
                </a:solidFill>
              </a:rPr>
              <a:t>Lower level of biological chorus</a:t>
            </a:r>
            <a:endParaRPr lang="zh-TW" altLang="en-US" dirty="0">
              <a:solidFill>
                <a:schemeClr val="tx1"/>
              </a:solidFill>
            </a:endParaRPr>
          </a:p>
          <a:p>
            <a:r>
              <a:rPr lang="en-US" altLang="zh-TW" b="1" dirty="0">
                <a:solidFill>
                  <a:schemeClr val="tx1"/>
                </a:solidFill>
              </a:rPr>
              <a:t>Reefs: </a:t>
            </a:r>
            <a:r>
              <a:rPr lang="en-US" altLang="zh-TW" dirty="0">
                <a:solidFill>
                  <a:schemeClr val="tx1"/>
                </a:solidFill>
              </a:rPr>
              <a:t>Higher level of biological chorus</a:t>
            </a:r>
          </a:p>
          <a:p>
            <a:pPr lvl="1"/>
            <a:r>
              <a:rPr lang="en-US" altLang="zh-TW" sz="2000" dirty="0" err="1">
                <a:solidFill>
                  <a:schemeClr val="tx1"/>
                </a:solidFill>
              </a:rPr>
              <a:t>Liloan</a:t>
            </a:r>
            <a:r>
              <a:rPr lang="en-US" altLang="zh-TW" sz="2000" dirty="0">
                <a:solidFill>
                  <a:schemeClr val="tx1"/>
                </a:solidFill>
              </a:rPr>
              <a:t>: environmental noise </a:t>
            </a:r>
            <a:br>
              <a:rPr lang="en-US" altLang="zh-TW" sz="2000" dirty="0">
                <a:solidFill>
                  <a:schemeClr val="tx1"/>
                </a:solidFill>
              </a:rPr>
            </a:br>
            <a:r>
              <a:rPr lang="en-US" altLang="zh-TW" sz="2000" dirty="0">
                <a:solidFill>
                  <a:schemeClr val="tx1"/>
                </a:solidFill>
              </a:rPr>
              <a:t>(higher mean level but lower variation)</a:t>
            </a:r>
          </a:p>
          <a:p>
            <a:pPr lvl="1"/>
            <a:r>
              <a:rPr lang="en-US" altLang="zh-TW" sz="2000" dirty="0" err="1">
                <a:solidFill>
                  <a:schemeClr val="tx1"/>
                </a:solidFill>
              </a:rPr>
              <a:t>Guilutongan</a:t>
            </a:r>
            <a:r>
              <a:rPr lang="en-US" altLang="zh-TW" sz="2000" dirty="0">
                <a:solidFill>
                  <a:schemeClr val="tx1"/>
                </a:solidFill>
              </a:rPr>
              <a:t>: anthropogenic noise </a:t>
            </a:r>
            <a:br>
              <a:rPr lang="en-US" altLang="zh-TW" sz="2000" dirty="0">
                <a:solidFill>
                  <a:schemeClr val="tx1"/>
                </a:solidFill>
              </a:rPr>
            </a:br>
            <a:r>
              <a:rPr lang="en-US" altLang="zh-TW" sz="2000" dirty="0">
                <a:solidFill>
                  <a:schemeClr val="tx1"/>
                </a:solidFill>
              </a:rPr>
              <a:t>(lower mean level but higher variation)</a:t>
            </a:r>
          </a:p>
        </p:txBody>
      </p:sp>
      <p:cxnSp>
        <p:nvCxnSpPr>
          <p:cNvPr id="35" name="直線接點 34"/>
          <p:cNvCxnSpPr/>
          <p:nvPr/>
        </p:nvCxnSpPr>
        <p:spPr>
          <a:xfrm>
            <a:off x="990931" y="5499100"/>
            <a:ext cx="2441880" cy="0"/>
          </a:xfrm>
          <a:prstGeom prst="line">
            <a:avLst/>
          </a:prstGeom>
          <a:ln w="381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字方塊 36"/>
          <p:cNvSpPr txBox="1"/>
          <p:nvPr/>
        </p:nvSpPr>
        <p:spPr>
          <a:xfrm>
            <a:off x="2518122" y="4944547"/>
            <a:ext cx="984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>
                <a:solidFill>
                  <a:schemeClr val="accent5"/>
                </a:solidFill>
              </a:rPr>
              <a:t>Mean </a:t>
            </a:r>
            <a:endParaRPr lang="zh-TW" altLang="en-US" b="1" dirty="0">
              <a:solidFill>
                <a:schemeClr val="accent5"/>
              </a:solidFill>
            </a:endParaRPr>
          </a:p>
        </p:txBody>
      </p:sp>
      <p:grpSp>
        <p:nvGrpSpPr>
          <p:cNvPr id="47" name="群組 46"/>
          <p:cNvGrpSpPr/>
          <p:nvPr/>
        </p:nvGrpSpPr>
        <p:grpSpPr>
          <a:xfrm>
            <a:off x="990931" y="4047215"/>
            <a:ext cx="5783535" cy="2474400"/>
            <a:chOff x="990930" y="4047214"/>
            <a:chExt cx="5783534" cy="2474400"/>
          </a:xfrm>
        </p:grpSpPr>
        <p:pic>
          <p:nvPicPr>
            <p:cNvPr id="52" name="圖片 5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464" y="4047214"/>
              <a:ext cx="3240000" cy="2474400"/>
            </a:xfrm>
            <a:prstGeom prst="rect">
              <a:avLst/>
            </a:prstGeom>
          </p:spPr>
        </p:pic>
        <p:cxnSp>
          <p:nvCxnSpPr>
            <p:cNvPr id="49" name="直線接點 48"/>
            <p:cNvCxnSpPr/>
            <p:nvPr/>
          </p:nvCxnSpPr>
          <p:spPr>
            <a:xfrm>
              <a:off x="990930" y="5740400"/>
              <a:ext cx="2441880" cy="0"/>
            </a:xfrm>
            <a:prstGeom prst="line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文字方塊 49"/>
            <p:cNvSpPr txBox="1"/>
            <p:nvPr/>
          </p:nvSpPr>
          <p:spPr>
            <a:xfrm>
              <a:off x="2518120" y="5797034"/>
              <a:ext cx="984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2">
                      <a:lumMod val="50000"/>
                    </a:schemeClr>
                  </a:solidFill>
                </a:rPr>
                <a:t>Mean </a:t>
              </a:r>
              <a:endParaRPr lang="zh-TW" alt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56" name="群組 55"/>
          <p:cNvGrpSpPr/>
          <p:nvPr/>
        </p:nvGrpSpPr>
        <p:grpSpPr>
          <a:xfrm>
            <a:off x="1589432" y="4048857"/>
            <a:ext cx="5185032" cy="2474400"/>
            <a:chOff x="1589432" y="4048857"/>
            <a:chExt cx="5185032" cy="2474400"/>
          </a:xfrm>
        </p:grpSpPr>
        <p:pic>
          <p:nvPicPr>
            <p:cNvPr id="29" name="圖片 2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4464" y="4048857"/>
              <a:ext cx="3240000" cy="2474400"/>
            </a:xfrm>
            <a:prstGeom prst="rect">
              <a:avLst/>
            </a:prstGeom>
          </p:spPr>
        </p:pic>
        <p:cxnSp>
          <p:nvCxnSpPr>
            <p:cNvPr id="54" name="直線單箭頭接點 53"/>
            <p:cNvCxnSpPr/>
            <p:nvPr/>
          </p:nvCxnSpPr>
          <p:spPr>
            <a:xfrm>
              <a:off x="1870710" y="5204460"/>
              <a:ext cx="0" cy="533400"/>
            </a:xfrm>
            <a:prstGeom prst="straightConnector1">
              <a:avLst/>
            </a:prstGeom>
            <a:ln w="38100">
              <a:solidFill>
                <a:schemeClr val="accent2">
                  <a:lumMod val="50000"/>
                </a:schemeClr>
              </a:solidFill>
              <a:prstDash val="sysDot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文字方塊 54"/>
            <p:cNvSpPr txBox="1"/>
            <p:nvPr/>
          </p:nvSpPr>
          <p:spPr>
            <a:xfrm>
              <a:off x="1589432" y="5797034"/>
              <a:ext cx="98425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b="1" dirty="0">
                  <a:solidFill>
                    <a:schemeClr val="accent2">
                      <a:lumMod val="50000"/>
                    </a:schemeClr>
                  </a:solidFill>
                </a:rPr>
                <a:t>STD</a:t>
              </a:r>
              <a:endParaRPr lang="zh-TW" altLang="en-US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sp>
        <p:nvSpPr>
          <p:cNvPr id="23" name="Slide Number Placeholder 1">
            <a:extLst>
              <a:ext uri="{FF2B5EF4-FFF2-40B4-BE49-F238E27FC236}">
                <a16:creationId xmlns:a16="http://schemas.microsoft.com/office/drawing/2014/main" id="{D3A5FB08-CACF-4EAF-A989-9154E6331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926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D8277-EDE9-4FC4-A050-6A864858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A554CB5-23C6-482A-A482-B6682ACD8057}"/>
              </a:ext>
            </a:extLst>
          </p:cNvPr>
          <p:cNvGrpSpPr/>
          <p:nvPr/>
        </p:nvGrpSpPr>
        <p:grpSpPr>
          <a:xfrm>
            <a:off x="223485" y="979660"/>
            <a:ext cx="4795987" cy="5741816"/>
            <a:chOff x="340442" y="979660"/>
            <a:chExt cx="4795987" cy="574181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FF8231F-DD36-4F86-9CA0-929181A5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3478" y="979660"/>
              <a:ext cx="4474970" cy="251717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DCFA634-29AE-40C3-A7DB-9362CCED4F7B}"/>
                </a:ext>
              </a:extLst>
            </p:cNvPr>
            <p:cNvSpPr/>
            <p:nvPr/>
          </p:nvSpPr>
          <p:spPr>
            <a:xfrm>
              <a:off x="340442" y="3463883"/>
              <a:ext cx="4795987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PH" sz="600" i="1" dirty="0">
                  <a:latin typeface="Arial" panose="020B0604020202020204" pitchFamily="34" charset="0"/>
                  <a:cs typeface="Arial" panose="020B0604020202020204" pitchFamily="34" charset="0"/>
                </a:rPr>
                <a:t>Photo by </a:t>
              </a:r>
              <a:r>
                <a:rPr lang="en-PH" sz="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Jomar</a:t>
              </a:r>
              <a:r>
                <a:rPr lang="en-PH" sz="6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PH" sz="6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Lipon</a:t>
              </a:r>
              <a:r>
                <a:rPr lang="en-PH" sz="600" i="1" dirty="0">
                  <a:latin typeface="Arial" panose="020B0604020202020204" pitchFamily="34" charset="0"/>
                  <a:cs typeface="Arial" panose="020B0604020202020204" pitchFamily="34" charset="0"/>
                </a:rPr>
                <a:t>  </a:t>
              </a:r>
              <a:r>
                <a:rPr lang="en-PH" sz="600" dirty="0">
                  <a:latin typeface="Arial" panose="020B0604020202020204" pitchFamily="34" charset="0"/>
                  <a:cs typeface="Arial" panose="020B0604020202020204" pitchFamily="34" charset="0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https://www.driftstories.com/philippine-scenery-capture-with-zenfone</a:t>
              </a:r>
              <a:endParaRPr lang="en-PH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918CAB1-8213-41E4-85A3-C3955D0A7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074" y="3853572"/>
              <a:ext cx="3604687" cy="2703515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B899496-B3C6-466A-A92C-177E6D18885E}"/>
                </a:ext>
              </a:extLst>
            </p:cNvPr>
            <p:cNvSpPr/>
            <p:nvPr/>
          </p:nvSpPr>
          <p:spPr>
            <a:xfrm>
              <a:off x="340442" y="6536810"/>
              <a:ext cx="3489460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PH" sz="600" dirty="0">
                  <a:latin typeface="Arial" panose="020B0604020202020204" pitchFamily="34" charset="0"/>
                  <a:cs typeface="Arial" panose="020B0604020202020204" pitchFamily="34" charset="0"/>
                </a:rPr>
                <a:t>http://www.malapascua.de/Cebu/Olango_Island/olango_island.html</a:t>
              </a:r>
            </a:p>
          </p:txBody>
        </p:sp>
      </p:grpSp>
      <p:sp>
        <p:nvSpPr>
          <p:cNvPr id="10" name="標題 1">
            <a:extLst>
              <a:ext uri="{FF2B5EF4-FFF2-40B4-BE49-F238E27FC236}">
                <a16:creationId xmlns:a16="http://schemas.microsoft.com/office/drawing/2014/main" id="{0389CC11-D631-4296-BCB1-720AA917EF5C}"/>
              </a:ext>
            </a:extLst>
          </p:cNvPr>
          <p:cNvSpPr txBox="1">
            <a:spLocks/>
          </p:cNvSpPr>
          <p:nvPr/>
        </p:nvSpPr>
        <p:spPr>
          <a:xfrm>
            <a:off x="296973" y="171008"/>
            <a:ext cx="7393577" cy="63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solidFill>
                  <a:schemeClr val="tx1"/>
                </a:solidFill>
                <a:latin typeface="+mn-lt"/>
              </a:rPr>
              <a:t>Diversity </a:t>
            </a:r>
            <a:r>
              <a:rPr lang="en-US" altLang="zh-TW" b="1" dirty="0">
                <a:solidFill>
                  <a:schemeClr val="tx1"/>
                </a:solidFill>
                <a:latin typeface="Abadi" panose="020B0604020202020204" pitchFamily="34" charset="0"/>
              </a:rPr>
              <a:t>of</a:t>
            </a:r>
            <a:r>
              <a:rPr lang="en-US" altLang="zh-TW" b="1" dirty="0">
                <a:solidFill>
                  <a:schemeClr val="tx1"/>
                </a:solidFill>
                <a:latin typeface="+mn-lt"/>
              </a:rPr>
              <a:t> coastal ecosystems in Cebu </a:t>
            </a:r>
            <a:endParaRPr lang="zh-TW" alt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Mactan-Cebu Island Hopping Cruise with Round-Trip Hotel Transport">
            <a:extLst>
              <a:ext uri="{FF2B5EF4-FFF2-40B4-BE49-F238E27FC236}">
                <a16:creationId xmlns:a16="http://schemas.microsoft.com/office/drawing/2014/main" id="{6873EC3A-BF0C-4364-80C5-11AD6F1441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51" b="-1859"/>
          <a:stretch/>
        </p:blipFill>
        <p:spPr bwMode="auto">
          <a:xfrm>
            <a:off x="3993761" y="3853572"/>
            <a:ext cx="4878122" cy="274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BBEF328-12CB-4A48-93A1-BA51465DF112}"/>
              </a:ext>
            </a:extLst>
          </p:cNvPr>
          <p:cNvSpPr/>
          <p:nvPr/>
        </p:nvSpPr>
        <p:spPr>
          <a:xfrm>
            <a:off x="4015564" y="6536810"/>
            <a:ext cx="34894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60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https://www.mylittleadventure.se/best-things/cebu-city</a:t>
            </a:r>
            <a:r>
              <a:rPr lang="en-PH" sz="600" dirty="0">
                <a:latin typeface="Arial" panose="020B0604020202020204" pitchFamily="34" charset="0"/>
                <a:cs typeface="Arial" panose="020B0604020202020204" pitchFamily="34" charset="0"/>
              </a:rPr>
              <a:t>   2016 - 2019 © </a:t>
            </a:r>
            <a:r>
              <a:rPr lang="en-PH" sz="600" dirty="0" err="1">
                <a:latin typeface="Arial" panose="020B0604020202020204" pitchFamily="34" charset="0"/>
                <a:cs typeface="Arial" panose="020B0604020202020204" pitchFamily="34" charset="0"/>
              </a:rPr>
              <a:t>MyLittleAdventure</a:t>
            </a:r>
            <a:r>
              <a:rPr lang="en-PH" sz="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</p:txBody>
      </p:sp>
      <p:pic>
        <p:nvPicPr>
          <p:cNvPr id="1028" name="Picture 4" descr="http://www.lloyedvalenzuela.com/wp-content/uploads/2018/01/Bojo-River-Prenup-068.jpg">
            <a:extLst>
              <a:ext uri="{FF2B5EF4-FFF2-40B4-BE49-F238E27FC236}">
                <a16:creationId xmlns:a16="http://schemas.microsoft.com/office/drawing/2014/main" id="{CE178CDF-67FD-4963-8EEF-B7E3A7EDC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900" y="979660"/>
            <a:ext cx="3813579" cy="253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D4CADFA-49FA-40EA-BFFE-31E7B1F2944F}"/>
              </a:ext>
            </a:extLst>
          </p:cNvPr>
          <p:cNvSpPr/>
          <p:nvPr/>
        </p:nvSpPr>
        <p:spPr>
          <a:xfrm>
            <a:off x="4944316" y="3495374"/>
            <a:ext cx="3813579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600" i="1" dirty="0">
                <a:latin typeface="Arial" panose="020B0604020202020204" pitchFamily="34" charset="0"/>
                <a:cs typeface="Arial" panose="020B0604020202020204" pitchFamily="34" charset="0"/>
              </a:rPr>
              <a:t>http://www.lloyedvalenzuela.com</a:t>
            </a:r>
            <a:endParaRPr lang="en-PH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0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內容版面配置區 2"/>
          <p:cNvSpPr>
            <a:spLocks noGrp="1"/>
          </p:cNvSpPr>
          <p:nvPr>
            <p:ph idx="4294967295"/>
          </p:nvPr>
        </p:nvSpPr>
        <p:spPr>
          <a:xfrm>
            <a:off x="683202" y="4193795"/>
            <a:ext cx="7886700" cy="2433371"/>
          </a:xfrm>
        </p:spPr>
        <p:txBody>
          <a:bodyPr>
            <a:normAutofit/>
          </a:bodyPr>
          <a:lstStyle/>
          <a:p>
            <a:r>
              <a:rPr lang="en-US" altLang="zh-TW" b="1" dirty="0">
                <a:solidFill>
                  <a:schemeClr val="tx1"/>
                </a:solidFill>
              </a:rPr>
              <a:t>Mean spectra </a:t>
            </a:r>
            <a:r>
              <a:rPr lang="en-US" altLang="zh-TW" dirty="0">
                <a:solidFill>
                  <a:schemeClr val="tx1"/>
                </a:solidFill>
              </a:rPr>
              <a:t>can visualize the acoustic contribution of transient signals, such as fish calls and other sounds of marine animals (also noise)</a:t>
            </a:r>
          </a:p>
          <a:p>
            <a:r>
              <a:rPr lang="en-US" altLang="zh-TW" b="1" dirty="0">
                <a:solidFill>
                  <a:schemeClr val="tx1"/>
                </a:solidFill>
              </a:rPr>
              <a:t>Diversity of transient signals </a:t>
            </a:r>
            <a:r>
              <a:rPr lang="en-US" altLang="zh-TW" dirty="0">
                <a:solidFill>
                  <a:schemeClr val="tx1"/>
                </a:solidFill>
              </a:rPr>
              <a:t>may be another important acoustic cue for the marine biodiversity</a:t>
            </a:r>
          </a:p>
          <a:p>
            <a:r>
              <a:rPr lang="en-US" altLang="zh-TW" dirty="0">
                <a:solidFill>
                  <a:schemeClr val="tx1"/>
                </a:solidFill>
              </a:rPr>
              <a:t>Combining soundscape with other survey techniques to investigate the spatiotemporal change of marine biodiversity</a:t>
            </a:r>
          </a:p>
          <a:p>
            <a:r>
              <a:rPr lang="en-US" altLang="zh-TW" dirty="0">
                <a:solidFill>
                  <a:schemeClr val="tx1"/>
                </a:solidFill>
              </a:rPr>
              <a:t>Soundscape heterogeneity at microhabitat scale</a:t>
            </a:r>
          </a:p>
          <a:p>
            <a:endParaRPr lang="en-US" altLang="zh-TW" dirty="0">
              <a:solidFill>
                <a:schemeClr val="tx1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542320" y="1088946"/>
            <a:ext cx="239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Reef Edge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3294163" y="1088946"/>
            <a:ext cx="239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Reef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5989630" y="1088946"/>
            <a:ext cx="23958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800" b="1" dirty="0">
                <a:solidFill>
                  <a:schemeClr val="accent5">
                    <a:lumMod val="75000"/>
                  </a:schemeClr>
                </a:solidFill>
              </a:rPr>
              <a:t>Seagrass</a:t>
            </a:r>
            <a:endParaRPr lang="zh-TW" altLang="en-US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9" r="7143"/>
          <a:stretch/>
        </p:blipFill>
        <p:spPr>
          <a:xfrm>
            <a:off x="58813" y="1690689"/>
            <a:ext cx="8897257" cy="1956977"/>
          </a:xfrm>
          <a:prstGeom prst="rect">
            <a:avLst/>
          </a:prstGeom>
        </p:spPr>
      </p:pic>
      <p:sp>
        <p:nvSpPr>
          <p:cNvPr id="13" name="標題 1">
            <a:extLst>
              <a:ext uri="{FF2B5EF4-FFF2-40B4-BE49-F238E27FC236}">
                <a16:creationId xmlns:a16="http://schemas.microsoft.com/office/drawing/2014/main" id="{638978A9-0668-44C4-ABA1-B19BFD984D25}"/>
              </a:ext>
            </a:extLst>
          </p:cNvPr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>
                <a:solidFill>
                  <a:schemeClr val="tx1"/>
                </a:solidFill>
                <a:latin typeface="+mn-lt"/>
              </a:rPr>
              <a:t>More sounds to explore…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BF03DFB-180C-4B09-A321-3DEA7CD9E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7805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70DC06-5C42-45A3-BA76-C14DB1578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95805" y="6444604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A9A9D-E580-4353-A7AA-7745C813DF8B}"/>
              </a:ext>
            </a:extLst>
          </p:cNvPr>
          <p:cNvSpPr txBox="1"/>
          <p:nvPr/>
        </p:nvSpPr>
        <p:spPr>
          <a:xfrm>
            <a:off x="1076168" y="6627167"/>
            <a:ext cx="7667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PH" sz="800" dirty="0">
                <a:latin typeface="Arial" panose="020B0604020202020204" pitchFamily="34" charset="0"/>
                <a:cs typeface="Arial" panose="020B0604020202020204" pitchFamily="34" charset="0"/>
              </a:rPr>
              <a:t>Imagery ©2019 Data SIO, NASA, U.S. Navy, NGA, GEBCO, Landsat / Copernicus, Data LDEO-Columbia, NSF, NOAA, Map data ©2019 Google </a:t>
            </a:r>
          </a:p>
          <a:p>
            <a:endParaRPr lang="en-PH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PH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038178B7-290D-4A8D-AB10-0740398FF91E}"/>
              </a:ext>
            </a:extLst>
          </p:cNvPr>
          <p:cNvSpPr txBox="1">
            <a:spLocks/>
          </p:cNvSpPr>
          <p:nvPr/>
        </p:nvSpPr>
        <p:spPr>
          <a:xfrm>
            <a:off x="980143" y="-173051"/>
            <a:ext cx="589915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More sites to explore …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404791-A0D4-435F-81A2-F4F9C94AE17B}"/>
              </a:ext>
            </a:extLst>
          </p:cNvPr>
          <p:cNvGrpSpPr/>
          <p:nvPr/>
        </p:nvGrpSpPr>
        <p:grpSpPr>
          <a:xfrm>
            <a:off x="1129741" y="917494"/>
            <a:ext cx="6553200" cy="5743575"/>
            <a:chOff x="1129741" y="917494"/>
            <a:chExt cx="6553200" cy="574357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7E1F8D-794C-422B-AD24-813B56554B44}"/>
                </a:ext>
              </a:extLst>
            </p:cNvPr>
            <p:cNvGrpSpPr/>
            <p:nvPr/>
          </p:nvGrpSpPr>
          <p:grpSpPr>
            <a:xfrm>
              <a:off x="1129741" y="917494"/>
              <a:ext cx="6553200" cy="5743575"/>
              <a:chOff x="2549395" y="557212"/>
              <a:chExt cx="6553200" cy="5743575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AFB736EC-008E-46F8-8114-9A74A7FA27EC}"/>
                  </a:ext>
                </a:extLst>
              </p:cNvPr>
              <p:cNvGrpSpPr/>
              <p:nvPr/>
            </p:nvGrpSpPr>
            <p:grpSpPr>
              <a:xfrm>
                <a:off x="2549395" y="557212"/>
                <a:ext cx="6553200" cy="5743575"/>
                <a:chOff x="2600325" y="476250"/>
                <a:chExt cx="6553200" cy="5743575"/>
              </a:xfrm>
            </p:grpSpPr>
            <p:pic>
              <p:nvPicPr>
                <p:cNvPr id="5" name="Picture 4">
                  <a:extLst>
                    <a:ext uri="{FF2B5EF4-FFF2-40B4-BE49-F238E27FC236}">
                      <a16:creationId xmlns:a16="http://schemas.microsoft.com/office/drawing/2014/main" id="{1CB807DF-8647-4DE0-ABE2-A1029527352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21327" t="6944" r="24923" b="9306"/>
                <a:stretch/>
              </p:blipFill>
              <p:spPr>
                <a:xfrm>
                  <a:off x="2600325" y="476250"/>
                  <a:ext cx="6553200" cy="5743575"/>
                </a:xfrm>
                <a:prstGeom prst="rect">
                  <a:avLst/>
                </a:prstGeom>
              </p:spPr>
            </p:pic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1AB6785F-A3C8-465B-A63A-BA6ADE6FE746}"/>
                    </a:ext>
                  </a:extLst>
                </p:cNvPr>
                <p:cNvSpPr/>
                <p:nvPr/>
              </p:nvSpPr>
              <p:spPr>
                <a:xfrm>
                  <a:off x="7051606" y="1354590"/>
                  <a:ext cx="1563248" cy="55399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altLang="zh-TW" dirty="0">
                      <a:solidFill>
                        <a:schemeClr val="bg1"/>
                      </a:solidFill>
                    </a:rPr>
                    <a:t>Benham Bank </a:t>
                  </a:r>
                </a:p>
                <a:p>
                  <a:r>
                    <a:rPr lang="en-US" altLang="zh-TW" sz="1200" dirty="0">
                      <a:solidFill>
                        <a:schemeClr val="bg1"/>
                      </a:solidFill>
                    </a:rPr>
                    <a:t>(May 2019)</a:t>
                  </a: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B7B5D5B-974E-47EE-8510-9E8AD54446C5}"/>
                  </a:ext>
                </a:extLst>
              </p:cNvPr>
              <p:cNvSpPr/>
              <p:nvPr/>
            </p:nvSpPr>
            <p:spPr>
              <a:xfrm>
                <a:off x="4355343" y="4844654"/>
                <a:ext cx="178613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TW" dirty="0" err="1">
                    <a:solidFill>
                      <a:schemeClr val="bg1"/>
                    </a:solidFill>
                  </a:rPr>
                  <a:t>Tubbataha</a:t>
                </a:r>
                <a:r>
                  <a:rPr lang="en-US" altLang="zh-TW" dirty="0">
                    <a:solidFill>
                      <a:schemeClr val="bg1"/>
                    </a:solidFill>
                  </a:rPr>
                  <a:t> Reefs</a:t>
                </a:r>
              </a:p>
              <a:p>
                <a:r>
                  <a:rPr lang="en-US" altLang="zh-TW" sz="1200" dirty="0">
                    <a:solidFill>
                      <a:schemeClr val="bg1"/>
                    </a:solidFill>
                  </a:rPr>
                  <a:t>(April 2019)</a:t>
                </a:r>
              </a:p>
            </p:txBody>
          </p:sp>
        </p:grp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0727EA2-7CD0-4730-ABEB-CE8A985A8FE8}"/>
                </a:ext>
              </a:extLst>
            </p:cNvPr>
            <p:cNvSpPr/>
            <p:nvPr/>
          </p:nvSpPr>
          <p:spPr>
            <a:xfrm>
              <a:off x="5498766" y="4231170"/>
              <a:ext cx="1686872" cy="5539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TW" dirty="0" err="1">
                  <a:solidFill>
                    <a:schemeClr val="bg1"/>
                  </a:solidFill>
                </a:rPr>
                <a:t>Liloan</a:t>
              </a:r>
              <a:r>
                <a:rPr lang="en-US" altLang="zh-TW" dirty="0">
                  <a:solidFill>
                    <a:schemeClr val="bg1"/>
                  </a:solidFill>
                </a:rPr>
                <a:t> Reef</a:t>
              </a:r>
            </a:p>
            <a:p>
              <a:r>
                <a:rPr lang="en-US" altLang="zh-TW" sz="1200" dirty="0">
                  <a:solidFill>
                    <a:schemeClr val="bg1"/>
                  </a:solidFill>
                </a:rPr>
                <a:t>(April - December 2019)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66C51D5E-6A3F-442F-9748-ED2742BB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54210" y="1890632"/>
              <a:ext cx="200025" cy="352425"/>
            </a:xfrm>
            <a:prstGeom prst="rect">
              <a:avLst/>
            </a:prstGeom>
          </p:spPr>
        </p:pic>
        <p:pic>
          <p:nvPicPr>
            <p:cNvPr id="19" name="Graphic 18">
              <a:extLst>
                <a:ext uri="{FF2B5EF4-FFF2-40B4-BE49-F238E27FC236}">
                  <a16:creationId xmlns:a16="http://schemas.microsoft.com/office/drawing/2014/main" id="{1610F651-1DD1-49D2-B3A7-CFC878912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30431" y="4761229"/>
              <a:ext cx="200025" cy="352425"/>
            </a:xfrm>
            <a:prstGeom prst="rect">
              <a:avLst/>
            </a:prstGeom>
          </p:spPr>
        </p:pic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BDBF6534-3469-458A-ADFD-48804A5649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323955" y="4082686"/>
              <a:ext cx="200025" cy="3524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110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A8FD3F-38FA-46C2-B1A3-B9BB1C62C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0DB632-2518-42C3-9186-C00974E85F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9189" y="3502307"/>
            <a:ext cx="1606927" cy="21289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6DC05B6-DFE4-438A-BAA9-FB64CDAE7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5630" y="3523915"/>
            <a:ext cx="1380529" cy="2066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236422-4D80-49FE-950D-D5378A17C3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096" t="39810" r="38816" b="20417"/>
          <a:stretch/>
        </p:blipFill>
        <p:spPr>
          <a:xfrm>
            <a:off x="5564008" y="3527070"/>
            <a:ext cx="1355740" cy="2066848"/>
          </a:xfrm>
          <a:prstGeom prst="rect">
            <a:avLst/>
          </a:prstGeom>
        </p:spPr>
      </p:pic>
      <p:sp>
        <p:nvSpPr>
          <p:cNvPr id="9" name="標題 1">
            <a:extLst>
              <a:ext uri="{FF2B5EF4-FFF2-40B4-BE49-F238E27FC236}">
                <a16:creationId xmlns:a16="http://schemas.microsoft.com/office/drawing/2014/main" id="{4C1276FF-9948-48D9-A06A-3254ABDB6044}"/>
              </a:ext>
            </a:extLst>
          </p:cNvPr>
          <p:cNvSpPr txBox="1">
            <a:spLocks/>
          </p:cNvSpPr>
          <p:nvPr/>
        </p:nvSpPr>
        <p:spPr>
          <a:xfrm>
            <a:off x="628650" y="578429"/>
            <a:ext cx="7886700" cy="8989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We thank …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內容版面配置區 2">
            <a:extLst>
              <a:ext uri="{FF2B5EF4-FFF2-40B4-BE49-F238E27FC236}">
                <a16:creationId xmlns:a16="http://schemas.microsoft.com/office/drawing/2014/main" id="{0FD6BE51-783B-4D87-A62B-C25928B18746}"/>
              </a:ext>
            </a:extLst>
          </p:cNvPr>
          <p:cNvSpPr txBox="1">
            <a:spLocks/>
          </p:cNvSpPr>
          <p:nvPr/>
        </p:nvSpPr>
        <p:spPr>
          <a:xfrm>
            <a:off x="903659" y="1027907"/>
            <a:ext cx="7282397" cy="247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b="1" dirty="0" err="1">
                <a:solidFill>
                  <a:schemeClr val="tx1"/>
                </a:solidFill>
              </a:rPr>
              <a:t>Asi@Connect</a:t>
            </a:r>
            <a:r>
              <a:rPr lang="en-US" altLang="zh-TW" sz="2400" b="1" dirty="0">
                <a:solidFill>
                  <a:schemeClr val="tx1"/>
                </a:solidFill>
              </a:rPr>
              <a:t> </a:t>
            </a:r>
            <a:endParaRPr lang="zh-TW" altLang="en-US" sz="2400" dirty="0">
              <a:solidFill>
                <a:schemeClr val="tx1"/>
              </a:solidFill>
            </a:endParaRPr>
          </a:p>
          <a:p>
            <a:r>
              <a:rPr lang="en-US" altLang="zh-TW" sz="2400" b="1" dirty="0">
                <a:solidFill>
                  <a:schemeClr val="tx1"/>
                </a:solidFill>
              </a:rPr>
              <a:t>Local Government Units of </a:t>
            </a:r>
            <a:r>
              <a:rPr lang="en-US" altLang="zh-TW" sz="2400" b="1" dirty="0" err="1">
                <a:solidFill>
                  <a:schemeClr val="tx1"/>
                </a:solidFill>
              </a:rPr>
              <a:t>Liloan</a:t>
            </a:r>
            <a:r>
              <a:rPr lang="en-US" altLang="zh-TW" sz="2400" b="1" dirty="0">
                <a:solidFill>
                  <a:schemeClr val="tx1"/>
                </a:solidFill>
              </a:rPr>
              <a:t> and Cordova, Cebu </a:t>
            </a:r>
          </a:p>
          <a:p>
            <a:r>
              <a:rPr lang="en-US" altLang="zh-TW" sz="2400" b="1" dirty="0">
                <a:solidFill>
                  <a:schemeClr val="tx1"/>
                </a:solidFill>
              </a:rPr>
              <a:t>Protected Area wardens </a:t>
            </a:r>
            <a:endParaRPr lang="en-US" altLang="zh-TW" sz="2400" dirty="0">
              <a:solidFill>
                <a:schemeClr val="tx1"/>
              </a:solidFill>
            </a:endParaRPr>
          </a:p>
        </p:txBody>
      </p:sp>
      <p:sp>
        <p:nvSpPr>
          <p:cNvPr id="12" name="內容版面配置區 2">
            <a:extLst>
              <a:ext uri="{FF2B5EF4-FFF2-40B4-BE49-F238E27FC236}">
                <a16:creationId xmlns:a16="http://schemas.microsoft.com/office/drawing/2014/main" id="{61143452-1F8D-4D45-8D42-96B259197A0E}"/>
              </a:ext>
            </a:extLst>
          </p:cNvPr>
          <p:cNvSpPr txBox="1">
            <a:spLocks/>
          </p:cNvSpPr>
          <p:nvPr/>
        </p:nvSpPr>
        <p:spPr>
          <a:xfrm>
            <a:off x="2179675" y="5631247"/>
            <a:ext cx="1531047" cy="53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400" dirty="0" err="1">
                <a:solidFill>
                  <a:schemeClr val="tx1"/>
                </a:solidFill>
              </a:rPr>
              <a:t>Jhoanna</a:t>
            </a:r>
            <a:endParaRPr lang="en-US" altLang="zh-TW" sz="1400" dirty="0">
              <a:solidFill>
                <a:schemeClr val="tx1"/>
              </a:solidFill>
            </a:endParaRPr>
          </a:p>
        </p:txBody>
      </p:sp>
      <p:sp>
        <p:nvSpPr>
          <p:cNvPr id="13" name="內容版面配置區 2">
            <a:extLst>
              <a:ext uri="{FF2B5EF4-FFF2-40B4-BE49-F238E27FC236}">
                <a16:creationId xmlns:a16="http://schemas.microsoft.com/office/drawing/2014/main" id="{CF493A8B-879C-48DE-928B-D84A2EDE51A9}"/>
              </a:ext>
            </a:extLst>
          </p:cNvPr>
          <p:cNvSpPr txBox="1">
            <a:spLocks/>
          </p:cNvSpPr>
          <p:nvPr/>
        </p:nvSpPr>
        <p:spPr>
          <a:xfrm>
            <a:off x="3910370" y="5631247"/>
            <a:ext cx="1531047" cy="53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400" dirty="0">
                <a:solidFill>
                  <a:schemeClr val="tx1"/>
                </a:solidFill>
              </a:rPr>
              <a:t>Pia</a:t>
            </a:r>
          </a:p>
        </p:txBody>
      </p:sp>
      <p:sp>
        <p:nvSpPr>
          <p:cNvPr id="14" name="內容版面配置區 2">
            <a:extLst>
              <a:ext uri="{FF2B5EF4-FFF2-40B4-BE49-F238E27FC236}">
                <a16:creationId xmlns:a16="http://schemas.microsoft.com/office/drawing/2014/main" id="{6FCE5602-F352-413D-808B-6631573E6CA2}"/>
              </a:ext>
            </a:extLst>
          </p:cNvPr>
          <p:cNvSpPr txBox="1">
            <a:spLocks/>
          </p:cNvSpPr>
          <p:nvPr/>
        </p:nvSpPr>
        <p:spPr>
          <a:xfrm>
            <a:off x="5564008" y="5631247"/>
            <a:ext cx="1531047" cy="5306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TW" sz="1400" dirty="0">
                <a:solidFill>
                  <a:schemeClr val="tx1"/>
                </a:solidFill>
              </a:rPr>
              <a:t>Claire</a:t>
            </a:r>
          </a:p>
        </p:txBody>
      </p:sp>
    </p:spTree>
    <p:extLst>
      <p:ext uri="{BB962C8B-B14F-4D97-AF65-F5344CB8AC3E}">
        <p14:creationId xmlns:p14="http://schemas.microsoft.com/office/powerpoint/2010/main" val="2894842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4CD8277-EDE9-4FC4-A050-6A864858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E9E3A-FABE-4D68-9FD6-E88164BEF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6795" y="1309285"/>
            <a:ext cx="6230946" cy="5047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11E9F1E-B98A-4D51-AE5E-7C314BD6F3A8}"/>
              </a:ext>
            </a:extLst>
          </p:cNvPr>
          <p:cNvSpPr/>
          <p:nvPr/>
        </p:nvSpPr>
        <p:spPr>
          <a:xfrm>
            <a:off x="1196795" y="6356351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http://www.projectseahorse.org/action-marine-protected-areas</a:t>
            </a:r>
            <a:endParaRPr lang="en-US" sz="800" dirty="0"/>
          </a:p>
        </p:txBody>
      </p:sp>
      <p:sp>
        <p:nvSpPr>
          <p:cNvPr id="15" name="標題 1">
            <a:extLst>
              <a:ext uri="{FF2B5EF4-FFF2-40B4-BE49-F238E27FC236}">
                <a16:creationId xmlns:a16="http://schemas.microsoft.com/office/drawing/2014/main" id="{C5DB83E9-880C-468C-A601-C5DD1C8FA2B2}"/>
              </a:ext>
            </a:extLst>
          </p:cNvPr>
          <p:cNvSpPr txBox="1">
            <a:spLocks/>
          </p:cNvSpPr>
          <p:nvPr/>
        </p:nvSpPr>
        <p:spPr>
          <a:xfrm>
            <a:off x="479853" y="501649"/>
            <a:ext cx="7393577" cy="63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 err="1">
                <a:solidFill>
                  <a:schemeClr val="tx1"/>
                </a:solidFill>
                <a:latin typeface="+mn-lt"/>
              </a:rPr>
              <a:t>Danajon</a:t>
            </a:r>
            <a:r>
              <a:rPr lang="en-US" altLang="zh-TW" b="1" dirty="0">
                <a:solidFill>
                  <a:schemeClr val="tx1"/>
                </a:solidFill>
                <a:latin typeface="+mn-lt"/>
              </a:rPr>
              <a:t> Bank (double barrier reef)</a:t>
            </a:r>
            <a:endParaRPr lang="zh-TW" altLang="en-US" b="1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36966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3AF6E00-D5E8-4405-BF94-37B608F29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2" y="6356351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CEB56330-4174-4689-B9CD-C93C63FBC4D7}"/>
              </a:ext>
            </a:extLst>
          </p:cNvPr>
          <p:cNvGrpSpPr/>
          <p:nvPr/>
        </p:nvGrpSpPr>
        <p:grpSpPr>
          <a:xfrm>
            <a:off x="495581" y="806189"/>
            <a:ext cx="7852212" cy="2894426"/>
            <a:chOff x="402763" y="3832021"/>
            <a:chExt cx="7852212" cy="28944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B68FFE-50D0-4303-A203-61F66D15F2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00" t="18038" r="4909"/>
            <a:stretch/>
          </p:blipFill>
          <p:spPr>
            <a:xfrm>
              <a:off x="478563" y="3832021"/>
              <a:ext cx="3988527" cy="275533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C35266E-00C4-4DC2-8817-DC14CCDB9CB1}"/>
                </a:ext>
              </a:extLst>
            </p:cNvPr>
            <p:cNvSpPr/>
            <p:nvPr/>
          </p:nvSpPr>
          <p:spPr>
            <a:xfrm>
              <a:off x="402763" y="6541781"/>
              <a:ext cx="3731352" cy="1846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PH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Tripadvisor</a:t>
              </a:r>
              <a:r>
                <a:rPr lang="en-PH" sz="6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PH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moalboal</a:t>
              </a:r>
              <a:r>
                <a:rPr lang="en-PH" sz="600" dirty="0"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en-PH" sz="600" dirty="0" err="1">
                  <a:latin typeface="Arial" panose="020B0604020202020204" pitchFamily="34" charset="0"/>
                  <a:cs typeface="Arial" panose="020B0604020202020204" pitchFamily="34" charset="0"/>
                </a:rPr>
                <a:t>pescador</a:t>
              </a:r>
              <a:endParaRPr lang="en-PH" sz="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ED7F31-5CFE-4FAB-BBFC-B5232756C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2317"/>
            <a:stretch/>
          </p:blipFill>
          <p:spPr>
            <a:xfrm>
              <a:off x="4765515" y="3864759"/>
              <a:ext cx="3489460" cy="2677022"/>
            </a:xfrm>
            <a:prstGeom prst="rect">
              <a:avLst/>
            </a:prstGeom>
          </p:spPr>
        </p:pic>
      </p:grpSp>
      <p:sp>
        <p:nvSpPr>
          <p:cNvPr id="7" name="標題 1">
            <a:extLst>
              <a:ext uri="{FF2B5EF4-FFF2-40B4-BE49-F238E27FC236}">
                <a16:creationId xmlns:a16="http://schemas.microsoft.com/office/drawing/2014/main" id="{AD61E619-DD4D-4D14-A0F8-73E76632DB34}"/>
              </a:ext>
            </a:extLst>
          </p:cNvPr>
          <p:cNvSpPr txBox="1">
            <a:spLocks/>
          </p:cNvSpPr>
          <p:nvPr/>
        </p:nvSpPr>
        <p:spPr>
          <a:xfrm>
            <a:off x="296973" y="171008"/>
            <a:ext cx="7393577" cy="63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b="1" dirty="0">
                <a:solidFill>
                  <a:schemeClr val="tx1"/>
                </a:solidFill>
                <a:latin typeface="+mn-lt"/>
              </a:rPr>
              <a:t>Diversity </a:t>
            </a:r>
            <a:r>
              <a:rPr lang="en-US" altLang="zh-TW" b="1" dirty="0">
                <a:solidFill>
                  <a:schemeClr val="tx1"/>
                </a:solidFill>
                <a:latin typeface="Abadi" panose="020B0604020202020204" pitchFamily="34" charset="0"/>
              </a:rPr>
              <a:t>of</a:t>
            </a:r>
            <a:r>
              <a:rPr lang="en-US" altLang="zh-TW" b="1" dirty="0">
                <a:solidFill>
                  <a:schemeClr val="tx1"/>
                </a:solidFill>
                <a:latin typeface="+mn-lt"/>
              </a:rPr>
              <a:t> uses  </a:t>
            </a:r>
            <a:endParaRPr lang="zh-TW" altLang="en-US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 descr="Related image">
            <a:extLst>
              <a:ext uri="{FF2B5EF4-FFF2-40B4-BE49-F238E27FC236}">
                <a16:creationId xmlns:a16="http://schemas.microsoft.com/office/drawing/2014/main" id="{950314DB-5B90-46A1-A490-520E4E18CF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85"/>
          <a:stretch/>
        </p:blipFill>
        <p:spPr bwMode="auto">
          <a:xfrm>
            <a:off x="2361257" y="3752604"/>
            <a:ext cx="4648229" cy="278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912FF8F-2AF4-4123-9689-76F88A23C84A}"/>
              </a:ext>
            </a:extLst>
          </p:cNvPr>
          <p:cNvSpPr/>
          <p:nvPr/>
        </p:nvSpPr>
        <p:spPr>
          <a:xfrm>
            <a:off x="2251928" y="6536810"/>
            <a:ext cx="3731352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600" dirty="0" err="1">
                <a:latin typeface="Arial" panose="020B0604020202020204" pitchFamily="34" charset="0"/>
                <a:cs typeface="Arial" panose="020B0604020202020204" pitchFamily="34" charset="0"/>
              </a:rPr>
              <a:t>Tripadvisor</a:t>
            </a:r>
            <a:r>
              <a:rPr lang="en-PH" sz="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PH" sz="600" dirty="0" err="1">
                <a:latin typeface="Arial" panose="020B0604020202020204" pitchFamily="34" charset="0"/>
                <a:cs typeface="Arial" panose="020B0604020202020204" pitchFamily="34" charset="0"/>
              </a:rPr>
              <a:t>moalboal</a:t>
            </a:r>
            <a:r>
              <a:rPr lang="en-PH" sz="6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PH" sz="600" dirty="0" err="1">
                <a:latin typeface="Arial" panose="020B0604020202020204" pitchFamily="34" charset="0"/>
                <a:cs typeface="Arial" panose="020B0604020202020204" pitchFamily="34" charset="0"/>
              </a:rPr>
              <a:t>pescador</a:t>
            </a:r>
            <a:endParaRPr lang="en-PH" sz="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4488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C836A-09C2-4890-AF29-EFDB24A0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026" name="Picture 2" descr="Image may contain: one or more people, outdoor, nature and water">
            <a:extLst>
              <a:ext uri="{FF2B5EF4-FFF2-40B4-BE49-F238E27FC236}">
                <a16:creationId xmlns:a16="http://schemas.microsoft.com/office/drawing/2014/main" id="{C728BBBE-8ED5-4080-95A8-A440F29CE0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2" b="4512"/>
          <a:stretch/>
        </p:blipFill>
        <p:spPr bwMode="auto">
          <a:xfrm>
            <a:off x="6679780" y="1865626"/>
            <a:ext cx="2375987" cy="380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B6298C-932C-4CAF-9C69-B22698349B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0" t="11111" r="54532" b="5972"/>
          <a:stretch/>
        </p:blipFill>
        <p:spPr>
          <a:xfrm>
            <a:off x="84241" y="1865626"/>
            <a:ext cx="3312624" cy="3855041"/>
          </a:xfrm>
          <a:prstGeom prst="rect">
            <a:avLst/>
          </a:prstGeom>
        </p:spPr>
      </p:pic>
      <p:sp>
        <p:nvSpPr>
          <p:cNvPr id="5" name="標題 1">
            <a:extLst>
              <a:ext uri="{FF2B5EF4-FFF2-40B4-BE49-F238E27FC236}">
                <a16:creationId xmlns:a16="http://schemas.microsoft.com/office/drawing/2014/main" id="{73DCF9DF-EF94-4144-8575-01563B5C2A81}"/>
              </a:ext>
            </a:extLst>
          </p:cNvPr>
          <p:cNvSpPr txBox="1">
            <a:spLocks/>
          </p:cNvSpPr>
          <p:nvPr/>
        </p:nvSpPr>
        <p:spPr>
          <a:xfrm>
            <a:off x="312202" y="349293"/>
            <a:ext cx="7393577" cy="635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Monitoring is mostly done visually  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7D2A8713-8191-4C30-AF56-154D4903D0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351" y="1327103"/>
            <a:ext cx="3097967" cy="232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reef monitoring photo quadrat">
            <a:extLst>
              <a:ext uri="{FF2B5EF4-FFF2-40B4-BE49-F238E27FC236}">
                <a16:creationId xmlns:a16="http://schemas.microsoft.com/office/drawing/2014/main" id="{0801FB85-F077-4A70-85C1-4FE052059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871" y="3877099"/>
            <a:ext cx="3101959" cy="232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1CED8D-7517-4DD6-867A-41EEA414F880}"/>
              </a:ext>
            </a:extLst>
          </p:cNvPr>
          <p:cNvSpPr/>
          <p:nvPr/>
        </p:nvSpPr>
        <p:spPr>
          <a:xfrm>
            <a:off x="3396865" y="6213275"/>
            <a:ext cx="3489460" cy="184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PH" sz="600" dirty="0">
                <a:latin typeface="Arial" panose="020B0604020202020204" pitchFamily="34" charset="0"/>
                <a:cs typeface="Arial" panose="020B0604020202020204" pitchFamily="34" charset="0"/>
              </a:rPr>
              <a:t>bmb.gov.ph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108A43F-EEF0-42F4-9BE1-080A72EC9C9D}"/>
              </a:ext>
            </a:extLst>
          </p:cNvPr>
          <p:cNvSpPr/>
          <p:nvPr/>
        </p:nvSpPr>
        <p:spPr>
          <a:xfrm>
            <a:off x="3367156" y="3600100"/>
            <a:ext cx="3312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00" u="sng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http://thecoraltriangle.com/stories/take-your-diving-to-the-next-level-with-reef-checks-eco-diver-trainin</a:t>
            </a:r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</a:t>
            </a:r>
            <a:r>
              <a:rPr lang="en-PH" sz="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183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C836A-09C2-4890-AF29-EFDB24A0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91B59CF-A589-487F-B568-E6CC898AE8A8}"/>
              </a:ext>
            </a:extLst>
          </p:cNvPr>
          <p:cNvSpPr txBox="1">
            <a:spLocks/>
          </p:cNvSpPr>
          <p:nvPr/>
        </p:nvSpPr>
        <p:spPr>
          <a:xfrm>
            <a:off x="166202" y="293980"/>
            <a:ext cx="8811595" cy="840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 Indicators of reef health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3A0AB4-FB29-4D81-AD7F-2EBF346C7D5F}"/>
              </a:ext>
            </a:extLst>
          </p:cNvPr>
          <p:cNvGrpSpPr/>
          <p:nvPr/>
        </p:nvGrpSpPr>
        <p:grpSpPr>
          <a:xfrm>
            <a:off x="1816386" y="1792366"/>
            <a:ext cx="4165600" cy="2517308"/>
            <a:chOff x="582672" y="2067945"/>
            <a:chExt cx="4165600" cy="2517308"/>
          </a:xfrm>
        </p:grpSpPr>
        <p:graphicFrame>
          <p:nvGraphicFramePr>
            <p:cNvPr id="8" name="Chart 7">
              <a:extLst>
                <a:ext uri="{FF2B5EF4-FFF2-40B4-BE49-F238E27FC236}">
                  <a16:creationId xmlns:a16="http://schemas.microsoft.com/office/drawing/2014/main" id="{D24AD35E-BE15-4513-801D-E22232B49DEA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450961088"/>
                </p:ext>
              </p:extLst>
            </p:nvPr>
          </p:nvGraphicFramePr>
          <p:xfrm>
            <a:off x="582672" y="2067945"/>
            <a:ext cx="4165600" cy="25173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C9AC82-1AB2-46F2-BC37-0FA2389E9328}"/>
                </a:ext>
              </a:extLst>
            </p:cNvPr>
            <p:cNvSpPr txBox="1"/>
            <p:nvPr/>
          </p:nvSpPr>
          <p:spPr>
            <a:xfrm>
              <a:off x="3792433" y="2508805"/>
              <a:ext cx="95583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115888" indent="-115888">
                <a:buClr>
                  <a:srgbClr val="9E0000"/>
                </a:buClr>
                <a:buSzPct val="142000"/>
                <a:buFont typeface="Wingdings" panose="05000000000000000000" pitchFamily="2" charset="2"/>
                <a:buChar char="§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Non-MPA</a:t>
              </a:r>
            </a:p>
          </p:txBody>
        </p:sp>
      </p:grp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FE6120FD-581E-4F07-B200-9FC5CDD14DE7}"/>
              </a:ext>
            </a:extLst>
          </p:cNvPr>
          <p:cNvSpPr txBox="1">
            <a:spLocks/>
          </p:cNvSpPr>
          <p:nvPr/>
        </p:nvSpPr>
        <p:spPr>
          <a:xfrm>
            <a:off x="582672" y="875330"/>
            <a:ext cx="6440569" cy="1085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% Cover of live corals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E0A37E2F-1EC5-48CD-8141-C1DCBFB292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5159129"/>
              </p:ext>
            </p:extLst>
          </p:nvPr>
        </p:nvGraphicFramePr>
        <p:xfrm>
          <a:off x="1728898" y="4309674"/>
          <a:ext cx="4376057" cy="27517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DFEC4C0-6915-48BE-B4B2-E92DDEF71F80}"/>
              </a:ext>
            </a:extLst>
          </p:cNvPr>
          <p:cNvSpPr txBox="1"/>
          <p:nvPr/>
        </p:nvSpPr>
        <p:spPr>
          <a:xfrm>
            <a:off x="5481203" y="5720185"/>
            <a:ext cx="83849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Clr>
                <a:srgbClr val="9E0000"/>
              </a:buClr>
              <a:buSzPct val="142000"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Non-MPA</a:t>
            </a:r>
          </a:p>
        </p:txBody>
      </p:sp>
    </p:spTree>
    <p:extLst>
      <p:ext uri="{BB962C8B-B14F-4D97-AF65-F5344CB8AC3E}">
        <p14:creationId xmlns:p14="http://schemas.microsoft.com/office/powerpoint/2010/main" val="1321828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39C836A-09C2-4890-AF29-EFDB24A0C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095599-1102-4FDD-9DEA-5EB9FB418EBE}"/>
              </a:ext>
            </a:extLst>
          </p:cNvPr>
          <p:cNvGrpSpPr/>
          <p:nvPr/>
        </p:nvGrpSpPr>
        <p:grpSpPr>
          <a:xfrm>
            <a:off x="1360214" y="1157911"/>
            <a:ext cx="5730384" cy="2852525"/>
            <a:chOff x="750615" y="1336686"/>
            <a:chExt cx="5730384" cy="2852525"/>
          </a:xfrm>
        </p:grpSpPr>
        <p:graphicFrame>
          <p:nvGraphicFramePr>
            <p:cNvPr id="5" name="Chart 4">
              <a:extLst>
                <a:ext uri="{FF2B5EF4-FFF2-40B4-BE49-F238E27FC236}">
                  <a16:creationId xmlns:a16="http://schemas.microsoft.com/office/drawing/2014/main" id="{6B2858DC-8091-4812-BA7B-E6F4408C74C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6707552"/>
                </p:ext>
              </p:extLst>
            </p:nvPr>
          </p:nvGraphicFramePr>
          <p:xfrm>
            <a:off x="1001856" y="1336686"/>
            <a:ext cx="5479143" cy="285252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FC6D6C5-7EF5-45A8-B06C-5E2D6015FFBE}"/>
                </a:ext>
              </a:extLst>
            </p:cNvPr>
            <p:cNvSpPr txBox="1"/>
            <p:nvPr/>
          </p:nvSpPr>
          <p:spPr>
            <a:xfrm>
              <a:off x="4048828" y="3624328"/>
              <a:ext cx="8384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Clr>
                  <a:srgbClr val="9E0000"/>
                </a:buClr>
                <a:buSzPct val="142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Non-MPA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E775E5A-8156-4842-BC4C-9D65E8C9AC2A}"/>
                </a:ext>
              </a:extLst>
            </p:cNvPr>
            <p:cNvSpPr txBox="1"/>
            <p:nvPr/>
          </p:nvSpPr>
          <p:spPr>
            <a:xfrm>
              <a:off x="2046330" y="3624328"/>
              <a:ext cx="9735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Clr>
                  <a:srgbClr val="9E0000"/>
                </a:buClr>
                <a:buSzPct val="142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 MPA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3E57E11-5F36-4414-9FF2-B807647843AB}"/>
                </a:ext>
              </a:extLst>
            </p:cNvPr>
            <p:cNvSpPr txBox="1"/>
            <p:nvPr/>
          </p:nvSpPr>
          <p:spPr>
            <a:xfrm rot="16200000">
              <a:off x="-162339" y="2482628"/>
              <a:ext cx="21029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Clr>
                  <a:srgbClr val="9E0000"/>
                </a:buClr>
                <a:buSzPct val="142000"/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Fish Density (</a:t>
              </a:r>
              <a:r>
                <a:rPr lang="en-US" sz="12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indiv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/m</a:t>
              </a:r>
              <a:r>
                <a:rPr lang="en-US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C79C5CD-D57F-4F12-8930-F8F23DFB464D}"/>
              </a:ext>
            </a:extLst>
          </p:cNvPr>
          <p:cNvGrpSpPr/>
          <p:nvPr/>
        </p:nvGrpSpPr>
        <p:grpSpPr>
          <a:xfrm>
            <a:off x="1410433" y="3879003"/>
            <a:ext cx="6151510" cy="3176198"/>
            <a:chOff x="896985" y="3855384"/>
            <a:chExt cx="6151510" cy="3176198"/>
          </a:xfrm>
        </p:grpSpPr>
        <p:graphicFrame>
          <p:nvGraphicFramePr>
            <p:cNvPr id="12" name="Chart 11">
              <a:extLst>
                <a:ext uri="{FF2B5EF4-FFF2-40B4-BE49-F238E27FC236}">
                  <a16:creationId xmlns:a16="http://schemas.microsoft.com/office/drawing/2014/main" id="{FADE6751-2354-4A0F-B805-CD9D6A7C82D5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285002160"/>
                </p:ext>
              </p:extLst>
            </p:nvPr>
          </p:nvGraphicFramePr>
          <p:xfrm>
            <a:off x="1128085" y="4167068"/>
            <a:ext cx="5920410" cy="286451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97783E7-9D6D-4B67-B05E-669793C606B7}"/>
                </a:ext>
              </a:extLst>
            </p:cNvPr>
            <p:cNvSpPr txBox="1"/>
            <p:nvPr/>
          </p:nvSpPr>
          <p:spPr>
            <a:xfrm rot="16200000">
              <a:off x="-15969" y="4768338"/>
              <a:ext cx="210290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Clr>
                  <a:srgbClr val="9E0000"/>
                </a:buClr>
                <a:buSzPct val="142000"/>
              </a:pP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Fish Biomass (g/m</a:t>
              </a:r>
              <a:r>
                <a:rPr lang="en-US" sz="1200" b="1" baseline="30000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sz="1200" b="1" dirty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753513-3169-4A9E-A364-CB4237F943C0}"/>
                </a:ext>
              </a:extLst>
            </p:cNvPr>
            <p:cNvSpPr txBox="1"/>
            <p:nvPr/>
          </p:nvSpPr>
          <p:spPr>
            <a:xfrm>
              <a:off x="3737694" y="6427351"/>
              <a:ext cx="83849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buClr>
                  <a:srgbClr val="9E0000"/>
                </a:buClr>
                <a:buSzPct val="142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Non-MPA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E43537-0A25-44DB-9706-2C42C00A7498}"/>
                </a:ext>
              </a:extLst>
            </p:cNvPr>
            <p:cNvSpPr txBox="1"/>
            <p:nvPr/>
          </p:nvSpPr>
          <p:spPr>
            <a:xfrm>
              <a:off x="1968802" y="6444477"/>
              <a:ext cx="97358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buClr>
                  <a:srgbClr val="9E0000"/>
                </a:buClr>
                <a:buSzPct val="142000"/>
              </a:pP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     MPA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860CF16-A7BB-49DF-88B8-1841865F87DD}"/>
                </a:ext>
              </a:extLst>
            </p:cNvPr>
            <p:cNvSpPr/>
            <p:nvPr/>
          </p:nvSpPr>
          <p:spPr>
            <a:xfrm>
              <a:off x="5454613" y="4167068"/>
              <a:ext cx="1358812" cy="251352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內容版面配置區 2">
            <a:extLst>
              <a:ext uri="{FF2B5EF4-FFF2-40B4-BE49-F238E27FC236}">
                <a16:creationId xmlns:a16="http://schemas.microsoft.com/office/drawing/2014/main" id="{5E932D14-BD2C-4478-B06B-A736B08B01EA}"/>
              </a:ext>
            </a:extLst>
          </p:cNvPr>
          <p:cNvSpPr txBox="1">
            <a:spLocks/>
          </p:cNvSpPr>
          <p:nvPr/>
        </p:nvSpPr>
        <p:spPr>
          <a:xfrm>
            <a:off x="650029" y="317608"/>
            <a:ext cx="6440569" cy="893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2400" dirty="0">
                <a:solidFill>
                  <a:schemeClr val="tx1"/>
                </a:solidFill>
              </a:rPr>
              <a:t>Count and estimated biomass of fishes</a:t>
            </a:r>
          </a:p>
        </p:txBody>
      </p:sp>
      <p:sp>
        <p:nvSpPr>
          <p:cNvPr id="19" name="內容版面配置區 2">
            <a:extLst>
              <a:ext uri="{FF2B5EF4-FFF2-40B4-BE49-F238E27FC236}">
                <a16:creationId xmlns:a16="http://schemas.microsoft.com/office/drawing/2014/main" id="{6CC1E0AE-7421-4623-A549-A6D8A8AAF65D}"/>
              </a:ext>
            </a:extLst>
          </p:cNvPr>
          <p:cNvSpPr txBox="1">
            <a:spLocks/>
          </p:cNvSpPr>
          <p:nvPr/>
        </p:nvSpPr>
        <p:spPr>
          <a:xfrm>
            <a:off x="6834027" y="2903998"/>
            <a:ext cx="1918032" cy="1637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19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7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3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PH" sz="1800" dirty="0">
                <a:solidFill>
                  <a:schemeClr val="tx1"/>
                </a:solidFill>
              </a:rPr>
              <a:t>stock status </a:t>
            </a:r>
          </a:p>
          <a:p>
            <a:r>
              <a:rPr lang="en-PH" altLang="zh-TW" sz="1800" dirty="0">
                <a:solidFill>
                  <a:schemeClr val="tx1"/>
                </a:solidFill>
              </a:rPr>
              <a:t>recruitment </a:t>
            </a:r>
          </a:p>
          <a:p>
            <a:r>
              <a:rPr lang="en-PH" altLang="zh-TW" sz="1800" dirty="0">
                <a:solidFill>
                  <a:schemeClr val="tx1"/>
                </a:solidFill>
              </a:rPr>
              <a:t>habitat health </a:t>
            </a:r>
            <a:endParaRPr lang="zh-TW" altLang="en-US" sz="1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3522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972127" y="1276878"/>
            <a:ext cx="7737230" cy="2836730"/>
          </a:xfrm>
        </p:spPr>
        <p:txBody>
          <a:bodyPr>
            <a:normAutofit/>
          </a:bodyPr>
          <a:lstStyle/>
          <a:p>
            <a:r>
              <a:rPr lang="en-PH" sz="2800" dirty="0">
                <a:solidFill>
                  <a:schemeClr val="tx1"/>
                </a:solidFill>
              </a:rPr>
              <a:t>To characterize the spatiotemporal soundscape patterns of different marine ecosystems</a:t>
            </a:r>
          </a:p>
          <a:p>
            <a:pPr marL="0" indent="0">
              <a:buNone/>
            </a:pPr>
            <a:endParaRPr lang="en-PH" sz="2800" dirty="0">
              <a:solidFill>
                <a:schemeClr val="tx1"/>
              </a:solidFill>
            </a:endParaRPr>
          </a:p>
          <a:p>
            <a:pPr lvl="1"/>
            <a:r>
              <a:rPr lang="en-PH" sz="2800" dirty="0">
                <a:solidFill>
                  <a:schemeClr val="tx1"/>
                </a:solidFill>
              </a:rPr>
              <a:t> factors that may influence such patterns</a:t>
            </a:r>
            <a:endParaRPr lang="zh-TW" altLang="en-US" sz="2800" dirty="0">
              <a:solidFill>
                <a:schemeClr val="tx1"/>
              </a:solidFill>
            </a:endParaRPr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B3957CF2-207D-45C5-A7FB-581FC59C9707}"/>
              </a:ext>
            </a:extLst>
          </p:cNvPr>
          <p:cNvSpPr txBox="1">
            <a:spLocks/>
          </p:cNvSpPr>
          <p:nvPr/>
        </p:nvSpPr>
        <p:spPr>
          <a:xfrm>
            <a:off x="662999" y="640840"/>
            <a:ext cx="7886700" cy="8766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600" b="1" dirty="0">
                <a:solidFill>
                  <a:schemeClr val="tx1"/>
                </a:solidFill>
                <a:latin typeface="+mn-lt"/>
              </a:rPr>
              <a:t>Main goal </a:t>
            </a:r>
            <a:endParaRPr lang="zh-TW" altLang="en-US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B1F4061-6284-4340-9455-2AFE1CB5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2" y="6356351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1AA8E4-363E-4534-8386-3D1293DA1A11}"/>
              </a:ext>
            </a:extLst>
          </p:cNvPr>
          <p:cNvSpPr txBox="1"/>
          <p:nvPr/>
        </p:nvSpPr>
        <p:spPr>
          <a:xfrm>
            <a:off x="1393555" y="4379988"/>
            <a:ext cx="219964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Ecosystem type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E90399E-DAD0-4866-8E2C-82EBD37CBF0E}"/>
              </a:ext>
            </a:extLst>
          </p:cNvPr>
          <p:cNvSpPr txBox="1"/>
          <p:nvPr/>
        </p:nvSpPr>
        <p:spPr>
          <a:xfrm>
            <a:off x="4047558" y="4379988"/>
            <a:ext cx="1298753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Location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DDC382-A442-4FFA-9932-AE0987888F32}"/>
              </a:ext>
            </a:extLst>
          </p:cNvPr>
          <p:cNvSpPr txBox="1"/>
          <p:nvPr/>
        </p:nvSpPr>
        <p:spPr>
          <a:xfrm>
            <a:off x="4254553" y="5252752"/>
            <a:ext cx="259250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Level of Protection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91F3E2-E757-4822-A552-06B7B6E88545}"/>
              </a:ext>
            </a:extLst>
          </p:cNvPr>
          <p:cNvSpPr txBox="1"/>
          <p:nvPr/>
        </p:nvSpPr>
        <p:spPr>
          <a:xfrm>
            <a:off x="2069276" y="5227470"/>
            <a:ext cx="1678665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Use pattern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E3BF8D-5C71-4770-B403-A0AC798BE44A}"/>
              </a:ext>
            </a:extLst>
          </p:cNvPr>
          <p:cNvSpPr txBox="1"/>
          <p:nvPr/>
        </p:nvSpPr>
        <p:spPr>
          <a:xfrm>
            <a:off x="5825481" y="4379987"/>
            <a:ext cx="1519968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Tidal cycle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2B0A268-1631-430D-980A-BE08AE3F7CD2}"/>
              </a:ext>
            </a:extLst>
          </p:cNvPr>
          <p:cNvSpPr txBox="1"/>
          <p:nvPr/>
        </p:nvSpPr>
        <p:spPr>
          <a:xfrm>
            <a:off x="2448402" y="6072661"/>
            <a:ext cx="3198311" cy="46166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Environmental gradient</a:t>
            </a:r>
          </a:p>
        </p:txBody>
      </p:sp>
    </p:spTree>
    <p:extLst>
      <p:ext uri="{BB962C8B-B14F-4D97-AF65-F5344CB8AC3E}">
        <p14:creationId xmlns:p14="http://schemas.microsoft.com/office/powerpoint/2010/main" val="400239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idx="4294967295"/>
          </p:nvPr>
        </p:nvSpPr>
        <p:spPr>
          <a:xfrm>
            <a:off x="0" y="1123950"/>
            <a:ext cx="2211388" cy="4600575"/>
          </a:xfrm>
        </p:spPr>
        <p:txBody>
          <a:bodyPr>
            <a:normAutofit/>
          </a:bodyPr>
          <a:lstStyle/>
          <a:p>
            <a:r>
              <a:rPr lang="en-US" altLang="zh-TW" sz="3200" b="1" dirty="0">
                <a:latin typeface="+mn-lt"/>
              </a:rPr>
              <a:t>Current progress in Cebu</a:t>
            </a:r>
            <a:endParaRPr lang="zh-TW" altLang="en-US" sz="3200" b="1" dirty="0">
              <a:latin typeface="+mn-lt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4294967295"/>
          </p:nvPr>
        </p:nvSpPr>
        <p:spPr>
          <a:xfrm>
            <a:off x="628647" y="1524000"/>
            <a:ext cx="4586490" cy="42822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</a:rPr>
              <a:t>Field works since Dec 31, 2018</a:t>
            </a:r>
          </a:p>
          <a:p>
            <a:r>
              <a:rPr lang="en-US" altLang="zh-TW" sz="2400" dirty="0">
                <a:solidFill>
                  <a:schemeClr val="tx1"/>
                </a:solidFill>
              </a:rPr>
              <a:t>Feasibility test @ </a:t>
            </a:r>
            <a:r>
              <a:rPr lang="en-US" altLang="zh-TW" sz="2400" dirty="0" err="1">
                <a:solidFill>
                  <a:schemeClr val="tx1"/>
                </a:solidFill>
              </a:rPr>
              <a:t>Badian</a:t>
            </a:r>
            <a:endParaRPr lang="en-US" altLang="zh-TW" sz="2400" dirty="0">
              <a:solidFill>
                <a:schemeClr val="tx1"/>
              </a:solidFill>
            </a:endParaRPr>
          </a:p>
          <a:p>
            <a:endParaRPr lang="en-US" altLang="zh-TW" sz="24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sz="2400" dirty="0">
                <a:solidFill>
                  <a:schemeClr val="tx1"/>
                </a:solidFill>
              </a:rPr>
              <a:t>Long-term monitoring sites:</a:t>
            </a:r>
          </a:p>
          <a:p>
            <a:r>
              <a:rPr lang="en-GB" altLang="zh-TW" sz="2400" dirty="0" err="1">
                <a:solidFill>
                  <a:schemeClr val="tx1"/>
                </a:solidFill>
              </a:rPr>
              <a:t>Guilutongan</a:t>
            </a:r>
            <a:r>
              <a:rPr lang="en-GB" altLang="zh-TW" sz="2400" dirty="0">
                <a:solidFill>
                  <a:schemeClr val="tx1"/>
                </a:solidFill>
              </a:rPr>
              <a:t> (Reef</a:t>
            </a:r>
            <a:r>
              <a:rPr lang="zh-TW" altLang="en-US" sz="2400" dirty="0">
                <a:solidFill>
                  <a:schemeClr val="tx1"/>
                </a:solidFill>
              </a:rPr>
              <a:t> </a:t>
            </a:r>
            <a:r>
              <a:rPr lang="en-US" altLang="zh-TW" sz="2400" dirty="0">
                <a:solidFill>
                  <a:schemeClr val="tx1"/>
                </a:solidFill>
              </a:rPr>
              <a:t>Edge</a:t>
            </a:r>
            <a:r>
              <a:rPr lang="en-GB" altLang="zh-TW" sz="2400" dirty="0">
                <a:solidFill>
                  <a:schemeClr val="tx1"/>
                </a:solidFill>
              </a:rPr>
              <a:t>)</a:t>
            </a:r>
          </a:p>
          <a:p>
            <a:r>
              <a:rPr lang="en-GB" altLang="zh-TW" sz="2400" dirty="0" err="1">
                <a:solidFill>
                  <a:schemeClr val="tx1"/>
                </a:solidFill>
              </a:rPr>
              <a:t>Liloan</a:t>
            </a:r>
            <a:r>
              <a:rPr lang="en-GB" altLang="zh-TW" sz="2400" dirty="0">
                <a:solidFill>
                  <a:schemeClr val="tx1"/>
                </a:solidFill>
              </a:rPr>
              <a:t> (Reef)</a:t>
            </a:r>
          </a:p>
          <a:p>
            <a:r>
              <a:rPr lang="en-GB" altLang="zh-TW" sz="2400" dirty="0" err="1">
                <a:solidFill>
                  <a:schemeClr val="tx1"/>
                </a:solidFill>
              </a:rPr>
              <a:t>Liloan</a:t>
            </a:r>
            <a:r>
              <a:rPr lang="en-GB" altLang="zh-TW" sz="2400" dirty="0">
                <a:solidFill>
                  <a:schemeClr val="tx1"/>
                </a:solidFill>
              </a:rPr>
              <a:t> (Seagrass)</a:t>
            </a:r>
            <a:endParaRPr lang="en-GB" altLang="zh-TW" dirty="0">
              <a:solidFill>
                <a:schemeClr val="tx1"/>
              </a:solidFill>
            </a:endParaRPr>
          </a:p>
          <a:p>
            <a:endParaRPr lang="zh-TW" altLang="en-US" sz="2400" dirty="0">
              <a:solidFill>
                <a:schemeClr val="tx1"/>
              </a:solidFill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5386719" y="673786"/>
            <a:ext cx="3474255" cy="5475284"/>
            <a:chOff x="5125460" y="682171"/>
            <a:chExt cx="3474254" cy="5475284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 rotWithShape="1">
            <a:blip r:embed="rId2"/>
            <a:srcRect l="45299" t="12256" r="28386" b="25539"/>
            <a:stretch/>
          </p:blipFill>
          <p:spPr>
            <a:xfrm>
              <a:off x="5125460" y="682171"/>
              <a:ext cx="3474254" cy="5475284"/>
            </a:xfrm>
            <a:prstGeom prst="rect">
              <a:avLst/>
            </a:prstGeom>
            <a:ln w="28575">
              <a:solidFill>
                <a:schemeClr val="accent5"/>
              </a:solidFill>
            </a:ln>
          </p:spPr>
        </p:pic>
        <p:sp>
          <p:nvSpPr>
            <p:cNvPr id="6" name="矩形 5"/>
            <p:cNvSpPr/>
            <p:nvPr/>
          </p:nvSpPr>
          <p:spPr>
            <a:xfrm>
              <a:off x="6470701" y="1660298"/>
              <a:ext cx="783772" cy="249918"/>
            </a:xfrm>
            <a:prstGeom prst="rect">
              <a:avLst/>
            </a:prstGeom>
            <a:solidFill>
              <a:srgbClr val="EBE9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/>
            <a:srcRect l="51735" t="29592" r="24276" b="26058"/>
            <a:stretch/>
          </p:blipFill>
          <p:spPr>
            <a:xfrm>
              <a:off x="5125460" y="682171"/>
              <a:ext cx="1848654" cy="2278452"/>
            </a:xfrm>
            <a:prstGeom prst="rect">
              <a:avLst/>
            </a:prstGeom>
            <a:ln>
              <a:solidFill>
                <a:schemeClr val="accent5"/>
              </a:solidFill>
            </a:ln>
          </p:spPr>
        </p:pic>
      </p:grpSp>
      <p:sp>
        <p:nvSpPr>
          <p:cNvPr id="9" name="矩形 8"/>
          <p:cNvSpPr/>
          <p:nvPr/>
        </p:nvSpPr>
        <p:spPr>
          <a:xfrm>
            <a:off x="5793999" y="5193523"/>
            <a:ext cx="13624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TW" dirty="0" err="1"/>
              <a:t>Guilutongan</a:t>
            </a:r>
            <a:r>
              <a:rPr lang="en-GB" altLang="zh-TW" dirty="0"/>
              <a:t> (Reef</a:t>
            </a:r>
            <a:r>
              <a:rPr lang="zh-TW" altLang="en-US" dirty="0"/>
              <a:t> </a:t>
            </a:r>
            <a:r>
              <a:rPr lang="en-US" altLang="zh-TW" dirty="0"/>
              <a:t>Edge</a:t>
            </a:r>
            <a:r>
              <a:rPr lang="en-GB" altLang="zh-TW" dirty="0"/>
              <a:t>)</a:t>
            </a:r>
          </a:p>
        </p:txBody>
      </p:sp>
      <p:sp>
        <p:nvSpPr>
          <p:cNvPr id="10" name="矩形 9"/>
          <p:cNvSpPr/>
          <p:nvPr/>
        </p:nvSpPr>
        <p:spPr>
          <a:xfrm>
            <a:off x="7578537" y="2402505"/>
            <a:ext cx="13949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altLang="zh-TW" dirty="0" err="1"/>
              <a:t>Liloan</a:t>
            </a:r>
            <a:r>
              <a:rPr lang="en-GB" altLang="zh-TW" dirty="0"/>
              <a:t> (Reef)</a:t>
            </a:r>
          </a:p>
        </p:txBody>
      </p:sp>
      <p:sp>
        <p:nvSpPr>
          <p:cNvPr id="11" name="矩形 10"/>
          <p:cNvSpPr/>
          <p:nvPr/>
        </p:nvSpPr>
        <p:spPr>
          <a:xfrm>
            <a:off x="7372766" y="2984222"/>
            <a:ext cx="11425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TW" dirty="0" err="1"/>
              <a:t>Liloan</a:t>
            </a:r>
            <a:r>
              <a:rPr lang="en-GB" altLang="zh-TW" dirty="0"/>
              <a:t> (Seagrass)</a:t>
            </a:r>
            <a:endParaRPr lang="en-GB" altLang="zh-TW" sz="1600" dirty="0"/>
          </a:p>
        </p:txBody>
      </p:sp>
      <p:sp>
        <p:nvSpPr>
          <p:cNvPr id="12" name="標題 1">
            <a:extLst>
              <a:ext uri="{FF2B5EF4-FFF2-40B4-BE49-F238E27FC236}">
                <a16:creationId xmlns:a16="http://schemas.microsoft.com/office/drawing/2014/main" id="{B3957CF2-207D-45C5-A7FB-581FC59C9707}"/>
              </a:ext>
            </a:extLst>
          </p:cNvPr>
          <p:cNvSpPr txBox="1">
            <a:spLocks/>
          </p:cNvSpPr>
          <p:nvPr/>
        </p:nvSpPr>
        <p:spPr>
          <a:xfrm>
            <a:off x="283026" y="775246"/>
            <a:ext cx="7886700" cy="8766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3200" b="1" dirty="0">
                <a:solidFill>
                  <a:schemeClr val="tx1"/>
                </a:solidFill>
                <a:latin typeface="+mn-lt"/>
              </a:rPr>
              <a:t>Current progress in Cebu</a:t>
            </a:r>
            <a:endParaRPr lang="zh-TW" altLang="en-US" sz="32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Slide Number Placeholder 3">
            <a:extLst>
              <a:ext uri="{FF2B5EF4-FFF2-40B4-BE49-F238E27FC236}">
                <a16:creationId xmlns:a16="http://schemas.microsoft.com/office/drawing/2014/main" id="{6B1F4061-6284-4340-9455-2AFE1CB5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75602" y="6356351"/>
            <a:ext cx="114819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785141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TM03457475[[fn=Frame]]</Template>
  <TotalTime>3189</TotalTime>
  <Words>608</Words>
  <Application>Microsoft Office PowerPoint</Application>
  <PresentationFormat>On-screen Show (4:3)</PresentationFormat>
  <Paragraphs>153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Abadi</vt:lpstr>
      <vt:lpstr>Arial</vt:lpstr>
      <vt:lpstr>Calibri</vt:lpstr>
      <vt:lpstr>Corbel</vt:lpstr>
      <vt:lpstr>Wingdings</vt:lpstr>
      <vt:lpstr>Wingdings 2</vt:lpstr>
      <vt:lpstr>Frame</vt:lpstr>
      <vt:lpstr>Coral Soundscapes  of Cebu, Philippines: Initial Results and Future Directions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Current progress in Cebu</vt:lpstr>
      <vt:lpstr>PowerPoint Presentation</vt:lpstr>
      <vt:lpstr>Acoustic analysis procedures</vt:lpstr>
      <vt:lpstr>PowerPoint Presentation</vt:lpstr>
      <vt:lpstr>Reef edge soundscape  @ Guilutongan</vt:lpstr>
      <vt:lpstr>PowerPoint Presentation</vt:lpstr>
      <vt:lpstr>Reef soundscape @ Liloan</vt:lpstr>
      <vt:lpstr>Reef soundscape @ Liloan</vt:lpstr>
      <vt:lpstr>Seagrass soundscape @ Liloan</vt:lpstr>
      <vt:lpstr>Seagrass soundscape @ Liloan</vt:lpstr>
      <vt:lpstr>Soundscape specific to individual marine ecosystem/habitat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Marine Soundscape Patterns in Cebu, Philippines</dc:title>
  <dc:creator>DBES1-LiDAR</dc:creator>
  <cp:lastModifiedBy>florence</cp:lastModifiedBy>
  <cp:revision>94</cp:revision>
  <dcterms:created xsi:type="dcterms:W3CDTF">2019-03-19T12:35:39Z</dcterms:created>
  <dcterms:modified xsi:type="dcterms:W3CDTF">2019-04-01T16:21:50Z</dcterms:modified>
</cp:coreProperties>
</file>